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9.gif" ContentType="image/gif"/>
  <Override PartName="/ppt/media/image122.gif" ContentType="image/gif"/>
  <Override PartName="/ppt/media/image123.gif" ContentType="image/gif"/>
  <Override PartName="/ppt/notesSlides/notesSlide4.xml" ContentType="application/vnd.openxmlformats-officedocument.presentationml.notesSlide+xml"/>
  <Override PartName="/ppt/media/image128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355" r:id="rId2"/>
    <p:sldId id="630" r:id="rId3"/>
    <p:sldId id="495" r:id="rId4"/>
    <p:sldId id="496" r:id="rId5"/>
    <p:sldId id="501" r:id="rId6"/>
    <p:sldId id="468" r:id="rId7"/>
    <p:sldId id="487" r:id="rId8"/>
    <p:sldId id="403" r:id="rId9"/>
    <p:sldId id="497" r:id="rId10"/>
    <p:sldId id="502" r:id="rId11"/>
    <p:sldId id="499" r:id="rId12"/>
    <p:sldId id="500" r:id="rId13"/>
    <p:sldId id="519" r:id="rId14"/>
    <p:sldId id="409" r:id="rId15"/>
    <p:sldId id="510" r:id="rId16"/>
    <p:sldId id="400" r:id="rId17"/>
    <p:sldId id="482" r:id="rId18"/>
    <p:sldId id="507" r:id="rId19"/>
    <p:sldId id="525" r:id="rId20"/>
    <p:sldId id="509" r:id="rId21"/>
    <p:sldId id="608" r:id="rId22"/>
    <p:sldId id="529" r:id="rId23"/>
    <p:sldId id="530" r:id="rId24"/>
    <p:sldId id="405" r:id="rId25"/>
    <p:sldId id="486" r:id="rId26"/>
    <p:sldId id="534" r:id="rId27"/>
    <p:sldId id="382" r:id="rId28"/>
    <p:sldId id="383" r:id="rId29"/>
    <p:sldId id="546" r:id="rId30"/>
    <p:sldId id="576" r:id="rId31"/>
    <p:sldId id="523" r:id="rId32"/>
    <p:sldId id="492" r:id="rId33"/>
    <p:sldId id="626" r:id="rId34"/>
    <p:sldId id="520" r:id="rId35"/>
    <p:sldId id="436" r:id="rId36"/>
    <p:sldId id="609" r:id="rId37"/>
    <p:sldId id="560" r:id="rId38"/>
    <p:sldId id="559" r:id="rId39"/>
    <p:sldId id="624" r:id="rId40"/>
    <p:sldId id="605" r:id="rId41"/>
    <p:sldId id="618" r:id="rId42"/>
    <p:sldId id="601" r:id="rId43"/>
    <p:sldId id="627" r:id="rId44"/>
    <p:sldId id="556" r:id="rId45"/>
    <p:sldId id="557" r:id="rId46"/>
    <p:sldId id="623" r:id="rId47"/>
    <p:sldId id="599" r:id="rId48"/>
    <p:sldId id="650" r:id="rId49"/>
    <p:sldId id="563" r:id="rId50"/>
    <p:sldId id="540" r:id="rId51"/>
    <p:sldId id="549" r:id="rId52"/>
    <p:sldId id="551" r:id="rId53"/>
    <p:sldId id="610" r:id="rId54"/>
    <p:sldId id="614" r:id="rId55"/>
    <p:sldId id="541" r:id="rId56"/>
    <p:sldId id="542" r:id="rId57"/>
    <p:sldId id="564" r:id="rId58"/>
    <p:sldId id="543" r:id="rId59"/>
    <p:sldId id="565" r:id="rId60"/>
    <p:sldId id="570" r:id="rId61"/>
    <p:sldId id="613" r:id="rId62"/>
    <p:sldId id="427" r:id="rId63"/>
    <p:sldId id="575" r:id="rId64"/>
    <p:sldId id="620" r:id="rId65"/>
    <p:sldId id="615" r:id="rId66"/>
    <p:sldId id="611" r:id="rId67"/>
    <p:sldId id="582" r:id="rId68"/>
    <p:sldId id="583" r:id="rId69"/>
    <p:sldId id="584" r:id="rId70"/>
    <p:sldId id="585" r:id="rId71"/>
    <p:sldId id="586" r:id="rId72"/>
    <p:sldId id="435" r:id="rId73"/>
    <p:sldId id="433" r:id="rId74"/>
    <p:sldId id="578" r:id="rId75"/>
    <p:sldId id="607" r:id="rId76"/>
    <p:sldId id="589" r:id="rId77"/>
    <p:sldId id="649" r:id="rId78"/>
    <p:sldId id="590" r:id="rId79"/>
    <p:sldId id="579" r:id="rId80"/>
    <p:sldId id="580" r:id="rId81"/>
    <p:sldId id="527" r:id="rId82"/>
    <p:sldId id="453" r:id="rId83"/>
    <p:sldId id="581" r:id="rId84"/>
    <p:sldId id="598" r:id="rId85"/>
    <p:sldId id="587" r:id="rId86"/>
    <p:sldId id="588" r:id="rId87"/>
    <p:sldId id="600" r:id="rId88"/>
    <p:sldId id="621" r:id="rId89"/>
    <p:sldId id="622" r:id="rId90"/>
    <p:sldId id="638" r:id="rId91"/>
    <p:sldId id="639" r:id="rId92"/>
    <p:sldId id="640" r:id="rId93"/>
    <p:sldId id="641" r:id="rId94"/>
    <p:sldId id="642" r:id="rId95"/>
    <p:sldId id="643" r:id="rId96"/>
    <p:sldId id="644" r:id="rId97"/>
    <p:sldId id="645" r:id="rId98"/>
    <p:sldId id="646" r:id="rId99"/>
    <p:sldId id="647" r:id="rId100"/>
    <p:sldId id="648" r:id="rId101"/>
    <p:sldId id="629" r:id="rId102"/>
    <p:sldId id="408" r:id="rId103"/>
    <p:sldId id="635" r:id="rId104"/>
  </p:sldIdLst>
  <p:sldSz cx="9144000" cy="6858000" type="screen4x3"/>
  <p:notesSz cx="6811963" cy="9942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66CCFF"/>
    <a:srgbClr val="99FF33"/>
    <a:srgbClr val="FF3300"/>
    <a:srgbClr val="FFFF00"/>
    <a:srgbClr val="FF99FF"/>
    <a:srgbClr val="FF0000"/>
    <a:srgbClr val="CCECFF"/>
    <a:srgbClr val="FFCC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2" autoAdjust="0"/>
    <p:restoredTop sz="91128" autoAdjust="0"/>
  </p:normalViewPr>
  <p:slideViewPr>
    <p:cSldViewPr snapToGrid="0" showGuides="1">
      <p:cViewPr>
        <p:scale>
          <a:sx n="51" d="100"/>
          <a:sy n="51" d="100"/>
        </p:scale>
        <p:origin x="-990" y="-288"/>
      </p:cViewPr>
      <p:guideLst>
        <p:guide orient="horz" pos="702"/>
        <p:guide pos="4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4" Type="http://schemas.openxmlformats.org/officeDocument/2006/relationships/image" Target="../media/image11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23" cy="5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t" anchorCtr="0" compatLnSpc="1">
            <a:prstTxWarp prst="textNoShape">
              <a:avLst/>
            </a:prstTxWarp>
          </a:bodyPr>
          <a:lstStyle>
            <a:lvl1pPr defTabSz="921716">
              <a:defRPr sz="120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5941" y="0"/>
            <a:ext cx="2986023" cy="5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t" anchorCtr="0" compatLnSpc="1">
            <a:prstTxWarp prst="textNoShape">
              <a:avLst/>
            </a:prstTxWarp>
          </a:bodyPr>
          <a:lstStyle>
            <a:lvl1pPr algn="r" defTabSz="921716">
              <a:defRPr sz="120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6953"/>
            <a:ext cx="2986023" cy="5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b" anchorCtr="0" compatLnSpc="1">
            <a:prstTxWarp prst="textNoShape">
              <a:avLst/>
            </a:prstTxWarp>
          </a:bodyPr>
          <a:lstStyle>
            <a:lvl1pPr defTabSz="921716">
              <a:defRPr sz="120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5941" y="9406953"/>
            <a:ext cx="2986023" cy="5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b" anchorCtr="0" compatLnSpc="1">
            <a:prstTxWarp prst="textNoShape">
              <a:avLst/>
            </a:prstTxWarp>
          </a:bodyPr>
          <a:lstStyle>
            <a:lvl1pPr algn="r" defTabSz="921716">
              <a:defRPr sz="1200" smtClean="0"/>
            </a:lvl1pPr>
          </a:lstStyle>
          <a:p>
            <a:pPr>
              <a:defRPr/>
            </a:pPr>
            <a:fld id="{AB442AE1-682B-4F95-9EA6-81A302C811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7066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1484" cy="49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t" anchorCtr="0" compatLnSpc="1">
            <a:prstTxWarp prst="textNoShape">
              <a:avLst/>
            </a:prstTxWarp>
          </a:bodyPr>
          <a:lstStyle>
            <a:lvl1pPr defTabSz="921716">
              <a:defRPr sz="120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479" y="1"/>
            <a:ext cx="2951484" cy="49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t" anchorCtr="0" compatLnSpc="1">
            <a:prstTxWarp prst="textNoShape">
              <a:avLst/>
            </a:prstTxWarp>
          </a:bodyPr>
          <a:lstStyle>
            <a:lvl1pPr algn="r" defTabSz="921716">
              <a:defRPr sz="120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995" y="4722379"/>
            <a:ext cx="4993973" cy="44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Cliquez pour modifier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333"/>
            <a:ext cx="2951484" cy="49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b" anchorCtr="0" compatLnSpc="1">
            <a:prstTxWarp prst="textNoShape">
              <a:avLst/>
            </a:prstTxWarp>
          </a:bodyPr>
          <a:lstStyle>
            <a:lvl1pPr defTabSz="921716">
              <a:defRPr sz="120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479" y="9446333"/>
            <a:ext cx="2951484" cy="49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39" tIns="46120" rIns="92239" bIns="46120" numCol="1" anchor="b" anchorCtr="0" compatLnSpc="1">
            <a:prstTxWarp prst="textNoShape">
              <a:avLst/>
            </a:prstTxWarp>
          </a:bodyPr>
          <a:lstStyle>
            <a:lvl1pPr algn="r" defTabSz="921716">
              <a:defRPr sz="1200" smtClean="0"/>
            </a:lvl1pPr>
          </a:lstStyle>
          <a:p>
            <a:pPr>
              <a:defRPr/>
            </a:pPr>
            <a:fld id="{D2691528-C510-45F5-8241-A9ADB88C4FE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4575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691528-C510-45F5-8241-A9ADB88C4FE1}" type="slidenum">
              <a:rPr lang="fr-FR" altLang="fr-FR" smtClean="0"/>
              <a:pPr>
                <a:defRPr/>
              </a:pPr>
              <a:t>36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7558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691528-C510-45F5-8241-A9ADB88C4FE1}" type="slidenum">
              <a:rPr lang="fr-FR" altLang="fr-FR" smtClean="0"/>
              <a:pPr>
                <a:defRPr/>
              </a:pPr>
              <a:t>39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691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691528-C510-45F5-8241-A9ADB88C4FE1}" type="slidenum">
              <a:rPr lang="fr-FR" altLang="fr-FR" smtClean="0"/>
              <a:pPr>
                <a:defRPr/>
              </a:pPr>
              <a:t>75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107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mtClean="0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691528-C510-45F5-8241-A9ADB88C4FE1}" type="slidenum">
              <a:rPr lang="fr-FR" altLang="fr-FR" smtClean="0"/>
              <a:pPr>
                <a:defRPr/>
              </a:pPr>
              <a:t>81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911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spect="1" noChangeArrowheads="1"/>
          </p:cNvSpPr>
          <p:nvPr>
            <p:ph type="ctrTitle" sz="quarter"/>
          </p:nvPr>
        </p:nvSpPr>
        <p:spPr bwMode="auto">
          <a:xfrm>
            <a:off x="323850" y="990600"/>
            <a:ext cx="1960563" cy="406400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800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 algn="l">
              <a:defRPr sz="2000"/>
            </a:lvl1pPr>
          </a:lstStyle>
          <a:p>
            <a:pPr lvl="0"/>
            <a:r>
              <a:rPr lang="fr-FR" altLang="fr-FR" noProof="0" smtClean="0"/>
              <a:t>titre à rentrer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8400"/>
            <a:ext cx="1905000" cy="304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DEED387-8FAA-4E6D-8BFA-9FC452C1539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643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46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44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38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884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3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97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1497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99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9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580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43428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46"/>
          <p:cNvSpPr txBox="1">
            <a:spLocks noChangeArrowheads="1"/>
          </p:cNvSpPr>
          <p:nvPr/>
        </p:nvSpPr>
        <p:spPr bwMode="auto">
          <a:xfrm>
            <a:off x="176213" y="227013"/>
            <a:ext cx="7500771" cy="27699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1200" smtClean="0"/>
              <a:t>Rencontres</a:t>
            </a:r>
            <a:r>
              <a:rPr lang="fr-FR" altLang="fr-FR" sz="1200" baseline="0" smtClean="0"/>
              <a:t> Techniques de Valbonne, juin 2017</a:t>
            </a:r>
            <a:r>
              <a:rPr lang="fr-FR" altLang="fr-FR" sz="1200" smtClean="0"/>
              <a:t> </a:t>
            </a:r>
            <a:r>
              <a:rPr lang="fr-FR" altLang="fr-FR" sz="1200"/>
              <a:t>,  interferometrie     Yves Rabbia, </a:t>
            </a:r>
            <a:r>
              <a:rPr lang="fr-FR" altLang="fr-FR" sz="1200" smtClean="0"/>
              <a:t>Dpt Lagrange,</a:t>
            </a:r>
            <a:r>
              <a:rPr lang="fr-FR" altLang="fr-FR" sz="1200" baseline="0" smtClean="0"/>
              <a:t> U</a:t>
            </a:r>
            <a:r>
              <a:rPr lang="fr-FR" altLang="fr-FR" sz="1200" smtClean="0"/>
              <a:t>.C.A</a:t>
            </a:r>
            <a:r>
              <a:rPr lang="fr-FR" altLang="fr-FR" sz="1200"/>
              <a:t>.</a:t>
            </a:r>
            <a:endParaRPr lang="fr-FR" altLang="fr-FR" sz="900"/>
          </a:p>
        </p:txBody>
      </p:sp>
      <p:sp>
        <p:nvSpPr>
          <p:cNvPr id="1027" name="Text Box 47"/>
          <p:cNvSpPr txBox="1">
            <a:spLocks noChangeArrowheads="1"/>
          </p:cNvSpPr>
          <p:nvPr/>
        </p:nvSpPr>
        <p:spPr bwMode="auto">
          <a:xfrm>
            <a:off x="8391525" y="184150"/>
            <a:ext cx="682625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27481991-1D69-4DBE-877F-ED71525FF4F6}" type="slidenum">
              <a:rPr lang="fr-FR" altLang="fr-FR" sz="2400"/>
              <a:pPr/>
              <a:t>‹N°›</a:t>
            </a:fld>
            <a:endParaRPr lang="fr-FR" altLang="fr-FR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59.jpeg"/><Relationship Id="rId7" Type="http://schemas.openxmlformats.org/officeDocument/2006/relationships/image" Target="../media/image167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eg"/><Relationship Id="rId5" Type="http://schemas.openxmlformats.org/officeDocument/2006/relationships/image" Target="../media/image166.jpeg"/><Relationship Id="rId10" Type="http://schemas.openxmlformats.org/officeDocument/2006/relationships/image" Target="../media/image165.jpeg"/><Relationship Id="rId4" Type="http://schemas.openxmlformats.org/officeDocument/2006/relationships/image" Target="../media/image161.jpeg"/><Relationship Id="rId9" Type="http://schemas.openxmlformats.org/officeDocument/2006/relationships/image" Target="../media/image164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11" Type="http://schemas.openxmlformats.org/officeDocument/2006/relationships/image" Target="../media/image31.wmf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41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file:///C:\Users\yrb\Desktop\Documents\0_0_0__aRTV_compil\20170606_package_RTV_interfero\20170312_franges%20_etang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29.png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9.png"/><Relationship Id="rId4" Type="http://schemas.openxmlformats.org/officeDocument/2006/relationships/image" Target="../media/image64.wmf"/><Relationship Id="rId9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yrb\Desktop\Documents\0_0_0__aRTV_compil\20170606_package_RTV_interfero\exos_1.xls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18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2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file:///C:\Users\yrb\Desktop\Documents\0_0_0__aRTV_compil\20170606_package_RTV_interfero\201706_franges_terrestres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yrb\Desktop\Documents\0_0_0__aRTV_compil\20170606_package_RTV_interfero\201170606_franges%20soleil%202.mp4" TargetMode="External"/><Relationship Id="rId2" Type="http://schemas.openxmlformats.org/officeDocument/2006/relationships/hyperlink" Target="file:///C:\Users\yrb\Desktop\Documents\0_0_0__aRTV_compil\20170606_package_RTV_interfero\201170606_franges%20soleil%201.mp4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file:///C:\Users\yrb\Desktop\Documents\0_0_0__aRTV_compil\20170606_package_RTV_interfero\201170606_franges%20soleil%204.mp4" TargetMode="External"/><Relationship Id="rId4" Type="http://schemas.openxmlformats.org/officeDocument/2006/relationships/hyperlink" Target="file:///C:\Users\yrb\Desktop\Documents\0_0_0__aRTV_compil\20170606_package_RTV_interfero\201170606_franges%20soleil%203.mp4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2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3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4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25.png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97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100.png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yrb\Desktop\Documents\0_0_0__aRTV_compil\20170606_package_RTV_interfero\20170518_103447.mp4" TargetMode="External"/><Relationship Id="rId2" Type="http://schemas.openxmlformats.org/officeDocument/2006/relationships/hyperlink" Target="file:///C:\Users\yrb\Desktop\Documents\0_0_0__aRTV_compil\20170606_package_RTV_interfero\20170518_110706.mp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114.wmf"/><Relationship Id="rId4" Type="http://schemas.openxmlformats.org/officeDocument/2006/relationships/image" Target="../media/image111.wmf"/><Relationship Id="rId9" Type="http://schemas.openxmlformats.org/officeDocument/2006/relationships/oleObject" Target="../embeddings/oleObject32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0.jpe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19.gif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yrb\Desktop\Documents\0_0_0_0_0_aRTV_compil\0_0_0_SLIDES%20RTV%20chrono\NEW%20FRANG.av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C:\Users\yrb\Desktop\Documents\0_0_0__aRTV_compil\20170606_package_RTV_interfero\frang-stab-assi.mp4" TargetMode="External"/><Relationship Id="rId5" Type="http://schemas.openxmlformats.org/officeDocument/2006/relationships/hyperlink" Target="file:///C:\Users\yrb\Desktop\Documents\0_0_0__aRTV_compil\20170606_package_RTV_interfero\franges%20moins%20agitees.mp4" TargetMode="External"/><Relationship Id="rId4" Type="http://schemas.openxmlformats.org/officeDocument/2006/relationships/hyperlink" Target="file:///C:\Users\yrb\Desktop\Documents\0_0_0__aRTV_compil\20170606_package_RTV_interfero\franges%20agitees.mp4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yrb\Desktop\Documents\0_0_0__aRTV_compil\20170606_package_RTV_interfero\ao_animation.mp4" TargetMode="Externa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image" Target="../media/image130.wmf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29.png"/><Relationship Id="rId10" Type="http://schemas.openxmlformats.org/officeDocument/2006/relationships/image" Target="../media/image135.jpe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3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image" Target="../media/image154.wmf"/><Relationship Id="rId3" Type="http://schemas.openxmlformats.org/officeDocument/2006/relationships/image" Target="../media/image144.emf"/><Relationship Id="rId7" Type="http://schemas.openxmlformats.org/officeDocument/2006/relationships/image" Target="../media/image148.emf"/><Relationship Id="rId12" Type="http://schemas.openxmlformats.org/officeDocument/2006/relationships/image" Target="../media/image153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emf"/><Relationship Id="rId11" Type="http://schemas.openxmlformats.org/officeDocument/2006/relationships/image" Target="../media/image152.emf"/><Relationship Id="rId5" Type="http://schemas.openxmlformats.org/officeDocument/2006/relationships/image" Target="../media/image146.emf"/><Relationship Id="rId10" Type="http://schemas.openxmlformats.org/officeDocument/2006/relationships/image" Target="../media/image151.emf"/><Relationship Id="rId4" Type="http://schemas.openxmlformats.org/officeDocument/2006/relationships/image" Target="../media/image145.emf"/><Relationship Id="rId9" Type="http://schemas.openxmlformats.org/officeDocument/2006/relationships/image" Target="../media/image150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w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59.jpeg"/><Relationship Id="rId7" Type="http://schemas.openxmlformats.org/officeDocument/2006/relationships/image" Target="../media/image164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6" name="Rectangle 6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020763" y="1830407"/>
            <a:ext cx="6197828" cy="17565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600" b="1" smtClean="0">
                <a:solidFill>
                  <a:schemeClr val="accent1"/>
                </a:solidFill>
              </a:rPr>
              <a:t>une introduction à</a:t>
            </a:r>
            <a:br>
              <a:rPr lang="fr-FR" altLang="fr-FR" sz="3600" b="1" smtClean="0">
                <a:solidFill>
                  <a:schemeClr val="accent1"/>
                </a:solidFill>
              </a:rPr>
            </a:br>
            <a:r>
              <a:rPr lang="fr-FR" altLang="fr-FR" sz="3600" b="1" smtClean="0">
                <a:solidFill>
                  <a:schemeClr val="accent1"/>
                </a:solidFill>
              </a:rPr>
              <a:t>l'interferometrie stellaire </a:t>
            </a:r>
            <a:br>
              <a:rPr lang="fr-FR" altLang="fr-FR" sz="3600" b="1" smtClean="0">
                <a:solidFill>
                  <a:schemeClr val="accent1"/>
                </a:solidFill>
              </a:rPr>
            </a:br>
            <a:endParaRPr lang="fr-FR" altLang="fr-FR" sz="3600" b="1" smtClean="0">
              <a:solidFill>
                <a:schemeClr val="accent1"/>
              </a:solidFill>
            </a:endParaRP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1281113" y="3927475"/>
            <a:ext cx="180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1120775" y="3752154"/>
            <a:ext cx="5391517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>
                <a:solidFill>
                  <a:srgbClr val="FFFF00"/>
                </a:solidFill>
              </a:rPr>
              <a:t>Yves Rabbia</a:t>
            </a:r>
          </a:p>
          <a:p>
            <a:r>
              <a:rPr lang="fr-FR" altLang="fr-FR" sz="2000" smtClean="0">
                <a:solidFill>
                  <a:srgbClr val="FFFF00"/>
                </a:solidFill>
              </a:rPr>
              <a:t>astronome émerite,  Université Côte d’Azur</a:t>
            </a:r>
            <a:endParaRPr lang="fr-FR" altLang="fr-FR" sz="2000">
              <a:solidFill>
                <a:srgbClr val="FFFF00"/>
              </a:solidFill>
            </a:endParaRPr>
          </a:p>
          <a:p>
            <a:r>
              <a:rPr lang="fr-FR" altLang="fr-FR" sz="2000">
                <a:solidFill>
                  <a:srgbClr val="FFFF00"/>
                </a:solidFill>
              </a:rPr>
              <a:t>dpt </a:t>
            </a:r>
            <a:r>
              <a:rPr lang="fr-FR" altLang="fr-FR" sz="2000" smtClean="0">
                <a:solidFill>
                  <a:srgbClr val="FFFF00"/>
                </a:solidFill>
              </a:rPr>
              <a:t>Lagrange</a:t>
            </a:r>
          </a:p>
          <a:p>
            <a:endParaRPr lang="fr-FR" altLang="fr-FR" sz="2000">
              <a:solidFill>
                <a:srgbClr val="FFFF00"/>
              </a:solidFill>
            </a:endParaRPr>
          </a:p>
          <a:p>
            <a:r>
              <a:rPr lang="fr-FR" altLang="fr-FR" sz="2000" smtClean="0">
                <a:solidFill>
                  <a:srgbClr val="FFFF00"/>
                </a:solidFill>
              </a:rPr>
              <a:t>rabbia@oca.eu</a:t>
            </a:r>
            <a:endParaRPr lang="fr-FR" altLang="fr-FR" sz="2000">
              <a:solidFill>
                <a:srgbClr val="FFFF00"/>
              </a:solidFill>
            </a:endParaRPr>
          </a:p>
          <a:p>
            <a:r>
              <a:rPr lang="fr-FR" altLang="fr-FR" sz="2000" smtClean="0">
                <a:solidFill>
                  <a:srgbClr val="FFFF00"/>
                </a:solidFill>
              </a:rPr>
              <a:t>06 24 33 84 96</a:t>
            </a:r>
            <a:endParaRPr lang="fr-FR" altLang="fr-FR" sz="2000">
              <a:solidFill>
                <a:srgbClr val="FFFF00"/>
              </a:solidFill>
            </a:endParaRPr>
          </a:p>
        </p:txBody>
      </p:sp>
      <p:pic>
        <p:nvPicPr>
          <p:cNvPr id="3077" name="Picture 5" descr="C:\Users\yrb\Desktop\PORTRAITS\0_0_0_0_IDENTITE_Yves\23042011_dompierre (0)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04" y="3996925"/>
            <a:ext cx="1252070" cy="16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997424" y="607897"/>
            <a:ext cx="7529923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 smtClean="0">
                <a:solidFill>
                  <a:srgbClr val="FFFF00"/>
                </a:solidFill>
              </a:rPr>
              <a:t>Rencontres Techniques de Valbonne    Juin 2017     </a:t>
            </a:r>
          </a:p>
          <a:p>
            <a:r>
              <a:rPr lang="fr-FR" altLang="fr-FR" smtClean="0">
                <a:solidFill>
                  <a:srgbClr val="FFFF00"/>
                </a:solidFill>
              </a:rPr>
              <a:t>Association Française d’Astronomie</a:t>
            </a:r>
          </a:p>
          <a:p>
            <a:r>
              <a:rPr lang="fr-FR" altLang="fr-FR" smtClean="0">
                <a:solidFill>
                  <a:srgbClr val="FFFF00"/>
                </a:solidFill>
              </a:rPr>
              <a:t>Association  Provence Sciences Techniques Jeunesse</a:t>
            </a:r>
            <a:endParaRPr lang="fr-FR" altLang="fr-FR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6" grpId="0" autoUpdateAnimBg="0"/>
      <p:bldP spid="12289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49238" y="704850"/>
            <a:ext cx="3644900" cy="528638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/>
              <a:t>des mots spécifiques</a:t>
            </a:r>
            <a:endParaRPr lang="fr-FR" altLang="fr-FR" sz="180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433601" y="1347660"/>
            <a:ext cx="7938689" cy="47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800" b="1">
                <a:solidFill>
                  <a:schemeClr val="accent2"/>
                </a:solidFill>
              </a:rPr>
              <a:t>synthèse</a:t>
            </a:r>
            <a:r>
              <a:rPr lang="fr-FR" altLang="fr-FR" sz="2800">
                <a:solidFill>
                  <a:schemeClr val="accent2"/>
                </a:solidFill>
              </a:rPr>
              <a:t> </a:t>
            </a:r>
            <a:r>
              <a:rPr lang="fr-FR" altLang="fr-FR" sz="2800"/>
              <a:t>: reconstituer </a:t>
            </a:r>
            <a:r>
              <a:rPr lang="fr-FR" altLang="fr-FR" sz="2800" smtClean="0"/>
              <a:t>une entité </a:t>
            </a:r>
          </a:p>
          <a:p>
            <a:r>
              <a:rPr lang="fr-FR" altLang="fr-FR" sz="2800"/>
              <a:t>	</a:t>
            </a:r>
            <a:r>
              <a:rPr lang="fr-FR" altLang="fr-FR" sz="2800" smtClean="0"/>
              <a:t>	à </a:t>
            </a:r>
            <a:r>
              <a:rPr lang="fr-FR" altLang="fr-FR" sz="2800"/>
              <a:t>partir d'éléments </a:t>
            </a:r>
            <a:r>
              <a:rPr lang="fr-FR" altLang="fr-FR" sz="2800" smtClean="0"/>
              <a:t>séparés</a:t>
            </a:r>
            <a:r>
              <a:rPr lang="fr-FR" altLang="fr-FR" sz="1200"/>
              <a:t> </a:t>
            </a:r>
            <a:r>
              <a:rPr lang="fr-FR" altLang="fr-FR" sz="1200" smtClean="0"/>
              <a:t> </a:t>
            </a:r>
            <a:endParaRPr lang="fr-FR" altLang="fr-FR" sz="2400"/>
          </a:p>
          <a:p>
            <a:r>
              <a:rPr lang="fr-FR" altLang="fr-FR" sz="2400"/>
              <a:t>étymologie : du grec "synthesis" : réunion, </a:t>
            </a:r>
            <a:r>
              <a:rPr lang="fr-FR" altLang="fr-FR" sz="2400" smtClean="0"/>
              <a:t>composition</a:t>
            </a:r>
            <a:endParaRPr lang="fr-FR" altLang="fr-FR" sz="1200" smtClean="0"/>
          </a:p>
          <a:p>
            <a:endParaRPr lang="fr-FR" altLang="fr-FR" sz="1200"/>
          </a:p>
          <a:p>
            <a:r>
              <a:rPr lang="fr-FR" altLang="fr-FR" sz="2400" smtClean="0"/>
              <a:t>exemple </a:t>
            </a:r>
            <a:r>
              <a:rPr lang="fr-FR" altLang="fr-FR" sz="2400"/>
              <a:t>en musique </a:t>
            </a:r>
            <a:r>
              <a:rPr lang="fr-FR" altLang="fr-FR" sz="2400" smtClean="0"/>
              <a:t>« synthétiseur »</a:t>
            </a:r>
            <a:r>
              <a:rPr lang="fr-FR" altLang="fr-FR" sz="2400"/>
              <a:t> </a:t>
            </a:r>
          </a:p>
          <a:p>
            <a:r>
              <a:rPr lang="fr-FR" altLang="fr-FR" sz="2400"/>
              <a:t>on reconstitue </a:t>
            </a:r>
            <a:r>
              <a:rPr lang="fr-FR" altLang="fr-FR" sz="2400" smtClean="0"/>
              <a:t>le timbre d’un instrument</a:t>
            </a:r>
          </a:p>
          <a:p>
            <a:r>
              <a:rPr lang="fr-FR" altLang="fr-FR" sz="2400" smtClean="0"/>
              <a:t>à </a:t>
            </a:r>
            <a:r>
              <a:rPr lang="fr-FR" altLang="fr-FR" sz="2400"/>
              <a:t>partir </a:t>
            </a:r>
            <a:r>
              <a:rPr lang="fr-FR" altLang="fr-FR" sz="2400" smtClean="0"/>
              <a:t>de ses harmoniques</a:t>
            </a:r>
            <a:endParaRPr lang="fr-FR" altLang="fr-FR" sz="2400"/>
          </a:p>
          <a:p>
            <a:endParaRPr lang="fr-FR" altLang="fr-FR" sz="2400"/>
          </a:p>
          <a:p>
            <a:r>
              <a:rPr lang="fr-FR" altLang="fr-FR" sz="2800" b="1">
                <a:solidFill>
                  <a:schemeClr val="accent2"/>
                </a:solidFill>
              </a:rPr>
              <a:t>ouverture</a:t>
            </a:r>
            <a:r>
              <a:rPr lang="fr-FR" altLang="fr-FR" sz="2800"/>
              <a:t> : attention, mot courant mais</a:t>
            </a:r>
            <a:r>
              <a:rPr lang="fr-FR" altLang="fr-FR" sz="2800">
                <a:solidFill>
                  <a:schemeClr val="accent2"/>
                </a:solidFill>
              </a:rPr>
              <a:t> </a:t>
            </a:r>
            <a:endParaRPr lang="fr-FR" altLang="fr-FR" sz="2800" smtClean="0">
              <a:solidFill>
                <a:schemeClr val="accent2"/>
              </a:solidFill>
            </a:endParaRPr>
          </a:p>
          <a:p>
            <a:r>
              <a:rPr lang="fr-FR" altLang="fr-FR" sz="2800" smtClean="0">
                <a:solidFill>
                  <a:schemeClr val="accent2"/>
                </a:solidFill>
              </a:rPr>
              <a:t>ici </a:t>
            </a:r>
            <a:r>
              <a:rPr lang="fr-FR" altLang="fr-FR" sz="2800">
                <a:solidFill>
                  <a:schemeClr val="accent2"/>
                </a:solidFill>
              </a:rPr>
              <a:t>sens technique </a:t>
            </a:r>
          </a:p>
          <a:p>
            <a:r>
              <a:rPr lang="fr-FR" altLang="fr-FR" sz="2800"/>
              <a:t>surface collectrice d'un instrument </a:t>
            </a:r>
            <a:r>
              <a:rPr lang="fr-FR" altLang="fr-FR" sz="2800" smtClean="0"/>
              <a:t>d'optique </a:t>
            </a:r>
          </a:p>
          <a:p>
            <a:r>
              <a:rPr lang="fr-FR" altLang="fr-FR" sz="2800" smtClean="0"/>
              <a:t>ou encore « pupille d’entrée »</a:t>
            </a:r>
            <a:endParaRPr lang="fr-FR" altLang="fr-FR" sz="2800"/>
          </a:p>
        </p:txBody>
      </p:sp>
    </p:spTree>
    <p:extLst>
      <p:ext uri="{BB962C8B-B14F-4D97-AF65-F5344CB8AC3E}">
        <p14:creationId xmlns:p14="http://schemas.microsoft.com/office/powerpoint/2010/main" val="10044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52400" y="733098"/>
            <a:ext cx="4845269" cy="4667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le syndrome de la Joconde - 3</a:t>
            </a:r>
          </a:p>
        </p:txBody>
      </p:sp>
      <p:grpSp>
        <p:nvGrpSpPr>
          <p:cNvPr id="155651" name="Group 3"/>
          <p:cNvGrpSpPr>
            <a:grpSpLocks/>
          </p:cNvGrpSpPr>
          <p:nvPr/>
        </p:nvGrpSpPr>
        <p:grpSpPr bwMode="auto">
          <a:xfrm>
            <a:off x="234950" y="2701925"/>
            <a:ext cx="2919413" cy="3721100"/>
            <a:chOff x="192" y="192"/>
            <a:chExt cx="3072" cy="3916"/>
          </a:xfrm>
        </p:grpSpPr>
        <p:grpSp>
          <p:nvGrpSpPr>
            <p:cNvPr id="155663" name="Group 4"/>
            <p:cNvGrpSpPr>
              <a:grpSpLocks/>
            </p:cNvGrpSpPr>
            <p:nvPr/>
          </p:nvGrpSpPr>
          <p:grpSpPr bwMode="auto">
            <a:xfrm>
              <a:off x="2352" y="192"/>
              <a:ext cx="912" cy="1200"/>
              <a:chOff x="1056" y="2160"/>
              <a:chExt cx="1362" cy="1776"/>
            </a:xfrm>
          </p:grpSpPr>
          <p:pic>
            <p:nvPicPr>
              <p:cNvPr id="155672" name="Picture 5" descr="D:\DOCUMENTS\OCA\ENSEIGNEMENT\ecoleVLTI\images\joc_degrad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2160"/>
                <a:ext cx="1362" cy="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673" name="Rectangle 6"/>
              <p:cNvSpPr>
                <a:spLocks noChangeArrowheads="1"/>
              </p:cNvSpPr>
              <p:nvPr/>
            </p:nvSpPr>
            <p:spPr bwMode="auto">
              <a:xfrm>
                <a:off x="1056" y="2160"/>
                <a:ext cx="1344" cy="1776"/>
              </a:xfrm>
              <a:prstGeom prst="rect">
                <a:avLst/>
              </a:prstGeom>
              <a:noFill/>
              <a:ln w="76200">
                <a:solidFill>
                  <a:srgbClr val="66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pic>
          <p:nvPicPr>
            <p:cNvPr id="155664" name="Picture 7" descr="D:\DOCUMENTS\OCA\ENSEIGNEMENT\ecoleVLTI\images\jocond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64"/>
              <a:ext cx="186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5665" name="Group 8"/>
            <p:cNvGrpSpPr>
              <a:grpSpLocks/>
            </p:cNvGrpSpPr>
            <p:nvPr/>
          </p:nvGrpSpPr>
          <p:grpSpPr bwMode="auto">
            <a:xfrm>
              <a:off x="720" y="2529"/>
              <a:ext cx="672" cy="1579"/>
              <a:chOff x="720" y="2529"/>
              <a:chExt cx="672" cy="1579"/>
            </a:xfrm>
          </p:grpSpPr>
          <p:grpSp>
            <p:nvGrpSpPr>
              <p:cNvPr id="155668" name="Group 9"/>
              <p:cNvGrpSpPr>
                <a:grpSpLocks/>
              </p:cNvGrpSpPr>
              <p:nvPr/>
            </p:nvGrpSpPr>
            <p:grpSpPr bwMode="auto">
              <a:xfrm>
                <a:off x="720" y="2832"/>
                <a:ext cx="672" cy="1276"/>
                <a:chOff x="864" y="2880"/>
                <a:chExt cx="672" cy="1276"/>
              </a:xfrm>
            </p:grpSpPr>
            <p:pic>
              <p:nvPicPr>
                <p:cNvPr id="155670" name="Picture 10" descr="D:\DOCUMENTS\OCA\ENSEIGNEMENT\UDEC\udec2001_02\cours_et_TDs\images_cours_udec\sun_red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4" y="3504"/>
                  <a:ext cx="672" cy="6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5671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00" y="2880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55669" name="Freeform 12"/>
              <p:cNvSpPr>
                <a:spLocks/>
              </p:cNvSpPr>
              <p:nvPr/>
            </p:nvSpPr>
            <p:spPr bwMode="auto">
              <a:xfrm>
                <a:off x="843" y="2529"/>
                <a:ext cx="235" cy="625"/>
              </a:xfrm>
              <a:custGeom>
                <a:avLst/>
                <a:gdLst>
                  <a:gd name="T0" fmla="*/ 213 w 235"/>
                  <a:gd name="T1" fmla="*/ 207 h 625"/>
                  <a:gd name="T2" fmla="*/ 227 w 235"/>
                  <a:gd name="T3" fmla="*/ 138 h 625"/>
                  <a:gd name="T4" fmla="*/ 162 w 235"/>
                  <a:gd name="T5" fmla="*/ 41 h 625"/>
                  <a:gd name="T6" fmla="*/ 57 w 235"/>
                  <a:gd name="T7" fmla="*/ 49 h 625"/>
                  <a:gd name="T8" fmla="*/ 8 w 235"/>
                  <a:gd name="T9" fmla="*/ 333 h 625"/>
                  <a:gd name="T10" fmla="*/ 8 w 235"/>
                  <a:gd name="T11" fmla="*/ 503 h 625"/>
                  <a:gd name="T12" fmla="*/ 0 w 235"/>
                  <a:gd name="T13" fmla="*/ 625 h 6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5" h="625">
                    <a:moveTo>
                      <a:pt x="213" y="207"/>
                    </a:moveTo>
                    <a:cubicBezTo>
                      <a:pt x="215" y="196"/>
                      <a:pt x="235" y="166"/>
                      <a:pt x="227" y="138"/>
                    </a:cubicBezTo>
                    <a:cubicBezTo>
                      <a:pt x="219" y="110"/>
                      <a:pt x="190" y="56"/>
                      <a:pt x="162" y="41"/>
                    </a:cubicBezTo>
                    <a:cubicBezTo>
                      <a:pt x="134" y="26"/>
                      <a:pt x="83" y="0"/>
                      <a:pt x="57" y="49"/>
                    </a:cubicBezTo>
                    <a:cubicBezTo>
                      <a:pt x="31" y="98"/>
                      <a:pt x="16" y="257"/>
                      <a:pt x="8" y="333"/>
                    </a:cubicBezTo>
                    <a:cubicBezTo>
                      <a:pt x="0" y="409"/>
                      <a:pt x="9" y="454"/>
                      <a:pt x="8" y="503"/>
                    </a:cubicBezTo>
                    <a:cubicBezTo>
                      <a:pt x="7" y="552"/>
                      <a:pt x="2" y="600"/>
                      <a:pt x="0" y="625"/>
                    </a:cubicBezTo>
                  </a:path>
                </a:pathLst>
              </a:custGeom>
              <a:noFill/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55666" name="AutoShape 13"/>
            <p:cNvSpPr>
              <a:spLocks noChangeArrowheads="1"/>
            </p:cNvSpPr>
            <p:nvPr/>
          </p:nvSpPr>
          <p:spPr bwMode="auto">
            <a:xfrm rot="-946215">
              <a:off x="1392" y="1248"/>
              <a:ext cx="912" cy="306"/>
            </a:xfrm>
            <a:prstGeom prst="rightArrow">
              <a:avLst>
                <a:gd name="adj1" fmla="val 33333"/>
                <a:gd name="adj2" fmla="val 74510"/>
              </a:avLst>
            </a:prstGeom>
            <a:solidFill>
              <a:schemeClr val="hlink"/>
            </a:solidFill>
            <a:ln w="38100">
              <a:solidFill>
                <a:srgbClr val="66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5667" name="Rectangle 14"/>
            <p:cNvSpPr>
              <a:spLocks noChangeArrowheads="1"/>
            </p:cNvSpPr>
            <p:nvPr/>
          </p:nvSpPr>
          <p:spPr bwMode="auto">
            <a:xfrm>
              <a:off x="768" y="1152"/>
              <a:ext cx="624" cy="816"/>
            </a:xfrm>
            <a:prstGeom prst="rect">
              <a:avLst/>
            </a:prstGeom>
            <a:noFill/>
            <a:ln w="38100">
              <a:solidFill>
                <a:srgbClr val="66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353295" name="Group 15"/>
          <p:cNvGrpSpPr>
            <a:grpSpLocks/>
          </p:cNvGrpSpPr>
          <p:nvPr/>
        </p:nvGrpSpPr>
        <p:grpSpPr bwMode="auto">
          <a:xfrm>
            <a:off x="3849688" y="1601788"/>
            <a:ext cx="4797425" cy="1806575"/>
            <a:chOff x="2425" y="1009"/>
            <a:chExt cx="3022" cy="1138"/>
          </a:xfrm>
        </p:grpSpPr>
        <p:pic>
          <p:nvPicPr>
            <p:cNvPr id="155660" name="Picture 16" descr="D:\DOCUMENTS\OCA\ENSEIGNEMENT\ecoleVLTI\images\chardin_mosaic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1500"/>
              <a:ext cx="532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61" name="Picture 17" descr="D:\DOCUMENTS\OCA\ENSEIGNEMENT\ecoleVLTI\images\ingres_mosaic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" y="1495"/>
              <a:ext cx="50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62" name="Text Box 18"/>
            <p:cNvSpPr txBox="1">
              <a:spLocks noChangeArrowheads="1"/>
            </p:cNvSpPr>
            <p:nvPr/>
          </p:nvSpPr>
          <p:spPr bwMode="auto">
            <a:xfrm>
              <a:off x="2425" y="1009"/>
              <a:ext cx="2820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>
                  <a:latin typeface="+mn-lt"/>
                </a:rPr>
                <a:t>en fait, j'ai fabriqué</a:t>
              </a:r>
            </a:p>
            <a:p>
              <a:r>
                <a:rPr lang="fr-FR" altLang="fr-FR" sz="2000">
                  <a:latin typeface="+mn-lt"/>
                </a:rPr>
                <a:t>les deux représentations ci-dessous</a:t>
              </a:r>
            </a:p>
          </p:txBody>
        </p:sp>
      </p:grpSp>
      <p:sp>
        <p:nvSpPr>
          <p:cNvPr id="353299" name="Text Box 19"/>
          <p:cNvSpPr txBox="1">
            <a:spLocks noChangeArrowheads="1"/>
          </p:cNvSpPr>
          <p:nvPr/>
        </p:nvSpPr>
        <p:spPr bwMode="auto">
          <a:xfrm>
            <a:off x="3829050" y="3573463"/>
            <a:ext cx="3376543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>
                <a:latin typeface="+mn-lt"/>
              </a:rPr>
              <a:t>en dégradant la résolution </a:t>
            </a:r>
          </a:p>
          <a:p>
            <a:r>
              <a:rPr lang="fr-FR" altLang="fr-FR" sz="2000">
                <a:latin typeface="+mn-lt"/>
              </a:rPr>
              <a:t>des images ci-contre</a:t>
            </a:r>
          </a:p>
        </p:txBody>
      </p:sp>
      <p:pic>
        <p:nvPicPr>
          <p:cNvPr id="353300" name="Picture 20" descr="D:\DOCUMENTS\OCA\ENSEIGNEMENT\ecoleVLTI\images\ingr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132263"/>
            <a:ext cx="855662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301" name="Picture 21" descr="D:\DOCUMENTS\OCA\ENSEIGNEMENT\ecoleVLTI\images\chardi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149725"/>
            <a:ext cx="8588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3302" name="Group 22"/>
          <p:cNvGrpSpPr>
            <a:grpSpLocks/>
          </p:cNvGrpSpPr>
          <p:nvPr/>
        </p:nvGrpSpPr>
        <p:grpSpPr bwMode="auto">
          <a:xfrm>
            <a:off x="3790950" y="5237165"/>
            <a:ext cx="4992688" cy="1325563"/>
            <a:chOff x="2388" y="3299"/>
            <a:chExt cx="3145" cy="835"/>
          </a:xfrm>
        </p:grpSpPr>
        <p:pic>
          <p:nvPicPr>
            <p:cNvPr id="155657" name="Picture 23" descr="D:\DOCUMENTS\OCA\ENSEIGNEMENT\ecoleVLTI\last\images\joc_chardin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" y="3468"/>
              <a:ext cx="555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58" name="Picture 24" descr="D:\DOCUMENTS\OCA\ENSEIGNEMENT\ecoleVLTI\last\images\joc_ingres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2" y="3469"/>
              <a:ext cx="55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59" name="Text Box 25"/>
            <p:cNvSpPr txBox="1">
              <a:spLocks noChangeArrowheads="1"/>
            </p:cNvSpPr>
            <p:nvPr/>
          </p:nvSpPr>
          <p:spPr bwMode="auto">
            <a:xfrm>
              <a:off x="2388" y="3299"/>
              <a:ext cx="2291" cy="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>
                  <a:latin typeface="+mn-lt"/>
                </a:rPr>
                <a:t>le modèle  a priori</a:t>
              </a:r>
            </a:p>
            <a:p>
              <a:r>
                <a:rPr lang="fr-FR" altLang="fr-FR" sz="2000">
                  <a:latin typeface="+mn-lt"/>
                </a:rPr>
                <a:t>nous a amené</a:t>
              </a:r>
            </a:p>
            <a:p>
              <a:r>
                <a:rPr lang="fr-FR" altLang="fr-FR" sz="2000">
                  <a:latin typeface="+mn-lt"/>
                </a:rPr>
                <a:t>loin de la vérité</a:t>
              </a:r>
            </a:p>
            <a:p>
              <a:r>
                <a:rPr lang="fr-FR" altLang="fr-FR" sz="2000">
                  <a:latin typeface="+mn-lt"/>
                </a:rPr>
                <a:t>surtout pour le deuxième 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4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3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99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312738" cy="588963"/>
          </a:xfr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306286" y="1770743"/>
            <a:ext cx="40687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smtClean="0"/>
              <a:t>voila  !</a:t>
            </a:r>
          </a:p>
          <a:p>
            <a:endParaRPr lang="fr-FR" sz="1600" b="1"/>
          </a:p>
          <a:p>
            <a:r>
              <a:rPr lang="fr-FR" sz="4800" b="1" smtClean="0"/>
              <a:t>c’est fini </a:t>
            </a:r>
          </a:p>
          <a:p>
            <a:r>
              <a:rPr lang="fr-FR" sz="4800" b="1" smtClean="0"/>
              <a:t>pour l’instant</a:t>
            </a:r>
            <a:endParaRPr lang="fr-FR" sz="4800" b="1"/>
          </a:p>
        </p:txBody>
      </p:sp>
    </p:spTree>
    <p:extLst>
      <p:ext uri="{BB962C8B-B14F-4D97-AF65-F5344CB8AC3E}">
        <p14:creationId xmlns:p14="http://schemas.microsoft.com/office/powerpoint/2010/main" val="212081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99848" y="614265"/>
            <a:ext cx="8522183" cy="5511382"/>
          </a:xfrm>
          <a:noFill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>
                <a:solidFill>
                  <a:schemeClr val="accent1"/>
                </a:solidFill>
              </a:rPr>
              <a:t>immenses remerciements</a:t>
            </a:r>
            <a:br>
              <a:rPr lang="fr-FR" altLang="fr-FR" sz="3200" smtClean="0">
                <a:solidFill>
                  <a:schemeClr val="accent1"/>
                </a:solidFill>
              </a:rPr>
            </a:br>
            <a:r>
              <a:rPr lang="fr-FR" altLang="fr-FR" sz="3200" smtClean="0">
                <a:solidFill>
                  <a:schemeClr val="accent1"/>
                </a:solidFill>
              </a:rPr>
              <a:t/>
            </a:r>
            <a:br>
              <a:rPr lang="fr-FR" altLang="fr-FR" sz="3200" smtClean="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au proviseur du CIV (accueil, accès aux salles)</a:t>
            </a:r>
            <a:br>
              <a:rPr lang="fr-FR" altLang="fr-FR" sz="2400" smtClean="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à Gerald </a:t>
            </a:r>
            <a:r>
              <a:rPr lang="fr-FR" altLang="fr-FR" sz="2400">
                <a:solidFill>
                  <a:schemeClr val="accent1"/>
                </a:solidFill>
              </a:rPr>
              <a:t>Aufranc (prof CIV, camera)</a:t>
            </a:r>
            <a:br>
              <a:rPr lang="fr-FR" altLang="fr-FR" sz="240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à Jeremy Camponovo, (prof CIV, assistance permanente)</a:t>
            </a:r>
            <a:br>
              <a:rPr lang="fr-FR" altLang="fr-FR" sz="2400" smtClean="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à l’équipe du labo de physique</a:t>
            </a:r>
            <a:br>
              <a:rPr lang="fr-FR" altLang="fr-FR" sz="2400" smtClean="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(en particulier à Samira ) pour l’accueil sympathique et</a:t>
            </a:r>
            <a:br>
              <a:rPr lang="fr-FR" altLang="fr-FR" sz="2400" smtClean="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et pour l’aide logistique </a:t>
            </a:r>
            <a:r>
              <a:rPr lang="fr-FR" altLang="fr-FR" sz="2400">
                <a:solidFill>
                  <a:schemeClr val="accent1"/>
                </a:solidFill>
              </a:rPr>
              <a:t>apportée</a:t>
            </a:r>
            <a:br>
              <a:rPr lang="fr-FR" altLang="fr-FR" sz="2400">
                <a:solidFill>
                  <a:schemeClr val="accent1"/>
                </a:solidFill>
              </a:rPr>
            </a:br>
            <a:r>
              <a:rPr lang="fr-FR" altLang="fr-FR" sz="2400">
                <a:solidFill>
                  <a:schemeClr val="accent1"/>
                </a:solidFill>
              </a:rPr>
              <a:t>à Frederic Morand (</a:t>
            </a:r>
            <a:r>
              <a:rPr lang="fr-FR" altLang="fr-FR" sz="2400" smtClean="0">
                <a:solidFill>
                  <a:schemeClr val="accent1"/>
                </a:solidFill>
              </a:rPr>
              <a:t>OCA, Calern, telescope)</a:t>
            </a:r>
            <a:br>
              <a:rPr lang="fr-FR" altLang="fr-FR" sz="2400" smtClean="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à Bruno Mongellaz (OCA, Calern, mecanique</a:t>
            </a:r>
            <a:r>
              <a:rPr lang="fr-FR" altLang="fr-FR" sz="2400" smtClean="0">
                <a:solidFill>
                  <a:schemeClr val="accent1"/>
                </a:solidFill>
              </a:rPr>
              <a:t>)</a:t>
            </a:r>
            <a:br>
              <a:rPr lang="fr-FR" altLang="fr-FR" sz="2400" smtClean="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à Laurent Brulé (veto, cantal, operateur de cailloux)</a:t>
            </a:r>
            <a:r>
              <a:rPr lang="fr-FR" altLang="fr-FR" sz="2400">
                <a:solidFill>
                  <a:schemeClr val="accent1"/>
                </a:solidFill>
              </a:rPr>
              <a:t/>
            </a:r>
            <a:br>
              <a:rPr lang="fr-FR" altLang="fr-FR" sz="2400">
                <a:solidFill>
                  <a:schemeClr val="accent1"/>
                </a:solidFill>
              </a:rPr>
            </a:br>
            <a:r>
              <a:rPr lang="fr-FR" altLang="fr-FR" sz="2400">
                <a:solidFill>
                  <a:schemeClr val="accent1"/>
                </a:solidFill>
              </a:rPr>
              <a:t/>
            </a:r>
            <a:br>
              <a:rPr lang="fr-FR" altLang="fr-FR" sz="240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sans ces aides  enthousiastes </a:t>
            </a:r>
            <a:br>
              <a:rPr lang="fr-FR" altLang="fr-FR" sz="2400" smtClean="0">
                <a:solidFill>
                  <a:schemeClr val="accent1"/>
                </a:solidFill>
              </a:rPr>
            </a:br>
            <a:r>
              <a:rPr lang="fr-FR" altLang="fr-FR" sz="2400" smtClean="0">
                <a:solidFill>
                  <a:schemeClr val="accent1"/>
                </a:solidFill>
              </a:rPr>
              <a:t>je n’aurai </a:t>
            </a:r>
            <a:r>
              <a:rPr lang="fr-FR" altLang="fr-FR" sz="2400" smtClean="0">
                <a:solidFill>
                  <a:schemeClr val="accent1"/>
                </a:solidFill>
              </a:rPr>
              <a:t>pu monter ni les clips video ni  </a:t>
            </a:r>
            <a:r>
              <a:rPr lang="fr-FR" altLang="fr-FR" sz="2400" smtClean="0">
                <a:solidFill>
                  <a:schemeClr val="accent1"/>
                </a:solidFill>
              </a:rPr>
              <a:t>les petites manips</a:t>
            </a:r>
            <a:endParaRPr lang="fr-FR" altLang="fr-FR" sz="320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312738" cy="588963"/>
          </a:xfr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15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7456488" cy="831850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/>
              <a:t>exemple d'amélioration de la résolution angulaire : </a:t>
            </a:r>
            <a:br>
              <a:rPr lang="fr-FR" altLang="fr-FR" sz="2400"/>
            </a:br>
            <a:r>
              <a:rPr lang="fr-FR" altLang="fr-FR" sz="2400"/>
              <a:t>la morphologie de la source commence à apparaitre </a:t>
            </a:r>
          </a:p>
        </p:txBody>
      </p:sp>
      <p:grpSp>
        <p:nvGrpSpPr>
          <p:cNvPr id="177613" name="Group 461"/>
          <p:cNvGrpSpPr>
            <a:grpSpLocks/>
          </p:cNvGrpSpPr>
          <p:nvPr/>
        </p:nvGrpSpPr>
        <p:grpSpPr bwMode="auto">
          <a:xfrm>
            <a:off x="785813" y="2216150"/>
            <a:ext cx="8002587" cy="4046538"/>
            <a:chOff x="841" y="1039"/>
            <a:chExt cx="4353" cy="2201"/>
          </a:xfrm>
        </p:grpSpPr>
        <p:grpSp>
          <p:nvGrpSpPr>
            <p:cNvPr id="177155" name="Group 3"/>
            <p:cNvGrpSpPr>
              <a:grpSpLocks/>
            </p:cNvGrpSpPr>
            <p:nvPr/>
          </p:nvGrpSpPr>
          <p:grpSpPr bwMode="auto">
            <a:xfrm>
              <a:off x="841" y="1497"/>
              <a:ext cx="1081" cy="1073"/>
              <a:chOff x="504" y="1433"/>
              <a:chExt cx="952" cy="945"/>
            </a:xfrm>
          </p:grpSpPr>
          <p:sp>
            <p:nvSpPr>
              <p:cNvPr id="177156" name="Rectangle 4"/>
              <p:cNvSpPr>
                <a:spLocks noChangeArrowheads="1"/>
              </p:cNvSpPr>
              <p:nvPr/>
            </p:nvSpPr>
            <p:spPr bwMode="auto">
              <a:xfrm>
                <a:off x="509" y="1433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57" name="Rectangle 5"/>
              <p:cNvSpPr>
                <a:spLocks noChangeArrowheads="1"/>
              </p:cNvSpPr>
              <p:nvPr/>
            </p:nvSpPr>
            <p:spPr bwMode="auto">
              <a:xfrm>
                <a:off x="1268" y="1433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58" name="Rectangle 6"/>
              <p:cNvSpPr>
                <a:spLocks noChangeArrowheads="1"/>
              </p:cNvSpPr>
              <p:nvPr/>
            </p:nvSpPr>
            <p:spPr bwMode="auto">
              <a:xfrm>
                <a:off x="1074" y="1433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59" name="Rectangle 7"/>
              <p:cNvSpPr>
                <a:spLocks noChangeArrowheads="1"/>
              </p:cNvSpPr>
              <p:nvPr/>
            </p:nvSpPr>
            <p:spPr bwMode="auto">
              <a:xfrm>
                <a:off x="701" y="1433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0" name="Rectangle 8"/>
              <p:cNvSpPr>
                <a:spLocks noChangeArrowheads="1"/>
              </p:cNvSpPr>
              <p:nvPr/>
            </p:nvSpPr>
            <p:spPr bwMode="auto">
              <a:xfrm>
                <a:off x="890" y="1433"/>
                <a:ext cx="189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1" name="Rectangle 9"/>
              <p:cNvSpPr>
                <a:spLocks noChangeArrowheads="1"/>
              </p:cNvSpPr>
              <p:nvPr/>
            </p:nvSpPr>
            <p:spPr bwMode="auto">
              <a:xfrm>
                <a:off x="506" y="1623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2" name="Rectangle 10"/>
              <p:cNvSpPr>
                <a:spLocks noChangeArrowheads="1"/>
              </p:cNvSpPr>
              <p:nvPr/>
            </p:nvSpPr>
            <p:spPr bwMode="auto">
              <a:xfrm>
                <a:off x="1266" y="1623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3" name="Rectangle 11"/>
              <p:cNvSpPr>
                <a:spLocks noChangeArrowheads="1"/>
              </p:cNvSpPr>
              <p:nvPr/>
            </p:nvSpPr>
            <p:spPr bwMode="auto">
              <a:xfrm>
                <a:off x="1071" y="1623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4" name="Rectangle 12"/>
              <p:cNvSpPr>
                <a:spLocks noChangeArrowheads="1"/>
              </p:cNvSpPr>
              <p:nvPr/>
            </p:nvSpPr>
            <p:spPr bwMode="auto">
              <a:xfrm>
                <a:off x="698" y="1623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5" name="Rectangle 13"/>
              <p:cNvSpPr>
                <a:spLocks noChangeArrowheads="1"/>
              </p:cNvSpPr>
              <p:nvPr/>
            </p:nvSpPr>
            <p:spPr bwMode="auto">
              <a:xfrm>
                <a:off x="888" y="1623"/>
                <a:ext cx="189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6" name="Rectangle 14"/>
              <p:cNvSpPr>
                <a:spLocks noChangeArrowheads="1"/>
              </p:cNvSpPr>
              <p:nvPr/>
            </p:nvSpPr>
            <p:spPr bwMode="auto">
              <a:xfrm>
                <a:off x="506" y="1808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7" name="Rectangle 15"/>
              <p:cNvSpPr>
                <a:spLocks noChangeArrowheads="1"/>
              </p:cNvSpPr>
              <p:nvPr/>
            </p:nvSpPr>
            <p:spPr bwMode="auto">
              <a:xfrm>
                <a:off x="1266" y="1808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8" name="Rectangle 16"/>
              <p:cNvSpPr>
                <a:spLocks noChangeArrowheads="1"/>
              </p:cNvSpPr>
              <p:nvPr/>
            </p:nvSpPr>
            <p:spPr bwMode="auto">
              <a:xfrm>
                <a:off x="1071" y="1808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69" name="Rectangle 17"/>
              <p:cNvSpPr>
                <a:spLocks noChangeArrowheads="1"/>
              </p:cNvSpPr>
              <p:nvPr/>
            </p:nvSpPr>
            <p:spPr bwMode="auto">
              <a:xfrm>
                <a:off x="698" y="1808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0" name="Rectangle 18"/>
              <p:cNvSpPr>
                <a:spLocks noChangeArrowheads="1"/>
              </p:cNvSpPr>
              <p:nvPr/>
            </p:nvSpPr>
            <p:spPr bwMode="auto">
              <a:xfrm>
                <a:off x="888" y="1808"/>
                <a:ext cx="189" cy="188"/>
              </a:xfrm>
              <a:prstGeom prst="rect">
                <a:avLst/>
              </a:prstGeom>
              <a:solidFill>
                <a:schemeClr val="hlink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1" name="Rectangle 19"/>
              <p:cNvSpPr>
                <a:spLocks noChangeArrowheads="1"/>
              </p:cNvSpPr>
              <p:nvPr/>
            </p:nvSpPr>
            <p:spPr bwMode="auto">
              <a:xfrm>
                <a:off x="504" y="1998"/>
                <a:ext cx="188" cy="189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2" name="Rectangle 20"/>
              <p:cNvSpPr>
                <a:spLocks noChangeArrowheads="1"/>
              </p:cNvSpPr>
              <p:nvPr/>
            </p:nvSpPr>
            <p:spPr bwMode="auto">
              <a:xfrm>
                <a:off x="1263" y="1998"/>
                <a:ext cx="188" cy="189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3" name="Rectangle 21"/>
              <p:cNvSpPr>
                <a:spLocks noChangeArrowheads="1"/>
              </p:cNvSpPr>
              <p:nvPr/>
            </p:nvSpPr>
            <p:spPr bwMode="auto">
              <a:xfrm>
                <a:off x="1069" y="1998"/>
                <a:ext cx="188" cy="189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4" name="Rectangle 22"/>
              <p:cNvSpPr>
                <a:spLocks noChangeArrowheads="1"/>
              </p:cNvSpPr>
              <p:nvPr/>
            </p:nvSpPr>
            <p:spPr bwMode="auto">
              <a:xfrm>
                <a:off x="696" y="1998"/>
                <a:ext cx="188" cy="189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5" name="Rectangle 23"/>
              <p:cNvSpPr>
                <a:spLocks noChangeArrowheads="1"/>
              </p:cNvSpPr>
              <p:nvPr/>
            </p:nvSpPr>
            <p:spPr bwMode="auto">
              <a:xfrm>
                <a:off x="886" y="1998"/>
                <a:ext cx="188" cy="189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6" name="Rectangle 24"/>
              <p:cNvSpPr>
                <a:spLocks noChangeArrowheads="1"/>
              </p:cNvSpPr>
              <p:nvPr/>
            </p:nvSpPr>
            <p:spPr bwMode="auto">
              <a:xfrm>
                <a:off x="506" y="2190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7" name="Rectangle 25"/>
              <p:cNvSpPr>
                <a:spLocks noChangeArrowheads="1"/>
              </p:cNvSpPr>
              <p:nvPr/>
            </p:nvSpPr>
            <p:spPr bwMode="auto">
              <a:xfrm>
                <a:off x="1265" y="2190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8" name="Rectangle 26"/>
              <p:cNvSpPr>
                <a:spLocks noChangeArrowheads="1"/>
              </p:cNvSpPr>
              <p:nvPr/>
            </p:nvSpPr>
            <p:spPr bwMode="auto">
              <a:xfrm>
                <a:off x="1071" y="2190"/>
                <a:ext cx="188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79" name="Rectangle 27"/>
              <p:cNvSpPr>
                <a:spLocks noChangeArrowheads="1"/>
              </p:cNvSpPr>
              <p:nvPr/>
            </p:nvSpPr>
            <p:spPr bwMode="auto">
              <a:xfrm>
                <a:off x="697" y="2190"/>
                <a:ext cx="189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80" name="Rectangle 28"/>
              <p:cNvSpPr>
                <a:spLocks noChangeArrowheads="1"/>
              </p:cNvSpPr>
              <p:nvPr/>
            </p:nvSpPr>
            <p:spPr bwMode="auto">
              <a:xfrm>
                <a:off x="887" y="2190"/>
                <a:ext cx="189" cy="18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181" name="Rectangle 29"/>
              <p:cNvSpPr>
                <a:spLocks noChangeArrowheads="1"/>
              </p:cNvSpPr>
              <p:nvPr/>
            </p:nvSpPr>
            <p:spPr bwMode="auto">
              <a:xfrm>
                <a:off x="857" y="1788"/>
                <a:ext cx="260" cy="232"/>
              </a:xfrm>
              <a:prstGeom prst="rect">
                <a:avLst/>
              </a:prstGeom>
              <a:noFill/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177182" name="Group 30"/>
            <p:cNvGrpSpPr>
              <a:grpSpLocks/>
            </p:cNvGrpSpPr>
            <p:nvPr/>
          </p:nvGrpSpPr>
          <p:grpSpPr bwMode="auto">
            <a:xfrm>
              <a:off x="4036" y="1039"/>
              <a:ext cx="1158" cy="2201"/>
              <a:chOff x="3464" y="1061"/>
              <a:chExt cx="1019" cy="1938"/>
            </a:xfrm>
          </p:grpSpPr>
          <p:grpSp>
            <p:nvGrpSpPr>
              <p:cNvPr id="177183" name="Group 31"/>
              <p:cNvGrpSpPr>
                <a:grpSpLocks/>
              </p:cNvGrpSpPr>
              <p:nvPr/>
            </p:nvGrpSpPr>
            <p:grpSpPr bwMode="auto">
              <a:xfrm>
                <a:off x="3464" y="1061"/>
                <a:ext cx="1015" cy="946"/>
                <a:chOff x="1597" y="2382"/>
                <a:chExt cx="1323" cy="1233"/>
              </a:xfrm>
            </p:grpSpPr>
            <p:sp>
              <p:nvSpPr>
                <p:cNvPr id="177184" name="Rectangle 32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85" name="Rectangle 33"/>
                <p:cNvSpPr>
                  <a:spLocks noChangeArrowheads="1"/>
                </p:cNvSpPr>
                <p:nvPr/>
              </p:nvSpPr>
              <p:spPr bwMode="auto">
                <a:xfrm>
                  <a:off x="1963" y="238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86" name="Rectangle 34"/>
                <p:cNvSpPr>
                  <a:spLocks noChangeArrowheads="1"/>
                </p:cNvSpPr>
                <p:nvPr/>
              </p:nvSpPr>
              <p:spPr bwMode="auto">
                <a:xfrm>
                  <a:off x="1873" y="238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87" name="Rectangle 35"/>
                <p:cNvSpPr>
                  <a:spLocks noChangeArrowheads="1"/>
                </p:cNvSpPr>
                <p:nvPr/>
              </p:nvSpPr>
              <p:spPr bwMode="auto">
                <a:xfrm>
                  <a:off x="1700" y="238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88" name="Rectangle 36"/>
                <p:cNvSpPr>
                  <a:spLocks noChangeArrowheads="1"/>
                </p:cNvSpPr>
                <p:nvPr/>
              </p:nvSpPr>
              <p:spPr bwMode="auto">
                <a:xfrm>
                  <a:off x="1788" y="238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89" name="Rectangle 37"/>
                <p:cNvSpPr>
                  <a:spLocks noChangeArrowheads="1"/>
                </p:cNvSpPr>
                <p:nvPr/>
              </p:nvSpPr>
              <p:spPr bwMode="auto">
                <a:xfrm>
                  <a:off x="2050" y="238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0" name="Rectangle 38"/>
                <p:cNvSpPr>
                  <a:spLocks noChangeArrowheads="1"/>
                </p:cNvSpPr>
                <p:nvPr/>
              </p:nvSpPr>
              <p:spPr bwMode="auto">
                <a:xfrm>
                  <a:off x="2398" y="2388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1" name="Rectangle 39"/>
                <p:cNvSpPr>
                  <a:spLocks noChangeArrowheads="1"/>
                </p:cNvSpPr>
                <p:nvPr/>
              </p:nvSpPr>
              <p:spPr bwMode="auto">
                <a:xfrm>
                  <a:off x="2310" y="238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2" name="Rectangle 40"/>
                <p:cNvSpPr>
                  <a:spLocks noChangeArrowheads="1"/>
                </p:cNvSpPr>
                <p:nvPr/>
              </p:nvSpPr>
              <p:spPr bwMode="auto">
                <a:xfrm>
                  <a:off x="2137" y="2388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3" name="Rectangle 41"/>
                <p:cNvSpPr>
                  <a:spLocks noChangeArrowheads="1"/>
                </p:cNvSpPr>
                <p:nvPr/>
              </p:nvSpPr>
              <p:spPr bwMode="auto">
                <a:xfrm>
                  <a:off x="2222" y="2388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4" name="Rectangle 42"/>
                <p:cNvSpPr>
                  <a:spLocks noChangeArrowheads="1"/>
                </p:cNvSpPr>
                <p:nvPr/>
              </p:nvSpPr>
              <p:spPr bwMode="auto">
                <a:xfrm>
                  <a:off x="1609" y="24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5" name="Rectangle 43"/>
                <p:cNvSpPr>
                  <a:spLocks noChangeArrowheads="1"/>
                </p:cNvSpPr>
                <p:nvPr/>
              </p:nvSpPr>
              <p:spPr bwMode="auto">
                <a:xfrm>
                  <a:off x="1962" y="24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6" name="Rectangle 44"/>
                <p:cNvSpPr>
                  <a:spLocks noChangeArrowheads="1"/>
                </p:cNvSpPr>
                <p:nvPr/>
              </p:nvSpPr>
              <p:spPr bwMode="auto">
                <a:xfrm>
                  <a:off x="1872" y="247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7" name="Rectangle 45"/>
                <p:cNvSpPr>
                  <a:spLocks noChangeArrowheads="1"/>
                </p:cNvSpPr>
                <p:nvPr/>
              </p:nvSpPr>
              <p:spPr bwMode="auto">
                <a:xfrm>
                  <a:off x="1699" y="247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8" name="Rectangle 46"/>
                <p:cNvSpPr>
                  <a:spLocks noChangeArrowheads="1"/>
                </p:cNvSpPr>
                <p:nvPr/>
              </p:nvSpPr>
              <p:spPr bwMode="auto">
                <a:xfrm>
                  <a:off x="1787" y="24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199" name="Rectangle 47"/>
                <p:cNvSpPr>
                  <a:spLocks noChangeArrowheads="1"/>
                </p:cNvSpPr>
                <p:nvPr/>
              </p:nvSpPr>
              <p:spPr bwMode="auto">
                <a:xfrm>
                  <a:off x="2049" y="247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0" name="Rectangle 48"/>
                <p:cNvSpPr>
                  <a:spLocks noChangeArrowheads="1"/>
                </p:cNvSpPr>
                <p:nvPr/>
              </p:nvSpPr>
              <p:spPr bwMode="auto">
                <a:xfrm>
                  <a:off x="2397" y="24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1" name="Rectangle 49"/>
                <p:cNvSpPr>
                  <a:spLocks noChangeArrowheads="1"/>
                </p:cNvSpPr>
                <p:nvPr/>
              </p:nvSpPr>
              <p:spPr bwMode="auto">
                <a:xfrm>
                  <a:off x="2309" y="247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2" name="Rectangle 50"/>
                <p:cNvSpPr>
                  <a:spLocks noChangeArrowheads="1"/>
                </p:cNvSpPr>
                <p:nvPr/>
              </p:nvSpPr>
              <p:spPr bwMode="auto">
                <a:xfrm>
                  <a:off x="2136" y="24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3" name="Rectangle 51"/>
                <p:cNvSpPr>
                  <a:spLocks noChangeArrowheads="1"/>
                </p:cNvSpPr>
                <p:nvPr/>
              </p:nvSpPr>
              <p:spPr bwMode="auto">
                <a:xfrm>
                  <a:off x="2221" y="24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4" name="Rectangle 52"/>
                <p:cNvSpPr>
                  <a:spLocks noChangeArrowheads="1"/>
                </p:cNvSpPr>
                <p:nvPr/>
              </p:nvSpPr>
              <p:spPr bwMode="auto">
                <a:xfrm>
                  <a:off x="1609" y="256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5" name="Rectangle 53"/>
                <p:cNvSpPr>
                  <a:spLocks noChangeArrowheads="1"/>
                </p:cNvSpPr>
                <p:nvPr/>
              </p:nvSpPr>
              <p:spPr bwMode="auto">
                <a:xfrm>
                  <a:off x="1962" y="256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6" name="Rectangle 54"/>
                <p:cNvSpPr>
                  <a:spLocks noChangeArrowheads="1"/>
                </p:cNvSpPr>
                <p:nvPr/>
              </p:nvSpPr>
              <p:spPr bwMode="auto">
                <a:xfrm>
                  <a:off x="1872" y="256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7" name="Rectangle 55"/>
                <p:cNvSpPr>
                  <a:spLocks noChangeArrowheads="1"/>
                </p:cNvSpPr>
                <p:nvPr/>
              </p:nvSpPr>
              <p:spPr bwMode="auto">
                <a:xfrm>
                  <a:off x="1699" y="256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8" name="Rectangle 56"/>
                <p:cNvSpPr>
                  <a:spLocks noChangeArrowheads="1"/>
                </p:cNvSpPr>
                <p:nvPr/>
              </p:nvSpPr>
              <p:spPr bwMode="auto">
                <a:xfrm>
                  <a:off x="1787" y="256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09" name="Rectangle 57"/>
                <p:cNvSpPr>
                  <a:spLocks noChangeArrowheads="1"/>
                </p:cNvSpPr>
                <p:nvPr/>
              </p:nvSpPr>
              <p:spPr bwMode="auto">
                <a:xfrm>
                  <a:off x="2049" y="256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0" name="Rectangle 58"/>
                <p:cNvSpPr>
                  <a:spLocks noChangeArrowheads="1"/>
                </p:cNvSpPr>
                <p:nvPr/>
              </p:nvSpPr>
              <p:spPr bwMode="auto">
                <a:xfrm>
                  <a:off x="2397" y="256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1" name="Rectangle 59"/>
                <p:cNvSpPr>
                  <a:spLocks noChangeArrowheads="1"/>
                </p:cNvSpPr>
                <p:nvPr/>
              </p:nvSpPr>
              <p:spPr bwMode="auto">
                <a:xfrm>
                  <a:off x="2309" y="256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2" name="Rectangle 60"/>
                <p:cNvSpPr>
                  <a:spLocks noChangeArrowheads="1"/>
                </p:cNvSpPr>
                <p:nvPr/>
              </p:nvSpPr>
              <p:spPr bwMode="auto">
                <a:xfrm>
                  <a:off x="2136" y="256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3" name="Rectangle 61"/>
                <p:cNvSpPr>
                  <a:spLocks noChangeArrowheads="1"/>
                </p:cNvSpPr>
                <p:nvPr/>
              </p:nvSpPr>
              <p:spPr bwMode="auto">
                <a:xfrm>
                  <a:off x="2221" y="256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4" name="Rectangle 62"/>
                <p:cNvSpPr>
                  <a:spLocks noChangeArrowheads="1"/>
                </p:cNvSpPr>
                <p:nvPr/>
              </p:nvSpPr>
              <p:spPr bwMode="auto">
                <a:xfrm>
                  <a:off x="1608" y="2649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5" name="Rectangle 63"/>
                <p:cNvSpPr>
                  <a:spLocks noChangeArrowheads="1"/>
                </p:cNvSpPr>
                <p:nvPr/>
              </p:nvSpPr>
              <p:spPr bwMode="auto">
                <a:xfrm>
                  <a:off x="1961" y="2649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6" name="Rectangle 64"/>
                <p:cNvSpPr>
                  <a:spLocks noChangeArrowheads="1"/>
                </p:cNvSpPr>
                <p:nvPr/>
              </p:nvSpPr>
              <p:spPr bwMode="auto">
                <a:xfrm>
                  <a:off x="1871" y="2649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7" name="Rectangle 65"/>
                <p:cNvSpPr>
                  <a:spLocks noChangeArrowheads="1"/>
                </p:cNvSpPr>
                <p:nvPr/>
              </p:nvSpPr>
              <p:spPr bwMode="auto">
                <a:xfrm>
                  <a:off x="1698" y="2649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8" name="Rectangle 66"/>
                <p:cNvSpPr>
                  <a:spLocks noChangeArrowheads="1"/>
                </p:cNvSpPr>
                <p:nvPr/>
              </p:nvSpPr>
              <p:spPr bwMode="auto">
                <a:xfrm>
                  <a:off x="1786" y="2649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19" name="Rectangle 67"/>
                <p:cNvSpPr>
                  <a:spLocks noChangeArrowheads="1"/>
                </p:cNvSpPr>
                <p:nvPr/>
              </p:nvSpPr>
              <p:spPr bwMode="auto">
                <a:xfrm>
                  <a:off x="2048" y="2649"/>
                  <a:ext cx="86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0" name="Rectangle 68"/>
                <p:cNvSpPr>
                  <a:spLocks noChangeArrowheads="1"/>
                </p:cNvSpPr>
                <p:nvPr/>
              </p:nvSpPr>
              <p:spPr bwMode="auto">
                <a:xfrm>
                  <a:off x="2396" y="2649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1" name="Rectangle 69"/>
                <p:cNvSpPr>
                  <a:spLocks noChangeArrowheads="1"/>
                </p:cNvSpPr>
                <p:nvPr/>
              </p:nvSpPr>
              <p:spPr bwMode="auto">
                <a:xfrm>
                  <a:off x="2308" y="2649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2" name="Rectangle 70"/>
                <p:cNvSpPr>
                  <a:spLocks noChangeArrowheads="1"/>
                </p:cNvSpPr>
                <p:nvPr/>
              </p:nvSpPr>
              <p:spPr bwMode="auto">
                <a:xfrm>
                  <a:off x="2135" y="2649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3" name="Rectangle 71"/>
                <p:cNvSpPr>
                  <a:spLocks noChangeArrowheads="1"/>
                </p:cNvSpPr>
                <p:nvPr/>
              </p:nvSpPr>
              <p:spPr bwMode="auto">
                <a:xfrm>
                  <a:off x="2220" y="2649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4" name="Rectangle 72"/>
                <p:cNvSpPr>
                  <a:spLocks noChangeArrowheads="1"/>
                </p:cNvSpPr>
                <p:nvPr/>
              </p:nvSpPr>
              <p:spPr bwMode="auto">
                <a:xfrm>
                  <a:off x="1609" y="273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5" name="Rectangle 73"/>
                <p:cNvSpPr>
                  <a:spLocks noChangeArrowheads="1"/>
                </p:cNvSpPr>
                <p:nvPr/>
              </p:nvSpPr>
              <p:spPr bwMode="auto">
                <a:xfrm>
                  <a:off x="1962" y="273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6" name="Rectangle 74"/>
                <p:cNvSpPr>
                  <a:spLocks noChangeArrowheads="1"/>
                </p:cNvSpPr>
                <p:nvPr/>
              </p:nvSpPr>
              <p:spPr bwMode="auto">
                <a:xfrm>
                  <a:off x="1872" y="273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7" name="Rectangle 75"/>
                <p:cNvSpPr>
                  <a:spLocks noChangeArrowheads="1"/>
                </p:cNvSpPr>
                <p:nvPr/>
              </p:nvSpPr>
              <p:spPr bwMode="auto">
                <a:xfrm>
                  <a:off x="1699" y="273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8" name="Rectangle 76"/>
                <p:cNvSpPr>
                  <a:spLocks noChangeArrowheads="1"/>
                </p:cNvSpPr>
                <p:nvPr/>
              </p:nvSpPr>
              <p:spPr bwMode="auto">
                <a:xfrm>
                  <a:off x="1786" y="273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29" name="Rectangle 77"/>
                <p:cNvSpPr>
                  <a:spLocks noChangeArrowheads="1"/>
                </p:cNvSpPr>
                <p:nvPr/>
              </p:nvSpPr>
              <p:spPr bwMode="auto">
                <a:xfrm>
                  <a:off x="2048" y="274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0" name="Rectangle 78"/>
                <p:cNvSpPr>
                  <a:spLocks noChangeArrowheads="1"/>
                </p:cNvSpPr>
                <p:nvPr/>
              </p:nvSpPr>
              <p:spPr bwMode="auto">
                <a:xfrm>
                  <a:off x="2397" y="274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1" name="Rectangle 79"/>
                <p:cNvSpPr>
                  <a:spLocks noChangeArrowheads="1"/>
                </p:cNvSpPr>
                <p:nvPr/>
              </p:nvSpPr>
              <p:spPr bwMode="auto">
                <a:xfrm>
                  <a:off x="2309" y="274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2" name="Rectangle 80"/>
                <p:cNvSpPr>
                  <a:spLocks noChangeArrowheads="1"/>
                </p:cNvSpPr>
                <p:nvPr/>
              </p:nvSpPr>
              <p:spPr bwMode="auto">
                <a:xfrm>
                  <a:off x="2136" y="274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3" name="Rectangle 81"/>
                <p:cNvSpPr>
                  <a:spLocks noChangeArrowheads="1"/>
                </p:cNvSpPr>
                <p:nvPr/>
              </p:nvSpPr>
              <p:spPr bwMode="auto">
                <a:xfrm>
                  <a:off x="2220" y="274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4" name="Rectangle 82"/>
                <p:cNvSpPr>
                  <a:spLocks noChangeArrowheads="1"/>
                </p:cNvSpPr>
                <p:nvPr/>
              </p:nvSpPr>
              <p:spPr bwMode="auto">
                <a:xfrm>
                  <a:off x="1608" y="282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5" name="Rectangle 83"/>
                <p:cNvSpPr>
                  <a:spLocks noChangeArrowheads="1"/>
                </p:cNvSpPr>
                <p:nvPr/>
              </p:nvSpPr>
              <p:spPr bwMode="auto">
                <a:xfrm>
                  <a:off x="1961" y="282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6" name="Rectangle 84"/>
                <p:cNvSpPr>
                  <a:spLocks noChangeArrowheads="1"/>
                </p:cNvSpPr>
                <p:nvPr/>
              </p:nvSpPr>
              <p:spPr bwMode="auto">
                <a:xfrm>
                  <a:off x="1871" y="282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7" name="Rectangle 85"/>
                <p:cNvSpPr>
                  <a:spLocks noChangeArrowheads="1"/>
                </p:cNvSpPr>
                <p:nvPr/>
              </p:nvSpPr>
              <p:spPr bwMode="auto">
                <a:xfrm>
                  <a:off x="1698" y="282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8" name="Rectangle 86"/>
                <p:cNvSpPr>
                  <a:spLocks noChangeArrowheads="1"/>
                </p:cNvSpPr>
                <p:nvPr/>
              </p:nvSpPr>
              <p:spPr bwMode="auto">
                <a:xfrm>
                  <a:off x="1785" y="282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39" name="Rectangle 87"/>
                <p:cNvSpPr>
                  <a:spLocks noChangeArrowheads="1"/>
                </p:cNvSpPr>
                <p:nvPr/>
              </p:nvSpPr>
              <p:spPr bwMode="auto">
                <a:xfrm>
                  <a:off x="2047" y="282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0" name="Rectangle 88"/>
                <p:cNvSpPr>
                  <a:spLocks noChangeArrowheads="1"/>
                </p:cNvSpPr>
                <p:nvPr/>
              </p:nvSpPr>
              <p:spPr bwMode="auto">
                <a:xfrm>
                  <a:off x="2396" y="282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1" name="Rectangle 89"/>
                <p:cNvSpPr>
                  <a:spLocks noChangeArrowheads="1"/>
                </p:cNvSpPr>
                <p:nvPr/>
              </p:nvSpPr>
              <p:spPr bwMode="auto">
                <a:xfrm>
                  <a:off x="2308" y="282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2" name="Rectangle 90"/>
                <p:cNvSpPr>
                  <a:spLocks noChangeArrowheads="1"/>
                </p:cNvSpPr>
                <p:nvPr/>
              </p:nvSpPr>
              <p:spPr bwMode="auto">
                <a:xfrm>
                  <a:off x="2144" y="2826"/>
                  <a:ext cx="87" cy="88"/>
                </a:xfrm>
                <a:prstGeom prst="rect">
                  <a:avLst/>
                </a:prstGeom>
                <a:solidFill>
                  <a:srgbClr val="6699FF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3" name="Rectangle 91"/>
                <p:cNvSpPr>
                  <a:spLocks noChangeArrowheads="1"/>
                </p:cNvSpPr>
                <p:nvPr/>
              </p:nvSpPr>
              <p:spPr bwMode="auto">
                <a:xfrm>
                  <a:off x="2219" y="2826"/>
                  <a:ext cx="88" cy="88"/>
                </a:xfrm>
                <a:prstGeom prst="rect">
                  <a:avLst/>
                </a:prstGeom>
                <a:solidFill>
                  <a:srgbClr val="6699FF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4" name="Rectangle 92"/>
                <p:cNvSpPr>
                  <a:spLocks noChangeArrowheads="1"/>
                </p:cNvSpPr>
                <p:nvPr/>
              </p:nvSpPr>
              <p:spPr bwMode="auto">
                <a:xfrm>
                  <a:off x="1608" y="291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5" name="Rectangle 93"/>
                <p:cNvSpPr>
                  <a:spLocks noChangeArrowheads="1"/>
                </p:cNvSpPr>
                <p:nvPr/>
              </p:nvSpPr>
              <p:spPr bwMode="auto">
                <a:xfrm>
                  <a:off x="1961" y="291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6" name="Rectangle 94"/>
                <p:cNvSpPr>
                  <a:spLocks noChangeArrowheads="1"/>
                </p:cNvSpPr>
                <p:nvPr/>
              </p:nvSpPr>
              <p:spPr bwMode="auto">
                <a:xfrm>
                  <a:off x="1871" y="291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7" name="Rectangle 95"/>
                <p:cNvSpPr>
                  <a:spLocks noChangeArrowheads="1"/>
                </p:cNvSpPr>
                <p:nvPr/>
              </p:nvSpPr>
              <p:spPr bwMode="auto">
                <a:xfrm>
                  <a:off x="1698" y="291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8" name="Rectangle 96"/>
                <p:cNvSpPr>
                  <a:spLocks noChangeArrowheads="1"/>
                </p:cNvSpPr>
                <p:nvPr/>
              </p:nvSpPr>
              <p:spPr bwMode="auto">
                <a:xfrm>
                  <a:off x="1785" y="291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49" name="Rectangle 97"/>
                <p:cNvSpPr>
                  <a:spLocks noChangeArrowheads="1"/>
                </p:cNvSpPr>
                <p:nvPr/>
              </p:nvSpPr>
              <p:spPr bwMode="auto">
                <a:xfrm>
                  <a:off x="2047" y="291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0" name="Rectangle 98"/>
                <p:cNvSpPr>
                  <a:spLocks noChangeArrowheads="1"/>
                </p:cNvSpPr>
                <p:nvPr/>
              </p:nvSpPr>
              <p:spPr bwMode="auto">
                <a:xfrm>
                  <a:off x="2396" y="2914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1" name="Rectangle 99"/>
                <p:cNvSpPr>
                  <a:spLocks noChangeArrowheads="1"/>
                </p:cNvSpPr>
                <p:nvPr/>
              </p:nvSpPr>
              <p:spPr bwMode="auto">
                <a:xfrm>
                  <a:off x="2308" y="2914"/>
                  <a:ext cx="87" cy="87"/>
                </a:xfrm>
                <a:prstGeom prst="rect">
                  <a:avLst/>
                </a:prstGeom>
                <a:solidFill>
                  <a:srgbClr val="6699FF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2" name="Rectangle 100"/>
                <p:cNvSpPr>
                  <a:spLocks noChangeArrowheads="1"/>
                </p:cNvSpPr>
                <p:nvPr/>
              </p:nvSpPr>
              <p:spPr bwMode="auto">
                <a:xfrm>
                  <a:off x="2135" y="2914"/>
                  <a:ext cx="87" cy="87"/>
                </a:xfrm>
                <a:prstGeom prst="rect">
                  <a:avLst/>
                </a:prstGeom>
                <a:solidFill>
                  <a:srgbClr val="6699FF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3" name="Rectangle 101"/>
                <p:cNvSpPr>
                  <a:spLocks noChangeArrowheads="1"/>
                </p:cNvSpPr>
                <p:nvPr/>
              </p:nvSpPr>
              <p:spPr bwMode="auto">
                <a:xfrm>
                  <a:off x="2219" y="2914"/>
                  <a:ext cx="88" cy="87"/>
                </a:xfrm>
                <a:prstGeom prst="rect">
                  <a:avLst/>
                </a:prstGeom>
                <a:solidFill>
                  <a:srgbClr val="CCFFFF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4" name="Rectangle 102"/>
                <p:cNvSpPr>
                  <a:spLocks noChangeArrowheads="1"/>
                </p:cNvSpPr>
                <p:nvPr/>
              </p:nvSpPr>
              <p:spPr bwMode="auto">
                <a:xfrm>
                  <a:off x="1607" y="300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5" name="Rectangle 103"/>
                <p:cNvSpPr>
                  <a:spLocks noChangeArrowheads="1"/>
                </p:cNvSpPr>
                <p:nvPr/>
              </p:nvSpPr>
              <p:spPr bwMode="auto">
                <a:xfrm>
                  <a:off x="1960" y="300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6" name="Rectangle 104"/>
                <p:cNvSpPr>
                  <a:spLocks noChangeArrowheads="1"/>
                </p:cNvSpPr>
                <p:nvPr/>
              </p:nvSpPr>
              <p:spPr bwMode="auto">
                <a:xfrm>
                  <a:off x="1870" y="300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7" name="Rectangle 105"/>
                <p:cNvSpPr>
                  <a:spLocks noChangeArrowheads="1"/>
                </p:cNvSpPr>
                <p:nvPr/>
              </p:nvSpPr>
              <p:spPr bwMode="auto">
                <a:xfrm>
                  <a:off x="1697" y="300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8" name="Rectangle 106"/>
                <p:cNvSpPr>
                  <a:spLocks noChangeArrowheads="1"/>
                </p:cNvSpPr>
                <p:nvPr/>
              </p:nvSpPr>
              <p:spPr bwMode="auto">
                <a:xfrm>
                  <a:off x="1784" y="300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59" name="Rectangle 107"/>
                <p:cNvSpPr>
                  <a:spLocks noChangeArrowheads="1"/>
                </p:cNvSpPr>
                <p:nvPr/>
              </p:nvSpPr>
              <p:spPr bwMode="auto">
                <a:xfrm>
                  <a:off x="2046" y="300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0" name="Rectangle 108"/>
                <p:cNvSpPr>
                  <a:spLocks noChangeArrowheads="1"/>
                </p:cNvSpPr>
                <p:nvPr/>
              </p:nvSpPr>
              <p:spPr bwMode="auto">
                <a:xfrm>
                  <a:off x="2395" y="300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1" name="Rectangle 109"/>
                <p:cNvSpPr>
                  <a:spLocks noChangeArrowheads="1"/>
                </p:cNvSpPr>
                <p:nvPr/>
              </p:nvSpPr>
              <p:spPr bwMode="auto">
                <a:xfrm>
                  <a:off x="2307" y="3000"/>
                  <a:ext cx="87" cy="87"/>
                </a:xfrm>
                <a:prstGeom prst="rect">
                  <a:avLst/>
                </a:prstGeom>
                <a:solidFill>
                  <a:srgbClr val="6699FF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2" name="Rectangle 110"/>
                <p:cNvSpPr>
                  <a:spLocks noChangeArrowheads="1"/>
                </p:cNvSpPr>
                <p:nvPr/>
              </p:nvSpPr>
              <p:spPr bwMode="auto">
                <a:xfrm>
                  <a:off x="2134" y="300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3" name="Rectangle 111"/>
                <p:cNvSpPr>
                  <a:spLocks noChangeArrowheads="1"/>
                </p:cNvSpPr>
                <p:nvPr/>
              </p:nvSpPr>
              <p:spPr bwMode="auto">
                <a:xfrm>
                  <a:off x="2218" y="3000"/>
                  <a:ext cx="88" cy="87"/>
                </a:xfrm>
                <a:prstGeom prst="rect">
                  <a:avLst/>
                </a:prstGeom>
                <a:solidFill>
                  <a:srgbClr val="6699FF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4" name="Rectangle 112"/>
                <p:cNvSpPr>
                  <a:spLocks noChangeArrowheads="1"/>
                </p:cNvSpPr>
                <p:nvPr/>
              </p:nvSpPr>
              <p:spPr bwMode="auto">
                <a:xfrm>
                  <a:off x="2480" y="238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5" name="Rectangle 113"/>
                <p:cNvSpPr>
                  <a:spLocks noChangeArrowheads="1"/>
                </p:cNvSpPr>
                <p:nvPr/>
              </p:nvSpPr>
              <p:spPr bwMode="auto">
                <a:xfrm>
                  <a:off x="2833" y="238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6" name="Rectangle 114"/>
                <p:cNvSpPr>
                  <a:spLocks noChangeArrowheads="1"/>
                </p:cNvSpPr>
                <p:nvPr/>
              </p:nvSpPr>
              <p:spPr bwMode="auto">
                <a:xfrm>
                  <a:off x="2742" y="238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7" name="Rectangle 115"/>
                <p:cNvSpPr>
                  <a:spLocks noChangeArrowheads="1"/>
                </p:cNvSpPr>
                <p:nvPr/>
              </p:nvSpPr>
              <p:spPr bwMode="auto">
                <a:xfrm>
                  <a:off x="2569" y="238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8" name="Rectangle 116"/>
                <p:cNvSpPr>
                  <a:spLocks noChangeArrowheads="1"/>
                </p:cNvSpPr>
                <p:nvPr/>
              </p:nvSpPr>
              <p:spPr bwMode="auto">
                <a:xfrm>
                  <a:off x="2658" y="238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69" name="Rectangle 117"/>
                <p:cNvSpPr>
                  <a:spLocks noChangeArrowheads="1"/>
                </p:cNvSpPr>
                <p:nvPr/>
              </p:nvSpPr>
              <p:spPr bwMode="auto">
                <a:xfrm>
                  <a:off x="2479" y="247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0" name="Rectangle 118"/>
                <p:cNvSpPr>
                  <a:spLocks noChangeArrowheads="1"/>
                </p:cNvSpPr>
                <p:nvPr/>
              </p:nvSpPr>
              <p:spPr bwMode="auto">
                <a:xfrm>
                  <a:off x="2832" y="247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1" name="Rectangle 119"/>
                <p:cNvSpPr>
                  <a:spLocks noChangeArrowheads="1"/>
                </p:cNvSpPr>
                <p:nvPr/>
              </p:nvSpPr>
              <p:spPr bwMode="auto">
                <a:xfrm>
                  <a:off x="2741" y="247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2" name="Rectangle 120"/>
                <p:cNvSpPr>
                  <a:spLocks noChangeArrowheads="1"/>
                </p:cNvSpPr>
                <p:nvPr/>
              </p:nvSpPr>
              <p:spPr bwMode="auto">
                <a:xfrm>
                  <a:off x="2568" y="2470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3" name="Rectangle 121"/>
                <p:cNvSpPr>
                  <a:spLocks noChangeArrowheads="1"/>
                </p:cNvSpPr>
                <p:nvPr/>
              </p:nvSpPr>
              <p:spPr bwMode="auto">
                <a:xfrm>
                  <a:off x="2657" y="247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4" name="Rectangle 122"/>
                <p:cNvSpPr>
                  <a:spLocks noChangeArrowheads="1"/>
                </p:cNvSpPr>
                <p:nvPr/>
              </p:nvSpPr>
              <p:spPr bwMode="auto">
                <a:xfrm>
                  <a:off x="2479" y="255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5" name="Rectangle 123"/>
                <p:cNvSpPr>
                  <a:spLocks noChangeArrowheads="1"/>
                </p:cNvSpPr>
                <p:nvPr/>
              </p:nvSpPr>
              <p:spPr bwMode="auto">
                <a:xfrm>
                  <a:off x="2832" y="255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6" name="Rectangle 124"/>
                <p:cNvSpPr>
                  <a:spLocks noChangeArrowheads="1"/>
                </p:cNvSpPr>
                <p:nvPr/>
              </p:nvSpPr>
              <p:spPr bwMode="auto">
                <a:xfrm>
                  <a:off x="2741" y="255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7" name="Rectangle 125"/>
                <p:cNvSpPr>
                  <a:spLocks noChangeArrowheads="1"/>
                </p:cNvSpPr>
                <p:nvPr/>
              </p:nvSpPr>
              <p:spPr bwMode="auto">
                <a:xfrm>
                  <a:off x="2568" y="255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8" name="Rectangle 126"/>
                <p:cNvSpPr>
                  <a:spLocks noChangeArrowheads="1"/>
                </p:cNvSpPr>
                <p:nvPr/>
              </p:nvSpPr>
              <p:spPr bwMode="auto">
                <a:xfrm>
                  <a:off x="2657" y="255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79" name="Rectangle 127"/>
                <p:cNvSpPr>
                  <a:spLocks noChangeArrowheads="1"/>
                </p:cNvSpPr>
                <p:nvPr/>
              </p:nvSpPr>
              <p:spPr bwMode="auto">
                <a:xfrm>
                  <a:off x="2478" y="264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0" name="Rectangle 128"/>
                <p:cNvSpPr>
                  <a:spLocks noChangeArrowheads="1"/>
                </p:cNvSpPr>
                <p:nvPr/>
              </p:nvSpPr>
              <p:spPr bwMode="auto">
                <a:xfrm>
                  <a:off x="2830" y="264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1" name="Rectangle 129"/>
                <p:cNvSpPr>
                  <a:spLocks noChangeArrowheads="1"/>
                </p:cNvSpPr>
                <p:nvPr/>
              </p:nvSpPr>
              <p:spPr bwMode="auto">
                <a:xfrm>
                  <a:off x="2740" y="264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2" name="Rectangle 130"/>
                <p:cNvSpPr>
                  <a:spLocks noChangeArrowheads="1"/>
                </p:cNvSpPr>
                <p:nvPr/>
              </p:nvSpPr>
              <p:spPr bwMode="auto">
                <a:xfrm>
                  <a:off x="2567" y="264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3" name="Rectangle 131"/>
                <p:cNvSpPr>
                  <a:spLocks noChangeArrowheads="1"/>
                </p:cNvSpPr>
                <p:nvPr/>
              </p:nvSpPr>
              <p:spPr bwMode="auto">
                <a:xfrm>
                  <a:off x="2656" y="264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4" name="Rectangle 132"/>
                <p:cNvSpPr>
                  <a:spLocks noChangeArrowheads="1"/>
                </p:cNvSpPr>
                <p:nvPr/>
              </p:nvSpPr>
              <p:spPr bwMode="auto">
                <a:xfrm>
                  <a:off x="2479" y="273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5" name="Rectangle 133"/>
                <p:cNvSpPr>
                  <a:spLocks noChangeArrowheads="1"/>
                </p:cNvSpPr>
                <p:nvPr/>
              </p:nvSpPr>
              <p:spPr bwMode="auto">
                <a:xfrm>
                  <a:off x="2832" y="273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6" name="Rectangle 134"/>
                <p:cNvSpPr>
                  <a:spLocks noChangeArrowheads="1"/>
                </p:cNvSpPr>
                <p:nvPr/>
              </p:nvSpPr>
              <p:spPr bwMode="auto">
                <a:xfrm>
                  <a:off x="2741" y="273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7" name="Rectangle 135"/>
                <p:cNvSpPr>
                  <a:spLocks noChangeArrowheads="1"/>
                </p:cNvSpPr>
                <p:nvPr/>
              </p:nvSpPr>
              <p:spPr bwMode="auto">
                <a:xfrm>
                  <a:off x="2568" y="273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8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56" y="273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89" name="Rectangle 137"/>
                <p:cNvSpPr>
                  <a:spLocks noChangeArrowheads="1"/>
                </p:cNvSpPr>
                <p:nvPr/>
              </p:nvSpPr>
              <p:spPr bwMode="auto">
                <a:xfrm>
                  <a:off x="2478" y="2821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0" name="Rectangle 138"/>
                <p:cNvSpPr>
                  <a:spLocks noChangeArrowheads="1"/>
                </p:cNvSpPr>
                <p:nvPr/>
              </p:nvSpPr>
              <p:spPr bwMode="auto">
                <a:xfrm>
                  <a:off x="2830" y="2821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1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40" y="2821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2" name="Rectangle 140"/>
                <p:cNvSpPr>
                  <a:spLocks noChangeArrowheads="1"/>
                </p:cNvSpPr>
                <p:nvPr/>
              </p:nvSpPr>
              <p:spPr bwMode="auto">
                <a:xfrm>
                  <a:off x="2567" y="2821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3" name="Rectangle 141"/>
                <p:cNvSpPr>
                  <a:spLocks noChangeArrowheads="1"/>
                </p:cNvSpPr>
                <p:nvPr/>
              </p:nvSpPr>
              <p:spPr bwMode="auto">
                <a:xfrm>
                  <a:off x="2655" y="2821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4" name="Rectangle 142"/>
                <p:cNvSpPr>
                  <a:spLocks noChangeArrowheads="1"/>
                </p:cNvSpPr>
                <p:nvPr/>
              </p:nvSpPr>
              <p:spPr bwMode="auto">
                <a:xfrm>
                  <a:off x="2478" y="290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5" name="Rectangle 143"/>
                <p:cNvSpPr>
                  <a:spLocks noChangeArrowheads="1"/>
                </p:cNvSpPr>
                <p:nvPr/>
              </p:nvSpPr>
              <p:spPr bwMode="auto">
                <a:xfrm>
                  <a:off x="2830" y="290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6" name="Rectangle 144"/>
                <p:cNvSpPr>
                  <a:spLocks noChangeArrowheads="1"/>
                </p:cNvSpPr>
                <p:nvPr/>
              </p:nvSpPr>
              <p:spPr bwMode="auto">
                <a:xfrm>
                  <a:off x="2740" y="290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7" name="Rectangle 145"/>
                <p:cNvSpPr>
                  <a:spLocks noChangeArrowheads="1"/>
                </p:cNvSpPr>
                <p:nvPr/>
              </p:nvSpPr>
              <p:spPr bwMode="auto">
                <a:xfrm>
                  <a:off x="2567" y="290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8" name="Rectangle 146"/>
                <p:cNvSpPr>
                  <a:spLocks noChangeArrowheads="1"/>
                </p:cNvSpPr>
                <p:nvPr/>
              </p:nvSpPr>
              <p:spPr bwMode="auto">
                <a:xfrm>
                  <a:off x="2655" y="290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299" name="Rectangle 147"/>
                <p:cNvSpPr>
                  <a:spLocks noChangeArrowheads="1"/>
                </p:cNvSpPr>
                <p:nvPr/>
              </p:nvSpPr>
              <p:spPr bwMode="auto">
                <a:xfrm>
                  <a:off x="2477" y="2995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0" name="Rectangle 148"/>
                <p:cNvSpPr>
                  <a:spLocks noChangeArrowheads="1"/>
                </p:cNvSpPr>
                <p:nvPr/>
              </p:nvSpPr>
              <p:spPr bwMode="auto">
                <a:xfrm>
                  <a:off x="2829" y="2995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1" name="Rectangle 149"/>
                <p:cNvSpPr>
                  <a:spLocks noChangeArrowheads="1"/>
                </p:cNvSpPr>
                <p:nvPr/>
              </p:nvSpPr>
              <p:spPr bwMode="auto">
                <a:xfrm>
                  <a:off x="2739" y="2995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2" name="Rectangle 150"/>
                <p:cNvSpPr>
                  <a:spLocks noChangeArrowheads="1"/>
                </p:cNvSpPr>
                <p:nvPr/>
              </p:nvSpPr>
              <p:spPr bwMode="auto">
                <a:xfrm>
                  <a:off x="2566" y="2995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3" name="Rectangle 151"/>
                <p:cNvSpPr>
                  <a:spLocks noChangeArrowheads="1"/>
                </p:cNvSpPr>
                <p:nvPr/>
              </p:nvSpPr>
              <p:spPr bwMode="auto">
                <a:xfrm>
                  <a:off x="2654" y="2995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4" name="Rectangle 152"/>
                <p:cNvSpPr>
                  <a:spLocks noChangeArrowheads="1"/>
                </p:cNvSpPr>
                <p:nvPr/>
              </p:nvSpPr>
              <p:spPr bwMode="auto">
                <a:xfrm>
                  <a:off x="2475" y="308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5" name="Rectangle 153"/>
                <p:cNvSpPr>
                  <a:spLocks noChangeArrowheads="1"/>
                </p:cNvSpPr>
                <p:nvPr/>
              </p:nvSpPr>
              <p:spPr bwMode="auto">
                <a:xfrm>
                  <a:off x="2827" y="308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6" name="Rectangle 154"/>
                <p:cNvSpPr>
                  <a:spLocks noChangeArrowheads="1"/>
                </p:cNvSpPr>
                <p:nvPr/>
              </p:nvSpPr>
              <p:spPr bwMode="auto">
                <a:xfrm>
                  <a:off x="2737" y="308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7" name="Rectangle 155"/>
                <p:cNvSpPr>
                  <a:spLocks noChangeArrowheads="1"/>
                </p:cNvSpPr>
                <p:nvPr/>
              </p:nvSpPr>
              <p:spPr bwMode="auto">
                <a:xfrm>
                  <a:off x="2564" y="308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8" name="Rectangle 156"/>
                <p:cNvSpPr>
                  <a:spLocks noChangeArrowheads="1"/>
                </p:cNvSpPr>
                <p:nvPr/>
              </p:nvSpPr>
              <p:spPr bwMode="auto">
                <a:xfrm>
                  <a:off x="2653" y="308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09" name="Rectangle 157"/>
                <p:cNvSpPr>
                  <a:spLocks noChangeArrowheads="1"/>
                </p:cNvSpPr>
                <p:nvPr/>
              </p:nvSpPr>
              <p:spPr bwMode="auto">
                <a:xfrm>
                  <a:off x="2474" y="317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0" name="Rectangle 158"/>
                <p:cNvSpPr>
                  <a:spLocks noChangeArrowheads="1"/>
                </p:cNvSpPr>
                <p:nvPr/>
              </p:nvSpPr>
              <p:spPr bwMode="auto">
                <a:xfrm>
                  <a:off x="2826" y="317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1" name="Rectangle 159"/>
                <p:cNvSpPr>
                  <a:spLocks noChangeArrowheads="1"/>
                </p:cNvSpPr>
                <p:nvPr/>
              </p:nvSpPr>
              <p:spPr bwMode="auto">
                <a:xfrm>
                  <a:off x="2736" y="317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2" name="Rectangle 160"/>
                <p:cNvSpPr>
                  <a:spLocks noChangeArrowheads="1"/>
                </p:cNvSpPr>
                <p:nvPr/>
              </p:nvSpPr>
              <p:spPr bwMode="auto">
                <a:xfrm>
                  <a:off x="2563" y="317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3" name="Rectangle 161"/>
                <p:cNvSpPr>
                  <a:spLocks noChangeArrowheads="1"/>
                </p:cNvSpPr>
                <p:nvPr/>
              </p:nvSpPr>
              <p:spPr bwMode="auto">
                <a:xfrm>
                  <a:off x="2651" y="317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4" name="Rectangle 162"/>
                <p:cNvSpPr>
                  <a:spLocks noChangeArrowheads="1"/>
                </p:cNvSpPr>
                <p:nvPr/>
              </p:nvSpPr>
              <p:spPr bwMode="auto">
                <a:xfrm>
                  <a:off x="2474" y="325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5" name="Rectangle 163"/>
                <p:cNvSpPr>
                  <a:spLocks noChangeArrowheads="1"/>
                </p:cNvSpPr>
                <p:nvPr/>
              </p:nvSpPr>
              <p:spPr bwMode="auto">
                <a:xfrm>
                  <a:off x="2826" y="325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6" name="Rectangle 164"/>
                <p:cNvSpPr>
                  <a:spLocks noChangeArrowheads="1"/>
                </p:cNvSpPr>
                <p:nvPr/>
              </p:nvSpPr>
              <p:spPr bwMode="auto">
                <a:xfrm>
                  <a:off x="2736" y="325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7" name="Rectangle 165"/>
                <p:cNvSpPr>
                  <a:spLocks noChangeArrowheads="1"/>
                </p:cNvSpPr>
                <p:nvPr/>
              </p:nvSpPr>
              <p:spPr bwMode="auto">
                <a:xfrm>
                  <a:off x="2563" y="325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8" name="Rectangle 166"/>
                <p:cNvSpPr>
                  <a:spLocks noChangeArrowheads="1"/>
                </p:cNvSpPr>
                <p:nvPr/>
              </p:nvSpPr>
              <p:spPr bwMode="auto">
                <a:xfrm>
                  <a:off x="2651" y="325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19" name="Rectangle 167"/>
                <p:cNvSpPr>
                  <a:spLocks noChangeArrowheads="1"/>
                </p:cNvSpPr>
                <p:nvPr/>
              </p:nvSpPr>
              <p:spPr bwMode="auto">
                <a:xfrm>
                  <a:off x="2472" y="3345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0" name="Rectangle 168"/>
                <p:cNvSpPr>
                  <a:spLocks noChangeArrowheads="1"/>
                </p:cNvSpPr>
                <p:nvPr/>
              </p:nvSpPr>
              <p:spPr bwMode="auto">
                <a:xfrm>
                  <a:off x="2825" y="3345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1" name="Rectangle 169"/>
                <p:cNvSpPr>
                  <a:spLocks noChangeArrowheads="1"/>
                </p:cNvSpPr>
                <p:nvPr/>
              </p:nvSpPr>
              <p:spPr bwMode="auto">
                <a:xfrm>
                  <a:off x="2735" y="3345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2" name="Rectangle 170"/>
                <p:cNvSpPr>
                  <a:spLocks noChangeArrowheads="1"/>
                </p:cNvSpPr>
                <p:nvPr/>
              </p:nvSpPr>
              <p:spPr bwMode="auto">
                <a:xfrm>
                  <a:off x="2562" y="3345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3" name="Rectangle 171"/>
                <p:cNvSpPr>
                  <a:spLocks noChangeArrowheads="1"/>
                </p:cNvSpPr>
                <p:nvPr/>
              </p:nvSpPr>
              <p:spPr bwMode="auto">
                <a:xfrm>
                  <a:off x="2650" y="3345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4" name="Rectangle 172"/>
                <p:cNvSpPr>
                  <a:spLocks noChangeArrowheads="1"/>
                </p:cNvSpPr>
                <p:nvPr/>
              </p:nvSpPr>
              <p:spPr bwMode="auto">
                <a:xfrm>
                  <a:off x="2474" y="343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5" name="Rectangle 173"/>
                <p:cNvSpPr>
                  <a:spLocks noChangeArrowheads="1"/>
                </p:cNvSpPr>
                <p:nvPr/>
              </p:nvSpPr>
              <p:spPr bwMode="auto">
                <a:xfrm>
                  <a:off x="2826" y="343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6" name="Rectangle 174"/>
                <p:cNvSpPr>
                  <a:spLocks noChangeArrowheads="1"/>
                </p:cNvSpPr>
                <p:nvPr/>
              </p:nvSpPr>
              <p:spPr bwMode="auto">
                <a:xfrm>
                  <a:off x="2736" y="343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7" name="Rectangle 175"/>
                <p:cNvSpPr>
                  <a:spLocks noChangeArrowheads="1"/>
                </p:cNvSpPr>
                <p:nvPr/>
              </p:nvSpPr>
              <p:spPr bwMode="auto">
                <a:xfrm>
                  <a:off x="2563" y="343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8" name="Rectangle 176"/>
                <p:cNvSpPr>
                  <a:spLocks noChangeArrowheads="1"/>
                </p:cNvSpPr>
                <p:nvPr/>
              </p:nvSpPr>
              <p:spPr bwMode="auto">
                <a:xfrm>
                  <a:off x="2650" y="343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29" name="Rectangle 177"/>
                <p:cNvSpPr>
                  <a:spLocks noChangeArrowheads="1"/>
                </p:cNvSpPr>
                <p:nvPr/>
              </p:nvSpPr>
              <p:spPr bwMode="auto">
                <a:xfrm>
                  <a:off x="2472" y="3521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0" name="Rectangle 178"/>
                <p:cNvSpPr>
                  <a:spLocks noChangeArrowheads="1"/>
                </p:cNvSpPr>
                <p:nvPr/>
              </p:nvSpPr>
              <p:spPr bwMode="auto">
                <a:xfrm>
                  <a:off x="2825" y="3521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1" name="Rectangle 179"/>
                <p:cNvSpPr>
                  <a:spLocks noChangeArrowheads="1"/>
                </p:cNvSpPr>
                <p:nvPr/>
              </p:nvSpPr>
              <p:spPr bwMode="auto">
                <a:xfrm>
                  <a:off x="2735" y="3521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2" name="Rectangle 180"/>
                <p:cNvSpPr>
                  <a:spLocks noChangeArrowheads="1"/>
                </p:cNvSpPr>
                <p:nvPr/>
              </p:nvSpPr>
              <p:spPr bwMode="auto">
                <a:xfrm>
                  <a:off x="2562" y="3521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3" name="Rectangle 181"/>
                <p:cNvSpPr>
                  <a:spLocks noChangeArrowheads="1"/>
                </p:cNvSpPr>
                <p:nvPr/>
              </p:nvSpPr>
              <p:spPr bwMode="auto">
                <a:xfrm>
                  <a:off x="2649" y="3521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4" name="Rectangle 182"/>
                <p:cNvSpPr>
                  <a:spLocks noChangeArrowheads="1"/>
                </p:cNvSpPr>
                <p:nvPr/>
              </p:nvSpPr>
              <p:spPr bwMode="auto">
                <a:xfrm>
                  <a:off x="1599" y="3088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5" name="Rectangle 183"/>
                <p:cNvSpPr>
                  <a:spLocks noChangeArrowheads="1"/>
                </p:cNvSpPr>
                <p:nvPr/>
              </p:nvSpPr>
              <p:spPr bwMode="auto">
                <a:xfrm>
                  <a:off x="1952" y="308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6" name="Rectangle 184"/>
                <p:cNvSpPr>
                  <a:spLocks noChangeArrowheads="1"/>
                </p:cNvSpPr>
                <p:nvPr/>
              </p:nvSpPr>
              <p:spPr bwMode="auto">
                <a:xfrm>
                  <a:off x="1861" y="3088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7" name="Rectangle 185"/>
                <p:cNvSpPr>
                  <a:spLocks noChangeArrowheads="1"/>
                </p:cNvSpPr>
                <p:nvPr/>
              </p:nvSpPr>
              <p:spPr bwMode="auto">
                <a:xfrm>
                  <a:off x="1689" y="308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8" name="Rectangle 186"/>
                <p:cNvSpPr>
                  <a:spLocks noChangeArrowheads="1"/>
                </p:cNvSpPr>
                <p:nvPr/>
              </p:nvSpPr>
              <p:spPr bwMode="auto">
                <a:xfrm>
                  <a:off x="1777" y="308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39" name="Rectangle 187"/>
                <p:cNvSpPr>
                  <a:spLocks noChangeArrowheads="1"/>
                </p:cNvSpPr>
                <p:nvPr/>
              </p:nvSpPr>
              <p:spPr bwMode="auto">
                <a:xfrm>
                  <a:off x="2038" y="309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0" name="Rectangle 188"/>
                <p:cNvSpPr>
                  <a:spLocks noChangeArrowheads="1"/>
                </p:cNvSpPr>
                <p:nvPr/>
              </p:nvSpPr>
              <p:spPr bwMode="auto">
                <a:xfrm>
                  <a:off x="2387" y="309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1" name="Rectangle 189"/>
                <p:cNvSpPr>
                  <a:spLocks noChangeArrowheads="1"/>
                </p:cNvSpPr>
                <p:nvPr/>
              </p:nvSpPr>
              <p:spPr bwMode="auto">
                <a:xfrm>
                  <a:off x="2299" y="309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2" name="Rectangle 190"/>
                <p:cNvSpPr>
                  <a:spLocks noChangeArrowheads="1"/>
                </p:cNvSpPr>
                <p:nvPr/>
              </p:nvSpPr>
              <p:spPr bwMode="auto">
                <a:xfrm>
                  <a:off x="2126" y="309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3" name="Rectangle 191"/>
                <p:cNvSpPr>
                  <a:spLocks noChangeArrowheads="1"/>
                </p:cNvSpPr>
                <p:nvPr/>
              </p:nvSpPr>
              <p:spPr bwMode="auto">
                <a:xfrm>
                  <a:off x="2211" y="309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4" name="Rectangle 192"/>
                <p:cNvSpPr>
                  <a:spLocks noChangeArrowheads="1"/>
                </p:cNvSpPr>
                <p:nvPr/>
              </p:nvSpPr>
              <p:spPr bwMode="auto">
                <a:xfrm>
                  <a:off x="1598" y="317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5" name="Rectangle 193"/>
                <p:cNvSpPr>
                  <a:spLocks noChangeArrowheads="1"/>
                </p:cNvSpPr>
                <p:nvPr/>
              </p:nvSpPr>
              <p:spPr bwMode="auto">
                <a:xfrm>
                  <a:off x="1951" y="317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6" name="Rectangle 194"/>
                <p:cNvSpPr>
                  <a:spLocks noChangeArrowheads="1"/>
                </p:cNvSpPr>
                <p:nvPr/>
              </p:nvSpPr>
              <p:spPr bwMode="auto">
                <a:xfrm>
                  <a:off x="1860" y="317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7" name="Rectangle 195"/>
                <p:cNvSpPr>
                  <a:spLocks noChangeArrowheads="1"/>
                </p:cNvSpPr>
                <p:nvPr/>
              </p:nvSpPr>
              <p:spPr bwMode="auto">
                <a:xfrm>
                  <a:off x="1688" y="317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8" name="Rectangle 196"/>
                <p:cNvSpPr>
                  <a:spLocks noChangeArrowheads="1"/>
                </p:cNvSpPr>
                <p:nvPr/>
              </p:nvSpPr>
              <p:spPr bwMode="auto">
                <a:xfrm>
                  <a:off x="1776" y="317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49" name="Rectangle 197"/>
                <p:cNvSpPr>
                  <a:spLocks noChangeArrowheads="1"/>
                </p:cNvSpPr>
                <p:nvPr/>
              </p:nvSpPr>
              <p:spPr bwMode="auto">
                <a:xfrm>
                  <a:off x="2037" y="317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0" name="Rectangle 198"/>
                <p:cNvSpPr>
                  <a:spLocks noChangeArrowheads="1"/>
                </p:cNvSpPr>
                <p:nvPr/>
              </p:nvSpPr>
              <p:spPr bwMode="auto">
                <a:xfrm>
                  <a:off x="2386" y="317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1" name="Rectangle 199"/>
                <p:cNvSpPr>
                  <a:spLocks noChangeArrowheads="1"/>
                </p:cNvSpPr>
                <p:nvPr/>
              </p:nvSpPr>
              <p:spPr bwMode="auto">
                <a:xfrm>
                  <a:off x="2298" y="317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2" name="Rectangle 200"/>
                <p:cNvSpPr>
                  <a:spLocks noChangeArrowheads="1"/>
                </p:cNvSpPr>
                <p:nvPr/>
              </p:nvSpPr>
              <p:spPr bwMode="auto">
                <a:xfrm>
                  <a:off x="2125" y="317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3" name="Rectangle 201"/>
                <p:cNvSpPr>
                  <a:spLocks noChangeArrowheads="1"/>
                </p:cNvSpPr>
                <p:nvPr/>
              </p:nvSpPr>
              <p:spPr bwMode="auto">
                <a:xfrm>
                  <a:off x="2210" y="317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4" name="Rectangle 202"/>
                <p:cNvSpPr>
                  <a:spLocks noChangeArrowheads="1"/>
                </p:cNvSpPr>
                <p:nvPr/>
              </p:nvSpPr>
              <p:spPr bwMode="auto">
                <a:xfrm>
                  <a:off x="1598" y="326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5" name="Rectangle 203"/>
                <p:cNvSpPr>
                  <a:spLocks noChangeArrowheads="1"/>
                </p:cNvSpPr>
                <p:nvPr/>
              </p:nvSpPr>
              <p:spPr bwMode="auto">
                <a:xfrm>
                  <a:off x="1951" y="326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6" name="Rectangle 204"/>
                <p:cNvSpPr>
                  <a:spLocks noChangeArrowheads="1"/>
                </p:cNvSpPr>
                <p:nvPr/>
              </p:nvSpPr>
              <p:spPr bwMode="auto">
                <a:xfrm>
                  <a:off x="1860" y="326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7" name="Rectangle 205"/>
                <p:cNvSpPr>
                  <a:spLocks noChangeArrowheads="1"/>
                </p:cNvSpPr>
                <p:nvPr/>
              </p:nvSpPr>
              <p:spPr bwMode="auto">
                <a:xfrm>
                  <a:off x="1688" y="326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8" name="Rectangle 206"/>
                <p:cNvSpPr>
                  <a:spLocks noChangeArrowheads="1"/>
                </p:cNvSpPr>
                <p:nvPr/>
              </p:nvSpPr>
              <p:spPr bwMode="auto">
                <a:xfrm>
                  <a:off x="1776" y="326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59" name="Rectangle 207"/>
                <p:cNvSpPr>
                  <a:spLocks noChangeArrowheads="1"/>
                </p:cNvSpPr>
                <p:nvPr/>
              </p:nvSpPr>
              <p:spPr bwMode="auto">
                <a:xfrm>
                  <a:off x="2037" y="326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0" name="Rectangle 208"/>
                <p:cNvSpPr>
                  <a:spLocks noChangeArrowheads="1"/>
                </p:cNvSpPr>
                <p:nvPr/>
              </p:nvSpPr>
              <p:spPr bwMode="auto">
                <a:xfrm>
                  <a:off x="2386" y="326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1" name="Rectangle 209"/>
                <p:cNvSpPr>
                  <a:spLocks noChangeArrowheads="1"/>
                </p:cNvSpPr>
                <p:nvPr/>
              </p:nvSpPr>
              <p:spPr bwMode="auto">
                <a:xfrm>
                  <a:off x="2298" y="326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2" name="Rectangle 210"/>
                <p:cNvSpPr>
                  <a:spLocks noChangeArrowheads="1"/>
                </p:cNvSpPr>
                <p:nvPr/>
              </p:nvSpPr>
              <p:spPr bwMode="auto">
                <a:xfrm>
                  <a:off x="2125" y="326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3" name="Rectangle 211"/>
                <p:cNvSpPr>
                  <a:spLocks noChangeArrowheads="1"/>
                </p:cNvSpPr>
                <p:nvPr/>
              </p:nvSpPr>
              <p:spPr bwMode="auto">
                <a:xfrm>
                  <a:off x="2210" y="326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4" name="Rectangle 212"/>
                <p:cNvSpPr>
                  <a:spLocks noChangeArrowheads="1"/>
                </p:cNvSpPr>
                <p:nvPr/>
              </p:nvSpPr>
              <p:spPr bwMode="auto">
                <a:xfrm>
                  <a:off x="1597" y="335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5" name="Rectangle 213"/>
                <p:cNvSpPr>
                  <a:spLocks noChangeArrowheads="1"/>
                </p:cNvSpPr>
                <p:nvPr/>
              </p:nvSpPr>
              <p:spPr bwMode="auto">
                <a:xfrm>
                  <a:off x="1950" y="335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6" name="Rectangle 214"/>
                <p:cNvSpPr>
                  <a:spLocks noChangeArrowheads="1"/>
                </p:cNvSpPr>
                <p:nvPr/>
              </p:nvSpPr>
              <p:spPr bwMode="auto">
                <a:xfrm>
                  <a:off x="1859" y="335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7" name="Rectangle 215"/>
                <p:cNvSpPr>
                  <a:spLocks noChangeArrowheads="1"/>
                </p:cNvSpPr>
                <p:nvPr/>
              </p:nvSpPr>
              <p:spPr bwMode="auto">
                <a:xfrm>
                  <a:off x="1687" y="335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8" name="Rectangle 216"/>
                <p:cNvSpPr>
                  <a:spLocks noChangeArrowheads="1"/>
                </p:cNvSpPr>
                <p:nvPr/>
              </p:nvSpPr>
              <p:spPr bwMode="auto">
                <a:xfrm>
                  <a:off x="1775" y="335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69" name="Rectangle 217"/>
                <p:cNvSpPr>
                  <a:spLocks noChangeArrowheads="1"/>
                </p:cNvSpPr>
                <p:nvPr/>
              </p:nvSpPr>
              <p:spPr bwMode="auto">
                <a:xfrm>
                  <a:off x="2036" y="335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0" name="Rectangle 218"/>
                <p:cNvSpPr>
                  <a:spLocks noChangeArrowheads="1"/>
                </p:cNvSpPr>
                <p:nvPr/>
              </p:nvSpPr>
              <p:spPr bwMode="auto">
                <a:xfrm>
                  <a:off x="2385" y="335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1" name="Rectangle 219"/>
                <p:cNvSpPr>
                  <a:spLocks noChangeArrowheads="1"/>
                </p:cNvSpPr>
                <p:nvPr/>
              </p:nvSpPr>
              <p:spPr bwMode="auto">
                <a:xfrm>
                  <a:off x="2297" y="335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2" name="Rectangle 220"/>
                <p:cNvSpPr>
                  <a:spLocks noChangeArrowheads="1"/>
                </p:cNvSpPr>
                <p:nvPr/>
              </p:nvSpPr>
              <p:spPr bwMode="auto">
                <a:xfrm>
                  <a:off x="2124" y="335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3" name="Rectangle 221"/>
                <p:cNvSpPr>
                  <a:spLocks noChangeArrowheads="1"/>
                </p:cNvSpPr>
                <p:nvPr/>
              </p:nvSpPr>
              <p:spPr bwMode="auto">
                <a:xfrm>
                  <a:off x="2209" y="335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4" name="Rectangle 222"/>
                <p:cNvSpPr>
                  <a:spLocks noChangeArrowheads="1"/>
                </p:cNvSpPr>
                <p:nvPr/>
              </p:nvSpPr>
              <p:spPr bwMode="auto">
                <a:xfrm>
                  <a:off x="1598" y="3439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5" name="Rectangle 223"/>
                <p:cNvSpPr>
                  <a:spLocks noChangeArrowheads="1"/>
                </p:cNvSpPr>
                <p:nvPr/>
              </p:nvSpPr>
              <p:spPr bwMode="auto">
                <a:xfrm>
                  <a:off x="1951" y="3439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6" name="Rectangle 224"/>
                <p:cNvSpPr>
                  <a:spLocks noChangeArrowheads="1"/>
                </p:cNvSpPr>
                <p:nvPr/>
              </p:nvSpPr>
              <p:spPr bwMode="auto">
                <a:xfrm>
                  <a:off x="1860" y="3439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7" name="Rectangle 225"/>
                <p:cNvSpPr>
                  <a:spLocks noChangeArrowheads="1"/>
                </p:cNvSpPr>
                <p:nvPr/>
              </p:nvSpPr>
              <p:spPr bwMode="auto">
                <a:xfrm>
                  <a:off x="1688" y="3439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8" name="Rectangle 226"/>
                <p:cNvSpPr>
                  <a:spLocks noChangeArrowheads="1"/>
                </p:cNvSpPr>
                <p:nvPr/>
              </p:nvSpPr>
              <p:spPr bwMode="auto">
                <a:xfrm>
                  <a:off x="1775" y="3439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79" name="Rectangle 227"/>
                <p:cNvSpPr>
                  <a:spLocks noChangeArrowheads="1"/>
                </p:cNvSpPr>
                <p:nvPr/>
              </p:nvSpPr>
              <p:spPr bwMode="auto">
                <a:xfrm>
                  <a:off x="2036" y="3441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0" name="Rectangle 228"/>
                <p:cNvSpPr>
                  <a:spLocks noChangeArrowheads="1"/>
                </p:cNvSpPr>
                <p:nvPr/>
              </p:nvSpPr>
              <p:spPr bwMode="auto">
                <a:xfrm>
                  <a:off x="2386" y="3441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1" name="Rectangle 229"/>
                <p:cNvSpPr>
                  <a:spLocks noChangeArrowheads="1"/>
                </p:cNvSpPr>
                <p:nvPr/>
              </p:nvSpPr>
              <p:spPr bwMode="auto">
                <a:xfrm>
                  <a:off x="2298" y="3441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2" name="Rectangle 230"/>
                <p:cNvSpPr>
                  <a:spLocks noChangeArrowheads="1"/>
                </p:cNvSpPr>
                <p:nvPr/>
              </p:nvSpPr>
              <p:spPr bwMode="auto">
                <a:xfrm>
                  <a:off x="2125" y="3441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3" name="Rectangle 231"/>
                <p:cNvSpPr>
                  <a:spLocks noChangeArrowheads="1"/>
                </p:cNvSpPr>
                <p:nvPr/>
              </p:nvSpPr>
              <p:spPr bwMode="auto">
                <a:xfrm>
                  <a:off x="2209" y="3441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4" name="Rectangle 232"/>
                <p:cNvSpPr>
                  <a:spLocks noChangeArrowheads="1"/>
                </p:cNvSpPr>
                <p:nvPr/>
              </p:nvSpPr>
              <p:spPr bwMode="auto">
                <a:xfrm>
                  <a:off x="1597" y="352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5" name="Rectangle 233"/>
                <p:cNvSpPr>
                  <a:spLocks noChangeArrowheads="1"/>
                </p:cNvSpPr>
                <p:nvPr/>
              </p:nvSpPr>
              <p:spPr bwMode="auto">
                <a:xfrm>
                  <a:off x="1950" y="352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6" name="Rectangle 234"/>
                <p:cNvSpPr>
                  <a:spLocks noChangeArrowheads="1"/>
                </p:cNvSpPr>
                <p:nvPr/>
              </p:nvSpPr>
              <p:spPr bwMode="auto">
                <a:xfrm>
                  <a:off x="1859" y="352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7" name="Rectangle 235"/>
                <p:cNvSpPr>
                  <a:spLocks noChangeArrowheads="1"/>
                </p:cNvSpPr>
                <p:nvPr/>
              </p:nvSpPr>
              <p:spPr bwMode="auto">
                <a:xfrm>
                  <a:off x="1687" y="352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8" name="Rectangle 236"/>
                <p:cNvSpPr>
                  <a:spLocks noChangeArrowheads="1"/>
                </p:cNvSpPr>
                <p:nvPr/>
              </p:nvSpPr>
              <p:spPr bwMode="auto">
                <a:xfrm>
                  <a:off x="1774" y="352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89" name="Rectangle 237"/>
                <p:cNvSpPr>
                  <a:spLocks noChangeArrowheads="1"/>
                </p:cNvSpPr>
                <p:nvPr/>
              </p:nvSpPr>
              <p:spPr bwMode="auto">
                <a:xfrm>
                  <a:off x="2035" y="352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90" name="Rectangle 238"/>
                <p:cNvSpPr>
                  <a:spLocks noChangeArrowheads="1"/>
                </p:cNvSpPr>
                <p:nvPr/>
              </p:nvSpPr>
              <p:spPr bwMode="auto">
                <a:xfrm>
                  <a:off x="2385" y="352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91" name="Rectangle 239"/>
                <p:cNvSpPr>
                  <a:spLocks noChangeArrowheads="1"/>
                </p:cNvSpPr>
                <p:nvPr/>
              </p:nvSpPr>
              <p:spPr bwMode="auto">
                <a:xfrm>
                  <a:off x="2297" y="352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92" name="Rectangle 240"/>
                <p:cNvSpPr>
                  <a:spLocks noChangeArrowheads="1"/>
                </p:cNvSpPr>
                <p:nvPr/>
              </p:nvSpPr>
              <p:spPr bwMode="auto">
                <a:xfrm>
                  <a:off x="2124" y="352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93" name="Rectangle 241"/>
                <p:cNvSpPr>
                  <a:spLocks noChangeArrowheads="1"/>
                </p:cNvSpPr>
                <p:nvPr/>
              </p:nvSpPr>
              <p:spPr bwMode="auto">
                <a:xfrm>
                  <a:off x="2208" y="352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94" name="Rectangle 242"/>
                <p:cNvSpPr>
                  <a:spLocks noChangeArrowheads="1"/>
                </p:cNvSpPr>
                <p:nvPr/>
              </p:nvSpPr>
              <p:spPr bwMode="auto">
                <a:xfrm>
                  <a:off x="2133" y="2832"/>
                  <a:ext cx="256" cy="229"/>
                </a:xfrm>
                <a:prstGeom prst="rect">
                  <a:avLst/>
                </a:prstGeom>
                <a:no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7395" name="Group 243"/>
              <p:cNvGrpSpPr>
                <a:grpSpLocks/>
              </p:cNvGrpSpPr>
              <p:nvPr/>
            </p:nvGrpSpPr>
            <p:grpSpPr bwMode="auto">
              <a:xfrm>
                <a:off x="3468" y="2053"/>
                <a:ext cx="1015" cy="946"/>
                <a:chOff x="2973" y="2368"/>
                <a:chExt cx="1323" cy="1233"/>
              </a:xfrm>
            </p:grpSpPr>
            <p:sp>
              <p:nvSpPr>
                <p:cNvPr id="177396" name="Rectangle 244"/>
                <p:cNvSpPr>
                  <a:spLocks noChangeArrowheads="1"/>
                </p:cNvSpPr>
                <p:nvPr/>
              </p:nvSpPr>
              <p:spPr bwMode="auto">
                <a:xfrm>
                  <a:off x="2986" y="2373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97" name="Rectangle 245"/>
                <p:cNvSpPr>
                  <a:spLocks noChangeArrowheads="1"/>
                </p:cNvSpPr>
                <p:nvPr/>
              </p:nvSpPr>
              <p:spPr bwMode="auto">
                <a:xfrm>
                  <a:off x="3339" y="2373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98" name="Rectangle 246"/>
                <p:cNvSpPr>
                  <a:spLocks noChangeArrowheads="1"/>
                </p:cNvSpPr>
                <p:nvPr/>
              </p:nvSpPr>
              <p:spPr bwMode="auto">
                <a:xfrm>
                  <a:off x="3249" y="2373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399" name="Rectangle 247"/>
                <p:cNvSpPr>
                  <a:spLocks noChangeArrowheads="1"/>
                </p:cNvSpPr>
                <p:nvPr/>
              </p:nvSpPr>
              <p:spPr bwMode="auto">
                <a:xfrm>
                  <a:off x="3076" y="2373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0" name="Rectangle 248"/>
                <p:cNvSpPr>
                  <a:spLocks noChangeArrowheads="1"/>
                </p:cNvSpPr>
                <p:nvPr/>
              </p:nvSpPr>
              <p:spPr bwMode="auto">
                <a:xfrm>
                  <a:off x="3164" y="2373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1" name="Rectangle 249"/>
                <p:cNvSpPr>
                  <a:spLocks noChangeArrowheads="1"/>
                </p:cNvSpPr>
                <p:nvPr/>
              </p:nvSpPr>
              <p:spPr bwMode="auto">
                <a:xfrm>
                  <a:off x="3426" y="237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2" name="Rectangle 250"/>
                <p:cNvSpPr>
                  <a:spLocks noChangeArrowheads="1"/>
                </p:cNvSpPr>
                <p:nvPr/>
              </p:nvSpPr>
              <p:spPr bwMode="auto">
                <a:xfrm>
                  <a:off x="3774" y="237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3" name="Rectangle 251"/>
                <p:cNvSpPr>
                  <a:spLocks noChangeArrowheads="1"/>
                </p:cNvSpPr>
                <p:nvPr/>
              </p:nvSpPr>
              <p:spPr bwMode="auto">
                <a:xfrm>
                  <a:off x="3686" y="237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4" name="Rectangle 252"/>
                <p:cNvSpPr>
                  <a:spLocks noChangeArrowheads="1"/>
                </p:cNvSpPr>
                <p:nvPr/>
              </p:nvSpPr>
              <p:spPr bwMode="auto">
                <a:xfrm>
                  <a:off x="3513" y="237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5" name="Rectangle 253"/>
                <p:cNvSpPr>
                  <a:spLocks noChangeArrowheads="1"/>
                </p:cNvSpPr>
                <p:nvPr/>
              </p:nvSpPr>
              <p:spPr bwMode="auto">
                <a:xfrm>
                  <a:off x="3598" y="237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6" name="Rectangle 254"/>
                <p:cNvSpPr>
                  <a:spLocks noChangeArrowheads="1"/>
                </p:cNvSpPr>
                <p:nvPr/>
              </p:nvSpPr>
              <p:spPr bwMode="auto">
                <a:xfrm>
                  <a:off x="2985" y="246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7" name="Rectangle 255"/>
                <p:cNvSpPr>
                  <a:spLocks noChangeArrowheads="1"/>
                </p:cNvSpPr>
                <p:nvPr/>
              </p:nvSpPr>
              <p:spPr bwMode="auto">
                <a:xfrm>
                  <a:off x="3338" y="246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8" name="Rectangle 256"/>
                <p:cNvSpPr>
                  <a:spLocks noChangeArrowheads="1"/>
                </p:cNvSpPr>
                <p:nvPr/>
              </p:nvSpPr>
              <p:spPr bwMode="auto">
                <a:xfrm>
                  <a:off x="3248" y="246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09" name="Rectangle 257"/>
                <p:cNvSpPr>
                  <a:spLocks noChangeArrowheads="1"/>
                </p:cNvSpPr>
                <p:nvPr/>
              </p:nvSpPr>
              <p:spPr bwMode="auto">
                <a:xfrm>
                  <a:off x="3075" y="246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0" name="Rectangle 258"/>
                <p:cNvSpPr>
                  <a:spLocks noChangeArrowheads="1"/>
                </p:cNvSpPr>
                <p:nvPr/>
              </p:nvSpPr>
              <p:spPr bwMode="auto">
                <a:xfrm>
                  <a:off x="3163" y="246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1" name="Rectangle 259"/>
                <p:cNvSpPr>
                  <a:spLocks noChangeArrowheads="1"/>
                </p:cNvSpPr>
                <p:nvPr/>
              </p:nvSpPr>
              <p:spPr bwMode="auto">
                <a:xfrm>
                  <a:off x="3425" y="246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2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73" y="246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3" name="Rectangle 261"/>
                <p:cNvSpPr>
                  <a:spLocks noChangeArrowheads="1"/>
                </p:cNvSpPr>
                <p:nvPr/>
              </p:nvSpPr>
              <p:spPr bwMode="auto">
                <a:xfrm>
                  <a:off x="3685" y="246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4" name="Rectangle 262"/>
                <p:cNvSpPr>
                  <a:spLocks noChangeArrowheads="1"/>
                </p:cNvSpPr>
                <p:nvPr/>
              </p:nvSpPr>
              <p:spPr bwMode="auto">
                <a:xfrm>
                  <a:off x="3512" y="246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5" name="Rectangle 263"/>
                <p:cNvSpPr>
                  <a:spLocks noChangeArrowheads="1"/>
                </p:cNvSpPr>
                <p:nvPr/>
              </p:nvSpPr>
              <p:spPr bwMode="auto">
                <a:xfrm>
                  <a:off x="3597" y="246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6" name="Rectangle 264"/>
                <p:cNvSpPr>
                  <a:spLocks noChangeArrowheads="1"/>
                </p:cNvSpPr>
                <p:nvPr/>
              </p:nvSpPr>
              <p:spPr bwMode="auto">
                <a:xfrm>
                  <a:off x="2985" y="254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7" name="Rectangle 265"/>
                <p:cNvSpPr>
                  <a:spLocks noChangeArrowheads="1"/>
                </p:cNvSpPr>
                <p:nvPr/>
              </p:nvSpPr>
              <p:spPr bwMode="auto">
                <a:xfrm>
                  <a:off x="3338" y="254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8" name="Rectangle 266"/>
                <p:cNvSpPr>
                  <a:spLocks noChangeArrowheads="1"/>
                </p:cNvSpPr>
                <p:nvPr/>
              </p:nvSpPr>
              <p:spPr bwMode="auto">
                <a:xfrm>
                  <a:off x="3248" y="254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19" name="Rectangle 267"/>
                <p:cNvSpPr>
                  <a:spLocks noChangeArrowheads="1"/>
                </p:cNvSpPr>
                <p:nvPr/>
              </p:nvSpPr>
              <p:spPr bwMode="auto">
                <a:xfrm>
                  <a:off x="3075" y="254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0" name="Rectangle 268"/>
                <p:cNvSpPr>
                  <a:spLocks noChangeArrowheads="1"/>
                </p:cNvSpPr>
                <p:nvPr/>
              </p:nvSpPr>
              <p:spPr bwMode="auto">
                <a:xfrm>
                  <a:off x="3163" y="254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1" name="Rectangle 269"/>
                <p:cNvSpPr>
                  <a:spLocks noChangeArrowheads="1"/>
                </p:cNvSpPr>
                <p:nvPr/>
              </p:nvSpPr>
              <p:spPr bwMode="auto">
                <a:xfrm>
                  <a:off x="3425" y="254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2" name="Rectangle 270"/>
                <p:cNvSpPr>
                  <a:spLocks noChangeArrowheads="1"/>
                </p:cNvSpPr>
                <p:nvPr/>
              </p:nvSpPr>
              <p:spPr bwMode="auto">
                <a:xfrm>
                  <a:off x="3773" y="2549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3" name="Rectangle 271"/>
                <p:cNvSpPr>
                  <a:spLocks noChangeArrowheads="1"/>
                </p:cNvSpPr>
                <p:nvPr/>
              </p:nvSpPr>
              <p:spPr bwMode="auto">
                <a:xfrm>
                  <a:off x="3685" y="254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4" name="Rectangle 272"/>
                <p:cNvSpPr>
                  <a:spLocks noChangeArrowheads="1"/>
                </p:cNvSpPr>
                <p:nvPr/>
              </p:nvSpPr>
              <p:spPr bwMode="auto">
                <a:xfrm>
                  <a:off x="3512" y="2549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5" name="Rectangle 273"/>
                <p:cNvSpPr>
                  <a:spLocks noChangeArrowheads="1"/>
                </p:cNvSpPr>
                <p:nvPr/>
              </p:nvSpPr>
              <p:spPr bwMode="auto">
                <a:xfrm>
                  <a:off x="3597" y="2549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6" name="Rectangle 274"/>
                <p:cNvSpPr>
                  <a:spLocks noChangeArrowheads="1"/>
                </p:cNvSpPr>
                <p:nvPr/>
              </p:nvSpPr>
              <p:spPr bwMode="auto">
                <a:xfrm>
                  <a:off x="2984" y="2635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7" name="Rectangle 275"/>
                <p:cNvSpPr>
                  <a:spLocks noChangeArrowheads="1"/>
                </p:cNvSpPr>
                <p:nvPr/>
              </p:nvSpPr>
              <p:spPr bwMode="auto">
                <a:xfrm>
                  <a:off x="3337" y="2635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8" name="Rectangle 276"/>
                <p:cNvSpPr>
                  <a:spLocks noChangeArrowheads="1"/>
                </p:cNvSpPr>
                <p:nvPr/>
              </p:nvSpPr>
              <p:spPr bwMode="auto">
                <a:xfrm>
                  <a:off x="3247" y="2635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29" name="Rectangle 277"/>
                <p:cNvSpPr>
                  <a:spLocks noChangeArrowheads="1"/>
                </p:cNvSpPr>
                <p:nvPr/>
              </p:nvSpPr>
              <p:spPr bwMode="auto">
                <a:xfrm>
                  <a:off x="3074" y="2635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0" name="Rectangle 278"/>
                <p:cNvSpPr>
                  <a:spLocks noChangeArrowheads="1"/>
                </p:cNvSpPr>
                <p:nvPr/>
              </p:nvSpPr>
              <p:spPr bwMode="auto">
                <a:xfrm>
                  <a:off x="3162" y="2635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1" name="Rectangle 279"/>
                <p:cNvSpPr>
                  <a:spLocks noChangeArrowheads="1"/>
                </p:cNvSpPr>
                <p:nvPr/>
              </p:nvSpPr>
              <p:spPr bwMode="auto">
                <a:xfrm>
                  <a:off x="3424" y="2635"/>
                  <a:ext cx="86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2" name="Rectangle 280"/>
                <p:cNvSpPr>
                  <a:spLocks noChangeArrowheads="1"/>
                </p:cNvSpPr>
                <p:nvPr/>
              </p:nvSpPr>
              <p:spPr bwMode="auto">
                <a:xfrm>
                  <a:off x="3772" y="2635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3" name="Rectangle 281"/>
                <p:cNvSpPr>
                  <a:spLocks noChangeArrowheads="1"/>
                </p:cNvSpPr>
                <p:nvPr/>
              </p:nvSpPr>
              <p:spPr bwMode="auto">
                <a:xfrm>
                  <a:off x="3684" y="2635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4" name="Rectangle 282"/>
                <p:cNvSpPr>
                  <a:spLocks noChangeArrowheads="1"/>
                </p:cNvSpPr>
                <p:nvPr/>
              </p:nvSpPr>
              <p:spPr bwMode="auto">
                <a:xfrm>
                  <a:off x="3511" y="2635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5" name="Rectangle 283"/>
                <p:cNvSpPr>
                  <a:spLocks noChangeArrowheads="1"/>
                </p:cNvSpPr>
                <p:nvPr/>
              </p:nvSpPr>
              <p:spPr bwMode="auto">
                <a:xfrm>
                  <a:off x="3596" y="2635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6" name="Rectangle 284"/>
                <p:cNvSpPr>
                  <a:spLocks noChangeArrowheads="1"/>
                </p:cNvSpPr>
                <p:nvPr/>
              </p:nvSpPr>
              <p:spPr bwMode="auto">
                <a:xfrm>
                  <a:off x="2985" y="2724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7" name="Rectangle 285"/>
                <p:cNvSpPr>
                  <a:spLocks noChangeArrowheads="1"/>
                </p:cNvSpPr>
                <p:nvPr/>
              </p:nvSpPr>
              <p:spPr bwMode="auto">
                <a:xfrm>
                  <a:off x="3338" y="2724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8" name="Rectangle 286"/>
                <p:cNvSpPr>
                  <a:spLocks noChangeArrowheads="1"/>
                </p:cNvSpPr>
                <p:nvPr/>
              </p:nvSpPr>
              <p:spPr bwMode="auto">
                <a:xfrm>
                  <a:off x="3248" y="272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39" name="Rectangle 287"/>
                <p:cNvSpPr>
                  <a:spLocks noChangeArrowheads="1"/>
                </p:cNvSpPr>
                <p:nvPr/>
              </p:nvSpPr>
              <p:spPr bwMode="auto">
                <a:xfrm>
                  <a:off x="3075" y="272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0" name="Rectangle 288"/>
                <p:cNvSpPr>
                  <a:spLocks noChangeArrowheads="1"/>
                </p:cNvSpPr>
                <p:nvPr/>
              </p:nvSpPr>
              <p:spPr bwMode="auto">
                <a:xfrm>
                  <a:off x="3162" y="2724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1" name="Rectangle 289"/>
                <p:cNvSpPr>
                  <a:spLocks noChangeArrowheads="1"/>
                </p:cNvSpPr>
                <p:nvPr/>
              </p:nvSpPr>
              <p:spPr bwMode="auto">
                <a:xfrm>
                  <a:off x="3424" y="272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2" name="Rectangle 290"/>
                <p:cNvSpPr>
                  <a:spLocks noChangeArrowheads="1"/>
                </p:cNvSpPr>
                <p:nvPr/>
              </p:nvSpPr>
              <p:spPr bwMode="auto">
                <a:xfrm>
                  <a:off x="3773" y="272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3" name="Rectangle 291"/>
                <p:cNvSpPr>
                  <a:spLocks noChangeArrowheads="1"/>
                </p:cNvSpPr>
                <p:nvPr/>
              </p:nvSpPr>
              <p:spPr bwMode="auto">
                <a:xfrm>
                  <a:off x="3685" y="272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4" name="Rectangle 292"/>
                <p:cNvSpPr>
                  <a:spLocks noChangeArrowheads="1"/>
                </p:cNvSpPr>
                <p:nvPr/>
              </p:nvSpPr>
              <p:spPr bwMode="auto">
                <a:xfrm>
                  <a:off x="3512" y="272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5" name="Rectangle 293"/>
                <p:cNvSpPr>
                  <a:spLocks noChangeArrowheads="1"/>
                </p:cNvSpPr>
                <p:nvPr/>
              </p:nvSpPr>
              <p:spPr bwMode="auto">
                <a:xfrm>
                  <a:off x="3596" y="272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6" name="Rectangle 294"/>
                <p:cNvSpPr>
                  <a:spLocks noChangeArrowheads="1"/>
                </p:cNvSpPr>
                <p:nvPr/>
              </p:nvSpPr>
              <p:spPr bwMode="auto">
                <a:xfrm>
                  <a:off x="2984" y="281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7" name="Rectangle 295"/>
                <p:cNvSpPr>
                  <a:spLocks noChangeArrowheads="1"/>
                </p:cNvSpPr>
                <p:nvPr/>
              </p:nvSpPr>
              <p:spPr bwMode="auto">
                <a:xfrm>
                  <a:off x="3337" y="281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8" name="Rectangle 296"/>
                <p:cNvSpPr>
                  <a:spLocks noChangeArrowheads="1"/>
                </p:cNvSpPr>
                <p:nvPr/>
              </p:nvSpPr>
              <p:spPr bwMode="auto">
                <a:xfrm>
                  <a:off x="3247" y="281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49" name="Rectangle 297"/>
                <p:cNvSpPr>
                  <a:spLocks noChangeArrowheads="1"/>
                </p:cNvSpPr>
                <p:nvPr/>
              </p:nvSpPr>
              <p:spPr bwMode="auto">
                <a:xfrm>
                  <a:off x="3074" y="281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0" name="Rectangle 298"/>
                <p:cNvSpPr>
                  <a:spLocks noChangeArrowheads="1"/>
                </p:cNvSpPr>
                <p:nvPr/>
              </p:nvSpPr>
              <p:spPr bwMode="auto">
                <a:xfrm>
                  <a:off x="3161" y="281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1" name="Rectangle 299"/>
                <p:cNvSpPr>
                  <a:spLocks noChangeArrowheads="1"/>
                </p:cNvSpPr>
                <p:nvPr/>
              </p:nvSpPr>
              <p:spPr bwMode="auto">
                <a:xfrm>
                  <a:off x="3423" y="281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2" name="Rectangle 300"/>
                <p:cNvSpPr>
                  <a:spLocks noChangeArrowheads="1"/>
                </p:cNvSpPr>
                <p:nvPr/>
              </p:nvSpPr>
              <p:spPr bwMode="auto">
                <a:xfrm>
                  <a:off x="3772" y="281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3" name="Rectangle 301"/>
                <p:cNvSpPr>
                  <a:spLocks noChangeArrowheads="1"/>
                </p:cNvSpPr>
                <p:nvPr/>
              </p:nvSpPr>
              <p:spPr bwMode="auto">
                <a:xfrm>
                  <a:off x="3684" y="281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4" name="Rectangle 302"/>
                <p:cNvSpPr>
                  <a:spLocks noChangeArrowheads="1"/>
                </p:cNvSpPr>
                <p:nvPr/>
              </p:nvSpPr>
              <p:spPr bwMode="auto">
                <a:xfrm>
                  <a:off x="3520" y="2812"/>
                  <a:ext cx="87" cy="88"/>
                </a:xfrm>
                <a:prstGeom prst="rect">
                  <a:avLst/>
                </a:prstGeom>
                <a:solidFill>
                  <a:srgbClr val="CCFFFF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5" name="Rectangle 303"/>
                <p:cNvSpPr>
                  <a:spLocks noChangeArrowheads="1"/>
                </p:cNvSpPr>
                <p:nvPr/>
              </p:nvSpPr>
              <p:spPr bwMode="auto">
                <a:xfrm>
                  <a:off x="3595" y="281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6" name="Rectangle 304"/>
                <p:cNvSpPr>
                  <a:spLocks noChangeArrowheads="1"/>
                </p:cNvSpPr>
                <p:nvPr/>
              </p:nvSpPr>
              <p:spPr bwMode="auto">
                <a:xfrm>
                  <a:off x="2984" y="289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7" name="Rectangle 305"/>
                <p:cNvSpPr>
                  <a:spLocks noChangeArrowheads="1"/>
                </p:cNvSpPr>
                <p:nvPr/>
              </p:nvSpPr>
              <p:spPr bwMode="auto">
                <a:xfrm>
                  <a:off x="3337" y="289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8" name="Rectangle 306"/>
                <p:cNvSpPr>
                  <a:spLocks noChangeArrowheads="1"/>
                </p:cNvSpPr>
                <p:nvPr/>
              </p:nvSpPr>
              <p:spPr bwMode="auto">
                <a:xfrm>
                  <a:off x="3247" y="289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59" name="Rectangle 307"/>
                <p:cNvSpPr>
                  <a:spLocks noChangeArrowheads="1"/>
                </p:cNvSpPr>
                <p:nvPr/>
              </p:nvSpPr>
              <p:spPr bwMode="auto">
                <a:xfrm>
                  <a:off x="3074" y="289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0" name="Rectangle 308"/>
                <p:cNvSpPr>
                  <a:spLocks noChangeArrowheads="1"/>
                </p:cNvSpPr>
                <p:nvPr/>
              </p:nvSpPr>
              <p:spPr bwMode="auto">
                <a:xfrm>
                  <a:off x="3161" y="289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1" name="Rectangle 309"/>
                <p:cNvSpPr>
                  <a:spLocks noChangeArrowheads="1"/>
                </p:cNvSpPr>
                <p:nvPr/>
              </p:nvSpPr>
              <p:spPr bwMode="auto">
                <a:xfrm>
                  <a:off x="3423" y="290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2" name="Rectangle 310"/>
                <p:cNvSpPr>
                  <a:spLocks noChangeArrowheads="1"/>
                </p:cNvSpPr>
                <p:nvPr/>
              </p:nvSpPr>
              <p:spPr bwMode="auto">
                <a:xfrm>
                  <a:off x="3772" y="290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3" name="Rectangle 311"/>
                <p:cNvSpPr>
                  <a:spLocks noChangeArrowheads="1"/>
                </p:cNvSpPr>
                <p:nvPr/>
              </p:nvSpPr>
              <p:spPr bwMode="auto">
                <a:xfrm>
                  <a:off x="3684" y="290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4" name="Rectangle 312"/>
                <p:cNvSpPr>
                  <a:spLocks noChangeArrowheads="1"/>
                </p:cNvSpPr>
                <p:nvPr/>
              </p:nvSpPr>
              <p:spPr bwMode="auto">
                <a:xfrm>
                  <a:off x="3511" y="2900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5" name="Rectangle 313"/>
                <p:cNvSpPr>
                  <a:spLocks noChangeArrowheads="1"/>
                </p:cNvSpPr>
                <p:nvPr/>
              </p:nvSpPr>
              <p:spPr bwMode="auto">
                <a:xfrm>
                  <a:off x="3595" y="2900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6" name="Rectangle 314"/>
                <p:cNvSpPr>
                  <a:spLocks noChangeArrowheads="1"/>
                </p:cNvSpPr>
                <p:nvPr/>
              </p:nvSpPr>
              <p:spPr bwMode="auto">
                <a:xfrm>
                  <a:off x="2983" y="298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7" name="Rectangle 315"/>
                <p:cNvSpPr>
                  <a:spLocks noChangeArrowheads="1"/>
                </p:cNvSpPr>
                <p:nvPr/>
              </p:nvSpPr>
              <p:spPr bwMode="auto">
                <a:xfrm>
                  <a:off x="3336" y="298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8" name="Rectangle 316"/>
                <p:cNvSpPr>
                  <a:spLocks noChangeArrowheads="1"/>
                </p:cNvSpPr>
                <p:nvPr/>
              </p:nvSpPr>
              <p:spPr bwMode="auto">
                <a:xfrm>
                  <a:off x="3246" y="298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69" name="Rectangle 317"/>
                <p:cNvSpPr>
                  <a:spLocks noChangeArrowheads="1"/>
                </p:cNvSpPr>
                <p:nvPr/>
              </p:nvSpPr>
              <p:spPr bwMode="auto">
                <a:xfrm>
                  <a:off x="3073" y="298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0" name="Rectangle 318"/>
                <p:cNvSpPr>
                  <a:spLocks noChangeArrowheads="1"/>
                </p:cNvSpPr>
                <p:nvPr/>
              </p:nvSpPr>
              <p:spPr bwMode="auto">
                <a:xfrm>
                  <a:off x="3160" y="298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1" name="Rectangle 319"/>
                <p:cNvSpPr>
                  <a:spLocks noChangeArrowheads="1"/>
                </p:cNvSpPr>
                <p:nvPr/>
              </p:nvSpPr>
              <p:spPr bwMode="auto">
                <a:xfrm>
                  <a:off x="3422" y="298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2" name="Rectangle 320"/>
                <p:cNvSpPr>
                  <a:spLocks noChangeArrowheads="1"/>
                </p:cNvSpPr>
                <p:nvPr/>
              </p:nvSpPr>
              <p:spPr bwMode="auto">
                <a:xfrm>
                  <a:off x="3771" y="298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3" name="Rectangle 321"/>
                <p:cNvSpPr>
                  <a:spLocks noChangeArrowheads="1"/>
                </p:cNvSpPr>
                <p:nvPr/>
              </p:nvSpPr>
              <p:spPr bwMode="auto">
                <a:xfrm>
                  <a:off x="3683" y="2986"/>
                  <a:ext cx="87" cy="87"/>
                </a:xfrm>
                <a:prstGeom prst="rect">
                  <a:avLst/>
                </a:prstGeom>
                <a:solidFill>
                  <a:schemeClr val="accent1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4" name="Rectangle 322"/>
                <p:cNvSpPr>
                  <a:spLocks noChangeArrowheads="1"/>
                </p:cNvSpPr>
                <p:nvPr/>
              </p:nvSpPr>
              <p:spPr bwMode="auto">
                <a:xfrm>
                  <a:off x="3510" y="298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5" name="Rectangle 323"/>
                <p:cNvSpPr>
                  <a:spLocks noChangeArrowheads="1"/>
                </p:cNvSpPr>
                <p:nvPr/>
              </p:nvSpPr>
              <p:spPr bwMode="auto">
                <a:xfrm>
                  <a:off x="3594" y="298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6" name="Rectangle 324"/>
                <p:cNvSpPr>
                  <a:spLocks noChangeArrowheads="1"/>
                </p:cNvSpPr>
                <p:nvPr/>
              </p:nvSpPr>
              <p:spPr bwMode="auto">
                <a:xfrm>
                  <a:off x="3856" y="236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7" name="Rectangle 325"/>
                <p:cNvSpPr>
                  <a:spLocks noChangeArrowheads="1"/>
                </p:cNvSpPr>
                <p:nvPr/>
              </p:nvSpPr>
              <p:spPr bwMode="auto">
                <a:xfrm>
                  <a:off x="4209" y="236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8" name="Rectangle 326"/>
                <p:cNvSpPr>
                  <a:spLocks noChangeArrowheads="1"/>
                </p:cNvSpPr>
                <p:nvPr/>
              </p:nvSpPr>
              <p:spPr bwMode="auto">
                <a:xfrm>
                  <a:off x="4118" y="236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79" name="Rectangle 327"/>
                <p:cNvSpPr>
                  <a:spLocks noChangeArrowheads="1"/>
                </p:cNvSpPr>
                <p:nvPr/>
              </p:nvSpPr>
              <p:spPr bwMode="auto">
                <a:xfrm>
                  <a:off x="3945" y="2368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0" name="Rectangle 328"/>
                <p:cNvSpPr>
                  <a:spLocks noChangeArrowheads="1"/>
                </p:cNvSpPr>
                <p:nvPr/>
              </p:nvSpPr>
              <p:spPr bwMode="auto">
                <a:xfrm>
                  <a:off x="4034" y="2368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1" name="Rectangle 329"/>
                <p:cNvSpPr>
                  <a:spLocks noChangeArrowheads="1"/>
                </p:cNvSpPr>
                <p:nvPr/>
              </p:nvSpPr>
              <p:spPr bwMode="auto">
                <a:xfrm>
                  <a:off x="3855" y="245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2" name="Rectangle 330"/>
                <p:cNvSpPr>
                  <a:spLocks noChangeArrowheads="1"/>
                </p:cNvSpPr>
                <p:nvPr/>
              </p:nvSpPr>
              <p:spPr bwMode="auto">
                <a:xfrm>
                  <a:off x="4208" y="245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3" name="Rectangle 331"/>
                <p:cNvSpPr>
                  <a:spLocks noChangeArrowheads="1"/>
                </p:cNvSpPr>
                <p:nvPr/>
              </p:nvSpPr>
              <p:spPr bwMode="auto">
                <a:xfrm>
                  <a:off x="4117" y="245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4" name="Rectangle 332"/>
                <p:cNvSpPr>
                  <a:spLocks noChangeArrowheads="1"/>
                </p:cNvSpPr>
                <p:nvPr/>
              </p:nvSpPr>
              <p:spPr bwMode="auto">
                <a:xfrm>
                  <a:off x="3944" y="2456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5" name="Rectangle 333"/>
                <p:cNvSpPr>
                  <a:spLocks noChangeArrowheads="1"/>
                </p:cNvSpPr>
                <p:nvPr/>
              </p:nvSpPr>
              <p:spPr bwMode="auto">
                <a:xfrm>
                  <a:off x="4033" y="2456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6" name="Rectangle 334"/>
                <p:cNvSpPr>
                  <a:spLocks noChangeArrowheads="1"/>
                </p:cNvSpPr>
                <p:nvPr/>
              </p:nvSpPr>
              <p:spPr bwMode="auto">
                <a:xfrm>
                  <a:off x="3855" y="254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7" name="Rectangle 335"/>
                <p:cNvSpPr>
                  <a:spLocks noChangeArrowheads="1"/>
                </p:cNvSpPr>
                <p:nvPr/>
              </p:nvSpPr>
              <p:spPr bwMode="auto">
                <a:xfrm>
                  <a:off x="4208" y="254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8" name="Rectangle 336"/>
                <p:cNvSpPr>
                  <a:spLocks noChangeArrowheads="1"/>
                </p:cNvSpPr>
                <p:nvPr/>
              </p:nvSpPr>
              <p:spPr bwMode="auto">
                <a:xfrm>
                  <a:off x="4117" y="254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89" name="Rectangle 337"/>
                <p:cNvSpPr>
                  <a:spLocks noChangeArrowheads="1"/>
                </p:cNvSpPr>
                <p:nvPr/>
              </p:nvSpPr>
              <p:spPr bwMode="auto">
                <a:xfrm>
                  <a:off x="3944" y="2542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0" name="Rectangle 338"/>
                <p:cNvSpPr>
                  <a:spLocks noChangeArrowheads="1"/>
                </p:cNvSpPr>
                <p:nvPr/>
              </p:nvSpPr>
              <p:spPr bwMode="auto">
                <a:xfrm>
                  <a:off x="4033" y="2542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1" name="Rectangle 339"/>
                <p:cNvSpPr>
                  <a:spLocks noChangeArrowheads="1"/>
                </p:cNvSpPr>
                <p:nvPr/>
              </p:nvSpPr>
              <p:spPr bwMode="auto">
                <a:xfrm>
                  <a:off x="3854" y="263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2" name="Rectangle 340"/>
                <p:cNvSpPr>
                  <a:spLocks noChangeArrowheads="1"/>
                </p:cNvSpPr>
                <p:nvPr/>
              </p:nvSpPr>
              <p:spPr bwMode="auto">
                <a:xfrm>
                  <a:off x="4206" y="2630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3" name="Rectangle 341"/>
                <p:cNvSpPr>
                  <a:spLocks noChangeArrowheads="1"/>
                </p:cNvSpPr>
                <p:nvPr/>
              </p:nvSpPr>
              <p:spPr bwMode="auto">
                <a:xfrm>
                  <a:off x="4116" y="263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4" name="Rectangle 342"/>
                <p:cNvSpPr>
                  <a:spLocks noChangeArrowheads="1"/>
                </p:cNvSpPr>
                <p:nvPr/>
              </p:nvSpPr>
              <p:spPr bwMode="auto">
                <a:xfrm>
                  <a:off x="3943" y="2630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5" name="Rectangle 343"/>
                <p:cNvSpPr>
                  <a:spLocks noChangeArrowheads="1"/>
                </p:cNvSpPr>
                <p:nvPr/>
              </p:nvSpPr>
              <p:spPr bwMode="auto">
                <a:xfrm>
                  <a:off x="4032" y="263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6" name="Rectangle 344"/>
                <p:cNvSpPr>
                  <a:spLocks noChangeArrowheads="1"/>
                </p:cNvSpPr>
                <p:nvPr/>
              </p:nvSpPr>
              <p:spPr bwMode="auto">
                <a:xfrm>
                  <a:off x="3855" y="271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7" name="Rectangle 345"/>
                <p:cNvSpPr>
                  <a:spLocks noChangeArrowheads="1"/>
                </p:cNvSpPr>
                <p:nvPr/>
              </p:nvSpPr>
              <p:spPr bwMode="auto">
                <a:xfrm>
                  <a:off x="4208" y="271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8" name="Rectangle 346"/>
                <p:cNvSpPr>
                  <a:spLocks noChangeArrowheads="1"/>
                </p:cNvSpPr>
                <p:nvPr/>
              </p:nvSpPr>
              <p:spPr bwMode="auto">
                <a:xfrm>
                  <a:off x="4117" y="271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499" name="Rectangle 347"/>
                <p:cNvSpPr>
                  <a:spLocks noChangeArrowheads="1"/>
                </p:cNvSpPr>
                <p:nvPr/>
              </p:nvSpPr>
              <p:spPr bwMode="auto">
                <a:xfrm>
                  <a:off x="3944" y="2719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0" name="Rectangle 348"/>
                <p:cNvSpPr>
                  <a:spLocks noChangeArrowheads="1"/>
                </p:cNvSpPr>
                <p:nvPr/>
              </p:nvSpPr>
              <p:spPr bwMode="auto">
                <a:xfrm>
                  <a:off x="4032" y="271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1" name="Rectangle 349"/>
                <p:cNvSpPr>
                  <a:spLocks noChangeArrowheads="1"/>
                </p:cNvSpPr>
                <p:nvPr/>
              </p:nvSpPr>
              <p:spPr bwMode="auto">
                <a:xfrm>
                  <a:off x="3854" y="280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2" name="Rectangle 350"/>
                <p:cNvSpPr>
                  <a:spLocks noChangeArrowheads="1"/>
                </p:cNvSpPr>
                <p:nvPr/>
              </p:nvSpPr>
              <p:spPr bwMode="auto">
                <a:xfrm>
                  <a:off x="4206" y="280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3" name="Rectangle 351"/>
                <p:cNvSpPr>
                  <a:spLocks noChangeArrowheads="1"/>
                </p:cNvSpPr>
                <p:nvPr/>
              </p:nvSpPr>
              <p:spPr bwMode="auto">
                <a:xfrm>
                  <a:off x="4116" y="280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4" name="Rectangle 352"/>
                <p:cNvSpPr>
                  <a:spLocks noChangeArrowheads="1"/>
                </p:cNvSpPr>
                <p:nvPr/>
              </p:nvSpPr>
              <p:spPr bwMode="auto">
                <a:xfrm>
                  <a:off x="3943" y="280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5" name="Rectangle 353"/>
                <p:cNvSpPr>
                  <a:spLocks noChangeArrowheads="1"/>
                </p:cNvSpPr>
                <p:nvPr/>
              </p:nvSpPr>
              <p:spPr bwMode="auto">
                <a:xfrm>
                  <a:off x="4031" y="280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6" name="Rectangle 354"/>
                <p:cNvSpPr>
                  <a:spLocks noChangeArrowheads="1"/>
                </p:cNvSpPr>
                <p:nvPr/>
              </p:nvSpPr>
              <p:spPr bwMode="auto">
                <a:xfrm>
                  <a:off x="3854" y="289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7" name="Rectangle 355"/>
                <p:cNvSpPr>
                  <a:spLocks noChangeArrowheads="1"/>
                </p:cNvSpPr>
                <p:nvPr/>
              </p:nvSpPr>
              <p:spPr bwMode="auto">
                <a:xfrm>
                  <a:off x="4206" y="289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8" name="Rectangle 356"/>
                <p:cNvSpPr>
                  <a:spLocks noChangeArrowheads="1"/>
                </p:cNvSpPr>
                <p:nvPr/>
              </p:nvSpPr>
              <p:spPr bwMode="auto">
                <a:xfrm>
                  <a:off x="4116" y="289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09" name="Rectangle 357"/>
                <p:cNvSpPr>
                  <a:spLocks noChangeArrowheads="1"/>
                </p:cNvSpPr>
                <p:nvPr/>
              </p:nvSpPr>
              <p:spPr bwMode="auto">
                <a:xfrm>
                  <a:off x="3943" y="289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0" name="Rectangle 358"/>
                <p:cNvSpPr>
                  <a:spLocks noChangeArrowheads="1"/>
                </p:cNvSpPr>
                <p:nvPr/>
              </p:nvSpPr>
              <p:spPr bwMode="auto">
                <a:xfrm>
                  <a:off x="4031" y="289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1" name="Rectangle 359"/>
                <p:cNvSpPr>
                  <a:spLocks noChangeArrowheads="1"/>
                </p:cNvSpPr>
                <p:nvPr/>
              </p:nvSpPr>
              <p:spPr bwMode="auto">
                <a:xfrm>
                  <a:off x="3853" y="298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2" name="Rectangle 360"/>
                <p:cNvSpPr>
                  <a:spLocks noChangeArrowheads="1"/>
                </p:cNvSpPr>
                <p:nvPr/>
              </p:nvSpPr>
              <p:spPr bwMode="auto">
                <a:xfrm>
                  <a:off x="4205" y="298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3" name="Rectangle 361"/>
                <p:cNvSpPr>
                  <a:spLocks noChangeArrowheads="1"/>
                </p:cNvSpPr>
                <p:nvPr/>
              </p:nvSpPr>
              <p:spPr bwMode="auto">
                <a:xfrm>
                  <a:off x="4115" y="298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4" name="Rectangle 362"/>
                <p:cNvSpPr>
                  <a:spLocks noChangeArrowheads="1"/>
                </p:cNvSpPr>
                <p:nvPr/>
              </p:nvSpPr>
              <p:spPr bwMode="auto">
                <a:xfrm>
                  <a:off x="3942" y="298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5" name="Rectangle 363"/>
                <p:cNvSpPr>
                  <a:spLocks noChangeArrowheads="1"/>
                </p:cNvSpPr>
                <p:nvPr/>
              </p:nvSpPr>
              <p:spPr bwMode="auto">
                <a:xfrm>
                  <a:off x="4030" y="298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6" name="Rectangle 364"/>
                <p:cNvSpPr>
                  <a:spLocks noChangeArrowheads="1"/>
                </p:cNvSpPr>
                <p:nvPr/>
              </p:nvSpPr>
              <p:spPr bwMode="auto">
                <a:xfrm>
                  <a:off x="3851" y="306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7" name="Rectangle 365"/>
                <p:cNvSpPr>
                  <a:spLocks noChangeArrowheads="1"/>
                </p:cNvSpPr>
                <p:nvPr/>
              </p:nvSpPr>
              <p:spPr bwMode="auto">
                <a:xfrm>
                  <a:off x="4203" y="3068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8" name="Rectangle 366"/>
                <p:cNvSpPr>
                  <a:spLocks noChangeArrowheads="1"/>
                </p:cNvSpPr>
                <p:nvPr/>
              </p:nvSpPr>
              <p:spPr bwMode="auto">
                <a:xfrm>
                  <a:off x="4113" y="306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19" name="Rectangle 367"/>
                <p:cNvSpPr>
                  <a:spLocks noChangeArrowheads="1"/>
                </p:cNvSpPr>
                <p:nvPr/>
              </p:nvSpPr>
              <p:spPr bwMode="auto">
                <a:xfrm>
                  <a:off x="3940" y="306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0" name="Rectangle 368"/>
                <p:cNvSpPr>
                  <a:spLocks noChangeArrowheads="1"/>
                </p:cNvSpPr>
                <p:nvPr/>
              </p:nvSpPr>
              <p:spPr bwMode="auto">
                <a:xfrm>
                  <a:off x="4029" y="306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1" name="Rectangle 369"/>
                <p:cNvSpPr>
                  <a:spLocks noChangeArrowheads="1"/>
                </p:cNvSpPr>
                <p:nvPr/>
              </p:nvSpPr>
              <p:spPr bwMode="auto">
                <a:xfrm>
                  <a:off x="3850" y="315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2" name="Rectangle 370"/>
                <p:cNvSpPr>
                  <a:spLocks noChangeArrowheads="1"/>
                </p:cNvSpPr>
                <p:nvPr/>
              </p:nvSpPr>
              <p:spPr bwMode="auto">
                <a:xfrm>
                  <a:off x="4202" y="315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3" name="Rectangle 371"/>
                <p:cNvSpPr>
                  <a:spLocks noChangeArrowheads="1"/>
                </p:cNvSpPr>
                <p:nvPr/>
              </p:nvSpPr>
              <p:spPr bwMode="auto">
                <a:xfrm>
                  <a:off x="4112" y="315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4" name="Rectangle 372"/>
                <p:cNvSpPr>
                  <a:spLocks noChangeArrowheads="1"/>
                </p:cNvSpPr>
                <p:nvPr/>
              </p:nvSpPr>
              <p:spPr bwMode="auto">
                <a:xfrm>
                  <a:off x="3939" y="315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5" name="Rectangle 373"/>
                <p:cNvSpPr>
                  <a:spLocks noChangeArrowheads="1"/>
                </p:cNvSpPr>
                <p:nvPr/>
              </p:nvSpPr>
              <p:spPr bwMode="auto">
                <a:xfrm>
                  <a:off x="4027" y="315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6" name="Rectangle 374"/>
                <p:cNvSpPr>
                  <a:spLocks noChangeArrowheads="1"/>
                </p:cNvSpPr>
                <p:nvPr/>
              </p:nvSpPr>
              <p:spPr bwMode="auto">
                <a:xfrm>
                  <a:off x="3850" y="324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7" name="Rectangle 375"/>
                <p:cNvSpPr>
                  <a:spLocks noChangeArrowheads="1"/>
                </p:cNvSpPr>
                <p:nvPr/>
              </p:nvSpPr>
              <p:spPr bwMode="auto">
                <a:xfrm>
                  <a:off x="4202" y="324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8" name="Rectangle 376"/>
                <p:cNvSpPr>
                  <a:spLocks noChangeArrowheads="1"/>
                </p:cNvSpPr>
                <p:nvPr/>
              </p:nvSpPr>
              <p:spPr bwMode="auto">
                <a:xfrm>
                  <a:off x="4112" y="324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29" name="Rectangle 377"/>
                <p:cNvSpPr>
                  <a:spLocks noChangeArrowheads="1"/>
                </p:cNvSpPr>
                <p:nvPr/>
              </p:nvSpPr>
              <p:spPr bwMode="auto">
                <a:xfrm>
                  <a:off x="3939" y="3242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0" name="Rectangle 378"/>
                <p:cNvSpPr>
                  <a:spLocks noChangeArrowheads="1"/>
                </p:cNvSpPr>
                <p:nvPr/>
              </p:nvSpPr>
              <p:spPr bwMode="auto">
                <a:xfrm>
                  <a:off x="4027" y="3242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1" name="Rectangle 379"/>
                <p:cNvSpPr>
                  <a:spLocks noChangeArrowheads="1"/>
                </p:cNvSpPr>
                <p:nvPr/>
              </p:nvSpPr>
              <p:spPr bwMode="auto">
                <a:xfrm>
                  <a:off x="3848" y="333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2" name="Rectangle 380"/>
                <p:cNvSpPr>
                  <a:spLocks noChangeArrowheads="1"/>
                </p:cNvSpPr>
                <p:nvPr/>
              </p:nvSpPr>
              <p:spPr bwMode="auto">
                <a:xfrm>
                  <a:off x="4201" y="333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3" name="Rectangle 381"/>
                <p:cNvSpPr>
                  <a:spLocks noChangeArrowheads="1"/>
                </p:cNvSpPr>
                <p:nvPr/>
              </p:nvSpPr>
              <p:spPr bwMode="auto">
                <a:xfrm>
                  <a:off x="4111" y="333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4" name="Rectangle 382"/>
                <p:cNvSpPr>
                  <a:spLocks noChangeArrowheads="1"/>
                </p:cNvSpPr>
                <p:nvPr/>
              </p:nvSpPr>
              <p:spPr bwMode="auto">
                <a:xfrm>
                  <a:off x="3938" y="3331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5" name="Rectangle 383"/>
                <p:cNvSpPr>
                  <a:spLocks noChangeArrowheads="1"/>
                </p:cNvSpPr>
                <p:nvPr/>
              </p:nvSpPr>
              <p:spPr bwMode="auto">
                <a:xfrm>
                  <a:off x="4026" y="3331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6" name="Rectangle 384"/>
                <p:cNvSpPr>
                  <a:spLocks noChangeArrowheads="1"/>
                </p:cNvSpPr>
                <p:nvPr/>
              </p:nvSpPr>
              <p:spPr bwMode="auto">
                <a:xfrm>
                  <a:off x="3850" y="341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7" name="Rectangle 385"/>
                <p:cNvSpPr>
                  <a:spLocks noChangeArrowheads="1"/>
                </p:cNvSpPr>
                <p:nvPr/>
              </p:nvSpPr>
              <p:spPr bwMode="auto">
                <a:xfrm>
                  <a:off x="4202" y="3419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8" name="Rectangle 386"/>
                <p:cNvSpPr>
                  <a:spLocks noChangeArrowheads="1"/>
                </p:cNvSpPr>
                <p:nvPr/>
              </p:nvSpPr>
              <p:spPr bwMode="auto">
                <a:xfrm>
                  <a:off x="4112" y="341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39" name="Rectangle 387"/>
                <p:cNvSpPr>
                  <a:spLocks noChangeArrowheads="1"/>
                </p:cNvSpPr>
                <p:nvPr/>
              </p:nvSpPr>
              <p:spPr bwMode="auto">
                <a:xfrm>
                  <a:off x="3939" y="3419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0" name="Rectangle 388"/>
                <p:cNvSpPr>
                  <a:spLocks noChangeArrowheads="1"/>
                </p:cNvSpPr>
                <p:nvPr/>
              </p:nvSpPr>
              <p:spPr bwMode="auto">
                <a:xfrm>
                  <a:off x="4026" y="3419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1" name="Rectangle 389"/>
                <p:cNvSpPr>
                  <a:spLocks noChangeArrowheads="1"/>
                </p:cNvSpPr>
                <p:nvPr/>
              </p:nvSpPr>
              <p:spPr bwMode="auto">
                <a:xfrm>
                  <a:off x="3848" y="350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2" name="Rectangle 390"/>
                <p:cNvSpPr>
                  <a:spLocks noChangeArrowheads="1"/>
                </p:cNvSpPr>
                <p:nvPr/>
              </p:nvSpPr>
              <p:spPr bwMode="auto">
                <a:xfrm>
                  <a:off x="4201" y="350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3" name="Rectangle 391"/>
                <p:cNvSpPr>
                  <a:spLocks noChangeArrowheads="1"/>
                </p:cNvSpPr>
                <p:nvPr/>
              </p:nvSpPr>
              <p:spPr bwMode="auto">
                <a:xfrm>
                  <a:off x="4111" y="350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4" name="Rectangle 392"/>
                <p:cNvSpPr>
                  <a:spLocks noChangeArrowheads="1"/>
                </p:cNvSpPr>
                <p:nvPr/>
              </p:nvSpPr>
              <p:spPr bwMode="auto">
                <a:xfrm>
                  <a:off x="3938" y="350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5" name="Rectangle 393"/>
                <p:cNvSpPr>
                  <a:spLocks noChangeArrowheads="1"/>
                </p:cNvSpPr>
                <p:nvPr/>
              </p:nvSpPr>
              <p:spPr bwMode="auto">
                <a:xfrm>
                  <a:off x="4025" y="350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6" name="Rectangle 394"/>
                <p:cNvSpPr>
                  <a:spLocks noChangeArrowheads="1"/>
                </p:cNvSpPr>
                <p:nvPr/>
              </p:nvSpPr>
              <p:spPr bwMode="auto">
                <a:xfrm>
                  <a:off x="2975" y="307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7" name="Rectangle 395"/>
                <p:cNvSpPr>
                  <a:spLocks noChangeArrowheads="1"/>
                </p:cNvSpPr>
                <p:nvPr/>
              </p:nvSpPr>
              <p:spPr bwMode="auto">
                <a:xfrm>
                  <a:off x="3328" y="307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8" name="Rectangle 396"/>
                <p:cNvSpPr>
                  <a:spLocks noChangeArrowheads="1"/>
                </p:cNvSpPr>
                <p:nvPr/>
              </p:nvSpPr>
              <p:spPr bwMode="auto">
                <a:xfrm>
                  <a:off x="3237" y="3074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49" name="Rectangle 397"/>
                <p:cNvSpPr>
                  <a:spLocks noChangeArrowheads="1"/>
                </p:cNvSpPr>
                <p:nvPr/>
              </p:nvSpPr>
              <p:spPr bwMode="auto">
                <a:xfrm>
                  <a:off x="3065" y="307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0" name="Rectangle 398"/>
                <p:cNvSpPr>
                  <a:spLocks noChangeArrowheads="1"/>
                </p:cNvSpPr>
                <p:nvPr/>
              </p:nvSpPr>
              <p:spPr bwMode="auto">
                <a:xfrm>
                  <a:off x="3153" y="3074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1" name="Rectangle 399"/>
                <p:cNvSpPr>
                  <a:spLocks noChangeArrowheads="1"/>
                </p:cNvSpPr>
                <p:nvPr/>
              </p:nvSpPr>
              <p:spPr bwMode="auto">
                <a:xfrm>
                  <a:off x="3414" y="30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2" name="Rectangle 400"/>
                <p:cNvSpPr>
                  <a:spLocks noChangeArrowheads="1"/>
                </p:cNvSpPr>
                <p:nvPr/>
              </p:nvSpPr>
              <p:spPr bwMode="auto">
                <a:xfrm>
                  <a:off x="3763" y="30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3" name="Rectangle 401"/>
                <p:cNvSpPr>
                  <a:spLocks noChangeArrowheads="1"/>
                </p:cNvSpPr>
                <p:nvPr/>
              </p:nvSpPr>
              <p:spPr bwMode="auto">
                <a:xfrm>
                  <a:off x="3675" y="307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4" name="Rectangle 402"/>
                <p:cNvSpPr>
                  <a:spLocks noChangeArrowheads="1"/>
                </p:cNvSpPr>
                <p:nvPr/>
              </p:nvSpPr>
              <p:spPr bwMode="auto">
                <a:xfrm>
                  <a:off x="3502" y="3076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5" name="Rectangle 403"/>
                <p:cNvSpPr>
                  <a:spLocks noChangeArrowheads="1"/>
                </p:cNvSpPr>
                <p:nvPr/>
              </p:nvSpPr>
              <p:spPr bwMode="auto">
                <a:xfrm>
                  <a:off x="3587" y="3076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6" name="Rectangle 404"/>
                <p:cNvSpPr>
                  <a:spLocks noChangeArrowheads="1"/>
                </p:cNvSpPr>
                <p:nvPr/>
              </p:nvSpPr>
              <p:spPr bwMode="auto">
                <a:xfrm>
                  <a:off x="2974" y="316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7" name="Rectangle 405"/>
                <p:cNvSpPr>
                  <a:spLocks noChangeArrowheads="1"/>
                </p:cNvSpPr>
                <p:nvPr/>
              </p:nvSpPr>
              <p:spPr bwMode="auto">
                <a:xfrm>
                  <a:off x="3327" y="316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8" name="Rectangle 406"/>
                <p:cNvSpPr>
                  <a:spLocks noChangeArrowheads="1"/>
                </p:cNvSpPr>
                <p:nvPr/>
              </p:nvSpPr>
              <p:spPr bwMode="auto">
                <a:xfrm>
                  <a:off x="3236" y="316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59" name="Rectangle 407"/>
                <p:cNvSpPr>
                  <a:spLocks noChangeArrowheads="1"/>
                </p:cNvSpPr>
                <p:nvPr/>
              </p:nvSpPr>
              <p:spPr bwMode="auto">
                <a:xfrm>
                  <a:off x="3064" y="316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0" name="Rectangle 408"/>
                <p:cNvSpPr>
                  <a:spLocks noChangeArrowheads="1"/>
                </p:cNvSpPr>
                <p:nvPr/>
              </p:nvSpPr>
              <p:spPr bwMode="auto">
                <a:xfrm>
                  <a:off x="3152" y="316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1" name="Rectangle 409"/>
                <p:cNvSpPr>
                  <a:spLocks noChangeArrowheads="1"/>
                </p:cNvSpPr>
                <p:nvPr/>
              </p:nvSpPr>
              <p:spPr bwMode="auto">
                <a:xfrm>
                  <a:off x="3413" y="316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2" name="Rectangle 410"/>
                <p:cNvSpPr>
                  <a:spLocks noChangeArrowheads="1"/>
                </p:cNvSpPr>
                <p:nvPr/>
              </p:nvSpPr>
              <p:spPr bwMode="auto">
                <a:xfrm>
                  <a:off x="3762" y="316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3" name="Rectangle 411"/>
                <p:cNvSpPr>
                  <a:spLocks noChangeArrowheads="1"/>
                </p:cNvSpPr>
                <p:nvPr/>
              </p:nvSpPr>
              <p:spPr bwMode="auto">
                <a:xfrm>
                  <a:off x="3674" y="316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4" name="Rectangle 412"/>
                <p:cNvSpPr>
                  <a:spLocks noChangeArrowheads="1"/>
                </p:cNvSpPr>
                <p:nvPr/>
              </p:nvSpPr>
              <p:spPr bwMode="auto">
                <a:xfrm>
                  <a:off x="3501" y="3163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5" name="Rectangle 413"/>
                <p:cNvSpPr>
                  <a:spLocks noChangeArrowheads="1"/>
                </p:cNvSpPr>
                <p:nvPr/>
              </p:nvSpPr>
              <p:spPr bwMode="auto">
                <a:xfrm>
                  <a:off x="3586" y="3163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6" name="Rectangle 414"/>
                <p:cNvSpPr>
                  <a:spLocks noChangeArrowheads="1"/>
                </p:cNvSpPr>
                <p:nvPr/>
              </p:nvSpPr>
              <p:spPr bwMode="auto">
                <a:xfrm>
                  <a:off x="2974" y="324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7" name="Rectangle 415"/>
                <p:cNvSpPr>
                  <a:spLocks noChangeArrowheads="1"/>
                </p:cNvSpPr>
                <p:nvPr/>
              </p:nvSpPr>
              <p:spPr bwMode="auto">
                <a:xfrm>
                  <a:off x="3327" y="324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8" name="Rectangle 416"/>
                <p:cNvSpPr>
                  <a:spLocks noChangeArrowheads="1"/>
                </p:cNvSpPr>
                <p:nvPr/>
              </p:nvSpPr>
              <p:spPr bwMode="auto">
                <a:xfrm>
                  <a:off x="3236" y="3248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69" name="Rectangle 417"/>
                <p:cNvSpPr>
                  <a:spLocks noChangeArrowheads="1"/>
                </p:cNvSpPr>
                <p:nvPr/>
              </p:nvSpPr>
              <p:spPr bwMode="auto">
                <a:xfrm>
                  <a:off x="3064" y="324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0" name="Rectangle 418"/>
                <p:cNvSpPr>
                  <a:spLocks noChangeArrowheads="1"/>
                </p:cNvSpPr>
                <p:nvPr/>
              </p:nvSpPr>
              <p:spPr bwMode="auto">
                <a:xfrm>
                  <a:off x="3152" y="3248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1" name="Rectangle 419"/>
                <p:cNvSpPr>
                  <a:spLocks noChangeArrowheads="1"/>
                </p:cNvSpPr>
                <p:nvPr/>
              </p:nvSpPr>
              <p:spPr bwMode="auto">
                <a:xfrm>
                  <a:off x="3413" y="3250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2" name="Rectangle 420"/>
                <p:cNvSpPr>
                  <a:spLocks noChangeArrowheads="1"/>
                </p:cNvSpPr>
                <p:nvPr/>
              </p:nvSpPr>
              <p:spPr bwMode="auto">
                <a:xfrm>
                  <a:off x="3762" y="3250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3" name="Rectangle 421"/>
                <p:cNvSpPr>
                  <a:spLocks noChangeArrowheads="1"/>
                </p:cNvSpPr>
                <p:nvPr/>
              </p:nvSpPr>
              <p:spPr bwMode="auto">
                <a:xfrm>
                  <a:off x="3674" y="325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4" name="Rectangle 422"/>
                <p:cNvSpPr>
                  <a:spLocks noChangeArrowheads="1"/>
                </p:cNvSpPr>
                <p:nvPr/>
              </p:nvSpPr>
              <p:spPr bwMode="auto">
                <a:xfrm>
                  <a:off x="3501" y="3250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5" name="Rectangle 423"/>
                <p:cNvSpPr>
                  <a:spLocks noChangeArrowheads="1"/>
                </p:cNvSpPr>
                <p:nvPr/>
              </p:nvSpPr>
              <p:spPr bwMode="auto">
                <a:xfrm>
                  <a:off x="3586" y="3250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6" name="Rectangle 424"/>
                <p:cNvSpPr>
                  <a:spLocks noChangeArrowheads="1"/>
                </p:cNvSpPr>
                <p:nvPr/>
              </p:nvSpPr>
              <p:spPr bwMode="auto">
                <a:xfrm>
                  <a:off x="2973" y="333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7" name="Rectangle 425"/>
                <p:cNvSpPr>
                  <a:spLocks noChangeArrowheads="1"/>
                </p:cNvSpPr>
                <p:nvPr/>
              </p:nvSpPr>
              <p:spPr bwMode="auto">
                <a:xfrm>
                  <a:off x="3326" y="333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8" name="Rectangle 426"/>
                <p:cNvSpPr>
                  <a:spLocks noChangeArrowheads="1"/>
                </p:cNvSpPr>
                <p:nvPr/>
              </p:nvSpPr>
              <p:spPr bwMode="auto">
                <a:xfrm>
                  <a:off x="3235" y="333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79" name="Rectangle 427"/>
                <p:cNvSpPr>
                  <a:spLocks noChangeArrowheads="1"/>
                </p:cNvSpPr>
                <p:nvPr/>
              </p:nvSpPr>
              <p:spPr bwMode="auto">
                <a:xfrm>
                  <a:off x="3063" y="333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0" name="Rectangle 428"/>
                <p:cNvSpPr>
                  <a:spLocks noChangeArrowheads="1"/>
                </p:cNvSpPr>
                <p:nvPr/>
              </p:nvSpPr>
              <p:spPr bwMode="auto">
                <a:xfrm>
                  <a:off x="3151" y="333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1" name="Rectangle 429"/>
                <p:cNvSpPr>
                  <a:spLocks noChangeArrowheads="1"/>
                </p:cNvSpPr>
                <p:nvPr/>
              </p:nvSpPr>
              <p:spPr bwMode="auto">
                <a:xfrm>
                  <a:off x="3412" y="333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2" name="Rectangle 430"/>
                <p:cNvSpPr>
                  <a:spLocks noChangeArrowheads="1"/>
                </p:cNvSpPr>
                <p:nvPr/>
              </p:nvSpPr>
              <p:spPr bwMode="auto">
                <a:xfrm>
                  <a:off x="3761" y="333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3" name="Rectangle 431"/>
                <p:cNvSpPr>
                  <a:spLocks noChangeArrowheads="1"/>
                </p:cNvSpPr>
                <p:nvPr/>
              </p:nvSpPr>
              <p:spPr bwMode="auto">
                <a:xfrm>
                  <a:off x="3673" y="333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4" name="Rectangle 432"/>
                <p:cNvSpPr>
                  <a:spLocks noChangeArrowheads="1"/>
                </p:cNvSpPr>
                <p:nvPr/>
              </p:nvSpPr>
              <p:spPr bwMode="auto">
                <a:xfrm>
                  <a:off x="3500" y="3337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5" name="Rectangle 433"/>
                <p:cNvSpPr>
                  <a:spLocks noChangeArrowheads="1"/>
                </p:cNvSpPr>
                <p:nvPr/>
              </p:nvSpPr>
              <p:spPr bwMode="auto">
                <a:xfrm>
                  <a:off x="3585" y="3337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6" name="Rectangle 434"/>
                <p:cNvSpPr>
                  <a:spLocks noChangeArrowheads="1"/>
                </p:cNvSpPr>
                <p:nvPr/>
              </p:nvSpPr>
              <p:spPr bwMode="auto">
                <a:xfrm>
                  <a:off x="2974" y="3425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7" name="Rectangle 435"/>
                <p:cNvSpPr>
                  <a:spLocks noChangeArrowheads="1"/>
                </p:cNvSpPr>
                <p:nvPr/>
              </p:nvSpPr>
              <p:spPr bwMode="auto">
                <a:xfrm>
                  <a:off x="3327" y="3425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8" name="Rectangle 436"/>
                <p:cNvSpPr>
                  <a:spLocks noChangeArrowheads="1"/>
                </p:cNvSpPr>
                <p:nvPr/>
              </p:nvSpPr>
              <p:spPr bwMode="auto">
                <a:xfrm>
                  <a:off x="3236" y="3425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89" name="Rectangle 437"/>
                <p:cNvSpPr>
                  <a:spLocks noChangeArrowheads="1"/>
                </p:cNvSpPr>
                <p:nvPr/>
              </p:nvSpPr>
              <p:spPr bwMode="auto">
                <a:xfrm>
                  <a:off x="3064" y="3425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0" name="Rectangle 438"/>
                <p:cNvSpPr>
                  <a:spLocks noChangeArrowheads="1"/>
                </p:cNvSpPr>
                <p:nvPr/>
              </p:nvSpPr>
              <p:spPr bwMode="auto">
                <a:xfrm>
                  <a:off x="3151" y="3425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1" name="Rectangle 439"/>
                <p:cNvSpPr>
                  <a:spLocks noChangeArrowheads="1"/>
                </p:cNvSpPr>
                <p:nvPr/>
              </p:nvSpPr>
              <p:spPr bwMode="auto">
                <a:xfrm>
                  <a:off x="3412" y="342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2" name="Rectangle 440"/>
                <p:cNvSpPr>
                  <a:spLocks noChangeArrowheads="1"/>
                </p:cNvSpPr>
                <p:nvPr/>
              </p:nvSpPr>
              <p:spPr bwMode="auto">
                <a:xfrm>
                  <a:off x="3762" y="342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3" name="Rectangle 441"/>
                <p:cNvSpPr>
                  <a:spLocks noChangeArrowheads="1"/>
                </p:cNvSpPr>
                <p:nvPr/>
              </p:nvSpPr>
              <p:spPr bwMode="auto">
                <a:xfrm>
                  <a:off x="3674" y="342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4" name="Rectangle 442"/>
                <p:cNvSpPr>
                  <a:spLocks noChangeArrowheads="1"/>
                </p:cNvSpPr>
                <p:nvPr/>
              </p:nvSpPr>
              <p:spPr bwMode="auto">
                <a:xfrm>
                  <a:off x="3501" y="3427"/>
                  <a:ext cx="87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5" name="Rectangle 443"/>
                <p:cNvSpPr>
                  <a:spLocks noChangeArrowheads="1"/>
                </p:cNvSpPr>
                <p:nvPr/>
              </p:nvSpPr>
              <p:spPr bwMode="auto">
                <a:xfrm>
                  <a:off x="3585" y="3427"/>
                  <a:ext cx="88" cy="88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6" name="Rectangle 444"/>
                <p:cNvSpPr>
                  <a:spLocks noChangeArrowheads="1"/>
                </p:cNvSpPr>
                <p:nvPr/>
              </p:nvSpPr>
              <p:spPr bwMode="auto">
                <a:xfrm>
                  <a:off x="2973" y="351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7" name="Rectangle 445"/>
                <p:cNvSpPr>
                  <a:spLocks noChangeArrowheads="1"/>
                </p:cNvSpPr>
                <p:nvPr/>
              </p:nvSpPr>
              <p:spPr bwMode="auto">
                <a:xfrm>
                  <a:off x="3326" y="351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8" name="Rectangle 446"/>
                <p:cNvSpPr>
                  <a:spLocks noChangeArrowheads="1"/>
                </p:cNvSpPr>
                <p:nvPr/>
              </p:nvSpPr>
              <p:spPr bwMode="auto">
                <a:xfrm>
                  <a:off x="3235" y="3514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599" name="Rectangle 447"/>
                <p:cNvSpPr>
                  <a:spLocks noChangeArrowheads="1"/>
                </p:cNvSpPr>
                <p:nvPr/>
              </p:nvSpPr>
              <p:spPr bwMode="auto">
                <a:xfrm>
                  <a:off x="3063" y="351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600" name="Rectangle 448"/>
                <p:cNvSpPr>
                  <a:spLocks noChangeArrowheads="1"/>
                </p:cNvSpPr>
                <p:nvPr/>
              </p:nvSpPr>
              <p:spPr bwMode="auto">
                <a:xfrm>
                  <a:off x="3150" y="351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601" name="Rectangle 449"/>
                <p:cNvSpPr>
                  <a:spLocks noChangeArrowheads="1"/>
                </p:cNvSpPr>
                <p:nvPr/>
              </p:nvSpPr>
              <p:spPr bwMode="auto">
                <a:xfrm>
                  <a:off x="3411" y="3514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602" name="Rectangle 450"/>
                <p:cNvSpPr>
                  <a:spLocks noChangeArrowheads="1"/>
                </p:cNvSpPr>
                <p:nvPr/>
              </p:nvSpPr>
              <p:spPr bwMode="auto">
                <a:xfrm>
                  <a:off x="3761" y="351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603" name="Rectangle 451"/>
                <p:cNvSpPr>
                  <a:spLocks noChangeArrowheads="1"/>
                </p:cNvSpPr>
                <p:nvPr/>
              </p:nvSpPr>
              <p:spPr bwMode="auto">
                <a:xfrm>
                  <a:off x="3673" y="351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604" name="Rectangle 452"/>
                <p:cNvSpPr>
                  <a:spLocks noChangeArrowheads="1"/>
                </p:cNvSpPr>
                <p:nvPr/>
              </p:nvSpPr>
              <p:spPr bwMode="auto">
                <a:xfrm>
                  <a:off x="3500" y="3514"/>
                  <a:ext cx="87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605" name="Rectangle 453"/>
                <p:cNvSpPr>
                  <a:spLocks noChangeArrowheads="1"/>
                </p:cNvSpPr>
                <p:nvPr/>
              </p:nvSpPr>
              <p:spPr bwMode="auto">
                <a:xfrm>
                  <a:off x="3584" y="3514"/>
                  <a:ext cx="88" cy="87"/>
                </a:xfrm>
                <a:prstGeom prst="rect">
                  <a:avLst/>
                </a:prstGeom>
                <a:solidFill>
                  <a:schemeClr val="accent2"/>
                </a:solidFill>
                <a:ln w="2857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7606" name="Rectangle 454"/>
                <p:cNvSpPr>
                  <a:spLocks noChangeArrowheads="1"/>
                </p:cNvSpPr>
                <p:nvPr/>
              </p:nvSpPr>
              <p:spPr bwMode="auto">
                <a:xfrm>
                  <a:off x="3507" y="2829"/>
                  <a:ext cx="256" cy="229"/>
                </a:xfrm>
                <a:prstGeom prst="rect">
                  <a:avLst/>
                </a:prstGeom>
                <a:noFill/>
                <a:ln w="12700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77607" name="Rectangle 455"/>
              <p:cNvSpPr>
                <a:spLocks noChangeArrowheads="1"/>
              </p:cNvSpPr>
              <p:nvPr/>
            </p:nvSpPr>
            <p:spPr bwMode="auto">
              <a:xfrm>
                <a:off x="3845" y="1395"/>
                <a:ext cx="260" cy="231"/>
              </a:xfrm>
              <a:prstGeom prst="rect">
                <a:avLst/>
              </a:prstGeom>
              <a:noFill/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608" name="Rectangle 456"/>
              <p:cNvSpPr>
                <a:spLocks noChangeArrowheads="1"/>
              </p:cNvSpPr>
              <p:nvPr/>
            </p:nvSpPr>
            <p:spPr bwMode="auto">
              <a:xfrm>
                <a:off x="3848" y="2373"/>
                <a:ext cx="260" cy="232"/>
              </a:xfrm>
              <a:prstGeom prst="rect">
                <a:avLst/>
              </a:prstGeom>
              <a:noFill/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177609" name="Group 457"/>
            <p:cNvGrpSpPr>
              <a:grpSpLocks/>
            </p:cNvGrpSpPr>
            <p:nvPr/>
          </p:nvGrpSpPr>
          <p:grpSpPr bwMode="auto">
            <a:xfrm>
              <a:off x="2127" y="1396"/>
              <a:ext cx="1727" cy="1343"/>
              <a:chOff x="1765" y="1408"/>
              <a:chExt cx="1520" cy="1183"/>
            </a:xfrm>
          </p:grpSpPr>
          <p:sp>
            <p:nvSpPr>
              <p:cNvPr id="177610" name="AutoShape 458"/>
              <p:cNvSpPr>
                <a:spLocks noChangeArrowheads="1"/>
              </p:cNvSpPr>
              <p:nvPr/>
            </p:nvSpPr>
            <p:spPr bwMode="auto">
              <a:xfrm>
                <a:off x="1765" y="1408"/>
                <a:ext cx="1520" cy="1183"/>
              </a:xfrm>
              <a:prstGeom prst="rightArrow">
                <a:avLst>
                  <a:gd name="adj1" fmla="val 73287"/>
                  <a:gd name="adj2" fmla="val 32122"/>
                </a:avLst>
              </a:prstGeom>
              <a:solidFill>
                <a:srgbClr val="99FF33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7611" name="Text Box 459"/>
              <p:cNvSpPr txBox="1">
                <a:spLocks noChangeArrowheads="1"/>
              </p:cNvSpPr>
              <p:nvPr/>
            </p:nvSpPr>
            <p:spPr bwMode="auto">
              <a:xfrm>
                <a:off x="1851" y="1744"/>
                <a:ext cx="896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r>
                  <a:rPr lang="fr-FR" altLang="fr-FR"/>
                  <a:t>meilleure </a:t>
                </a:r>
              </a:p>
              <a:p>
                <a:r>
                  <a:rPr lang="fr-FR" altLang="fr-FR"/>
                  <a:t>résolution </a:t>
                </a:r>
              </a:p>
              <a:p>
                <a:r>
                  <a:rPr lang="fr-FR" altLang="fr-FR"/>
                  <a:t>angulaire</a:t>
                </a:r>
              </a:p>
            </p:txBody>
          </p:sp>
        </p:grpSp>
      </p:grpSp>
      <p:sp>
        <p:nvSpPr>
          <p:cNvPr id="177614" name="Text Box 462"/>
          <p:cNvSpPr txBox="1">
            <a:spLocks noChangeArrowheads="1"/>
          </p:cNvSpPr>
          <p:nvPr/>
        </p:nvSpPr>
        <p:spPr bwMode="auto">
          <a:xfrm>
            <a:off x="4654550" y="2174875"/>
            <a:ext cx="1963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/>
              <a:t>par exemple ceci</a:t>
            </a:r>
          </a:p>
        </p:txBody>
      </p:sp>
      <p:sp>
        <p:nvSpPr>
          <p:cNvPr id="177615" name="Text Box 463"/>
          <p:cNvSpPr txBox="1">
            <a:spLocks noChangeArrowheads="1"/>
          </p:cNvSpPr>
          <p:nvPr/>
        </p:nvSpPr>
        <p:spPr bwMode="auto">
          <a:xfrm>
            <a:off x="4360863" y="5448300"/>
            <a:ext cx="2270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/>
              <a:t>ou par exemple cela</a:t>
            </a:r>
          </a:p>
        </p:txBody>
      </p:sp>
    </p:spTree>
    <p:extLst>
      <p:ext uri="{BB962C8B-B14F-4D97-AF65-F5344CB8AC3E}">
        <p14:creationId xmlns:p14="http://schemas.microsoft.com/office/powerpoint/2010/main" val="24083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81000" y="838200"/>
            <a:ext cx="8566150" cy="4667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b="1">
                <a:solidFill>
                  <a:schemeClr val="tx1"/>
                </a:solidFill>
                <a:latin typeface="Arial" pitchFamily="34" charset="0"/>
              </a:rPr>
              <a:t>morphologie ???   quelques exemples  relatifs aux étoiles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1250950" y="1244600"/>
            <a:ext cx="2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1568450" y="1498600"/>
            <a:ext cx="254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1250950" y="1077913"/>
            <a:ext cx="2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88422" name="Group 6"/>
          <p:cNvGrpSpPr>
            <a:grpSpLocks/>
          </p:cNvGrpSpPr>
          <p:nvPr/>
        </p:nvGrpSpPr>
        <p:grpSpPr bwMode="auto">
          <a:xfrm>
            <a:off x="1757363" y="2379663"/>
            <a:ext cx="5334000" cy="4032250"/>
            <a:chOff x="1152" y="1152"/>
            <a:chExt cx="4064" cy="3072"/>
          </a:xfrm>
        </p:grpSpPr>
        <p:pic>
          <p:nvPicPr>
            <p:cNvPr id="188423" name="Picture 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152"/>
              <a:ext cx="4064" cy="3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8424" name="Oval 8"/>
            <p:cNvSpPr>
              <a:spLocks noChangeArrowheads="1"/>
            </p:cNvSpPr>
            <p:nvPr/>
          </p:nvSpPr>
          <p:spPr bwMode="auto">
            <a:xfrm>
              <a:off x="2016" y="1200"/>
              <a:ext cx="669" cy="67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8425" name="Oval 9"/>
            <p:cNvSpPr>
              <a:spLocks noChangeArrowheads="1"/>
            </p:cNvSpPr>
            <p:nvPr/>
          </p:nvSpPr>
          <p:spPr bwMode="auto">
            <a:xfrm>
              <a:off x="1152" y="1200"/>
              <a:ext cx="672" cy="672"/>
            </a:xfrm>
            <a:prstGeom prst="ellipse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8426" name="Group 10"/>
            <p:cNvGrpSpPr>
              <a:grpSpLocks/>
            </p:cNvGrpSpPr>
            <p:nvPr/>
          </p:nvGrpSpPr>
          <p:grpSpPr bwMode="auto">
            <a:xfrm>
              <a:off x="2880" y="1152"/>
              <a:ext cx="669" cy="672"/>
              <a:chOff x="2286" y="1359"/>
              <a:chExt cx="534" cy="537"/>
            </a:xfrm>
          </p:grpSpPr>
          <p:sp>
            <p:nvSpPr>
              <p:cNvPr id="188427" name="Oval 11"/>
              <p:cNvSpPr>
                <a:spLocks noChangeArrowheads="1"/>
              </p:cNvSpPr>
              <p:nvPr/>
            </p:nvSpPr>
            <p:spPr bwMode="auto">
              <a:xfrm>
                <a:off x="2286" y="1359"/>
                <a:ext cx="534" cy="537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88428" name="Group 12"/>
              <p:cNvGrpSpPr>
                <a:grpSpLocks/>
              </p:cNvGrpSpPr>
              <p:nvPr/>
            </p:nvGrpSpPr>
            <p:grpSpPr bwMode="auto">
              <a:xfrm>
                <a:off x="2525" y="1728"/>
                <a:ext cx="199" cy="95"/>
                <a:chOff x="2525" y="1651"/>
                <a:chExt cx="199" cy="95"/>
              </a:xfrm>
            </p:grpSpPr>
            <p:sp>
              <p:nvSpPr>
                <p:cNvPr id="188429" name="Freeform 13"/>
                <p:cNvSpPr>
                  <a:spLocks/>
                </p:cNvSpPr>
                <p:nvPr/>
              </p:nvSpPr>
              <p:spPr bwMode="auto">
                <a:xfrm>
                  <a:off x="2525" y="1675"/>
                  <a:ext cx="48" cy="55"/>
                </a:xfrm>
                <a:custGeom>
                  <a:avLst/>
                  <a:gdLst>
                    <a:gd name="T0" fmla="*/ 0 w 48"/>
                    <a:gd name="T1" fmla="*/ 55 h 55"/>
                    <a:gd name="T2" fmla="*/ 8 w 48"/>
                    <a:gd name="T3" fmla="*/ 0 h 55"/>
                    <a:gd name="T4" fmla="*/ 48 w 48"/>
                    <a:gd name="T5" fmla="*/ 32 h 55"/>
                    <a:gd name="T6" fmla="*/ 0 w 48"/>
                    <a:gd name="T7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8" h="55">
                      <a:moveTo>
                        <a:pt x="0" y="55"/>
                      </a:moveTo>
                      <a:lnTo>
                        <a:pt x="8" y="0"/>
                      </a:lnTo>
                      <a:lnTo>
                        <a:pt x="48" y="32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8430" name="Freeform 14"/>
                <p:cNvSpPr>
                  <a:spLocks/>
                </p:cNvSpPr>
                <p:nvPr/>
              </p:nvSpPr>
              <p:spPr bwMode="auto">
                <a:xfrm>
                  <a:off x="2525" y="1675"/>
                  <a:ext cx="48" cy="55"/>
                </a:xfrm>
                <a:custGeom>
                  <a:avLst/>
                  <a:gdLst>
                    <a:gd name="T0" fmla="*/ 0 w 48"/>
                    <a:gd name="T1" fmla="*/ 55 h 55"/>
                    <a:gd name="T2" fmla="*/ 8 w 48"/>
                    <a:gd name="T3" fmla="*/ 0 h 55"/>
                    <a:gd name="T4" fmla="*/ 48 w 48"/>
                    <a:gd name="T5" fmla="*/ 32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" h="55">
                      <a:moveTo>
                        <a:pt x="0" y="55"/>
                      </a:moveTo>
                      <a:lnTo>
                        <a:pt x="8" y="0"/>
                      </a:lnTo>
                      <a:lnTo>
                        <a:pt x="48" y="32"/>
                      </a:lnTo>
                    </a:path>
                  </a:pathLst>
                </a:custGeom>
                <a:solidFill>
                  <a:srgbClr val="CC66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8431" name="Freeform 15"/>
                <p:cNvSpPr>
                  <a:spLocks/>
                </p:cNvSpPr>
                <p:nvPr/>
              </p:nvSpPr>
              <p:spPr bwMode="auto">
                <a:xfrm>
                  <a:off x="2613" y="1691"/>
                  <a:ext cx="72" cy="55"/>
                </a:xfrm>
                <a:custGeom>
                  <a:avLst/>
                  <a:gdLst>
                    <a:gd name="T0" fmla="*/ 0 w 72"/>
                    <a:gd name="T1" fmla="*/ 16 h 55"/>
                    <a:gd name="T2" fmla="*/ 0 w 72"/>
                    <a:gd name="T3" fmla="*/ 16 h 55"/>
                    <a:gd name="T4" fmla="*/ 8 w 72"/>
                    <a:gd name="T5" fmla="*/ 0 h 55"/>
                    <a:gd name="T6" fmla="*/ 8 w 72"/>
                    <a:gd name="T7" fmla="*/ 8 h 55"/>
                    <a:gd name="T8" fmla="*/ 16 w 72"/>
                    <a:gd name="T9" fmla="*/ 8 h 55"/>
                    <a:gd name="T10" fmla="*/ 16 w 72"/>
                    <a:gd name="T11" fmla="*/ 8 h 55"/>
                    <a:gd name="T12" fmla="*/ 24 w 72"/>
                    <a:gd name="T13" fmla="*/ 16 h 55"/>
                    <a:gd name="T14" fmla="*/ 40 w 72"/>
                    <a:gd name="T15" fmla="*/ 16 h 55"/>
                    <a:gd name="T16" fmla="*/ 48 w 72"/>
                    <a:gd name="T17" fmla="*/ 16 h 55"/>
                    <a:gd name="T18" fmla="*/ 56 w 72"/>
                    <a:gd name="T19" fmla="*/ 16 h 55"/>
                    <a:gd name="T20" fmla="*/ 64 w 72"/>
                    <a:gd name="T21" fmla="*/ 24 h 55"/>
                    <a:gd name="T22" fmla="*/ 64 w 72"/>
                    <a:gd name="T23" fmla="*/ 24 h 55"/>
                    <a:gd name="T24" fmla="*/ 64 w 72"/>
                    <a:gd name="T25" fmla="*/ 24 h 55"/>
                    <a:gd name="T26" fmla="*/ 72 w 72"/>
                    <a:gd name="T27" fmla="*/ 31 h 55"/>
                    <a:gd name="T28" fmla="*/ 72 w 72"/>
                    <a:gd name="T29" fmla="*/ 31 h 55"/>
                    <a:gd name="T30" fmla="*/ 64 w 72"/>
                    <a:gd name="T31" fmla="*/ 39 h 55"/>
                    <a:gd name="T32" fmla="*/ 64 w 72"/>
                    <a:gd name="T33" fmla="*/ 39 h 55"/>
                    <a:gd name="T34" fmla="*/ 56 w 72"/>
                    <a:gd name="T35" fmla="*/ 47 h 55"/>
                    <a:gd name="T36" fmla="*/ 56 w 72"/>
                    <a:gd name="T37" fmla="*/ 47 h 55"/>
                    <a:gd name="T38" fmla="*/ 48 w 72"/>
                    <a:gd name="T39" fmla="*/ 39 h 55"/>
                    <a:gd name="T40" fmla="*/ 48 w 72"/>
                    <a:gd name="T41" fmla="*/ 39 h 55"/>
                    <a:gd name="T42" fmla="*/ 48 w 72"/>
                    <a:gd name="T43" fmla="*/ 39 h 55"/>
                    <a:gd name="T44" fmla="*/ 40 w 72"/>
                    <a:gd name="T45" fmla="*/ 39 h 55"/>
                    <a:gd name="T46" fmla="*/ 32 w 72"/>
                    <a:gd name="T47" fmla="*/ 47 h 55"/>
                    <a:gd name="T48" fmla="*/ 32 w 72"/>
                    <a:gd name="T49" fmla="*/ 47 h 55"/>
                    <a:gd name="T50" fmla="*/ 24 w 72"/>
                    <a:gd name="T51" fmla="*/ 55 h 55"/>
                    <a:gd name="T52" fmla="*/ 24 w 72"/>
                    <a:gd name="T53" fmla="*/ 55 h 55"/>
                    <a:gd name="T54" fmla="*/ 16 w 72"/>
                    <a:gd name="T55" fmla="*/ 55 h 55"/>
                    <a:gd name="T56" fmla="*/ 16 w 72"/>
                    <a:gd name="T57" fmla="*/ 55 h 55"/>
                    <a:gd name="T58" fmla="*/ 24 w 72"/>
                    <a:gd name="T59" fmla="*/ 47 h 55"/>
                    <a:gd name="T60" fmla="*/ 24 w 72"/>
                    <a:gd name="T61" fmla="*/ 47 h 55"/>
                    <a:gd name="T62" fmla="*/ 24 w 72"/>
                    <a:gd name="T63" fmla="*/ 39 h 55"/>
                    <a:gd name="T64" fmla="*/ 24 w 72"/>
                    <a:gd name="T65" fmla="*/ 39 h 55"/>
                    <a:gd name="T66" fmla="*/ 24 w 72"/>
                    <a:gd name="T67" fmla="*/ 31 h 55"/>
                    <a:gd name="T68" fmla="*/ 16 w 72"/>
                    <a:gd name="T69" fmla="*/ 31 h 55"/>
                    <a:gd name="T70" fmla="*/ 8 w 72"/>
                    <a:gd name="T71" fmla="*/ 39 h 55"/>
                    <a:gd name="T72" fmla="*/ 16 w 72"/>
                    <a:gd name="T73" fmla="*/ 39 h 55"/>
                    <a:gd name="T74" fmla="*/ 16 w 72"/>
                    <a:gd name="T75" fmla="*/ 31 h 55"/>
                    <a:gd name="T76" fmla="*/ 16 w 72"/>
                    <a:gd name="T77" fmla="*/ 31 h 55"/>
                    <a:gd name="T78" fmla="*/ 8 w 72"/>
                    <a:gd name="T79" fmla="*/ 24 h 55"/>
                    <a:gd name="T80" fmla="*/ 0 w 72"/>
                    <a:gd name="T81" fmla="*/ 1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55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40" y="16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64" y="24"/>
                      </a:lnTo>
                      <a:lnTo>
                        <a:pt x="64" y="24"/>
                      </a:lnTo>
                      <a:lnTo>
                        <a:pt x="64" y="24"/>
                      </a:lnTo>
                      <a:lnTo>
                        <a:pt x="72" y="31"/>
                      </a:lnTo>
                      <a:lnTo>
                        <a:pt x="72" y="31"/>
                      </a:lnTo>
                      <a:lnTo>
                        <a:pt x="64" y="39"/>
                      </a:lnTo>
                      <a:lnTo>
                        <a:pt x="64" y="39"/>
                      </a:lnTo>
                      <a:lnTo>
                        <a:pt x="56" y="47"/>
                      </a:lnTo>
                      <a:lnTo>
                        <a:pt x="56" y="47"/>
                      </a:lnTo>
                      <a:lnTo>
                        <a:pt x="48" y="39"/>
                      </a:lnTo>
                      <a:lnTo>
                        <a:pt x="48" y="39"/>
                      </a:lnTo>
                      <a:lnTo>
                        <a:pt x="48" y="39"/>
                      </a:lnTo>
                      <a:lnTo>
                        <a:pt x="40" y="39"/>
                      </a:lnTo>
                      <a:lnTo>
                        <a:pt x="32" y="47"/>
                      </a:lnTo>
                      <a:lnTo>
                        <a:pt x="32" y="47"/>
                      </a:lnTo>
                      <a:lnTo>
                        <a:pt x="24" y="55"/>
                      </a:lnTo>
                      <a:lnTo>
                        <a:pt x="24" y="55"/>
                      </a:lnTo>
                      <a:lnTo>
                        <a:pt x="16" y="55"/>
                      </a:lnTo>
                      <a:lnTo>
                        <a:pt x="16" y="55"/>
                      </a:lnTo>
                      <a:lnTo>
                        <a:pt x="24" y="47"/>
                      </a:lnTo>
                      <a:lnTo>
                        <a:pt x="24" y="47"/>
                      </a:lnTo>
                      <a:lnTo>
                        <a:pt x="24" y="39"/>
                      </a:lnTo>
                      <a:lnTo>
                        <a:pt x="24" y="39"/>
                      </a:lnTo>
                      <a:lnTo>
                        <a:pt x="24" y="31"/>
                      </a:lnTo>
                      <a:lnTo>
                        <a:pt x="16" y="31"/>
                      </a:lnTo>
                      <a:lnTo>
                        <a:pt x="8" y="39"/>
                      </a:lnTo>
                      <a:lnTo>
                        <a:pt x="16" y="39"/>
                      </a:lnTo>
                      <a:lnTo>
                        <a:pt x="16" y="31"/>
                      </a:lnTo>
                      <a:lnTo>
                        <a:pt x="16" y="31"/>
                      </a:lnTo>
                      <a:lnTo>
                        <a:pt x="8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8432" name="Freeform 16"/>
                <p:cNvSpPr>
                  <a:spLocks/>
                </p:cNvSpPr>
                <p:nvPr/>
              </p:nvSpPr>
              <p:spPr bwMode="auto">
                <a:xfrm>
                  <a:off x="2685" y="1651"/>
                  <a:ext cx="39" cy="48"/>
                </a:xfrm>
                <a:custGeom>
                  <a:avLst/>
                  <a:gdLst>
                    <a:gd name="T0" fmla="*/ 0 w 39"/>
                    <a:gd name="T1" fmla="*/ 40 h 48"/>
                    <a:gd name="T2" fmla="*/ 7 w 39"/>
                    <a:gd name="T3" fmla="*/ 48 h 48"/>
                    <a:gd name="T4" fmla="*/ 7 w 39"/>
                    <a:gd name="T5" fmla="*/ 48 h 48"/>
                    <a:gd name="T6" fmla="*/ 15 w 39"/>
                    <a:gd name="T7" fmla="*/ 40 h 48"/>
                    <a:gd name="T8" fmla="*/ 15 w 39"/>
                    <a:gd name="T9" fmla="*/ 40 h 48"/>
                    <a:gd name="T10" fmla="*/ 15 w 39"/>
                    <a:gd name="T11" fmla="*/ 40 h 48"/>
                    <a:gd name="T12" fmla="*/ 23 w 39"/>
                    <a:gd name="T13" fmla="*/ 40 h 48"/>
                    <a:gd name="T14" fmla="*/ 31 w 39"/>
                    <a:gd name="T15" fmla="*/ 40 h 48"/>
                    <a:gd name="T16" fmla="*/ 31 w 39"/>
                    <a:gd name="T17" fmla="*/ 40 h 48"/>
                    <a:gd name="T18" fmla="*/ 39 w 39"/>
                    <a:gd name="T19" fmla="*/ 32 h 48"/>
                    <a:gd name="T20" fmla="*/ 39 w 39"/>
                    <a:gd name="T21" fmla="*/ 32 h 48"/>
                    <a:gd name="T22" fmla="*/ 39 w 39"/>
                    <a:gd name="T23" fmla="*/ 24 h 48"/>
                    <a:gd name="T24" fmla="*/ 39 w 39"/>
                    <a:gd name="T25" fmla="*/ 16 h 48"/>
                    <a:gd name="T26" fmla="*/ 39 w 39"/>
                    <a:gd name="T27" fmla="*/ 16 h 48"/>
                    <a:gd name="T28" fmla="*/ 31 w 39"/>
                    <a:gd name="T29" fmla="*/ 16 h 48"/>
                    <a:gd name="T30" fmla="*/ 31 w 39"/>
                    <a:gd name="T31" fmla="*/ 16 h 48"/>
                    <a:gd name="T32" fmla="*/ 31 w 39"/>
                    <a:gd name="T33" fmla="*/ 16 h 48"/>
                    <a:gd name="T34" fmla="*/ 31 w 39"/>
                    <a:gd name="T35" fmla="*/ 16 h 48"/>
                    <a:gd name="T36" fmla="*/ 23 w 39"/>
                    <a:gd name="T37" fmla="*/ 16 h 48"/>
                    <a:gd name="T38" fmla="*/ 23 w 39"/>
                    <a:gd name="T39" fmla="*/ 16 h 48"/>
                    <a:gd name="T40" fmla="*/ 23 w 39"/>
                    <a:gd name="T41" fmla="*/ 8 h 48"/>
                    <a:gd name="T42" fmla="*/ 15 w 39"/>
                    <a:gd name="T43" fmla="*/ 0 h 48"/>
                    <a:gd name="T44" fmla="*/ 7 w 39"/>
                    <a:gd name="T45" fmla="*/ 8 h 48"/>
                    <a:gd name="T46" fmla="*/ 15 w 39"/>
                    <a:gd name="T47" fmla="*/ 8 h 48"/>
                    <a:gd name="T48" fmla="*/ 15 w 39"/>
                    <a:gd name="T49" fmla="*/ 8 h 48"/>
                    <a:gd name="T50" fmla="*/ 15 w 39"/>
                    <a:gd name="T51" fmla="*/ 16 h 48"/>
                    <a:gd name="T52" fmla="*/ 15 w 39"/>
                    <a:gd name="T53" fmla="*/ 24 h 48"/>
                    <a:gd name="T54" fmla="*/ 15 w 39"/>
                    <a:gd name="T55" fmla="*/ 24 h 48"/>
                    <a:gd name="T56" fmla="*/ 7 w 39"/>
                    <a:gd name="T57" fmla="*/ 24 h 48"/>
                    <a:gd name="T58" fmla="*/ 7 w 39"/>
                    <a:gd name="T59" fmla="*/ 24 h 48"/>
                    <a:gd name="T60" fmla="*/ 7 w 39"/>
                    <a:gd name="T61" fmla="*/ 24 h 48"/>
                    <a:gd name="T62" fmla="*/ 7 w 39"/>
                    <a:gd name="T63" fmla="*/ 24 h 48"/>
                    <a:gd name="T64" fmla="*/ 7 w 39"/>
                    <a:gd name="T65" fmla="*/ 32 h 48"/>
                    <a:gd name="T66" fmla="*/ 7 w 39"/>
                    <a:gd name="T67" fmla="*/ 32 h 48"/>
                    <a:gd name="T68" fmla="*/ 0 w 39"/>
                    <a:gd name="T69" fmla="*/ 4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9" h="48">
                      <a:moveTo>
                        <a:pt x="0" y="40"/>
                      </a:moveTo>
                      <a:lnTo>
                        <a:pt x="7" y="48"/>
                      </a:lnTo>
                      <a:lnTo>
                        <a:pt x="7" y="48"/>
                      </a:lnTo>
                      <a:lnTo>
                        <a:pt x="15" y="40"/>
                      </a:lnTo>
                      <a:lnTo>
                        <a:pt x="15" y="40"/>
                      </a:lnTo>
                      <a:lnTo>
                        <a:pt x="15" y="40"/>
                      </a:lnTo>
                      <a:lnTo>
                        <a:pt x="23" y="40"/>
                      </a:lnTo>
                      <a:lnTo>
                        <a:pt x="31" y="40"/>
                      </a:lnTo>
                      <a:lnTo>
                        <a:pt x="31" y="40"/>
                      </a:lnTo>
                      <a:lnTo>
                        <a:pt x="39" y="32"/>
                      </a:lnTo>
                      <a:lnTo>
                        <a:pt x="39" y="32"/>
                      </a:lnTo>
                      <a:lnTo>
                        <a:pt x="39" y="24"/>
                      </a:lnTo>
                      <a:lnTo>
                        <a:pt x="39" y="16"/>
                      </a:lnTo>
                      <a:lnTo>
                        <a:pt x="39" y="16"/>
                      </a:lnTo>
                      <a:lnTo>
                        <a:pt x="31" y="16"/>
                      </a:lnTo>
                      <a:lnTo>
                        <a:pt x="31" y="16"/>
                      </a:lnTo>
                      <a:lnTo>
                        <a:pt x="31" y="16"/>
                      </a:lnTo>
                      <a:lnTo>
                        <a:pt x="31" y="16"/>
                      </a:lnTo>
                      <a:lnTo>
                        <a:pt x="23" y="16"/>
                      </a:lnTo>
                      <a:lnTo>
                        <a:pt x="23" y="16"/>
                      </a:lnTo>
                      <a:lnTo>
                        <a:pt x="23" y="8"/>
                      </a:lnTo>
                      <a:lnTo>
                        <a:pt x="15" y="0"/>
                      </a:lnTo>
                      <a:lnTo>
                        <a:pt x="7" y="8"/>
                      </a:lnTo>
                      <a:lnTo>
                        <a:pt x="15" y="8"/>
                      </a:lnTo>
                      <a:lnTo>
                        <a:pt x="15" y="8"/>
                      </a:lnTo>
                      <a:lnTo>
                        <a:pt x="15" y="16"/>
                      </a:lnTo>
                      <a:lnTo>
                        <a:pt x="15" y="24"/>
                      </a:lnTo>
                      <a:lnTo>
                        <a:pt x="15" y="24"/>
                      </a:lnTo>
                      <a:lnTo>
                        <a:pt x="7" y="24"/>
                      </a:lnTo>
                      <a:lnTo>
                        <a:pt x="7" y="24"/>
                      </a:lnTo>
                      <a:lnTo>
                        <a:pt x="7" y="24"/>
                      </a:lnTo>
                      <a:lnTo>
                        <a:pt x="7" y="24"/>
                      </a:lnTo>
                      <a:lnTo>
                        <a:pt x="7" y="32"/>
                      </a:lnTo>
                      <a:lnTo>
                        <a:pt x="7" y="32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CC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8433" name="Freeform 17"/>
                <p:cNvSpPr>
                  <a:spLocks/>
                </p:cNvSpPr>
                <p:nvPr/>
              </p:nvSpPr>
              <p:spPr bwMode="auto">
                <a:xfrm>
                  <a:off x="2685" y="1651"/>
                  <a:ext cx="39" cy="48"/>
                </a:xfrm>
                <a:custGeom>
                  <a:avLst/>
                  <a:gdLst>
                    <a:gd name="T0" fmla="*/ 0 w 39"/>
                    <a:gd name="T1" fmla="*/ 40 h 48"/>
                    <a:gd name="T2" fmla="*/ 7 w 39"/>
                    <a:gd name="T3" fmla="*/ 48 h 48"/>
                    <a:gd name="T4" fmla="*/ 15 w 39"/>
                    <a:gd name="T5" fmla="*/ 40 h 48"/>
                    <a:gd name="T6" fmla="*/ 23 w 39"/>
                    <a:gd name="T7" fmla="*/ 40 h 48"/>
                    <a:gd name="T8" fmla="*/ 31 w 39"/>
                    <a:gd name="T9" fmla="*/ 40 h 48"/>
                    <a:gd name="T10" fmla="*/ 39 w 39"/>
                    <a:gd name="T11" fmla="*/ 32 h 48"/>
                    <a:gd name="T12" fmla="*/ 39 w 39"/>
                    <a:gd name="T13" fmla="*/ 24 h 48"/>
                    <a:gd name="T14" fmla="*/ 39 w 39"/>
                    <a:gd name="T15" fmla="*/ 16 h 48"/>
                    <a:gd name="T16" fmla="*/ 31 w 39"/>
                    <a:gd name="T17" fmla="*/ 16 h 48"/>
                    <a:gd name="T18" fmla="*/ 23 w 39"/>
                    <a:gd name="T19" fmla="*/ 16 h 48"/>
                    <a:gd name="T20" fmla="*/ 23 w 39"/>
                    <a:gd name="T21" fmla="*/ 8 h 48"/>
                    <a:gd name="T22" fmla="*/ 15 w 39"/>
                    <a:gd name="T23" fmla="*/ 0 h 48"/>
                    <a:gd name="T24" fmla="*/ 7 w 39"/>
                    <a:gd name="T25" fmla="*/ 8 h 48"/>
                    <a:gd name="T26" fmla="*/ 15 w 39"/>
                    <a:gd name="T27" fmla="*/ 8 h 48"/>
                    <a:gd name="T28" fmla="*/ 15 w 39"/>
                    <a:gd name="T29" fmla="*/ 16 h 48"/>
                    <a:gd name="T30" fmla="*/ 15 w 39"/>
                    <a:gd name="T31" fmla="*/ 24 h 48"/>
                    <a:gd name="T32" fmla="*/ 7 w 39"/>
                    <a:gd name="T33" fmla="*/ 24 h 48"/>
                    <a:gd name="T34" fmla="*/ 7 w 39"/>
                    <a:gd name="T35" fmla="*/ 32 h 48"/>
                    <a:gd name="T36" fmla="*/ 0 w 39"/>
                    <a:gd name="T37" fmla="*/ 3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9" h="48">
                      <a:moveTo>
                        <a:pt x="0" y="40"/>
                      </a:moveTo>
                      <a:lnTo>
                        <a:pt x="7" y="48"/>
                      </a:lnTo>
                      <a:lnTo>
                        <a:pt x="15" y="40"/>
                      </a:lnTo>
                      <a:lnTo>
                        <a:pt x="23" y="40"/>
                      </a:lnTo>
                      <a:lnTo>
                        <a:pt x="31" y="40"/>
                      </a:lnTo>
                      <a:lnTo>
                        <a:pt x="39" y="32"/>
                      </a:lnTo>
                      <a:lnTo>
                        <a:pt x="39" y="24"/>
                      </a:lnTo>
                      <a:lnTo>
                        <a:pt x="39" y="16"/>
                      </a:lnTo>
                      <a:lnTo>
                        <a:pt x="31" y="16"/>
                      </a:lnTo>
                      <a:lnTo>
                        <a:pt x="23" y="16"/>
                      </a:lnTo>
                      <a:lnTo>
                        <a:pt x="23" y="8"/>
                      </a:lnTo>
                      <a:lnTo>
                        <a:pt x="15" y="0"/>
                      </a:lnTo>
                      <a:lnTo>
                        <a:pt x="7" y="8"/>
                      </a:lnTo>
                      <a:lnTo>
                        <a:pt x="15" y="8"/>
                      </a:lnTo>
                      <a:lnTo>
                        <a:pt x="15" y="16"/>
                      </a:lnTo>
                      <a:lnTo>
                        <a:pt x="15" y="24"/>
                      </a:lnTo>
                      <a:lnTo>
                        <a:pt x="7" y="24"/>
                      </a:lnTo>
                      <a:lnTo>
                        <a:pt x="7" y="3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CC66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88434" name="Freeform 18"/>
              <p:cNvSpPr>
                <a:spLocks/>
              </p:cNvSpPr>
              <p:nvPr/>
            </p:nvSpPr>
            <p:spPr bwMode="auto">
              <a:xfrm>
                <a:off x="2342" y="1628"/>
                <a:ext cx="64" cy="71"/>
              </a:xfrm>
              <a:custGeom>
                <a:avLst/>
                <a:gdLst>
                  <a:gd name="T0" fmla="*/ 8 w 64"/>
                  <a:gd name="T1" fmla="*/ 0 h 71"/>
                  <a:gd name="T2" fmla="*/ 16 w 64"/>
                  <a:gd name="T3" fmla="*/ 8 h 71"/>
                  <a:gd name="T4" fmla="*/ 24 w 64"/>
                  <a:gd name="T5" fmla="*/ 16 h 71"/>
                  <a:gd name="T6" fmla="*/ 32 w 64"/>
                  <a:gd name="T7" fmla="*/ 23 h 71"/>
                  <a:gd name="T8" fmla="*/ 32 w 64"/>
                  <a:gd name="T9" fmla="*/ 23 h 71"/>
                  <a:gd name="T10" fmla="*/ 40 w 64"/>
                  <a:gd name="T11" fmla="*/ 23 h 71"/>
                  <a:gd name="T12" fmla="*/ 48 w 64"/>
                  <a:gd name="T13" fmla="*/ 23 h 71"/>
                  <a:gd name="T14" fmla="*/ 64 w 64"/>
                  <a:gd name="T15" fmla="*/ 31 h 71"/>
                  <a:gd name="T16" fmla="*/ 64 w 64"/>
                  <a:gd name="T17" fmla="*/ 39 h 71"/>
                  <a:gd name="T18" fmla="*/ 64 w 64"/>
                  <a:gd name="T19" fmla="*/ 39 h 71"/>
                  <a:gd name="T20" fmla="*/ 64 w 64"/>
                  <a:gd name="T21" fmla="*/ 47 h 71"/>
                  <a:gd name="T22" fmla="*/ 64 w 64"/>
                  <a:gd name="T23" fmla="*/ 55 h 71"/>
                  <a:gd name="T24" fmla="*/ 64 w 64"/>
                  <a:gd name="T25" fmla="*/ 55 h 71"/>
                  <a:gd name="T26" fmla="*/ 56 w 64"/>
                  <a:gd name="T27" fmla="*/ 55 h 71"/>
                  <a:gd name="T28" fmla="*/ 48 w 64"/>
                  <a:gd name="T29" fmla="*/ 63 h 71"/>
                  <a:gd name="T30" fmla="*/ 48 w 64"/>
                  <a:gd name="T31" fmla="*/ 63 h 71"/>
                  <a:gd name="T32" fmla="*/ 48 w 64"/>
                  <a:gd name="T33" fmla="*/ 55 h 71"/>
                  <a:gd name="T34" fmla="*/ 40 w 64"/>
                  <a:gd name="T35" fmla="*/ 63 h 71"/>
                  <a:gd name="T36" fmla="*/ 40 w 64"/>
                  <a:gd name="T37" fmla="*/ 63 h 71"/>
                  <a:gd name="T38" fmla="*/ 40 w 64"/>
                  <a:gd name="T39" fmla="*/ 63 h 71"/>
                  <a:gd name="T40" fmla="*/ 40 w 64"/>
                  <a:gd name="T41" fmla="*/ 71 h 71"/>
                  <a:gd name="T42" fmla="*/ 40 w 64"/>
                  <a:gd name="T43" fmla="*/ 55 h 71"/>
                  <a:gd name="T44" fmla="*/ 40 w 64"/>
                  <a:gd name="T45" fmla="*/ 55 h 71"/>
                  <a:gd name="T46" fmla="*/ 48 w 64"/>
                  <a:gd name="T47" fmla="*/ 39 h 71"/>
                  <a:gd name="T48" fmla="*/ 48 w 64"/>
                  <a:gd name="T49" fmla="*/ 39 h 71"/>
                  <a:gd name="T50" fmla="*/ 48 w 64"/>
                  <a:gd name="T51" fmla="*/ 39 h 71"/>
                  <a:gd name="T52" fmla="*/ 32 w 64"/>
                  <a:gd name="T53" fmla="*/ 39 h 71"/>
                  <a:gd name="T54" fmla="*/ 24 w 64"/>
                  <a:gd name="T55" fmla="*/ 47 h 71"/>
                  <a:gd name="T56" fmla="*/ 24 w 64"/>
                  <a:gd name="T57" fmla="*/ 47 h 71"/>
                  <a:gd name="T58" fmla="*/ 16 w 64"/>
                  <a:gd name="T59" fmla="*/ 55 h 71"/>
                  <a:gd name="T60" fmla="*/ 16 w 64"/>
                  <a:gd name="T61" fmla="*/ 55 h 71"/>
                  <a:gd name="T62" fmla="*/ 8 w 64"/>
                  <a:gd name="T63" fmla="*/ 55 h 71"/>
                  <a:gd name="T64" fmla="*/ 8 w 64"/>
                  <a:gd name="T65" fmla="*/ 55 h 71"/>
                  <a:gd name="T66" fmla="*/ 8 w 64"/>
                  <a:gd name="T67" fmla="*/ 47 h 71"/>
                  <a:gd name="T68" fmla="*/ 8 w 64"/>
                  <a:gd name="T69" fmla="*/ 47 h 71"/>
                  <a:gd name="T70" fmla="*/ 16 w 64"/>
                  <a:gd name="T71" fmla="*/ 39 h 71"/>
                  <a:gd name="T72" fmla="*/ 16 w 64"/>
                  <a:gd name="T73" fmla="*/ 31 h 71"/>
                  <a:gd name="T74" fmla="*/ 16 w 64"/>
                  <a:gd name="T75" fmla="*/ 31 h 71"/>
                  <a:gd name="T76" fmla="*/ 16 w 64"/>
                  <a:gd name="T77" fmla="*/ 23 h 71"/>
                  <a:gd name="T78" fmla="*/ 8 w 64"/>
                  <a:gd name="T79" fmla="*/ 23 h 71"/>
                  <a:gd name="T80" fmla="*/ 8 w 64"/>
                  <a:gd name="T81" fmla="*/ 23 h 71"/>
                  <a:gd name="T82" fmla="*/ 0 w 64"/>
                  <a:gd name="T83" fmla="*/ 23 h 71"/>
                  <a:gd name="T84" fmla="*/ 0 w 64"/>
                  <a:gd name="T85" fmla="*/ 16 h 71"/>
                  <a:gd name="T86" fmla="*/ 0 w 64"/>
                  <a:gd name="T87" fmla="*/ 16 h 71"/>
                  <a:gd name="T88" fmla="*/ 0 w 64"/>
                  <a:gd name="T89" fmla="*/ 8 h 71"/>
                  <a:gd name="T90" fmla="*/ 0 w 64"/>
                  <a:gd name="T91" fmla="*/ 8 h 71"/>
                  <a:gd name="T92" fmla="*/ 8 w 64"/>
                  <a:gd name="T93" fmla="*/ 8 h 71"/>
                  <a:gd name="T94" fmla="*/ 8 w 64"/>
                  <a:gd name="T9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4" h="71">
                    <a:moveTo>
                      <a:pt x="8" y="0"/>
                    </a:moveTo>
                    <a:lnTo>
                      <a:pt x="16" y="8"/>
                    </a:lnTo>
                    <a:lnTo>
                      <a:pt x="24" y="16"/>
                    </a:lnTo>
                    <a:lnTo>
                      <a:pt x="32" y="23"/>
                    </a:lnTo>
                    <a:lnTo>
                      <a:pt x="32" y="23"/>
                    </a:lnTo>
                    <a:lnTo>
                      <a:pt x="40" y="23"/>
                    </a:lnTo>
                    <a:lnTo>
                      <a:pt x="48" y="23"/>
                    </a:lnTo>
                    <a:lnTo>
                      <a:pt x="64" y="31"/>
                    </a:lnTo>
                    <a:lnTo>
                      <a:pt x="64" y="39"/>
                    </a:lnTo>
                    <a:lnTo>
                      <a:pt x="64" y="39"/>
                    </a:lnTo>
                    <a:lnTo>
                      <a:pt x="64" y="47"/>
                    </a:lnTo>
                    <a:lnTo>
                      <a:pt x="64" y="55"/>
                    </a:lnTo>
                    <a:lnTo>
                      <a:pt x="64" y="55"/>
                    </a:lnTo>
                    <a:lnTo>
                      <a:pt x="56" y="55"/>
                    </a:lnTo>
                    <a:lnTo>
                      <a:pt x="48" y="63"/>
                    </a:lnTo>
                    <a:lnTo>
                      <a:pt x="48" y="63"/>
                    </a:lnTo>
                    <a:lnTo>
                      <a:pt x="48" y="55"/>
                    </a:lnTo>
                    <a:lnTo>
                      <a:pt x="40" y="63"/>
                    </a:lnTo>
                    <a:lnTo>
                      <a:pt x="40" y="63"/>
                    </a:lnTo>
                    <a:lnTo>
                      <a:pt x="40" y="63"/>
                    </a:lnTo>
                    <a:lnTo>
                      <a:pt x="40" y="71"/>
                    </a:lnTo>
                    <a:lnTo>
                      <a:pt x="40" y="55"/>
                    </a:lnTo>
                    <a:lnTo>
                      <a:pt x="40" y="55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32" y="39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16" y="55"/>
                    </a:lnTo>
                    <a:lnTo>
                      <a:pt x="16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47"/>
                    </a:lnTo>
                    <a:lnTo>
                      <a:pt x="8" y="47"/>
                    </a:lnTo>
                    <a:lnTo>
                      <a:pt x="16" y="39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23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435" name="Freeform 19"/>
              <p:cNvSpPr>
                <a:spLocks/>
              </p:cNvSpPr>
              <p:nvPr/>
            </p:nvSpPr>
            <p:spPr bwMode="auto">
              <a:xfrm>
                <a:off x="2342" y="1628"/>
                <a:ext cx="64" cy="71"/>
              </a:xfrm>
              <a:custGeom>
                <a:avLst/>
                <a:gdLst>
                  <a:gd name="T0" fmla="*/ 8 w 64"/>
                  <a:gd name="T1" fmla="*/ 0 h 71"/>
                  <a:gd name="T2" fmla="*/ 16 w 64"/>
                  <a:gd name="T3" fmla="*/ 8 h 71"/>
                  <a:gd name="T4" fmla="*/ 24 w 64"/>
                  <a:gd name="T5" fmla="*/ 16 h 71"/>
                  <a:gd name="T6" fmla="*/ 32 w 64"/>
                  <a:gd name="T7" fmla="*/ 23 h 71"/>
                  <a:gd name="T8" fmla="*/ 40 w 64"/>
                  <a:gd name="T9" fmla="*/ 23 h 71"/>
                  <a:gd name="T10" fmla="*/ 48 w 64"/>
                  <a:gd name="T11" fmla="*/ 23 h 71"/>
                  <a:gd name="T12" fmla="*/ 64 w 64"/>
                  <a:gd name="T13" fmla="*/ 31 h 71"/>
                  <a:gd name="T14" fmla="*/ 64 w 64"/>
                  <a:gd name="T15" fmla="*/ 39 h 71"/>
                  <a:gd name="T16" fmla="*/ 64 w 64"/>
                  <a:gd name="T17" fmla="*/ 47 h 71"/>
                  <a:gd name="T18" fmla="*/ 64 w 64"/>
                  <a:gd name="T19" fmla="*/ 55 h 71"/>
                  <a:gd name="T20" fmla="*/ 56 w 64"/>
                  <a:gd name="T21" fmla="*/ 55 h 71"/>
                  <a:gd name="T22" fmla="*/ 48 w 64"/>
                  <a:gd name="T23" fmla="*/ 63 h 71"/>
                  <a:gd name="T24" fmla="*/ 48 w 64"/>
                  <a:gd name="T25" fmla="*/ 55 h 71"/>
                  <a:gd name="T26" fmla="*/ 40 w 64"/>
                  <a:gd name="T27" fmla="*/ 63 h 71"/>
                  <a:gd name="T28" fmla="*/ 40 w 64"/>
                  <a:gd name="T29" fmla="*/ 71 h 71"/>
                  <a:gd name="T30" fmla="*/ 40 w 64"/>
                  <a:gd name="T31" fmla="*/ 55 h 71"/>
                  <a:gd name="T32" fmla="*/ 48 w 64"/>
                  <a:gd name="T33" fmla="*/ 39 h 71"/>
                  <a:gd name="T34" fmla="*/ 32 w 64"/>
                  <a:gd name="T35" fmla="*/ 39 h 71"/>
                  <a:gd name="T36" fmla="*/ 24 w 64"/>
                  <a:gd name="T37" fmla="*/ 47 h 71"/>
                  <a:gd name="T38" fmla="*/ 16 w 64"/>
                  <a:gd name="T39" fmla="*/ 55 h 71"/>
                  <a:gd name="T40" fmla="*/ 8 w 64"/>
                  <a:gd name="T41" fmla="*/ 55 h 71"/>
                  <a:gd name="T42" fmla="*/ 8 w 64"/>
                  <a:gd name="T43" fmla="*/ 47 h 71"/>
                  <a:gd name="T44" fmla="*/ 16 w 64"/>
                  <a:gd name="T45" fmla="*/ 39 h 71"/>
                  <a:gd name="T46" fmla="*/ 16 w 64"/>
                  <a:gd name="T47" fmla="*/ 31 h 71"/>
                  <a:gd name="T48" fmla="*/ 16 w 64"/>
                  <a:gd name="T49" fmla="*/ 23 h 71"/>
                  <a:gd name="T50" fmla="*/ 8 w 64"/>
                  <a:gd name="T51" fmla="*/ 23 h 71"/>
                  <a:gd name="T52" fmla="*/ 0 w 64"/>
                  <a:gd name="T53" fmla="*/ 23 h 71"/>
                  <a:gd name="T54" fmla="*/ 0 w 64"/>
                  <a:gd name="T55" fmla="*/ 16 h 71"/>
                  <a:gd name="T56" fmla="*/ 0 w 64"/>
                  <a:gd name="T57" fmla="*/ 8 h 71"/>
                  <a:gd name="T58" fmla="*/ 8 w 64"/>
                  <a:gd name="T59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1">
                    <a:moveTo>
                      <a:pt x="8" y="0"/>
                    </a:moveTo>
                    <a:lnTo>
                      <a:pt x="16" y="8"/>
                    </a:lnTo>
                    <a:lnTo>
                      <a:pt x="24" y="16"/>
                    </a:lnTo>
                    <a:lnTo>
                      <a:pt x="32" y="23"/>
                    </a:lnTo>
                    <a:lnTo>
                      <a:pt x="40" y="23"/>
                    </a:lnTo>
                    <a:lnTo>
                      <a:pt x="48" y="23"/>
                    </a:lnTo>
                    <a:lnTo>
                      <a:pt x="64" y="31"/>
                    </a:lnTo>
                    <a:lnTo>
                      <a:pt x="64" y="39"/>
                    </a:lnTo>
                    <a:lnTo>
                      <a:pt x="64" y="47"/>
                    </a:lnTo>
                    <a:lnTo>
                      <a:pt x="64" y="55"/>
                    </a:lnTo>
                    <a:lnTo>
                      <a:pt x="56" y="55"/>
                    </a:lnTo>
                    <a:lnTo>
                      <a:pt x="48" y="63"/>
                    </a:lnTo>
                    <a:lnTo>
                      <a:pt x="48" y="55"/>
                    </a:lnTo>
                    <a:lnTo>
                      <a:pt x="40" y="63"/>
                    </a:lnTo>
                    <a:lnTo>
                      <a:pt x="40" y="71"/>
                    </a:lnTo>
                    <a:lnTo>
                      <a:pt x="40" y="55"/>
                    </a:lnTo>
                    <a:lnTo>
                      <a:pt x="48" y="39"/>
                    </a:lnTo>
                    <a:lnTo>
                      <a:pt x="32" y="39"/>
                    </a:lnTo>
                    <a:lnTo>
                      <a:pt x="24" y="47"/>
                    </a:lnTo>
                    <a:lnTo>
                      <a:pt x="16" y="55"/>
                    </a:lnTo>
                    <a:lnTo>
                      <a:pt x="8" y="55"/>
                    </a:lnTo>
                    <a:lnTo>
                      <a:pt x="8" y="47"/>
                    </a:lnTo>
                    <a:lnTo>
                      <a:pt x="16" y="39"/>
                    </a:lnTo>
                    <a:lnTo>
                      <a:pt x="16" y="31"/>
                    </a:lnTo>
                    <a:lnTo>
                      <a:pt x="16" y="23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CC66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88436" name="Text Box 20"/>
          <p:cNvSpPr txBox="1">
            <a:spLocks noChangeArrowheads="1"/>
          </p:cNvSpPr>
          <p:nvPr/>
        </p:nvSpPr>
        <p:spPr bwMode="auto">
          <a:xfrm>
            <a:off x="385763" y="2128838"/>
            <a:ext cx="10271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1600"/>
              <a:t>disque </a:t>
            </a:r>
          </a:p>
          <a:p>
            <a:r>
              <a:rPr lang="fr-FR" altLang="fr-FR" sz="1600"/>
              <a:t>uniforme</a:t>
            </a:r>
          </a:p>
        </p:txBody>
      </p:sp>
      <p:sp>
        <p:nvSpPr>
          <p:cNvPr id="188437" name="Text Box 21"/>
          <p:cNvSpPr txBox="1">
            <a:spLocks noChangeArrowheads="1"/>
          </p:cNvSpPr>
          <p:nvPr/>
        </p:nvSpPr>
        <p:spPr bwMode="auto">
          <a:xfrm>
            <a:off x="2832100" y="1746250"/>
            <a:ext cx="1022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1600"/>
              <a:t>disque </a:t>
            </a:r>
          </a:p>
          <a:p>
            <a:r>
              <a:rPr lang="fr-FR" altLang="fr-FR" sz="1600"/>
              <a:t>assombri</a:t>
            </a:r>
          </a:p>
        </p:txBody>
      </p:sp>
      <p:sp>
        <p:nvSpPr>
          <p:cNvPr id="188438" name="Text Box 22"/>
          <p:cNvSpPr txBox="1">
            <a:spLocks noChangeArrowheads="1"/>
          </p:cNvSpPr>
          <p:nvPr/>
        </p:nvSpPr>
        <p:spPr bwMode="auto">
          <a:xfrm>
            <a:off x="6070600" y="2287588"/>
            <a:ext cx="935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1600"/>
              <a:t>binaires</a:t>
            </a:r>
          </a:p>
        </p:txBody>
      </p:sp>
      <p:sp>
        <p:nvSpPr>
          <p:cNvPr id="188439" name="Text Box 23"/>
          <p:cNvSpPr txBox="1">
            <a:spLocks noChangeArrowheads="1"/>
          </p:cNvSpPr>
          <p:nvPr/>
        </p:nvSpPr>
        <p:spPr bwMode="auto">
          <a:xfrm>
            <a:off x="3919538" y="1709738"/>
            <a:ext cx="1727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1600"/>
              <a:t>motifs </a:t>
            </a:r>
          </a:p>
          <a:p>
            <a:r>
              <a:rPr lang="fr-FR" altLang="fr-FR" sz="1600"/>
              <a:t>photosphériques</a:t>
            </a:r>
          </a:p>
        </p:txBody>
      </p:sp>
      <p:sp>
        <p:nvSpPr>
          <p:cNvPr id="188440" name="Text Box 24"/>
          <p:cNvSpPr txBox="1">
            <a:spLocks noChangeArrowheads="1"/>
          </p:cNvSpPr>
          <p:nvPr/>
        </p:nvSpPr>
        <p:spPr bwMode="auto">
          <a:xfrm>
            <a:off x="4967288" y="3436938"/>
            <a:ext cx="709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1600"/>
              <a:t>cocon</a:t>
            </a:r>
          </a:p>
        </p:txBody>
      </p:sp>
      <p:sp>
        <p:nvSpPr>
          <p:cNvPr id="188441" name="Text Box 25"/>
          <p:cNvSpPr txBox="1">
            <a:spLocks noChangeArrowheads="1"/>
          </p:cNvSpPr>
          <p:nvPr/>
        </p:nvSpPr>
        <p:spPr bwMode="auto">
          <a:xfrm>
            <a:off x="547688" y="3602038"/>
            <a:ext cx="1401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1600"/>
              <a:t>symbiotiques</a:t>
            </a:r>
          </a:p>
        </p:txBody>
      </p:sp>
      <p:sp>
        <p:nvSpPr>
          <p:cNvPr id="188442" name="Text Box 26"/>
          <p:cNvSpPr txBox="1">
            <a:spLocks noChangeArrowheads="1"/>
          </p:cNvSpPr>
          <p:nvPr/>
        </p:nvSpPr>
        <p:spPr bwMode="auto">
          <a:xfrm>
            <a:off x="1520825" y="5299075"/>
            <a:ext cx="696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1600"/>
              <a:t>miras</a:t>
            </a:r>
          </a:p>
        </p:txBody>
      </p:sp>
      <p:sp>
        <p:nvSpPr>
          <p:cNvPr id="188443" name="Text Box 27"/>
          <p:cNvSpPr txBox="1">
            <a:spLocks noChangeArrowheads="1"/>
          </p:cNvSpPr>
          <p:nvPr/>
        </p:nvSpPr>
        <p:spPr bwMode="auto">
          <a:xfrm>
            <a:off x="6881813" y="4224338"/>
            <a:ext cx="12652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1600"/>
              <a:t>disques  et </a:t>
            </a:r>
          </a:p>
          <a:p>
            <a:r>
              <a:rPr lang="fr-FR" altLang="fr-FR" sz="1600"/>
              <a:t>enveloppes</a:t>
            </a:r>
          </a:p>
        </p:txBody>
      </p:sp>
    </p:spTree>
    <p:extLst>
      <p:ext uri="{BB962C8B-B14F-4D97-AF65-F5344CB8AC3E}">
        <p14:creationId xmlns:p14="http://schemas.microsoft.com/office/powerpoint/2010/main" val="2300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5806696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>
                <a:latin typeface="Comic Sans MS" pitchFamily="66" charset="0"/>
              </a:rPr>
              <a:t>attention il y a  resolution et resolution</a:t>
            </a:r>
          </a:p>
        </p:txBody>
      </p:sp>
      <p:grpSp>
        <p:nvGrpSpPr>
          <p:cNvPr id="493922" name="Group 1378"/>
          <p:cNvGrpSpPr>
            <a:grpSpLocks/>
          </p:cNvGrpSpPr>
          <p:nvPr/>
        </p:nvGrpSpPr>
        <p:grpSpPr bwMode="auto">
          <a:xfrm>
            <a:off x="385763" y="1003300"/>
            <a:ext cx="8421687" cy="1117600"/>
            <a:chOff x="243" y="632"/>
            <a:chExt cx="5305" cy="704"/>
          </a:xfrm>
        </p:grpSpPr>
        <p:grpSp>
          <p:nvGrpSpPr>
            <p:cNvPr id="10875" name="Group 1028"/>
            <p:cNvGrpSpPr>
              <a:grpSpLocks/>
            </p:cNvGrpSpPr>
            <p:nvPr/>
          </p:nvGrpSpPr>
          <p:grpSpPr bwMode="auto">
            <a:xfrm>
              <a:off x="4816" y="632"/>
              <a:ext cx="732" cy="704"/>
              <a:chOff x="2105" y="937"/>
              <a:chExt cx="1500" cy="1444"/>
            </a:xfrm>
          </p:grpSpPr>
          <p:grpSp>
            <p:nvGrpSpPr>
              <p:cNvPr id="10877" name="Group 1029"/>
              <p:cNvGrpSpPr>
                <a:grpSpLocks/>
              </p:cNvGrpSpPr>
              <p:nvPr/>
            </p:nvGrpSpPr>
            <p:grpSpPr bwMode="auto">
              <a:xfrm>
                <a:off x="2105" y="946"/>
                <a:ext cx="1500" cy="1435"/>
                <a:chOff x="2105" y="946"/>
                <a:chExt cx="1500" cy="1435"/>
              </a:xfrm>
            </p:grpSpPr>
            <p:sp>
              <p:nvSpPr>
                <p:cNvPr id="10903" name="Line 1030"/>
                <p:cNvSpPr>
                  <a:spLocks noChangeShapeType="1"/>
                </p:cNvSpPr>
                <p:nvPr/>
              </p:nvSpPr>
              <p:spPr bwMode="auto">
                <a:xfrm>
                  <a:off x="2162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04" name="Line 1031"/>
                <p:cNvSpPr>
                  <a:spLocks noChangeShapeType="1"/>
                </p:cNvSpPr>
                <p:nvPr/>
              </p:nvSpPr>
              <p:spPr bwMode="auto">
                <a:xfrm>
                  <a:off x="210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05" name="Line 1032"/>
                <p:cNvSpPr>
                  <a:spLocks noChangeShapeType="1"/>
                </p:cNvSpPr>
                <p:nvPr/>
              </p:nvSpPr>
              <p:spPr bwMode="auto">
                <a:xfrm>
                  <a:off x="222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06" name="Line 1033"/>
                <p:cNvSpPr>
                  <a:spLocks noChangeShapeType="1"/>
                </p:cNvSpPr>
                <p:nvPr/>
              </p:nvSpPr>
              <p:spPr bwMode="auto">
                <a:xfrm>
                  <a:off x="228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07" name="Line 1034"/>
                <p:cNvSpPr>
                  <a:spLocks noChangeShapeType="1"/>
                </p:cNvSpPr>
                <p:nvPr/>
              </p:nvSpPr>
              <p:spPr bwMode="auto">
                <a:xfrm>
                  <a:off x="234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08" name="Line 1035"/>
                <p:cNvSpPr>
                  <a:spLocks noChangeShapeType="1"/>
                </p:cNvSpPr>
                <p:nvPr/>
              </p:nvSpPr>
              <p:spPr bwMode="auto">
                <a:xfrm>
                  <a:off x="240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09" name="Line 1036"/>
                <p:cNvSpPr>
                  <a:spLocks noChangeShapeType="1"/>
                </p:cNvSpPr>
                <p:nvPr/>
              </p:nvSpPr>
              <p:spPr bwMode="auto">
                <a:xfrm>
                  <a:off x="246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0" name="Line 1037"/>
                <p:cNvSpPr>
                  <a:spLocks noChangeShapeType="1"/>
                </p:cNvSpPr>
                <p:nvPr/>
              </p:nvSpPr>
              <p:spPr bwMode="auto">
                <a:xfrm>
                  <a:off x="252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1" name="Line 1038"/>
                <p:cNvSpPr>
                  <a:spLocks noChangeShapeType="1"/>
                </p:cNvSpPr>
                <p:nvPr/>
              </p:nvSpPr>
              <p:spPr bwMode="auto">
                <a:xfrm>
                  <a:off x="258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2" name="Line 1039"/>
                <p:cNvSpPr>
                  <a:spLocks noChangeShapeType="1"/>
                </p:cNvSpPr>
                <p:nvPr/>
              </p:nvSpPr>
              <p:spPr bwMode="auto">
                <a:xfrm>
                  <a:off x="264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3" name="Line 1040"/>
                <p:cNvSpPr>
                  <a:spLocks noChangeShapeType="1"/>
                </p:cNvSpPr>
                <p:nvPr/>
              </p:nvSpPr>
              <p:spPr bwMode="auto">
                <a:xfrm>
                  <a:off x="270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4" name="Line 1041"/>
                <p:cNvSpPr>
                  <a:spLocks noChangeShapeType="1"/>
                </p:cNvSpPr>
                <p:nvPr/>
              </p:nvSpPr>
              <p:spPr bwMode="auto">
                <a:xfrm>
                  <a:off x="276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5" name="Line 1042"/>
                <p:cNvSpPr>
                  <a:spLocks noChangeShapeType="1"/>
                </p:cNvSpPr>
                <p:nvPr/>
              </p:nvSpPr>
              <p:spPr bwMode="auto">
                <a:xfrm>
                  <a:off x="282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6" name="Line 1043"/>
                <p:cNvSpPr>
                  <a:spLocks noChangeShapeType="1"/>
                </p:cNvSpPr>
                <p:nvPr/>
              </p:nvSpPr>
              <p:spPr bwMode="auto">
                <a:xfrm>
                  <a:off x="288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7" name="Line 1044"/>
                <p:cNvSpPr>
                  <a:spLocks noChangeShapeType="1"/>
                </p:cNvSpPr>
                <p:nvPr/>
              </p:nvSpPr>
              <p:spPr bwMode="auto">
                <a:xfrm>
                  <a:off x="294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8" name="Line 1045"/>
                <p:cNvSpPr>
                  <a:spLocks noChangeShapeType="1"/>
                </p:cNvSpPr>
                <p:nvPr/>
              </p:nvSpPr>
              <p:spPr bwMode="auto">
                <a:xfrm>
                  <a:off x="300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19" name="Line 1046"/>
                <p:cNvSpPr>
                  <a:spLocks noChangeShapeType="1"/>
                </p:cNvSpPr>
                <p:nvPr/>
              </p:nvSpPr>
              <p:spPr bwMode="auto">
                <a:xfrm>
                  <a:off x="306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0" name="Line 1047"/>
                <p:cNvSpPr>
                  <a:spLocks noChangeShapeType="1"/>
                </p:cNvSpPr>
                <p:nvPr/>
              </p:nvSpPr>
              <p:spPr bwMode="auto">
                <a:xfrm>
                  <a:off x="312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1" name="Line 1048"/>
                <p:cNvSpPr>
                  <a:spLocks noChangeShapeType="1"/>
                </p:cNvSpPr>
                <p:nvPr/>
              </p:nvSpPr>
              <p:spPr bwMode="auto">
                <a:xfrm>
                  <a:off x="318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2" name="Line 1049"/>
                <p:cNvSpPr>
                  <a:spLocks noChangeShapeType="1"/>
                </p:cNvSpPr>
                <p:nvPr/>
              </p:nvSpPr>
              <p:spPr bwMode="auto">
                <a:xfrm>
                  <a:off x="324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3" name="Line 1050"/>
                <p:cNvSpPr>
                  <a:spLocks noChangeShapeType="1"/>
                </p:cNvSpPr>
                <p:nvPr/>
              </p:nvSpPr>
              <p:spPr bwMode="auto">
                <a:xfrm>
                  <a:off x="330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4" name="Line 1051"/>
                <p:cNvSpPr>
                  <a:spLocks noChangeShapeType="1"/>
                </p:cNvSpPr>
                <p:nvPr/>
              </p:nvSpPr>
              <p:spPr bwMode="auto">
                <a:xfrm>
                  <a:off x="336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5" name="Line 1052"/>
                <p:cNvSpPr>
                  <a:spLocks noChangeShapeType="1"/>
                </p:cNvSpPr>
                <p:nvPr/>
              </p:nvSpPr>
              <p:spPr bwMode="auto">
                <a:xfrm>
                  <a:off x="342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6" name="Line 1053"/>
                <p:cNvSpPr>
                  <a:spLocks noChangeShapeType="1"/>
                </p:cNvSpPr>
                <p:nvPr/>
              </p:nvSpPr>
              <p:spPr bwMode="auto">
                <a:xfrm>
                  <a:off x="348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7" name="Line 1054"/>
                <p:cNvSpPr>
                  <a:spLocks noChangeShapeType="1"/>
                </p:cNvSpPr>
                <p:nvPr/>
              </p:nvSpPr>
              <p:spPr bwMode="auto">
                <a:xfrm>
                  <a:off x="354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928" name="Line 1055"/>
                <p:cNvSpPr>
                  <a:spLocks noChangeShapeType="1"/>
                </p:cNvSpPr>
                <p:nvPr/>
              </p:nvSpPr>
              <p:spPr bwMode="auto">
                <a:xfrm>
                  <a:off x="3605" y="946"/>
                  <a:ext cx="0" cy="1435"/>
                </a:xfrm>
                <a:prstGeom prst="line">
                  <a:avLst/>
                </a:prstGeom>
                <a:noFill/>
                <a:ln w="63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 sz="2000"/>
                </a:p>
              </p:txBody>
            </p:sp>
          </p:grpSp>
          <p:sp>
            <p:nvSpPr>
              <p:cNvPr id="10878" name="Line 1056"/>
              <p:cNvSpPr>
                <a:spLocks noChangeShapeType="1"/>
              </p:cNvSpPr>
              <p:nvPr/>
            </p:nvSpPr>
            <p:spPr bwMode="auto">
              <a:xfrm rot="5400000">
                <a:off x="2860" y="249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79" name="Line 1057"/>
              <p:cNvSpPr>
                <a:spLocks noChangeShapeType="1"/>
              </p:cNvSpPr>
              <p:nvPr/>
            </p:nvSpPr>
            <p:spPr bwMode="auto">
              <a:xfrm rot="5400000">
                <a:off x="2860" y="19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0" name="Line 1058"/>
              <p:cNvSpPr>
                <a:spLocks noChangeShapeType="1"/>
              </p:cNvSpPr>
              <p:nvPr/>
            </p:nvSpPr>
            <p:spPr bwMode="auto">
              <a:xfrm rot="5400000">
                <a:off x="2860" y="31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1" name="Line 1059"/>
              <p:cNvSpPr>
                <a:spLocks noChangeShapeType="1"/>
              </p:cNvSpPr>
              <p:nvPr/>
            </p:nvSpPr>
            <p:spPr bwMode="auto">
              <a:xfrm rot="5400000">
                <a:off x="2860" y="37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2" name="Line 1060"/>
              <p:cNvSpPr>
                <a:spLocks noChangeShapeType="1"/>
              </p:cNvSpPr>
              <p:nvPr/>
            </p:nvSpPr>
            <p:spPr bwMode="auto">
              <a:xfrm rot="5400000">
                <a:off x="2860" y="43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3" name="Line 1061"/>
              <p:cNvSpPr>
                <a:spLocks noChangeShapeType="1"/>
              </p:cNvSpPr>
              <p:nvPr/>
            </p:nvSpPr>
            <p:spPr bwMode="auto">
              <a:xfrm rot="5400000">
                <a:off x="2860" y="49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4" name="Line 1062"/>
              <p:cNvSpPr>
                <a:spLocks noChangeShapeType="1"/>
              </p:cNvSpPr>
              <p:nvPr/>
            </p:nvSpPr>
            <p:spPr bwMode="auto">
              <a:xfrm rot="5400000">
                <a:off x="2860" y="55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5" name="Line 1063"/>
              <p:cNvSpPr>
                <a:spLocks noChangeShapeType="1"/>
              </p:cNvSpPr>
              <p:nvPr/>
            </p:nvSpPr>
            <p:spPr bwMode="auto">
              <a:xfrm rot="5400000">
                <a:off x="2860" y="61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6" name="Line 1064"/>
              <p:cNvSpPr>
                <a:spLocks noChangeShapeType="1"/>
              </p:cNvSpPr>
              <p:nvPr/>
            </p:nvSpPr>
            <p:spPr bwMode="auto">
              <a:xfrm rot="5400000">
                <a:off x="2860" y="67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7" name="Line 1065"/>
              <p:cNvSpPr>
                <a:spLocks noChangeShapeType="1"/>
              </p:cNvSpPr>
              <p:nvPr/>
            </p:nvSpPr>
            <p:spPr bwMode="auto">
              <a:xfrm rot="5400000">
                <a:off x="2860" y="73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8" name="Line 1066"/>
              <p:cNvSpPr>
                <a:spLocks noChangeShapeType="1"/>
              </p:cNvSpPr>
              <p:nvPr/>
            </p:nvSpPr>
            <p:spPr bwMode="auto">
              <a:xfrm rot="5400000">
                <a:off x="2860" y="79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89" name="Line 1067"/>
              <p:cNvSpPr>
                <a:spLocks noChangeShapeType="1"/>
              </p:cNvSpPr>
              <p:nvPr/>
            </p:nvSpPr>
            <p:spPr bwMode="auto">
              <a:xfrm rot="5400000">
                <a:off x="2860" y="85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0" name="Line 1068"/>
              <p:cNvSpPr>
                <a:spLocks noChangeShapeType="1"/>
              </p:cNvSpPr>
              <p:nvPr/>
            </p:nvSpPr>
            <p:spPr bwMode="auto">
              <a:xfrm rot="5400000">
                <a:off x="2860" y="91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1" name="Line 1069"/>
              <p:cNvSpPr>
                <a:spLocks noChangeShapeType="1"/>
              </p:cNvSpPr>
              <p:nvPr/>
            </p:nvSpPr>
            <p:spPr bwMode="auto">
              <a:xfrm rot="5400000">
                <a:off x="2860" y="97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2" name="Line 1070"/>
              <p:cNvSpPr>
                <a:spLocks noChangeShapeType="1"/>
              </p:cNvSpPr>
              <p:nvPr/>
            </p:nvSpPr>
            <p:spPr bwMode="auto">
              <a:xfrm rot="5400000">
                <a:off x="2860" y="103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3" name="Line 1071"/>
              <p:cNvSpPr>
                <a:spLocks noChangeShapeType="1"/>
              </p:cNvSpPr>
              <p:nvPr/>
            </p:nvSpPr>
            <p:spPr bwMode="auto">
              <a:xfrm rot="5400000">
                <a:off x="2860" y="109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4" name="Line 1072"/>
              <p:cNvSpPr>
                <a:spLocks noChangeShapeType="1"/>
              </p:cNvSpPr>
              <p:nvPr/>
            </p:nvSpPr>
            <p:spPr bwMode="auto">
              <a:xfrm rot="5400000">
                <a:off x="2860" y="115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5" name="Line 1073"/>
              <p:cNvSpPr>
                <a:spLocks noChangeShapeType="1"/>
              </p:cNvSpPr>
              <p:nvPr/>
            </p:nvSpPr>
            <p:spPr bwMode="auto">
              <a:xfrm rot="5400000">
                <a:off x="2860" y="121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6" name="Line 1074"/>
              <p:cNvSpPr>
                <a:spLocks noChangeShapeType="1"/>
              </p:cNvSpPr>
              <p:nvPr/>
            </p:nvSpPr>
            <p:spPr bwMode="auto">
              <a:xfrm rot="5400000">
                <a:off x="2860" y="127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7" name="Line 1075"/>
              <p:cNvSpPr>
                <a:spLocks noChangeShapeType="1"/>
              </p:cNvSpPr>
              <p:nvPr/>
            </p:nvSpPr>
            <p:spPr bwMode="auto">
              <a:xfrm rot="5400000">
                <a:off x="2860" y="133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8" name="Line 1076"/>
              <p:cNvSpPr>
                <a:spLocks noChangeShapeType="1"/>
              </p:cNvSpPr>
              <p:nvPr/>
            </p:nvSpPr>
            <p:spPr bwMode="auto">
              <a:xfrm rot="5400000">
                <a:off x="2860" y="139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899" name="Line 1077"/>
              <p:cNvSpPr>
                <a:spLocks noChangeShapeType="1"/>
              </p:cNvSpPr>
              <p:nvPr/>
            </p:nvSpPr>
            <p:spPr bwMode="auto">
              <a:xfrm rot="5400000">
                <a:off x="2860" y="145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900" name="Line 1078"/>
              <p:cNvSpPr>
                <a:spLocks noChangeShapeType="1"/>
              </p:cNvSpPr>
              <p:nvPr/>
            </p:nvSpPr>
            <p:spPr bwMode="auto">
              <a:xfrm rot="5400000">
                <a:off x="2860" y="151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901" name="Line 1079"/>
              <p:cNvSpPr>
                <a:spLocks noChangeShapeType="1"/>
              </p:cNvSpPr>
              <p:nvPr/>
            </p:nvSpPr>
            <p:spPr bwMode="auto">
              <a:xfrm rot="5400000">
                <a:off x="2860" y="157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  <p:sp>
            <p:nvSpPr>
              <p:cNvPr id="10902" name="Line 1080"/>
              <p:cNvSpPr>
                <a:spLocks noChangeShapeType="1"/>
              </p:cNvSpPr>
              <p:nvPr/>
            </p:nvSpPr>
            <p:spPr bwMode="auto">
              <a:xfrm rot="5400000">
                <a:off x="2860" y="1632"/>
                <a:ext cx="0" cy="1490"/>
              </a:xfrm>
              <a:prstGeom prst="line">
                <a:avLst/>
              </a:pr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 sz="2000"/>
              </a:p>
            </p:txBody>
          </p:sp>
        </p:grpSp>
        <p:sp>
          <p:nvSpPr>
            <p:cNvPr id="10876" name="Text Box 1081"/>
            <p:cNvSpPr txBox="1">
              <a:spLocks noChangeArrowheads="1"/>
            </p:cNvSpPr>
            <p:nvPr/>
          </p:nvSpPr>
          <p:spPr bwMode="auto">
            <a:xfrm>
              <a:off x="243" y="761"/>
              <a:ext cx="4659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resolution du detecteur  </a:t>
              </a:r>
              <a:r>
                <a:rPr lang="fr-FR" altLang="fr-FR" sz="2000"/>
                <a:t>: </a:t>
              </a:r>
              <a:r>
                <a:rPr lang="fr-FR" altLang="fr-FR" sz="2000" smtClean="0"/>
                <a:t>grand nombre de pixels </a:t>
              </a:r>
            </a:p>
            <a:p>
              <a:r>
                <a:rPr lang="fr-FR" altLang="fr-FR" sz="2000" smtClean="0"/>
                <a:t>mais ce n’est pas le point clef</a:t>
              </a:r>
              <a:endParaRPr lang="fr-FR" altLang="fr-FR" sz="2000"/>
            </a:p>
          </p:txBody>
        </p:sp>
      </p:grpSp>
      <p:sp>
        <p:nvSpPr>
          <p:cNvPr id="443454" name="Text Box 1086"/>
          <p:cNvSpPr txBox="1">
            <a:spLocks noChangeArrowheads="1"/>
          </p:cNvSpPr>
          <p:nvPr/>
        </p:nvSpPr>
        <p:spPr bwMode="auto">
          <a:xfrm>
            <a:off x="422275" y="1743075"/>
            <a:ext cx="477917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smtClean="0"/>
              <a:t>ce qui compte pour l’observateur c’est </a:t>
            </a:r>
          </a:p>
          <a:p>
            <a:r>
              <a:rPr lang="fr-FR" altLang="fr-FR" sz="2000" smtClean="0"/>
              <a:t>la taille des pixels sur le ciel</a:t>
            </a:r>
            <a:endParaRPr lang="fr-FR" altLang="fr-FR" sz="2000"/>
          </a:p>
        </p:txBody>
      </p:sp>
      <p:sp>
        <p:nvSpPr>
          <p:cNvPr id="443455" name="Text Box 1087"/>
          <p:cNvSpPr txBox="1">
            <a:spLocks noChangeArrowheads="1"/>
          </p:cNvSpPr>
          <p:nvPr/>
        </p:nvSpPr>
        <p:spPr bwMode="auto">
          <a:xfrm>
            <a:off x="374650" y="2764790"/>
            <a:ext cx="3155329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smtClean="0"/>
              <a:t>et cela depend </a:t>
            </a:r>
          </a:p>
          <a:p>
            <a:r>
              <a:rPr lang="fr-FR" altLang="fr-FR" sz="2000" smtClean="0"/>
              <a:t>de l’instrument</a:t>
            </a:r>
          </a:p>
          <a:p>
            <a:r>
              <a:rPr lang="fr-FR" altLang="fr-FR" sz="2000" smtClean="0"/>
              <a:t>(incluant les </a:t>
            </a:r>
          </a:p>
          <a:p>
            <a:r>
              <a:rPr lang="fr-FR" altLang="fr-FR" sz="2000" smtClean="0"/>
              <a:t>conditions d’observation)</a:t>
            </a:r>
            <a:endParaRPr lang="fr-FR" altLang="fr-FR" sz="2000"/>
          </a:p>
        </p:txBody>
      </p:sp>
      <p:grpSp>
        <p:nvGrpSpPr>
          <p:cNvPr id="493921" name="Group 1377"/>
          <p:cNvGrpSpPr>
            <a:grpSpLocks/>
          </p:cNvGrpSpPr>
          <p:nvPr/>
        </p:nvGrpSpPr>
        <p:grpSpPr bwMode="auto">
          <a:xfrm>
            <a:off x="322263" y="4567238"/>
            <a:ext cx="3702050" cy="1365250"/>
            <a:chOff x="203" y="3345"/>
            <a:chExt cx="2332" cy="860"/>
          </a:xfrm>
        </p:grpSpPr>
        <p:pic>
          <p:nvPicPr>
            <p:cNvPr id="10872" name="Picture 130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3345"/>
              <a:ext cx="890" cy="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73" name="Rectangle 1375"/>
            <p:cNvSpPr>
              <a:spLocks noChangeArrowheads="1"/>
            </p:cNvSpPr>
            <p:nvPr/>
          </p:nvSpPr>
          <p:spPr bwMode="auto">
            <a:xfrm>
              <a:off x="953" y="3783"/>
              <a:ext cx="86" cy="94"/>
            </a:xfrm>
            <a:prstGeom prst="rect">
              <a:avLst/>
            </a:prstGeom>
            <a:noFill/>
            <a:ln w="2857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0874" name="Text Box 1376"/>
            <p:cNvSpPr txBox="1">
              <a:spLocks noChangeArrowheads="1"/>
            </p:cNvSpPr>
            <p:nvPr/>
          </p:nvSpPr>
          <p:spPr bwMode="auto">
            <a:xfrm>
              <a:off x="1174" y="3588"/>
              <a:ext cx="1361" cy="583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800"/>
                <a:t>pixel </a:t>
              </a:r>
              <a:r>
                <a:rPr lang="fr-FR" altLang="fr-FR" sz="1800" smtClean="0"/>
                <a:t>sur le ciel</a:t>
              </a:r>
              <a:endParaRPr lang="fr-FR" altLang="fr-FR" sz="1800"/>
            </a:p>
            <a:p>
              <a:r>
                <a:rPr lang="fr-FR" altLang="fr-FR" sz="1800"/>
                <a:t>jargon : resel, </a:t>
              </a:r>
            </a:p>
            <a:p>
              <a:r>
                <a:rPr lang="fr-FR" altLang="fr-FR" sz="1800"/>
                <a:t>resolution element</a:t>
              </a:r>
            </a:p>
          </p:txBody>
        </p:sp>
      </p:grpSp>
      <p:grpSp>
        <p:nvGrpSpPr>
          <p:cNvPr id="493932" name="Group 1388"/>
          <p:cNvGrpSpPr>
            <a:grpSpLocks/>
          </p:cNvGrpSpPr>
          <p:nvPr/>
        </p:nvGrpSpPr>
        <p:grpSpPr bwMode="auto">
          <a:xfrm>
            <a:off x="4127500" y="2609850"/>
            <a:ext cx="4879975" cy="3973513"/>
            <a:chOff x="2546" y="1644"/>
            <a:chExt cx="3074" cy="2503"/>
          </a:xfrm>
        </p:grpSpPr>
        <p:pic>
          <p:nvPicPr>
            <p:cNvPr id="10313" name="Picture 1084" descr="D:\AAA_OCA\ENSEIGNEMENT\PORQUEROLLES_2006\galaxy_ngc123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" y="1644"/>
              <a:ext cx="827" cy="800"/>
            </a:xfrm>
            <a:prstGeom prst="rect">
              <a:avLst/>
            </a:prstGeom>
            <a:noFill/>
            <a:ln w="9525">
              <a:solidFill>
                <a:srgbClr val="99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314" name="Group 1387"/>
            <p:cNvGrpSpPr>
              <a:grpSpLocks/>
            </p:cNvGrpSpPr>
            <p:nvPr/>
          </p:nvGrpSpPr>
          <p:grpSpPr bwMode="auto">
            <a:xfrm>
              <a:off x="3143" y="1951"/>
              <a:ext cx="2477" cy="2196"/>
              <a:chOff x="3143" y="1951"/>
              <a:chExt cx="2477" cy="2196"/>
            </a:xfrm>
          </p:grpSpPr>
          <p:grpSp>
            <p:nvGrpSpPr>
              <p:cNvPr id="10315" name="Group 1380"/>
              <p:cNvGrpSpPr>
                <a:grpSpLocks/>
              </p:cNvGrpSpPr>
              <p:nvPr/>
            </p:nvGrpSpPr>
            <p:grpSpPr bwMode="auto">
              <a:xfrm>
                <a:off x="3143" y="1951"/>
                <a:ext cx="2477" cy="2196"/>
                <a:chOff x="3200" y="1951"/>
                <a:chExt cx="2477" cy="2196"/>
              </a:xfrm>
            </p:grpSpPr>
            <p:sp>
              <p:nvSpPr>
                <p:cNvPr id="10317" name="Freeform 1584"/>
                <p:cNvSpPr>
                  <a:spLocks/>
                </p:cNvSpPr>
                <p:nvPr/>
              </p:nvSpPr>
              <p:spPr bwMode="auto">
                <a:xfrm>
                  <a:off x="3246" y="1951"/>
                  <a:ext cx="2263" cy="2030"/>
                </a:xfrm>
                <a:custGeom>
                  <a:avLst/>
                  <a:gdLst>
                    <a:gd name="T0" fmla="*/ 21 w 4525"/>
                    <a:gd name="T1" fmla="*/ 5 h 4060"/>
                    <a:gd name="T2" fmla="*/ 36 w 4525"/>
                    <a:gd name="T3" fmla="*/ 32 h 4060"/>
                    <a:gd name="T4" fmla="*/ 2 w 4525"/>
                    <a:gd name="T5" fmla="*/ 21 h 4060"/>
                    <a:gd name="T6" fmla="*/ 0 w 4525"/>
                    <a:gd name="T7" fmla="*/ 15 h 4060"/>
                    <a:gd name="T8" fmla="*/ 1 w 4525"/>
                    <a:gd name="T9" fmla="*/ 11 h 4060"/>
                    <a:gd name="T10" fmla="*/ 4 w 4525"/>
                    <a:gd name="T11" fmla="*/ 7 h 4060"/>
                    <a:gd name="T12" fmla="*/ 6 w 4525"/>
                    <a:gd name="T13" fmla="*/ 4 h 4060"/>
                    <a:gd name="T14" fmla="*/ 11 w 4525"/>
                    <a:gd name="T15" fmla="*/ 1 h 4060"/>
                    <a:gd name="T16" fmla="*/ 15 w 4525"/>
                    <a:gd name="T17" fmla="*/ 0 h 4060"/>
                    <a:gd name="T18" fmla="*/ 20 w 4525"/>
                    <a:gd name="T19" fmla="*/ 2 h 4060"/>
                    <a:gd name="T20" fmla="*/ 21 w 4525"/>
                    <a:gd name="T21" fmla="*/ 5 h 406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525" h="4060">
                      <a:moveTo>
                        <a:pt x="2658" y="573"/>
                      </a:moveTo>
                      <a:lnTo>
                        <a:pt x="4525" y="4060"/>
                      </a:lnTo>
                      <a:lnTo>
                        <a:pt x="250" y="2619"/>
                      </a:lnTo>
                      <a:lnTo>
                        <a:pt x="0" y="1905"/>
                      </a:lnTo>
                      <a:lnTo>
                        <a:pt x="103" y="1312"/>
                      </a:lnTo>
                      <a:lnTo>
                        <a:pt x="400" y="798"/>
                      </a:lnTo>
                      <a:lnTo>
                        <a:pt x="670" y="438"/>
                      </a:lnTo>
                      <a:lnTo>
                        <a:pt x="1377" y="51"/>
                      </a:lnTo>
                      <a:lnTo>
                        <a:pt x="1892" y="0"/>
                      </a:lnTo>
                      <a:lnTo>
                        <a:pt x="2433" y="218"/>
                      </a:lnTo>
                      <a:lnTo>
                        <a:pt x="2658" y="573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18" name="Freeform 1585"/>
                <p:cNvSpPr>
                  <a:spLocks/>
                </p:cNvSpPr>
                <p:nvPr/>
              </p:nvSpPr>
              <p:spPr bwMode="auto">
                <a:xfrm>
                  <a:off x="3200" y="1987"/>
                  <a:ext cx="1467" cy="1385"/>
                </a:xfrm>
                <a:custGeom>
                  <a:avLst/>
                  <a:gdLst>
                    <a:gd name="T0" fmla="*/ 21 w 2934"/>
                    <a:gd name="T1" fmla="*/ 2 h 2771"/>
                    <a:gd name="T2" fmla="*/ 20 w 2934"/>
                    <a:gd name="T3" fmla="*/ 1 h 2771"/>
                    <a:gd name="T4" fmla="*/ 19 w 2934"/>
                    <a:gd name="T5" fmla="*/ 0 h 2771"/>
                    <a:gd name="T6" fmla="*/ 17 w 2934"/>
                    <a:gd name="T7" fmla="*/ 0 h 2771"/>
                    <a:gd name="T8" fmla="*/ 16 w 2934"/>
                    <a:gd name="T9" fmla="*/ 0 h 2771"/>
                    <a:gd name="T10" fmla="*/ 14 w 2934"/>
                    <a:gd name="T11" fmla="*/ 0 h 2771"/>
                    <a:gd name="T12" fmla="*/ 12 w 2934"/>
                    <a:gd name="T13" fmla="*/ 0 h 2771"/>
                    <a:gd name="T14" fmla="*/ 11 w 2934"/>
                    <a:gd name="T15" fmla="*/ 0 h 2771"/>
                    <a:gd name="T16" fmla="*/ 9 w 2934"/>
                    <a:gd name="T17" fmla="*/ 1 h 2771"/>
                    <a:gd name="T18" fmla="*/ 8 w 2934"/>
                    <a:gd name="T19" fmla="*/ 2 h 2771"/>
                    <a:gd name="T20" fmla="*/ 6 w 2934"/>
                    <a:gd name="T21" fmla="*/ 3 h 2771"/>
                    <a:gd name="T22" fmla="*/ 5 w 2934"/>
                    <a:gd name="T23" fmla="*/ 4 h 2771"/>
                    <a:gd name="T24" fmla="*/ 3 w 2934"/>
                    <a:gd name="T25" fmla="*/ 5 h 2771"/>
                    <a:gd name="T26" fmla="*/ 2 w 2934"/>
                    <a:gd name="T27" fmla="*/ 7 h 2771"/>
                    <a:gd name="T28" fmla="*/ 2 w 2934"/>
                    <a:gd name="T29" fmla="*/ 8 h 2771"/>
                    <a:gd name="T30" fmla="*/ 1 w 2934"/>
                    <a:gd name="T31" fmla="*/ 10 h 2771"/>
                    <a:gd name="T32" fmla="*/ 1 w 2934"/>
                    <a:gd name="T33" fmla="*/ 11 h 2771"/>
                    <a:gd name="T34" fmla="*/ 0 w 2934"/>
                    <a:gd name="T35" fmla="*/ 13 h 2771"/>
                    <a:gd name="T36" fmla="*/ 1 w 2934"/>
                    <a:gd name="T37" fmla="*/ 14 h 2771"/>
                    <a:gd name="T38" fmla="*/ 1 w 2934"/>
                    <a:gd name="T39" fmla="*/ 16 h 2771"/>
                    <a:gd name="T40" fmla="*/ 2 w 2934"/>
                    <a:gd name="T41" fmla="*/ 17 h 2771"/>
                    <a:gd name="T42" fmla="*/ 2 w 2934"/>
                    <a:gd name="T43" fmla="*/ 18 h 2771"/>
                    <a:gd name="T44" fmla="*/ 4 w 2934"/>
                    <a:gd name="T45" fmla="*/ 19 h 2771"/>
                    <a:gd name="T46" fmla="*/ 5 w 2934"/>
                    <a:gd name="T47" fmla="*/ 20 h 2771"/>
                    <a:gd name="T48" fmla="*/ 6 w 2934"/>
                    <a:gd name="T49" fmla="*/ 21 h 2771"/>
                    <a:gd name="T50" fmla="*/ 8 w 2934"/>
                    <a:gd name="T51" fmla="*/ 21 h 2771"/>
                    <a:gd name="T52" fmla="*/ 9 w 2934"/>
                    <a:gd name="T53" fmla="*/ 21 h 2771"/>
                    <a:gd name="T54" fmla="*/ 11 w 2934"/>
                    <a:gd name="T55" fmla="*/ 21 h 2771"/>
                    <a:gd name="T56" fmla="*/ 13 w 2934"/>
                    <a:gd name="T57" fmla="*/ 21 h 2771"/>
                    <a:gd name="T58" fmla="*/ 14 w 2934"/>
                    <a:gd name="T59" fmla="*/ 20 h 2771"/>
                    <a:gd name="T60" fmla="*/ 16 w 2934"/>
                    <a:gd name="T61" fmla="*/ 19 h 2771"/>
                    <a:gd name="T62" fmla="*/ 17 w 2934"/>
                    <a:gd name="T63" fmla="*/ 18 h 2771"/>
                    <a:gd name="T64" fmla="*/ 19 w 2934"/>
                    <a:gd name="T65" fmla="*/ 17 h 2771"/>
                    <a:gd name="T66" fmla="*/ 20 w 2934"/>
                    <a:gd name="T67" fmla="*/ 16 h 2771"/>
                    <a:gd name="T68" fmla="*/ 21 w 2934"/>
                    <a:gd name="T69" fmla="*/ 14 h 2771"/>
                    <a:gd name="T70" fmla="*/ 22 w 2934"/>
                    <a:gd name="T71" fmla="*/ 13 h 2771"/>
                    <a:gd name="T72" fmla="*/ 23 w 2934"/>
                    <a:gd name="T73" fmla="*/ 11 h 2771"/>
                    <a:gd name="T74" fmla="*/ 23 w 2934"/>
                    <a:gd name="T75" fmla="*/ 10 h 2771"/>
                    <a:gd name="T76" fmla="*/ 23 w 2934"/>
                    <a:gd name="T77" fmla="*/ 8 h 2771"/>
                    <a:gd name="T78" fmla="*/ 23 w 2934"/>
                    <a:gd name="T79" fmla="*/ 7 h 2771"/>
                    <a:gd name="T80" fmla="*/ 23 w 2934"/>
                    <a:gd name="T81" fmla="*/ 5 h 2771"/>
                    <a:gd name="T82" fmla="*/ 23 w 2934"/>
                    <a:gd name="T83" fmla="*/ 4 h 2771"/>
                    <a:gd name="T84" fmla="*/ 22 w 2934"/>
                    <a:gd name="T85" fmla="*/ 3 h 277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934" h="2771">
                      <a:moveTo>
                        <a:pt x="2718" y="400"/>
                      </a:moveTo>
                      <a:lnTo>
                        <a:pt x="2678" y="351"/>
                      </a:lnTo>
                      <a:lnTo>
                        <a:pt x="2634" y="306"/>
                      </a:lnTo>
                      <a:lnTo>
                        <a:pt x="2588" y="264"/>
                      </a:lnTo>
                      <a:lnTo>
                        <a:pt x="2538" y="224"/>
                      </a:lnTo>
                      <a:lnTo>
                        <a:pt x="2488" y="188"/>
                      </a:lnTo>
                      <a:lnTo>
                        <a:pt x="2434" y="155"/>
                      </a:lnTo>
                      <a:lnTo>
                        <a:pt x="2379" y="126"/>
                      </a:lnTo>
                      <a:lnTo>
                        <a:pt x="2321" y="99"/>
                      </a:lnTo>
                      <a:lnTo>
                        <a:pt x="2262" y="75"/>
                      </a:lnTo>
                      <a:lnTo>
                        <a:pt x="2202" y="55"/>
                      </a:lnTo>
                      <a:lnTo>
                        <a:pt x="2140" y="38"/>
                      </a:lnTo>
                      <a:lnTo>
                        <a:pt x="2076" y="24"/>
                      </a:lnTo>
                      <a:lnTo>
                        <a:pt x="2010" y="13"/>
                      </a:lnTo>
                      <a:lnTo>
                        <a:pt x="1946" y="6"/>
                      </a:lnTo>
                      <a:lnTo>
                        <a:pt x="1878" y="2"/>
                      </a:lnTo>
                      <a:lnTo>
                        <a:pt x="1809" y="0"/>
                      </a:lnTo>
                      <a:lnTo>
                        <a:pt x="1741" y="3"/>
                      </a:lnTo>
                      <a:lnTo>
                        <a:pt x="1671" y="7"/>
                      </a:lnTo>
                      <a:lnTo>
                        <a:pt x="1601" y="16"/>
                      </a:lnTo>
                      <a:lnTo>
                        <a:pt x="1530" y="27"/>
                      </a:lnTo>
                      <a:lnTo>
                        <a:pt x="1460" y="43"/>
                      </a:lnTo>
                      <a:lnTo>
                        <a:pt x="1389" y="61"/>
                      </a:lnTo>
                      <a:lnTo>
                        <a:pt x="1319" y="82"/>
                      </a:lnTo>
                      <a:lnTo>
                        <a:pt x="1247" y="106"/>
                      </a:lnTo>
                      <a:lnTo>
                        <a:pt x="1177" y="133"/>
                      </a:lnTo>
                      <a:lnTo>
                        <a:pt x="1108" y="164"/>
                      </a:lnTo>
                      <a:lnTo>
                        <a:pt x="1037" y="197"/>
                      </a:lnTo>
                      <a:lnTo>
                        <a:pt x="968" y="234"/>
                      </a:lnTo>
                      <a:lnTo>
                        <a:pt x="901" y="273"/>
                      </a:lnTo>
                      <a:lnTo>
                        <a:pt x="833" y="317"/>
                      </a:lnTo>
                      <a:lnTo>
                        <a:pt x="766" y="364"/>
                      </a:lnTo>
                      <a:lnTo>
                        <a:pt x="701" y="413"/>
                      </a:lnTo>
                      <a:lnTo>
                        <a:pt x="638" y="465"/>
                      </a:lnTo>
                      <a:lnTo>
                        <a:pt x="577" y="518"/>
                      </a:lnTo>
                      <a:lnTo>
                        <a:pt x="519" y="575"/>
                      </a:lnTo>
                      <a:lnTo>
                        <a:pt x="464" y="631"/>
                      </a:lnTo>
                      <a:lnTo>
                        <a:pt x="412" y="690"/>
                      </a:lnTo>
                      <a:lnTo>
                        <a:pt x="363" y="749"/>
                      </a:lnTo>
                      <a:lnTo>
                        <a:pt x="317" y="810"/>
                      </a:lnTo>
                      <a:lnTo>
                        <a:pt x="274" y="873"/>
                      </a:lnTo>
                      <a:lnTo>
                        <a:pt x="234" y="935"/>
                      </a:lnTo>
                      <a:lnTo>
                        <a:pt x="197" y="1000"/>
                      </a:lnTo>
                      <a:lnTo>
                        <a:pt x="163" y="1065"/>
                      </a:lnTo>
                      <a:lnTo>
                        <a:pt x="132" y="1129"/>
                      </a:lnTo>
                      <a:lnTo>
                        <a:pt x="104" y="1196"/>
                      </a:lnTo>
                      <a:lnTo>
                        <a:pt x="80" y="1262"/>
                      </a:lnTo>
                      <a:lnTo>
                        <a:pt x="59" y="1328"/>
                      </a:lnTo>
                      <a:lnTo>
                        <a:pt x="41" y="1394"/>
                      </a:lnTo>
                      <a:lnTo>
                        <a:pt x="25" y="1460"/>
                      </a:lnTo>
                      <a:lnTo>
                        <a:pt x="14" y="1526"/>
                      </a:lnTo>
                      <a:lnTo>
                        <a:pt x="6" y="1593"/>
                      </a:lnTo>
                      <a:lnTo>
                        <a:pt x="1" y="1659"/>
                      </a:lnTo>
                      <a:lnTo>
                        <a:pt x="0" y="1723"/>
                      </a:lnTo>
                      <a:lnTo>
                        <a:pt x="1" y="1788"/>
                      </a:lnTo>
                      <a:lnTo>
                        <a:pt x="7" y="1852"/>
                      </a:lnTo>
                      <a:lnTo>
                        <a:pt x="15" y="1915"/>
                      </a:lnTo>
                      <a:lnTo>
                        <a:pt x="28" y="1977"/>
                      </a:lnTo>
                      <a:lnTo>
                        <a:pt x="44" y="2037"/>
                      </a:lnTo>
                      <a:lnTo>
                        <a:pt x="63" y="2096"/>
                      </a:lnTo>
                      <a:lnTo>
                        <a:pt x="87" y="2154"/>
                      </a:lnTo>
                      <a:lnTo>
                        <a:pt x="114" y="2212"/>
                      </a:lnTo>
                      <a:lnTo>
                        <a:pt x="143" y="2267"/>
                      </a:lnTo>
                      <a:lnTo>
                        <a:pt x="177" y="2320"/>
                      </a:lnTo>
                      <a:lnTo>
                        <a:pt x="215" y="2371"/>
                      </a:lnTo>
                      <a:lnTo>
                        <a:pt x="256" y="2420"/>
                      </a:lnTo>
                      <a:lnTo>
                        <a:pt x="300" y="2465"/>
                      </a:lnTo>
                      <a:lnTo>
                        <a:pt x="346" y="2508"/>
                      </a:lnTo>
                      <a:lnTo>
                        <a:pt x="395" y="2547"/>
                      </a:lnTo>
                      <a:lnTo>
                        <a:pt x="446" y="2584"/>
                      </a:lnTo>
                      <a:lnTo>
                        <a:pt x="500" y="2616"/>
                      </a:lnTo>
                      <a:lnTo>
                        <a:pt x="555" y="2646"/>
                      </a:lnTo>
                      <a:lnTo>
                        <a:pt x="612" y="2672"/>
                      </a:lnTo>
                      <a:lnTo>
                        <a:pt x="671" y="2696"/>
                      </a:lnTo>
                      <a:lnTo>
                        <a:pt x="732" y="2716"/>
                      </a:lnTo>
                      <a:lnTo>
                        <a:pt x="794" y="2733"/>
                      </a:lnTo>
                      <a:lnTo>
                        <a:pt x="859" y="2747"/>
                      </a:lnTo>
                      <a:lnTo>
                        <a:pt x="923" y="2758"/>
                      </a:lnTo>
                      <a:lnTo>
                        <a:pt x="990" y="2765"/>
                      </a:lnTo>
                      <a:lnTo>
                        <a:pt x="1056" y="2769"/>
                      </a:lnTo>
                      <a:lnTo>
                        <a:pt x="1125" y="2771"/>
                      </a:lnTo>
                      <a:lnTo>
                        <a:pt x="1194" y="2769"/>
                      </a:lnTo>
                      <a:lnTo>
                        <a:pt x="1263" y="2764"/>
                      </a:lnTo>
                      <a:lnTo>
                        <a:pt x="1333" y="2755"/>
                      </a:lnTo>
                      <a:lnTo>
                        <a:pt x="1404" y="2744"/>
                      </a:lnTo>
                      <a:lnTo>
                        <a:pt x="1474" y="2729"/>
                      </a:lnTo>
                      <a:lnTo>
                        <a:pt x="1544" y="2712"/>
                      </a:lnTo>
                      <a:lnTo>
                        <a:pt x="1616" y="2691"/>
                      </a:lnTo>
                      <a:lnTo>
                        <a:pt x="1686" y="2665"/>
                      </a:lnTo>
                      <a:lnTo>
                        <a:pt x="1757" y="2638"/>
                      </a:lnTo>
                      <a:lnTo>
                        <a:pt x="1827" y="2608"/>
                      </a:lnTo>
                      <a:lnTo>
                        <a:pt x="1896" y="2574"/>
                      </a:lnTo>
                      <a:lnTo>
                        <a:pt x="1965" y="2537"/>
                      </a:lnTo>
                      <a:lnTo>
                        <a:pt x="2034" y="2498"/>
                      </a:lnTo>
                      <a:lnTo>
                        <a:pt x="2102" y="2454"/>
                      </a:lnTo>
                      <a:lnTo>
                        <a:pt x="2168" y="2408"/>
                      </a:lnTo>
                      <a:lnTo>
                        <a:pt x="2233" y="2358"/>
                      </a:lnTo>
                      <a:lnTo>
                        <a:pt x="2296" y="2306"/>
                      </a:lnTo>
                      <a:lnTo>
                        <a:pt x="2357" y="2253"/>
                      </a:lnTo>
                      <a:lnTo>
                        <a:pt x="2414" y="2198"/>
                      </a:lnTo>
                      <a:lnTo>
                        <a:pt x="2469" y="2140"/>
                      </a:lnTo>
                      <a:lnTo>
                        <a:pt x="2521" y="2082"/>
                      </a:lnTo>
                      <a:lnTo>
                        <a:pt x="2571" y="2022"/>
                      </a:lnTo>
                      <a:lnTo>
                        <a:pt x="2617" y="1961"/>
                      </a:lnTo>
                      <a:lnTo>
                        <a:pt x="2659" y="1899"/>
                      </a:lnTo>
                      <a:lnTo>
                        <a:pt x="2700" y="1836"/>
                      </a:lnTo>
                      <a:lnTo>
                        <a:pt x="2737" y="1771"/>
                      </a:lnTo>
                      <a:lnTo>
                        <a:pt x="2771" y="1707"/>
                      </a:lnTo>
                      <a:lnTo>
                        <a:pt x="2802" y="1642"/>
                      </a:lnTo>
                      <a:lnTo>
                        <a:pt x="2830" y="1576"/>
                      </a:lnTo>
                      <a:lnTo>
                        <a:pt x="2854" y="1509"/>
                      </a:lnTo>
                      <a:lnTo>
                        <a:pt x="2875" y="1443"/>
                      </a:lnTo>
                      <a:lnTo>
                        <a:pt x="2893" y="1377"/>
                      </a:lnTo>
                      <a:lnTo>
                        <a:pt x="2909" y="1311"/>
                      </a:lnTo>
                      <a:lnTo>
                        <a:pt x="2920" y="1245"/>
                      </a:lnTo>
                      <a:lnTo>
                        <a:pt x="2928" y="1179"/>
                      </a:lnTo>
                      <a:lnTo>
                        <a:pt x="2932" y="1112"/>
                      </a:lnTo>
                      <a:lnTo>
                        <a:pt x="2934" y="1048"/>
                      </a:lnTo>
                      <a:lnTo>
                        <a:pt x="2932" y="983"/>
                      </a:lnTo>
                      <a:lnTo>
                        <a:pt x="2927" y="920"/>
                      </a:lnTo>
                      <a:lnTo>
                        <a:pt x="2918" y="856"/>
                      </a:lnTo>
                      <a:lnTo>
                        <a:pt x="2906" y="794"/>
                      </a:lnTo>
                      <a:lnTo>
                        <a:pt x="2890" y="734"/>
                      </a:lnTo>
                      <a:lnTo>
                        <a:pt x="2871" y="675"/>
                      </a:lnTo>
                      <a:lnTo>
                        <a:pt x="2848" y="617"/>
                      </a:lnTo>
                      <a:lnTo>
                        <a:pt x="2821" y="559"/>
                      </a:lnTo>
                      <a:lnTo>
                        <a:pt x="2790" y="504"/>
                      </a:lnTo>
                      <a:lnTo>
                        <a:pt x="2756" y="452"/>
                      </a:lnTo>
                      <a:lnTo>
                        <a:pt x="2718" y="4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0319" name="Group 1300"/>
                <p:cNvGrpSpPr>
                  <a:grpSpLocks/>
                </p:cNvGrpSpPr>
                <p:nvPr/>
              </p:nvGrpSpPr>
              <p:grpSpPr bwMode="auto">
                <a:xfrm>
                  <a:off x="5238" y="3708"/>
                  <a:ext cx="439" cy="439"/>
                  <a:chOff x="5238" y="3708"/>
                  <a:chExt cx="439" cy="439"/>
                </a:xfrm>
              </p:grpSpPr>
              <p:grpSp>
                <p:nvGrpSpPr>
                  <p:cNvPr id="10320" name="Group 1931"/>
                  <p:cNvGrpSpPr>
                    <a:grpSpLocks/>
                  </p:cNvGrpSpPr>
                  <p:nvPr/>
                </p:nvGrpSpPr>
                <p:grpSpPr bwMode="auto">
                  <a:xfrm>
                    <a:off x="5238" y="3962"/>
                    <a:ext cx="439" cy="185"/>
                    <a:chOff x="5238" y="3962"/>
                    <a:chExt cx="439" cy="185"/>
                  </a:xfrm>
                </p:grpSpPr>
                <p:sp>
                  <p:nvSpPr>
                    <p:cNvPr id="10713" name="Freeform 1772"/>
                    <p:cNvSpPr>
                      <a:spLocks/>
                    </p:cNvSpPr>
                    <p:nvPr/>
                  </p:nvSpPr>
                  <p:spPr bwMode="auto">
                    <a:xfrm>
                      <a:off x="5238" y="4046"/>
                      <a:ext cx="1" cy="21"/>
                    </a:xfrm>
                    <a:custGeom>
                      <a:avLst/>
                      <a:gdLst>
                        <a:gd name="T0" fmla="*/ 0 w 1"/>
                        <a:gd name="T1" fmla="*/ 0 h 42"/>
                        <a:gd name="T2" fmla="*/ 0 w 1"/>
                        <a:gd name="T3" fmla="*/ 1 h 42"/>
                        <a:gd name="T4" fmla="*/ 0 w 1"/>
                        <a:gd name="T5" fmla="*/ 1 h 42"/>
                        <a:gd name="T6" fmla="*/ 0 w 1"/>
                        <a:gd name="T7" fmla="*/ 1 h 42"/>
                        <a:gd name="T8" fmla="*/ 0 w 1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42">
                          <a:moveTo>
                            <a:pt x="0" y="0"/>
                          </a:moveTo>
                          <a:lnTo>
                            <a:pt x="0" y="8"/>
                          </a:lnTo>
                          <a:lnTo>
                            <a:pt x="0" y="42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7E1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14" name="Freeform 1773"/>
                    <p:cNvSpPr>
                      <a:spLocks/>
                    </p:cNvSpPr>
                    <p:nvPr/>
                  </p:nvSpPr>
                  <p:spPr bwMode="auto">
                    <a:xfrm>
                      <a:off x="5238" y="4050"/>
                      <a:ext cx="1" cy="21"/>
                    </a:xfrm>
                    <a:custGeom>
                      <a:avLst/>
                      <a:gdLst>
                        <a:gd name="T0" fmla="*/ 0 w 2"/>
                        <a:gd name="T1" fmla="*/ 0 h 43"/>
                        <a:gd name="T2" fmla="*/ 1 w 2"/>
                        <a:gd name="T3" fmla="*/ 0 h 43"/>
                        <a:gd name="T4" fmla="*/ 1 w 2"/>
                        <a:gd name="T5" fmla="*/ 0 h 43"/>
                        <a:gd name="T6" fmla="*/ 0 w 2"/>
                        <a:gd name="T7" fmla="*/ 0 h 43"/>
                        <a:gd name="T8" fmla="*/ 0 w 2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43">
                          <a:moveTo>
                            <a:pt x="0" y="0"/>
                          </a:moveTo>
                          <a:lnTo>
                            <a:pt x="2" y="9"/>
                          </a:lnTo>
                          <a:lnTo>
                            <a:pt x="2" y="43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6E05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15" name="Freeform 1774"/>
                    <p:cNvSpPr>
                      <a:spLocks/>
                    </p:cNvSpPr>
                    <p:nvPr/>
                  </p:nvSpPr>
                  <p:spPr bwMode="auto">
                    <a:xfrm>
                      <a:off x="5239" y="4054"/>
                      <a:ext cx="2" cy="22"/>
                    </a:xfrm>
                    <a:custGeom>
                      <a:avLst/>
                      <a:gdLst>
                        <a:gd name="T0" fmla="*/ 0 w 3"/>
                        <a:gd name="T1" fmla="*/ 0 h 42"/>
                        <a:gd name="T2" fmla="*/ 1 w 3"/>
                        <a:gd name="T3" fmla="*/ 1 h 42"/>
                        <a:gd name="T4" fmla="*/ 1 w 3"/>
                        <a:gd name="T5" fmla="*/ 1 h 42"/>
                        <a:gd name="T6" fmla="*/ 0 w 3"/>
                        <a:gd name="T7" fmla="*/ 1 h 42"/>
                        <a:gd name="T8" fmla="*/ 0 w 3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42">
                          <a:moveTo>
                            <a:pt x="0" y="0"/>
                          </a:moveTo>
                          <a:lnTo>
                            <a:pt x="3" y="8"/>
                          </a:lnTo>
                          <a:lnTo>
                            <a:pt x="3" y="42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5DE5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16" name="Freeform 1775"/>
                    <p:cNvSpPr>
                      <a:spLocks/>
                    </p:cNvSpPr>
                    <p:nvPr/>
                  </p:nvSpPr>
                  <p:spPr bwMode="auto">
                    <a:xfrm>
                      <a:off x="5241" y="4059"/>
                      <a:ext cx="1" cy="21"/>
                    </a:xfrm>
                    <a:custGeom>
                      <a:avLst/>
                      <a:gdLst>
                        <a:gd name="T0" fmla="*/ 0 w 3"/>
                        <a:gd name="T1" fmla="*/ 0 h 43"/>
                        <a:gd name="T2" fmla="*/ 0 w 3"/>
                        <a:gd name="T3" fmla="*/ 0 h 43"/>
                        <a:gd name="T4" fmla="*/ 0 w 3"/>
                        <a:gd name="T5" fmla="*/ 0 h 43"/>
                        <a:gd name="T6" fmla="*/ 0 w 3"/>
                        <a:gd name="T7" fmla="*/ 0 h 43"/>
                        <a:gd name="T8" fmla="*/ 0 w 3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43">
                          <a:moveTo>
                            <a:pt x="0" y="0"/>
                          </a:moveTo>
                          <a:lnTo>
                            <a:pt x="3" y="9"/>
                          </a:lnTo>
                          <a:lnTo>
                            <a:pt x="3" y="43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3DB5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17" name="Freeform 1776"/>
                    <p:cNvSpPr>
                      <a:spLocks/>
                    </p:cNvSpPr>
                    <p:nvPr/>
                  </p:nvSpPr>
                  <p:spPr bwMode="auto">
                    <a:xfrm>
                      <a:off x="5242" y="4063"/>
                      <a:ext cx="6" cy="25"/>
                    </a:xfrm>
                    <a:custGeom>
                      <a:avLst/>
                      <a:gdLst>
                        <a:gd name="T0" fmla="*/ 0 w 11"/>
                        <a:gd name="T1" fmla="*/ 0 h 49"/>
                        <a:gd name="T2" fmla="*/ 1 w 11"/>
                        <a:gd name="T3" fmla="*/ 1 h 49"/>
                        <a:gd name="T4" fmla="*/ 1 w 11"/>
                        <a:gd name="T5" fmla="*/ 1 h 49"/>
                        <a:gd name="T6" fmla="*/ 0 w 11"/>
                        <a:gd name="T7" fmla="*/ 1 h 49"/>
                        <a:gd name="T8" fmla="*/ 0 w 11"/>
                        <a:gd name="T9" fmla="*/ 0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" h="49">
                          <a:moveTo>
                            <a:pt x="0" y="0"/>
                          </a:moveTo>
                          <a:lnTo>
                            <a:pt x="11" y="15"/>
                          </a:lnTo>
                          <a:lnTo>
                            <a:pt x="11" y="49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1D75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18" name="Freeform 1777"/>
                    <p:cNvSpPr>
                      <a:spLocks/>
                    </p:cNvSpPr>
                    <p:nvPr/>
                  </p:nvSpPr>
                  <p:spPr bwMode="auto">
                    <a:xfrm>
                      <a:off x="5242" y="4063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0 w 3"/>
                        <a:gd name="T3" fmla="*/ 1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1D75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19" name="Freeform 1778"/>
                    <p:cNvSpPr>
                      <a:spLocks/>
                    </p:cNvSpPr>
                    <p:nvPr/>
                  </p:nvSpPr>
                  <p:spPr bwMode="auto">
                    <a:xfrm>
                      <a:off x="5243" y="4064"/>
                      <a:ext cx="1" cy="19"/>
                    </a:xfrm>
                    <a:custGeom>
                      <a:avLst/>
                      <a:gdLst>
                        <a:gd name="T0" fmla="*/ 0 w 1"/>
                        <a:gd name="T1" fmla="*/ 0 h 38"/>
                        <a:gd name="T2" fmla="*/ 1 w 1"/>
                        <a:gd name="T3" fmla="*/ 1 h 38"/>
                        <a:gd name="T4" fmla="*/ 1 w 1"/>
                        <a:gd name="T5" fmla="*/ 1 h 38"/>
                        <a:gd name="T6" fmla="*/ 0 w 1"/>
                        <a:gd name="T7" fmla="*/ 1 h 38"/>
                        <a:gd name="T8" fmla="*/ 0 w 1"/>
                        <a:gd name="T9" fmla="*/ 0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8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1" y="38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0D55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0" name="Freeform 1779"/>
                    <p:cNvSpPr>
                      <a:spLocks/>
                    </p:cNvSpPr>
                    <p:nvPr/>
                  </p:nvSpPr>
                  <p:spPr bwMode="auto">
                    <a:xfrm>
                      <a:off x="5244" y="4066"/>
                      <a:ext cx="2" cy="19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1 w 3"/>
                        <a:gd name="T3" fmla="*/ 1 h 36"/>
                        <a:gd name="T4" fmla="*/ 1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FD45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1" name="Freeform 1780"/>
                    <p:cNvSpPr>
                      <a:spLocks/>
                    </p:cNvSpPr>
                    <p:nvPr/>
                  </p:nvSpPr>
                  <p:spPr bwMode="auto">
                    <a:xfrm>
                      <a:off x="5246" y="4068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0 h 36"/>
                        <a:gd name="T2" fmla="*/ 1 w 2"/>
                        <a:gd name="T3" fmla="*/ 1 h 36"/>
                        <a:gd name="T4" fmla="*/ 1 w 2"/>
                        <a:gd name="T5" fmla="*/ 1 h 36"/>
                        <a:gd name="T6" fmla="*/ 0 w 2"/>
                        <a:gd name="T7" fmla="*/ 1 h 36"/>
                        <a:gd name="T8" fmla="*/ 0 w 2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6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2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ED35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2" name="Freeform 1781"/>
                    <p:cNvSpPr>
                      <a:spLocks/>
                    </p:cNvSpPr>
                    <p:nvPr/>
                  </p:nvSpPr>
                  <p:spPr bwMode="auto">
                    <a:xfrm>
                      <a:off x="5246" y="4069"/>
                      <a:ext cx="2" cy="19"/>
                    </a:xfrm>
                    <a:custGeom>
                      <a:avLst/>
                      <a:gdLst>
                        <a:gd name="T0" fmla="*/ 0 w 2"/>
                        <a:gd name="T1" fmla="*/ 0 h 37"/>
                        <a:gd name="T2" fmla="*/ 2 w 2"/>
                        <a:gd name="T3" fmla="*/ 1 h 37"/>
                        <a:gd name="T4" fmla="*/ 2 w 2"/>
                        <a:gd name="T5" fmla="*/ 1 h 37"/>
                        <a:gd name="T6" fmla="*/ 0 w 2"/>
                        <a:gd name="T7" fmla="*/ 1 h 37"/>
                        <a:gd name="T8" fmla="*/ 0 w 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7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2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DD2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3" name="Freeform 1782"/>
                    <p:cNvSpPr>
                      <a:spLocks/>
                    </p:cNvSpPr>
                    <p:nvPr/>
                  </p:nvSpPr>
                  <p:spPr bwMode="auto">
                    <a:xfrm>
                      <a:off x="5248" y="4071"/>
                      <a:ext cx="7" cy="24"/>
                    </a:xfrm>
                    <a:custGeom>
                      <a:avLst/>
                      <a:gdLst>
                        <a:gd name="T0" fmla="*/ 0 w 14"/>
                        <a:gd name="T1" fmla="*/ 0 h 50"/>
                        <a:gd name="T2" fmla="*/ 1 w 14"/>
                        <a:gd name="T3" fmla="*/ 0 h 50"/>
                        <a:gd name="T4" fmla="*/ 1 w 14"/>
                        <a:gd name="T5" fmla="*/ 0 h 50"/>
                        <a:gd name="T6" fmla="*/ 0 w 14"/>
                        <a:gd name="T7" fmla="*/ 0 h 50"/>
                        <a:gd name="T8" fmla="*/ 0 w 14"/>
                        <a:gd name="T9" fmla="*/ 0 h 5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50">
                          <a:moveTo>
                            <a:pt x="0" y="0"/>
                          </a:moveTo>
                          <a:lnTo>
                            <a:pt x="14" y="16"/>
                          </a:lnTo>
                          <a:lnTo>
                            <a:pt x="14" y="50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DD1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4" name="Freeform 1783"/>
                    <p:cNvSpPr>
                      <a:spLocks/>
                    </p:cNvSpPr>
                    <p:nvPr/>
                  </p:nvSpPr>
                  <p:spPr bwMode="auto">
                    <a:xfrm>
                      <a:off x="5248" y="4071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0 h 37"/>
                        <a:gd name="T2" fmla="*/ 1 w 2"/>
                        <a:gd name="T3" fmla="*/ 0 h 37"/>
                        <a:gd name="T4" fmla="*/ 1 w 2"/>
                        <a:gd name="T5" fmla="*/ 0 h 37"/>
                        <a:gd name="T6" fmla="*/ 0 w 2"/>
                        <a:gd name="T7" fmla="*/ 0 h 37"/>
                        <a:gd name="T8" fmla="*/ 0 w 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7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2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DD1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5" name="Freeform 1784"/>
                    <p:cNvSpPr>
                      <a:spLocks/>
                    </p:cNvSpPr>
                    <p:nvPr/>
                  </p:nvSpPr>
                  <p:spPr bwMode="auto">
                    <a:xfrm>
                      <a:off x="5248" y="4072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1 w 3"/>
                        <a:gd name="T3" fmla="*/ 0 h 37"/>
                        <a:gd name="T4" fmla="*/ 1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CCF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6" name="Freeform 1785"/>
                    <p:cNvSpPr>
                      <a:spLocks/>
                    </p:cNvSpPr>
                    <p:nvPr/>
                  </p:nvSpPr>
                  <p:spPr bwMode="auto">
                    <a:xfrm>
                      <a:off x="5250" y="4073"/>
                      <a:ext cx="1" cy="18"/>
                    </a:xfrm>
                    <a:custGeom>
                      <a:avLst/>
                      <a:gdLst>
                        <a:gd name="T0" fmla="*/ 0 w 1"/>
                        <a:gd name="T1" fmla="*/ 0 h 35"/>
                        <a:gd name="T2" fmla="*/ 1 w 1"/>
                        <a:gd name="T3" fmla="*/ 1 h 35"/>
                        <a:gd name="T4" fmla="*/ 1 w 1"/>
                        <a:gd name="T5" fmla="*/ 1 h 35"/>
                        <a:gd name="T6" fmla="*/ 0 w 1"/>
                        <a:gd name="T7" fmla="*/ 1 h 35"/>
                        <a:gd name="T8" fmla="*/ 0 w 1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5">
                          <a:moveTo>
                            <a:pt x="0" y="0"/>
                          </a:moveTo>
                          <a:lnTo>
                            <a:pt x="1" y="1"/>
                          </a:lnTo>
                          <a:lnTo>
                            <a:pt x="1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BCE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7" name="Freeform 1786"/>
                    <p:cNvSpPr>
                      <a:spLocks/>
                    </p:cNvSpPr>
                    <p:nvPr/>
                  </p:nvSpPr>
                  <p:spPr bwMode="auto">
                    <a:xfrm>
                      <a:off x="5250" y="4074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1 w 3"/>
                        <a:gd name="T3" fmla="*/ 0 h 37"/>
                        <a:gd name="T4" fmla="*/ 1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ACD5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8" name="Freeform 1787"/>
                    <p:cNvSpPr>
                      <a:spLocks/>
                    </p:cNvSpPr>
                    <p:nvPr/>
                  </p:nvSpPr>
                  <p:spPr bwMode="auto">
                    <a:xfrm>
                      <a:off x="5252" y="4076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35"/>
                        <a:gd name="T2" fmla="*/ 1 w 1"/>
                        <a:gd name="T3" fmla="*/ 0 h 35"/>
                        <a:gd name="T4" fmla="*/ 1 w 1"/>
                        <a:gd name="T5" fmla="*/ 0 h 35"/>
                        <a:gd name="T6" fmla="*/ 0 w 1"/>
                        <a:gd name="T7" fmla="*/ 0 h 35"/>
                        <a:gd name="T8" fmla="*/ 0 w 1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5">
                          <a:moveTo>
                            <a:pt x="0" y="0"/>
                          </a:moveTo>
                          <a:lnTo>
                            <a:pt x="1" y="2"/>
                          </a:lnTo>
                          <a:lnTo>
                            <a:pt x="1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ACC5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29" name="Freeform 1788"/>
                    <p:cNvSpPr>
                      <a:spLocks/>
                    </p:cNvSpPr>
                    <p:nvPr/>
                  </p:nvSpPr>
                  <p:spPr bwMode="auto">
                    <a:xfrm>
                      <a:off x="5253" y="4076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0 w 3"/>
                        <a:gd name="T3" fmla="*/ 1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2"/>
                          </a:lnTo>
                          <a:lnTo>
                            <a:pt x="3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9CB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0" name="Freeform 1789"/>
                    <p:cNvSpPr>
                      <a:spLocks/>
                    </p:cNvSpPr>
                    <p:nvPr/>
                  </p:nvSpPr>
                  <p:spPr bwMode="auto">
                    <a:xfrm>
                      <a:off x="5254" y="4078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36"/>
                        <a:gd name="T2" fmla="*/ 1 w 1"/>
                        <a:gd name="T3" fmla="*/ 0 h 36"/>
                        <a:gd name="T4" fmla="*/ 1 w 1"/>
                        <a:gd name="T5" fmla="*/ 0 h 36"/>
                        <a:gd name="T6" fmla="*/ 0 w 1"/>
                        <a:gd name="T7" fmla="*/ 0 h 36"/>
                        <a:gd name="T8" fmla="*/ 0 w 1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6">
                          <a:moveTo>
                            <a:pt x="0" y="0"/>
                          </a:moveTo>
                          <a:lnTo>
                            <a:pt x="1" y="2"/>
                          </a:lnTo>
                          <a:lnTo>
                            <a:pt x="1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8CA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1" name="Freeform 1790"/>
                    <p:cNvSpPr>
                      <a:spLocks/>
                    </p:cNvSpPr>
                    <p:nvPr/>
                  </p:nvSpPr>
                  <p:spPr bwMode="auto">
                    <a:xfrm>
                      <a:off x="5255" y="4078"/>
                      <a:ext cx="10" cy="25"/>
                    </a:xfrm>
                    <a:custGeom>
                      <a:avLst/>
                      <a:gdLst>
                        <a:gd name="T0" fmla="*/ 0 w 20"/>
                        <a:gd name="T1" fmla="*/ 0 h 49"/>
                        <a:gd name="T2" fmla="*/ 1 w 20"/>
                        <a:gd name="T3" fmla="*/ 1 h 49"/>
                        <a:gd name="T4" fmla="*/ 1 w 20"/>
                        <a:gd name="T5" fmla="*/ 1 h 49"/>
                        <a:gd name="T6" fmla="*/ 0 w 20"/>
                        <a:gd name="T7" fmla="*/ 1 h 49"/>
                        <a:gd name="T8" fmla="*/ 0 w 20"/>
                        <a:gd name="T9" fmla="*/ 0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" h="49">
                          <a:moveTo>
                            <a:pt x="0" y="0"/>
                          </a:moveTo>
                          <a:lnTo>
                            <a:pt x="20" y="15"/>
                          </a:lnTo>
                          <a:lnTo>
                            <a:pt x="20" y="49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8C9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2" name="Freeform 1791"/>
                    <p:cNvSpPr>
                      <a:spLocks/>
                    </p:cNvSpPr>
                    <p:nvPr/>
                  </p:nvSpPr>
                  <p:spPr bwMode="auto">
                    <a:xfrm>
                      <a:off x="5255" y="4078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0 w 3"/>
                        <a:gd name="T3" fmla="*/ 1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8C9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3" name="Freeform 1792"/>
                    <p:cNvSpPr>
                      <a:spLocks/>
                    </p:cNvSpPr>
                    <p:nvPr/>
                  </p:nvSpPr>
                  <p:spPr bwMode="auto">
                    <a:xfrm>
                      <a:off x="5256" y="4080"/>
                      <a:ext cx="2" cy="17"/>
                    </a:xfrm>
                    <a:custGeom>
                      <a:avLst/>
                      <a:gdLst>
                        <a:gd name="T0" fmla="*/ 0 w 3"/>
                        <a:gd name="T1" fmla="*/ 0 h 35"/>
                        <a:gd name="T2" fmla="*/ 1 w 3"/>
                        <a:gd name="T3" fmla="*/ 0 h 35"/>
                        <a:gd name="T4" fmla="*/ 1 w 3"/>
                        <a:gd name="T5" fmla="*/ 0 h 35"/>
                        <a:gd name="T6" fmla="*/ 0 w 3"/>
                        <a:gd name="T7" fmla="*/ 0 h 35"/>
                        <a:gd name="T8" fmla="*/ 0 w 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0"/>
                          </a:moveTo>
                          <a:lnTo>
                            <a:pt x="3" y="1"/>
                          </a:lnTo>
                          <a:lnTo>
                            <a:pt x="3" y="35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7C84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4" name="Freeform 1793"/>
                    <p:cNvSpPr>
                      <a:spLocks/>
                    </p:cNvSpPr>
                    <p:nvPr/>
                  </p:nvSpPr>
                  <p:spPr bwMode="auto">
                    <a:xfrm>
                      <a:off x="5258" y="4081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6C74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5" name="Freeform 1794"/>
                    <p:cNvSpPr>
                      <a:spLocks/>
                    </p:cNvSpPr>
                    <p:nvPr/>
                  </p:nvSpPr>
                  <p:spPr bwMode="auto">
                    <a:xfrm>
                      <a:off x="5259" y="4082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5"/>
                        <a:gd name="T2" fmla="*/ 0 w 3"/>
                        <a:gd name="T3" fmla="*/ 1 h 35"/>
                        <a:gd name="T4" fmla="*/ 0 w 3"/>
                        <a:gd name="T5" fmla="*/ 1 h 35"/>
                        <a:gd name="T6" fmla="*/ 0 w 3"/>
                        <a:gd name="T7" fmla="*/ 1 h 35"/>
                        <a:gd name="T8" fmla="*/ 0 w 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0"/>
                          </a:moveTo>
                          <a:lnTo>
                            <a:pt x="3" y="1"/>
                          </a:lnTo>
                          <a:lnTo>
                            <a:pt x="3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6C6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6" name="Freeform 1795"/>
                    <p:cNvSpPr>
                      <a:spLocks/>
                    </p:cNvSpPr>
                    <p:nvPr/>
                  </p:nvSpPr>
                  <p:spPr bwMode="auto">
                    <a:xfrm>
                      <a:off x="5260" y="4083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1 w 3"/>
                        <a:gd name="T3" fmla="*/ 0 h 37"/>
                        <a:gd name="T4" fmla="*/ 1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5C5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7" name="Freeform 1796"/>
                    <p:cNvSpPr>
                      <a:spLocks/>
                    </p:cNvSpPr>
                    <p:nvPr/>
                  </p:nvSpPr>
                  <p:spPr bwMode="auto">
                    <a:xfrm>
                      <a:off x="5262" y="4084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0 h 35"/>
                        <a:gd name="T2" fmla="*/ 1 w 2"/>
                        <a:gd name="T3" fmla="*/ 1 h 35"/>
                        <a:gd name="T4" fmla="*/ 1 w 2"/>
                        <a:gd name="T5" fmla="*/ 1 h 35"/>
                        <a:gd name="T6" fmla="*/ 0 w 2"/>
                        <a:gd name="T7" fmla="*/ 1 h 35"/>
                        <a:gd name="T8" fmla="*/ 0 w 2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5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2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5C4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8" name="Freeform 1797"/>
                    <p:cNvSpPr>
                      <a:spLocks/>
                    </p:cNvSpPr>
                    <p:nvPr/>
                  </p:nvSpPr>
                  <p:spPr bwMode="auto">
                    <a:xfrm>
                      <a:off x="5263" y="4085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1 w 3"/>
                        <a:gd name="T3" fmla="*/ 0 h 37"/>
                        <a:gd name="T4" fmla="*/ 1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4C3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39" name="Freeform 1798"/>
                    <p:cNvSpPr>
                      <a:spLocks/>
                    </p:cNvSpPr>
                    <p:nvPr/>
                  </p:nvSpPr>
                  <p:spPr bwMode="auto">
                    <a:xfrm>
                      <a:off x="5265" y="4086"/>
                      <a:ext cx="10" cy="24"/>
                    </a:xfrm>
                    <a:custGeom>
                      <a:avLst/>
                      <a:gdLst>
                        <a:gd name="T0" fmla="*/ 0 w 21"/>
                        <a:gd name="T1" fmla="*/ 0 h 48"/>
                        <a:gd name="T2" fmla="*/ 0 w 21"/>
                        <a:gd name="T3" fmla="*/ 1 h 48"/>
                        <a:gd name="T4" fmla="*/ 0 w 21"/>
                        <a:gd name="T5" fmla="*/ 1 h 48"/>
                        <a:gd name="T6" fmla="*/ 0 w 21"/>
                        <a:gd name="T7" fmla="*/ 1 h 48"/>
                        <a:gd name="T8" fmla="*/ 0 w 21"/>
                        <a:gd name="T9" fmla="*/ 0 h 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1" h="48">
                          <a:moveTo>
                            <a:pt x="0" y="0"/>
                          </a:moveTo>
                          <a:lnTo>
                            <a:pt x="21" y="14"/>
                          </a:lnTo>
                          <a:lnTo>
                            <a:pt x="21" y="48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0" name="Freeform 1799"/>
                    <p:cNvSpPr>
                      <a:spLocks/>
                    </p:cNvSpPr>
                    <p:nvPr/>
                  </p:nvSpPr>
                  <p:spPr bwMode="auto">
                    <a:xfrm>
                      <a:off x="5265" y="4086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5"/>
                        <a:gd name="T2" fmla="*/ 0 w 3"/>
                        <a:gd name="T3" fmla="*/ 1 h 35"/>
                        <a:gd name="T4" fmla="*/ 0 w 3"/>
                        <a:gd name="T5" fmla="*/ 1 h 35"/>
                        <a:gd name="T6" fmla="*/ 0 w 3"/>
                        <a:gd name="T7" fmla="*/ 1 h 35"/>
                        <a:gd name="T8" fmla="*/ 0 w 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0"/>
                          </a:moveTo>
                          <a:lnTo>
                            <a:pt x="3" y="2"/>
                          </a:lnTo>
                          <a:lnTo>
                            <a:pt x="3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1" name="Freeform 1800"/>
                    <p:cNvSpPr>
                      <a:spLocks/>
                    </p:cNvSpPr>
                    <p:nvPr/>
                  </p:nvSpPr>
                  <p:spPr bwMode="auto">
                    <a:xfrm>
                      <a:off x="5266" y="4087"/>
                      <a:ext cx="2" cy="18"/>
                    </a:xfrm>
                    <a:custGeom>
                      <a:avLst/>
                      <a:gdLst>
                        <a:gd name="T0" fmla="*/ 0 w 4"/>
                        <a:gd name="T1" fmla="*/ 0 h 36"/>
                        <a:gd name="T2" fmla="*/ 1 w 4"/>
                        <a:gd name="T3" fmla="*/ 1 h 36"/>
                        <a:gd name="T4" fmla="*/ 1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0"/>
                          </a:moveTo>
                          <a:lnTo>
                            <a:pt x="4" y="2"/>
                          </a:lnTo>
                          <a:lnTo>
                            <a:pt x="4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3C14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2" name="Freeform 1801"/>
                    <p:cNvSpPr>
                      <a:spLocks/>
                    </p:cNvSpPr>
                    <p:nvPr/>
                  </p:nvSpPr>
                  <p:spPr bwMode="auto">
                    <a:xfrm>
                      <a:off x="5268" y="4088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1 h 37"/>
                        <a:gd name="T4" fmla="*/ 0 w 3"/>
                        <a:gd name="T5" fmla="*/ 1 h 37"/>
                        <a:gd name="T6" fmla="*/ 0 w 3"/>
                        <a:gd name="T7" fmla="*/ 1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3C04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3" name="Freeform 1802"/>
                    <p:cNvSpPr>
                      <a:spLocks/>
                    </p:cNvSpPr>
                    <p:nvPr/>
                  </p:nvSpPr>
                  <p:spPr bwMode="auto">
                    <a:xfrm>
                      <a:off x="5269" y="4090"/>
                      <a:ext cx="3" cy="17"/>
                    </a:xfrm>
                    <a:custGeom>
                      <a:avLst/>
                      <a:gdLst>
                        <a:gd name="T0" fmla="*/ 0 w 4"/>
                        <a:gd name="T1" fmla="*/ 0 h 35"/>
                        <a:gd name="T2" fmla="*/ 2 w 4"/>
                        <a:gd name="T3" fmla="*/ 0 h 35"/>
                        <a:gd name="T4" fmla="*/ 2 w 4"/>
                        <a:gd name="T5" fmla="*/ 0 h 35"/>
                        <a:gd name="T6" fmla="*/ 0 w 4"/>
                        <a:gd name="T7" fmla="*/ 0 h 35"/>
                        <a:gd name="T8" fmla="*/ 0 w 4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5">
                          <a:moveTo>
                            <a:pt x="0" y="0"/>
                          </a:moveTo>
                          <a:lnTo>
                            <a:pt x="4" y="2"/>
                          </a:lnTo>
                          <a:lnTo>
                            <a:pt x="4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2BF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4" name="Freeform 1803"/>
                    <p:cNvSpPr>
                      <a:spLocks/>
                    </p:cNvSpPr>
                    <p:nvPr/>
                  </p:nvSpPr>
                  <p:spPr bwMode="auto">
                    <a:xfrm>
                      <a:off x="5272" y="4090"/>
                      <a:ext cx="2" cy="19"/>
                    </a:xfrm>
                    <a:custGeom>
                      <a:avLst/>
                      <a:gdLst>
                        <a:gd name="T0" fmla="*/ 0 w 4"/>
                        <a:gd name="T1" fmla="*/ 0 h 36"/>
                        <a:gd name="T2" fmla="*/ 1 w 4"/>
                        <a:gd name="T3" fmla="*/ 1 h 36"/>
                        <a:gd name="T4" fmla="*/ 1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0"/>
                          </a:moveTo>
                          <a:lnTo>
                            <a:pt x="4" y="3"/>
                          </a:lnTo>
                          <a:lnTo>
                            <a:pt x="4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2BE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5" name="Freeform 1804"/>
                    <p:cNvSpPr>
                      <a:spLocks/>
                    </p:cNvSpPr>
                    <p:nvPr/>
                  </p:nvSpPr>
                  <p:spPr bwMode="auto">
                    <a:xfrm>
                      <a:off x="5274" y="4092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0 w 3"/>
                        <a:gd name="T3" fmla="*/ 1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2"/>
                          </a:lnTo>
                          <a:lnTo>
                            <a:pt x="3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1BD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6" name="Freeform 1805"/>
                    <p:cNvSpPr>
                      <a:spLocks/>
                    </p:cNvSpPr>
                    <p:nvPr/>
                  </p:nvSpPr>
                  <p:spPr bwMode="auto">
                    <a:xfrm>
                      <a:off x="5275" y="4093"/>
                      <a:ext cx="13" cy="23"/>
                    </a:xfrm>
                    <a:custGeom>
                      <a:avLst/>
                      <a:gdLst>
                        <a:gd name="T0" fmla="*/ 0 w 26"/>
                        <a:gd name="T1" fmla="*/ 0 h 47"/>
                        <a:gd name="T2" fmla="*/ 1 w 26"/>
                        <a:gd name="T3" fmla="*/ 0 h 47"/>
                        <a:gd name="T4" fmla="*/ 1 w 26"/>
                        <a:gd name="T5" fmla="*/ 0 h 47"/>
                        <a:gd name="T6" fmla="*/ 0 w 26"/>
                        <a:gd name="T7" fmla="*/ 0 h 47"/>
                        <a:gd name="T8" fmla="*/ 0 w 2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6" h="47">
                          <a:moveTo>
                            <a:pt x="0" y="0"/>
                          </a:moveTo>
                          <a:lnTo>
                            <a:pt x="26" y="13"/>
                          </a:lnTo>
                          <a:lnTo>
                            <a:pt x="26" y="4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7" name="Freeform 1806"/>
                    <p:cNvSpPr>
                      <a:spLocks/>
                    </p:cNvSpPr>
                    <p:nvPr/>
                  </p:nvSpPr>
                  <p:spPr bwMode="auto">
                    <a:xfrm>
                      <a:off x="5275" y="4093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6"/>
                        <a:gd name="T2" fmla="*/ 1 w 6"/>
                        <a:gd name="T3" fmla="*/ 1 h 36"/>
                        <a:gd name="T4" fmla="*/ 1 w 6"/>
                        <a:gd name="T5" fmla="*/ 1 h 36"/>
                        <a:gd name="T6" fmla="*/ 0 w 6"/>
                        <a:gd name="T7" fmla="*/ 1 h 36"/>
                        <a:gd name="T8" fmla="*/ 0 w 6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6">
                          <a:moveTo>
                            <a:pt x="0" y="0"/>
                          </a:moveTo>
                          <a:lnTo>
                            <a:pt x="6" y="2"/>
                          </a:lnTo>
                          <a:lnTo>
                            <a:pt x="6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8" name="Freeform 1807"/>
                    <p:cNvSpPr>
                      <a:spLocks/>
                    </p:cNvSpPr>
                    <p:nvPr/>
                  </p:nvSpPr>
                  <p:spPr bwMode="auto">
                    <a:xfrm>
                      <a:off x="5278" y="4094"/>
                      <a:ext cx="2" cy="18"/>
                    </a:xfrm>
                    <a:custGeom>
                      <a:avLst/>
                      <a:gdLst>
                        <a:gd name="T0" fmla="*/ 0 w 4"/>
                        <a:gd name="T1" fmla="*/ 0 h 36"/>
                        <a:gd name="T2" fmla="*/ 1 w 4"/>
                        <a:gd name="T3" fmla="*/ 1 h 36"/>
                        <a:gd name="T4" fmla="*/ 1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0"/>
                          </a:moveTo>
                          <a:lnTo>
                            <a:pt x="4" y="3"/>
                          </a:lnTo>
                          <a:lnTo>
                            <a:pt x="4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0BB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49" name="Freeform 1808"/>
                    <p:cNvSpPr>
                      <a:spLocks/>
                    </p:cNvSpPr>
                    <p:nvPr/>
                  </p:nvSpPr>
                  <p:spPr bwMode="auto">
                    <a:xfrm>
                      <a:off x="5280" y="4095"/>
                      <a:ext cx="3" cy="19"/>
                    </a:xfrm>
                    <a:custGeom>
                      <a:avLst/>
                      <a:gdLst>
                        <a:gd name="T0" fmla="*/ 0 w 6"/>
                        <a:gd name="T1" fmla="*/ 0 h 36"/>
                        <a:gd name="T2" fmla="*/ 1 w 6"/>
                        <a:gd name="T3" fmla="*/ 1 h 36"/>
                        <a:gd name="T4" fmla="*/ 1 w 6"/>
                        <a:gd name="T5" fmla="*/ 1 h 36"/>
                        <a:gd name="T6" fmla="*/ 0 w 6"/>
                        <a:gd name="T7" fmla="*/ 1 h 36"/>
                        <a:gd name="T8" fmla="*/ 0 w 6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6">
                          <a:moveTo>
                            <a:pt x="0" y="0"/>
                          </a:moveTo>
                          <a:lnTo>
                            <a:pt x="6" y="2"/>
                          </a:lnTo>
                          <a:lnTo>
                            <a:pt x="6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FBA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0" name="Freeform 1809"/>
                    <p:cNvSpPr>
                      <a:spLocks/>
                    </p:cNvSpPr>
                    <p:nvPr/>
                  </p:nvSpPr>
                  <p:spPr bwMode="auto">
                    <a:xfrm>
                      <a:off x="5283" y="4097"/>
                      <a:ext cx="2" cy="18"/>
                    </a:xfrm>
                    <a:custGeom>
                      <a:avLst/>
                      <a:gdLst>
                        <a:gd name="T0" fmla="*/ 0 w 4"/>
                        <a:gd name="T1" fmla="*/ 0 h 37"/>
                        <a:gd name="T2" fmla="*/ 1 w 4"/>
                        <a:gd name="T3" fmla="*/ 0 h 37"/>
                        <a:gd name="T4" fmla="*/ 1 w 4"/>
                        <a:gd name="T5" fmla="*/ 0 h 37"/>
                        <a:gd name="T6" fmla="*/ 0 w 4"/>
                        <a:gd name="T7" fmla="*/ 0 h 37"/>
                        <a:gd name="T8" fmla="*/ 0 w 4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7">
                          <a:moveTo>
                            <a:pt x="0" y="0"/>
                          </a:moveTo>
                          <a:lnTo>
                            <a:pt x="4" y="3"/>
                          </a:lnTo>
                          <a:lnTo>
                            <a:pt x="4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EB9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1" name="Freeform 1810"/>
                    <p:cNvSpPr>
                      <a:spLocks/>
                    </p:cNvSpPr>
                    <p:nvPr/>
                  </p:nvSpPr>
                  <p:spPr bwMode="auto">
                    <a:xfrm>
                      <a:off x="5285" y="4098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1 w 6"/>
                        <a:gd name="T3" fmla="*/ 0 h 37"/>
                        <a:gd name="T4" fmla="*/ 1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0"/>
                          </a:moveTo>
                          <a:lnTo>
                            <a:pt x="6" y="3"/>
                          </a:lnTo>
                          <a:lnTo>
                            <a:pt x="6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DB8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2" name="Freeform 1811"/>
                    <p:cNvSpPr>
                      <a:spLocks/>
                    </p:cNvSpPr>
                    <p:nvPr/>
                  </p:nvSpPr>
                  <p:spPr bwMode="auto">
                    <a:xfrm>
                      <a:off x="5288" y="4100"/>
                      <a:ext cx="14" cy="22"/>
                    </a:xfrm>
                    <a:custGeom>
                      <a:avLst/>
                      <a:gdLst>
                        <a:gd name="T0" fmla="*/ 0 w 28"/>
                        <a:gd name="T1" fmla="*/ 0 h 45"/>
                        <a:gd name="T2" fmla="*/ 1 w 28"/>
                        <a:gd name="T3" fmla="*/ 0 h 45"/>
                        <a:gd name="T4" fmla="*/ 1 w 28"/>
                        <a:gd name="T5" fmla="*/ 0 h 45"/>
                        <a:gd name="T6" fmla="*/ 0 w 28"/>
                        <a:gd name="T7" fmla="*/ 0 h 45"/>
                        <a:gd name="T8" fmla="*/ 0 w 28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8" h="45">
                          <a:moveTo>
                            <a:pt x="0" y="0"/>
                          </a:moveTo>
                          <a:lnTo>
                            <a:pt x="28" y="11"/>
                          </a:lnTo>
                          <a:lnTo>
                            <a:pt x="28" y="4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3" name="Freeform 1812"/>
                    <p:cNvSpPr>
                      <a:spLocks/>
                    </p:cNvSpPr>
                    <p:nvPr/>
                  </p:nvSpPr>
                  <p:spPr bwMode="auto">
                    <a:xfrm>
                      <a:off x="5288" y="4100"/>
                      <a:ext cx="3" cy="17"/>
                    </a:xfrm>
                    <a:custGeom>
                      <a:avLst/>
                      <a:gdLst>
                        <a:gd name="T0" fmla="*/ 0 w 5"/>
                        <a:gd name="T1" fmla="*/ 0 h 35"/>
                        <a:gd name="T2" fmla="*/ 1 w 5"/>
                        <a:gd name="T3" fmla="*/ 0 h 35"/>
                        <a:gd name="T4" fmla="*/ 1 w 5"/>
                        <a:gd name="T5" fmla="*/ 0 h 35"/>
                        <a:gd name="T6" fmla="*/ 0 w 5"/>
                        <a:gd name="T7" fmla="*/ 0 h 35"/>
                        <a:gd name="T8" fmla="*/ 0 w 5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" h="35">
                          <a:moveTo>
                            <a:pt x="0" y="0"/>
                          </a:moveTo>
                          <a:lnTo>
                            <a:pt x="5" y="1"/>
                          </a:lnTo>
                          <a:lnTo>
                            <a:pt x="5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4" name="Freeform 1813"/>
                    <p:cNvSpPr>
                      <a:spLocks/>
                    </p:cNvSpPr>
                    <p:nvPr/>
                  </p:nvSpPr>
                  <p:spPr bwMode="auto">
                    <a:xfrm>
                      <a:off x="5291" y="4100"/>
                      <a:ext cx="2" cy="19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0 w 6"/>
                        <a:gd name="T3" fmla="*/ 1 h 37"/>
                        <a:gd name="T4" fmla="*/ 0 w 6"/>
                        <a:gd name="T5" fmla="*/ 1 h 37"/>
                        <a:gd name="T6" fmla="*/ 0 w 6"/>
                        <a:gd name="T7" fmla="*/ 1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0"/>
                          </a:moveTo>
                          <a:lnTo>
                            <a:pt x="6" y="3"/>
                          </a:lnTo>
                          <a:lnTo>
                            <a:pt x="6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CB6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5" name="Freeform 1814"/>
                    <p:cNvSpPr>
                      <a:spLocks/>
                    </p:cNvSpPr>
                    <p:nvPr/>
                  </p:nvSpPr>
                  <p:spPr bwMode="auto">
                    <a:xfrm>
                      <a:off x="5293" y="4102"/>
                      <a:ext cx="3" cy="18"/>
                    </a:xfrm>
                    <a:custGeom>
                      <a:avLst/>
                      <a:gdLst>
                        <a:gd name="T0" fmla="*/ 0 w 5"/>
                        <a:gd name="T1" fmla="*/ 0 h 37"/>
                        <a:gd name="T2" fmla="*/ 1 w 5"/>
                        <a:gd name="T3" fmla="*/ 0 h 37"/>
                        <a:gd name="T4" fmla="*/ 1 w 5"/>
                        <a:gd name="T5" fmla="*/ 0 h 37"/>
                        <a:gd name="T6" fmla="*/ 0 w 5"/>
                        <a:gd name="T7" fmla="*/ 0 h 37"/>
                        <a:gd name="T8" fmla="*/ 0 w 5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" h="37">
                          <a:moveTo>
                            <a:pt x="0" y="0"/>
                          </a:moveTo>
                          <a:lnTo>
                            <a:pt x="5" y="3"/>
                          </a:lnTo>
                          <a:lnTo>
                            <a:pt x="5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CB5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6" name="Freeform 1815"/>
                    <p:cNvSpPr>
                      <a:spLocks/>
                    </p:cNvSpPr>
                    <p:nvPr/>
                  </p:nvSpPr>
                  <p:spPr bwMode="auto">
                    <a:xfrm>
                      <a:off x="5296" y="4103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5"/>
                        <a:gd name="T2" fmla="*/ 1 w 6"/>
                        <a:gd name="T3" fmla="*/ 1 h 35"/>
                        <a:gd name="T4" fmla="*/ 1 w 6"/>
                        <a:gd name="T5" fmla="*/ 1 h 35"/>
                        <a:gd name="T6" fmla="*/ 0 w 6"/>
                        <a:gd name="T7" fmla="*/ 1 h 35"/>
                        <a:gd name="T8" fmla="*/ 0 w 6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5">
                          <a:moveTo>
                            <a:pt x="0" y="0"/>
                          </a:moveTo>
                          <a:lnTo>
                            <a:pt x="6" y="1"/>
                          </a:lnTo>
                          <a:lnTo>
                            <a:pt x="6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BB4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7" name="Freeform 1816"/>
                    <p:cNvSpPr>
                      <a:spLocks/>
                    </p:cNvSpPr>
                    <p:nvPr/>
                  </p:nvSpPr>
                  <p:spPr bwMode="auto">
                    <a:xfrm>
                      <a:off x="5299" y="4104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1 w 6"/>
                        <a:gd name="T3" fmla="*/ 0 h 37"/>
                        <a:gd name="T4" fmla="*/ 1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0"/>
                          </a:moveTo>
                          <a:lnTo>
                            <a:pt x="6" y="3"/>
                          </a:lnTo>
                          <a:lnTo>
                            <a:pt x="6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BB3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8" name="Freeform 1817"/>
                    <p:cNvSpPr>
                      <a:spLocks/>
                    </p:cNvSpPr>
                    <p:nvPr/>
                  </p:nvSpPr>
                  <p:spPr bwMode="auto">
                    <a:xfrm>
                      <a:off x="5302" y="4105"/>
                      <a:ext cx="15" cy="23"/>
                    </a:xfrm>
                    <a:custGeom>
                      <a:avLst/>
                      <a:gdLst>
                        <a:gd name="T0" fmla="*/ 0 w 31"/>
                        <a:gd name="T1" fmla="*/ 0 h 45"/>
                        <a:gd name="T2" fmla="*/ 0 w 31"/>
                        <a:gd name="T3" fmla="*/ 1 h 45"/>
                        <a:gd name="T4" fmla="*/ 0 w 31"/>
                        <a:gd name="T5" fmla="*/ 1 h 45"/>
                        <a:gd name="T6" fmla="*/ 0 w 31"/>
                        <a:gd name="T7" fmla="*/ 1 h 45"/>
                        <a:gd name="T8" fmla="*/ 0 w 31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" h="45">
                          <a:moveTo>
                            <a:pt x="0" y="0"/>
                          </a:moveTo>
                          <a:lnTo>
                            <a:pt x="31" y="12"/>
                          </a:lnTo>
                          <a:lnTo>
                            <a:pt x="31" y="4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59" name="Freeform 1818"/>
                    <p:cNvSpPr>
                      <a:spLocks/>
                    </p:cNvSpPr>
                    <p:nvPr/>
                  </p:nvSpPr>
                  <p:spPr bwMode="auto">
                    <a:xfrm>
                      <a:off x="5302" y="4105"/>
                      <a:ext cx="4" cy="18"/>
                    </a:xfrm>
                    <a:custGeom>
                      <a:avLst/>
                      <a:gdLst>
                        <a:gd name="T0" fmla="*/ 0 w 8"/>
                        <a:gd name="T1" fmla="*/ 0 h 37"/>
                        <a:gd name="T2" fmla="*/ 1 w 8"/>
                        <a:gd name="T3" fmla="*/ 0 h 37"/>
                        <a:gd name="T4" fmla="*/ 1 w 8"/>
                        <a:gd name="T5" fmla="*/ 0 h 37"/>
                        <a:gd name="T6" fmla="*/ 0 w 8"/>
                        <a:gd name="T7" fmla="*/ 0 h 37"/>
                        <a:gd name="T8" fmla="*/ 0 w 8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7">
                          <a:moveTo>
                            <a:pt x="0" y="0"/>
                          </a:moveTo>
                          <a:lnTo>
                            <a:pt x="8" y="3"/>
                          </a:lnTo>
                          <a:lnTo>
                            <a:pt x="8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0" name="Freeform 1819"/>
                    <p:cNvSpPr>
                      <a:spLocks/>
                    </p:cNvSpPr>
                    <p:nvPr/>
                  </p:nvSpPr>
                  <p:spPr bwMode="auto">
                    <a:xfrm>
                      <a:off x="5306" y="4107"/>
                      <a:ext cx="4" cy="18"/>
                    </a:xfrm>
                    <a:custGeom>
                      <a:avLst/>
                      <a:gdLst>
                        <a:gd name="T0" fmla="*/ 0 w 7"/>
                        <a:gd name="T1" fmla="*/ 0 h 37"/>
                        <a:gd name="T2" fmla="*/ 1 w 7"/>
                        <a:gd name="T3" fmla="*/ 0 h 37"/>
                        <a:gd name="T4" fmla="*/ 1 w 7"/>
                        <a:gd name="T5" fmla="*/ 0 h 37"/>
                        <a:gd name="T6" fmla="*/ 0 w 7"/>
                        <a:gd name="T7" fmla="*/ 0 h 37"/>
                        <a:gd name="T8" fmla="*/ 0 w 7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" h="37">
                          <a:moveTo>
                            <a:pt x="0" y="0"/>
                          </a:moveTo>
                          <a:lnTo>
                            <a:pt x="7" y="3"/>
                          </a:lnTo>
                          <a:lnTo>
                            <a:pt x="7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AB1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1" name="Freeform 1820"/>
                    <p:cNvSpPr>
                      <a:spLocks/>
                    </p:cNvSpPr>
                    <p:nvPr/>
                  </p:nvSpPr>
                  <p:spPr bwMode="auto">
                    <a:xfrm>
                      <a:off x="5310" y="4108"/>
                      <a:ext cx="4" cy="18"/>
                    </a:xfrm>
                    <a:custGeom>
                      <a:avLst/>
                      <a:gdLst>
                        <a:gd name="T0" fmla="*/ 0 w 9"/>
                        <a:gd name="T1" fmla="*/ 0 h 37"/>
                        <a:gd name="T2" fmla="*/ 0 w 9"/>
                        <a:gd name="T3" fmla="*/ 0 h 37"/>
                        <a:gd name="T4" fmla="*/ 0 w 9"/>
                        <a:gd name="T5" fmla="*/ 0 h 37"/>
                        <a:gd name="T6" fmla="*/ 0 w 9"/>
                        <a:gd name="T7" fmla="*/ 0 h 37"/>
                        <a:gd name="T8" fmla="*/ 0 w 9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7">
                          <a:moveTo>
                            <a:pt x="0" y="0"/>
                          </a:moveTo>
                          <a:lnTo>
                            <a:pt x="9" y="3"/>
                          </a:lnTo>
                          <a:lnTo>
                            <a:pt x="9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9B0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2" name="Freeform 1821"/>
                    <p:cNvSpPr>
                      <a:spLocks/>
                    </p:cNvSpPr>
                    <p:nvPr/>
                  </p:nvSpPr>
                  <p:spPr bwMode="auto">
                    <a:xfrm>
                      <a:off x="5314" y="4109"/>
                      <a:ext cx="3" cy="19"/>
                    </a:xfrm>
                    <a:custGeom>
                      <a:avLst/>
                      <a:gdLst>
                        <a:gd name="T0" fmla="*/ 0 w 7"/>
                        <a:gd name="T1" fmla="*/ 0 h 36"/>
                        <a:gd name="T2" fmla="*/ 0 w 7"/>
                        <a:gd name="T3" fmla="*/ 1 h 36"/>
                        <a:gd name="T4" fmla="*/ 0 w 7"/>
                        <a:gd name="T5" fmla="*/ 1 h 36"/>
                        <a:gd name="T6" fmla="*/ 0 w 7"/>
                        <a:gd name="T7" fmla="*/ 1 h 36"/>
                        <a:gd name="T8" fmla="*/ 0 w 7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" h="36">
                          <a:moveTo>
                            <a:pt x="0" y="0"/>
                          </a:moveTo>
                          <a:lnTo>
                            <a:pt x="7" y="3"/>
                          </a:lnTo>
                          <a:lnTo>
                            <a:pt x="7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AF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3" name="Freeform 1822"/>
                    <p:cNvSpPr>
                      <a:spLocks/>
                    </p:cNvSpPr>
                    <p:nvPr/>
                  </p:nvSpPr>
                  <p:spPr bwMode="auto">
                    <a:xfrm>
                      <a:off x="5317" y="4111"/>
                      <a:ext cx="17" cy="22"/>
                    </a:xfrm>
                    <a:custGeom>
                      <a:avLst/>
                      <a:gdLst>
                        <a:gd name="T0" fmla="*/ 0 w 34"/>
                        <a:gd name="T1" fmla="*/ 0 h 43"/>
                        <a:gd name="T2" fmla="*/ 1 w 34"/>
                        <a:gd name="T3" fmla="*/ 1 h 43"/>
                        <a:gd name="T4" fmla="*/ 1 w 34"/>
                        <a:gd name="T5" fmla="*/ 1 h 43"/>
                        <a:gd name="T6" fmla="*/ 0 w 34"/>
                        <a:gd name="T7" fmla="*/ 1 h 43"/>
                        <a:gd name="T8" fmla="*/ 0 w 34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" h="43">
                          <a:moveTo>
                            <a:pt x="0" y="0"/>
                          </a:moveTo>
                          <a:lnTo>
                            <a:pt x="34" y="9"/>
                          </a:lnTo>
                          <a:lnTo>
                            <a:pt x="34" y="43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AE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4" name="Freeform 1823"/>
                    <p:cNvSpPr>
                      <a:spLocks/>
                    </p:cNvSpPr>
                    <p:nvPr/>
                  </p:nvSpPr>
                  <p:spPr bwMode="auto">
                    <a:xfrm>
                      <a:off x="5317" y="4111"/>
                      <a:ext cx="5" cy="18"/>
                    </a:xfrm>
                    <a:custGeom>
                      <a:avLst/>
                      <a:gdLst>
                        <a:gd name="T0" fmla="*/ 0 w 8"/>
                        <a:gd name="T1" fmla="*/ 0 h 36"/>
                        <a:gd name="T2" fmla="*/ 1 w 8"/>
                        <a:gd name="T3" fmla="*/ 1 h 36"/>
                        <a:gd name="T4" fmla="*/ 1 w 8"/>
                        <a:gd name="T5" fmla="*/ 1 h 36"/>
                        <a:gd name="T6" fmla="*/ 0 w 8"/>
                        <a:gd name="T7" fmla="*/ 1 h 36"/>
                        <a:gd name="T8" fmla="*/ 0 w 8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6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AE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5" name="Freeform 1824"/>
                    <p:cNvSpPr>
                      <a:spLocks/>
                    </p:cNvSpPr>
                    <p:nvPr/>
                  </p:nvSpPr>
                  <p:spPr bwMode="auto">
                    <a:xfrm>
                      <a:off x="5322" y="4112"/>
                      <a:ext cx="4" cy="18"/>
                    </a:xfrm>
                    <a:custGeom>
                      <a:avLst/>
                      <a:gdLst>
                        <a:gd name="T0" fmla="*/ 0 w 9"/>
                        <a:gd name="T1" fmla="*/ 0 h 36"/>
                        <a:gd name="T2" fmla="*/ 0 w 9"/>
                        <a:gd name="T3" fmla="*/ 1 h 36"/>
                        <a:gd name="T4" fmla="*/ 0 w 9"/>
                        <a:gd name="T5" fmla="*/ 1 h 36"/>
                        <a:gd name="T6" fmla="*/ 0 w 9"/>
                        <a:gd name="T7" fmla="*/ 1 h 36"/>
                        <a:gd name="T8" fmla="*/ 0 w 9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6">
                          <a:moveTo>
                            <a:pt x="0" y="0"/>
                          </a:moveTo>
                          <a:lnTo>
                            <a:pt x="9" y="2"/>
                          </a:lnTo>
                          <a:lnTo>
                            <a:pt x="9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7AD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6" name="Freeform 1825"/>
                    <p:cNvSpPr>
                      <a:spLocks/>
                    </p:cNvSpPr>
                    <p:nvPr/>
                  </p:nvSpPr>
                  <p:spPr bwMode="auto">
                    <a:xfrm>
                      <a:off x="5326" y="4113"/>
                      <a:ext cx="4" cy="18"/>
                    </a:xfrm>
                    <a:custGeom>
                      <a:avLst/>
                      <a:gdLst>
                        <a:gd name="T0" fmla="*/ 0 w 8"/>
                        <a:gd name="T1" fmla="*/ 0 h 36"/>
                        <a:gd name="T2" fmla="*/ 1 w 8"/>
                        <a:gd name="T3" fmla="*/ 1 h 36"/>
                        <a:gd name="T4" fmla="*/ 1 w 8"/>
                        <a:gd name="T5" fmla="*/ 1 h 36"/>
                        <a:gd name="T6" fmla="*/ 0 w 8"/>
                        <a:gd name="T7" fmla="*/ 1 h 36"/>
                        <a:gd name="T8" fmla="*/ 0 w 8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6">
                          <a:moveTo>
                            <a:pt x="0" y="0"/>
                          </a:moveTo>
                          <a:lnTo>
                            <a:pt x="8" y="3"/>
                          </a:lnTo>
                          <a:lnTo>
                            <a:pt x="8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7AC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7" name="Freeform 1826"/>
                    <p:cNvSpPr>
                      <a:spLocks/>
                    </p:cNvSpPr>
                    <p:nvPr/>
                  </p:nvSpPr>
                  <p:spPr bwMode="auto">
                    <a:xfrm>
                      <a:off x="5330" y="4114"/>
                      <a:ext cx="4" cy="19"/>
                    </a:xfrm>
                    <a:custGeom>
                      <a:avLst/>
                      <a:gdLst>
                        <a:gd name="T0" fmla="*/ 0 w 9"/>
                        <a:gd name="T1" fmla="*/ 0 h 36"/>
                        <a:gd name="T2" fmla="*/ 0 w 9"/>
                        <a:gd name="T3" fmla="*/ 1 h 36"/>
                        <a:gd name="T4" fmla="*/ 0 w 9"/>
                        <a:gd name="T5" fmla="*/ 1 h 36"/>
                        <a:gd name="T6" fmla="*/ 0 w 9"/>
                        <a:gd name="T7" fmla="*/ 1 h 36"/>
                        <a:gd name="T8" fmla="*/ 0 w 9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6">
                          <a:moveTo>
                            <a:pt x="0" y="0"/>
                          </a:moveTo>
                          <a:lnTo>
                            <a:pt x="9" y="2"/>
                          </a:lnTo>
                          <a:lnTo>
                            <a:pt x="9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6AB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8" name="Freeform 1827"/>
                    <p:cNvSpPr>
                      <a:spLocks/>
                    </p:cNvSpPr>
                    <p:nvPr/>
                  </p:nvSpPr>
                  <p:spPr bwMode="auto">
                    <a:xfrm>
                      <a:off x="5334" y="4116"/>
                      <a:ext cx="19" cy="21"/>
                    </a:xfrm>
                    <a:custGeom>
                      <a:avLst/>
                      <a:gdLst>
                        <a:gd name="T0" fmla="*/ 0 w 36"/>
                        <a:gd name="T1" fmla="*/ 0 h 43"/>
                        <a:gd name="T2" fmla="*/ 1 w 36"/>
                        <a:gd name="T3" fmla="*/ 0 h 43"/>
                        <a:gd name="T4" fmla="*/ 1 w 36"/>
                        <a:gd name="T5" fmla="*/ 0 h 43"/>
                        <a:gd name="T6" fmla="*/ 0 w 36"/>
                        <a:gd name="T7" fmla="*/ 0 h 43"/>
                        <a:gd name="T8" fmla="*/ 0 w 36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6" h="43">
                          <a:moveTo>
                            <a:pt x="0" y="0"/>
                          </a:moveTo>
                          <a:lnTo>
                            <a:pt x="36" y="9"/>
                          </a:lnTo>
                          <a:lnTo>
                            <a:pt x="36" y="43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6AA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69" name="Freeform 1828"/>
                    <p:cNvSpPr>
                      <a:spLocks/>
                    </p:cNvSpPr>
                    <p:nvPr/>
                  </p:nvSpPr>
                  <p:spPr bwMode="auto">
                    <a:xfrm>
                      <a:off x="5334" y="4116"/>
                      <a:ext cx="7" cy="18"/>
                    </a:xfrm>
                    <a:custGeom>
                      <a:avLst/>
                      <a:gdLst>
                        <a:gd name="T0" fmla="*/ 0 w 12"/>
                        <a:gd name="T1" fmla="*/ 0 h 37"/>
                        <a:gd name="T2" fmla="*/ 1 w 12"/>
                        <a:gd name="T3" fmla="*/ 0 h 37"/>
                        <a:gd name="T4" fmla="*/ 1 w 12"/>
                        <a:gd name="T5" fmla="*/ 0 h 37"/>
                        <a:gd name="T6" fmla="*/ 0 w 12"/>
                        <a:gd name="T7" fmla="*/ 0 h 37"/>
                        <a:gd name="T8" fmla="*/ 0 w 1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37">
                          <a:moveTo>
                            <a:pt x="0" y="0"/>
                          </a:moveTo>
                          <a:lnTo>
                            <a:pt x="12" y="3"/>
                          </a:lnTo>
                          <a:lnTo>
                            <a:pt x="12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6AA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0" name="Freeform 1829"/>
                    <p:cNvSpPr>
                      <a:spLocks/>
                    </p:cNvSpPr>
                    <p:nvPr/>
                  </p:nvSpPr>
                  <p:spPr bwMode="auto">
                    <a:xfrm>
                      <a:off x="5341" y="4117"/>
                      <a:ext cx="5" cy="18"/>
                    </a:xfrm>
                    <a:custGeom>
                      <a:avLst/>
                      <a:gdLst>
                        <a:gd name="T0" fmla="*/ 0 w 11"/>
                        <a:gd name="T1" fmla="*/ 0 h 37"/>
                        <a:gd name="T2" fmla="*/ 0 w 11"/>
                        <a:gd name="T3" fmla="*/ 0 h 37"/>
                        <a:gd name="T4" fmla="*/ 0 w 11"/>
                        <a:gd name="T5" fmla="*/ 0 h 37"/>
                        <a:gd name="T6" fmla="*/ 0 w 11"/>
                        <a:gd name="T7" fmla="*/ 0 h 37"/>
                        <a:gd name="T8" fmla="*/ 0 w 11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" h="37">
                          <a:moveTo>
                            <a:pt x="0" y="0"/>
                          </a:moveTo>
                          <a:lnTo>
                            <a:pt x="11" y="3"/>
                          </a:lnTo>
                          <a:lnTo>
                            <a:pt x="11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5A94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1" name="Freeform 1830"/>
                    <p:cNvSpPr>
                      <a:spLocks/>
                    </p:cNvSpPr>
                    <p:nvPr/>
                  </p:nvSpPr>
                  <p:spPr bwMode="auto">
                    <a:xfrm>
                      <a:off x="5346" y="4119"/>
                      <a:ext cx="7" cy="18"/>
                    </a:xfrm>
                    <a:custGeom>
                      <a:avLst/>
                      <a:gdLst>
                        <a:gd name="T0" fmla="*/ 0 w 13"/>
                        <a:gd name="T1" fmla="*/ 0 h 37"/>
                        <a:gd name="T2" fmla="*/ 1 w 13"/>
                        <a:gd name="T3" fmla="*/ 0 h 37"/>
                        <a:gd name="T4" fmla="*/ 1 w 13"/>
                        <a:gd name="T5" fmla="*/ 0 h 37"/>
                        <a:gd name="T6" fmla="*/ 0 w 13"/>
                        <a:gd name="T7" fmla="*/ 0 h 37"/>
                        <a:gd name="T8" fmla="*/ 0 w 1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37">
                          <a:moveTo>
                            <a:pt x="0" y="0"/>
                          </a:moveTo>
                          <a:lnTo>
                            <a:pt x="13" y="3"/>
                          </a:lnTo>
                          <a:lnTo>
                            <a:pt x="1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4A8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2" name="Freeform 1831"/>
                    <p:cNvSpPr>
                      <a:spLocks/>
                    </p:cNvSpPr>
                    <p:nvPr/>
                  </p:nvSpPr>
                  <p:spPr bwMode="auto">
                    <a:xfrm>
                      <a:off x="5353" y="4120"/>
                      <a:ext cx="19" cy="20"/>
                    </a:xfrm>
                    <a:custGeom>
                      <a:avLst/>
                      <a:gdLst>
                        <a:gd name="T0" fmla="*/ 0 w 38"/>
                        <a:gd name="T1" fmla="*/ 0 h 41"/>
                        <a:gd name="T2" fmla="*/ 1 w 38"/>
                        <a:gd name="T3" fmla="*/ 0 h 41"/>
                        <a:gd name="T4" fmla="*/ 1 w 38"/>
                        <a:gd name="T5" fmla="*/ 0 h 41"/>
                        <a:gd name="T6" fmla="*/ 0 w 38"/>
                        <a:gd name="T7" fmla="*/ 0 h 41"/>
                        <a:gd name="T8" fmla="*/ 0 w 38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8" h="41">
                          <a:moveTo>
                            <a:pt x="0" y="0"/>
                          </a:moveTo>
                          <a:lnTo>
                            <a:pt x="38" y="7"/>
                          </a:lnTo>
                          <a:lnTo>
                            <a:pt x="38" y="41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3" name="Freeform 1832"/>
                    <p:cNvSpPr>
                      <a:spLocks/>
                    </p:cNvSpPr>
                    <p:nvPr/>
                  </p:nvSpPr>
                  <p:spPr bwMode="auto">
                    <a:xfrm>
                      <a:off x="5353" y="4120"/>
                      <a:ext cx="4" cy="18"/>
                    </a:xfrm>
                    <a:custGeom>
                      <a:avLst/>
                      <a:gdLst>
                        <a:gd name="T0" fmla="*/ 0 w 10"/>
                        <a:gd name="T1" fmla="*/ 0 h 35"/>
                        <a:gd name="T2" fmla="*/ 0 w 10"/>
                        <a:gd name="T3" fmla="*/ 1 h 35"/>
                        <a:gd name="T4" fmla="*/ 0 w 10"/>
                        <a:gd name="T5" fmla="*/ 1 h 35"/>
                        <a:gd name="T6" fmla="*/ 0 w 10"/>
                        <a:gd name="T7" fmla="*/ 1 h 35"/>
                        <a:gd name="T8" fmla="*/ 0 w 10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5">
                          <a:moveTo>
                            <a:pt x="0" y="0"/>
                          </a:moveTo>
                          <a:lnTo>
                            <a:pt x="10" y="1"/>
                          </a:lnTo>
                          <a:lnTo>
                            <a:pt x="10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4" name="Freeform 1833"/>
                    <p:cNvSpPr>
                      <a:spLocks/>
                    </p:cNvSpPr>
                    <p:nvPr/>
                  </p:nvSpPr>
                  <p:spPr bwMode="auto">
                    <a:xfrm>
                      <a:off x="5357" y="4121"/>
                      <a:ext cx="5" cy="17"/>
                    </a:xfrm>
                    <a:custGeom>
                      <a:avLst/>
                      <a:gdLst>
                        <a:gd name="T0" fmla="*/ 0 w 8"/>
                        <a:gd name="T1" fmla="*/ 0 h 35"/>
                        <a:gd name="T2" fmla="*/ 1 w 8"/>
                        <a:gd name="T3" fmla="*/ 0 h 35"/>
                        <a:gd name="T4" fmla="*/ 1 w 8"/>
                        <a:gd name="T5" fmla="*/ 0 h 35"/>
                        <a:gd name="T6" fmla="*/ 0 w 8"/>
                        <a:gd name="T7" fmla="*/ 0 h 35"/>
                        <a:gd name="T8" fmla="*/ 0 w 8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5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3A6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5" name="Freeform 1834"/>
                    <p:cNvSpPr>
                      <a:spLocks/>
                    </p:cNvSpPr>
                    <p:nvPr/>
                  </p:nvSpPr>
                  <p:spPr bwMode="auto">
                    <a:xfrm>
                      <a:off x="5362" y="4121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0 h 35"/>
                        <a:gd name="T2" fmla="*/ 1 w 10"/>
                        <a:gd name="T3" fmla="*/ 1 h 35"/>
                        <a:gd name="T4" fmla="*/ 1 w 10"/>
                        <a:gd name="T5" fmla="*/ 1 h 35"/>
                        <a:gd name="T6" fmla="*/ 0 w 10"/>
                        <a:gd name="T7" fmla="*/ 1 h 35"/>
                        <a:gd name="T8" fmla="*/ 0 w 10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5">
                          <a:moveTo>
                            <a:pt x="0" y="0"/>
                          </a:moveTo>
                          <a:lnTo>
                            <a:pt x="10" y="1"/>
                          </a:lnTo>
                          <a:lnTo>
                            <a:pt x="10" y="35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3A5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6" name="Freeform 1835"/>
                    <p:cNvSpPr>
                      <a:spLocks/>
                    </p:cNvSpPr>
                    <p:nvPr/>
                  </p:nvSpPr>
                  <p:spPr bwMode="auto">
                    <a:xfrm>
                      <a:off x="5367" y="4122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0 h 37"/>
                        <a:gd name="T2" fmla="*/ 1 w 10"/>
                        <a:gd name="T3" fmla="*/ 0 h 37"/>
                        <a:gd name="T4" fmla="*/ 1 w 10"/>
                        <a:gd name="T5" fmla="*/ 0 h 37"/>
                        <a:gd name="T6" fmla="*/ 0 w 10"/>
                        <a:gd name="T7" fmla="*/ 0 h 37"/>
                        <a:gd name="T8" fmla="*/ 0 w 10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7">
                          <a:moveTo>
                            <a:pt x="0" y="0"/>
                          </a:moveTo>
                          <a:lnTo>
                            <a:pt x="10" y="3"/>
                          </a:lnTo>
                          <a:lnTo>
                            <a:pt x="10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2A4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7" name="Freeform 1836"/>
                    <p:cNvSpPr>
                      <a:spLocks/>
                    </p:cNvSpPr>
                    <p:nvPr/>
                  </p:nvSpPr>
                  <p:spPr bwMode="auto">
                    <a:xfrm>
                      <a:off x="5372" y="4123"/>
                      <a:ext cx="20" cy="20"/>
                    </a:xfrm>
                    <a:custGeom>
                      <a:avLst/>
                      <a:gdLst>
                        <a:gd name="T0" fmla="*/ 0 w 41"/>
                        <a:gd name="T1" fmla="*/ 0 h 39"/>
                        <a:gd name="T2" fmla="*/ 0 w 41"/>
                        <a:gd name="T3" fmla="*/ 1 h 39"/>
                        <a:gd name="T4" fmla="*/ 0 w 41"/>
                        <a:gd name="T5" fmla="*/ 1 h 39"/>
                        <a:gd name="T6" fmla="*/ 0 w 41"/>
                        <a:gd name="T7" fmla="*/ 1 h 39"/>
                        <a:gd name="T8" fmla="*/ 0 w 41"/>
                        <a:gd name="T9" fmla="*/ 0 h 3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1" h="39">
                          <a:moveTo>
                            <a:pt x="0" y="0"/>
                          </a:moveTo>
                          <a:lnTo>
                            <a:pt x="41" y="6"/>
                          </a:lnTo>
                          <a:lnTo>
                            <a:pt x="41" y="39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2A3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8" name="Freeform 1837"/>
                    <p:cNvSpPr>
                      <a:spLocks/>
                    </p:cNvSpPr>
                    <p:nvPr/>
                  </p:nvSpPr>
                  <p:spPr bwMode="auto">
                    <a:xfrm>
                      <a:off x="5372" y="4123"/>
                      <a:ext cx="6" cy="18"/>
                    </a:xfrm>
                    <a:custGeom>
                      <a:avLst/>
                      <a:gdLst>
                        <a:gd name="T0" fmla="*/ 0 w 13"/>
                        <a:gd name="T1" fmla="*/ 0 h 35"/>
                        <a:gd name="T2" fmla="*/ 0 w 13"/>
                        <a:gd name="T3" fmla="*/ 1 h 35"/>
                        <a:gd name="T4" fmla="*/ 0 w 13"/>
                        <a:gd name="T5" fmla="*/ 1 h 35"/>
                        <a:gd name="T6" fmla="*/ 0 w 13"/>
                        <a:gd name="T7" fmla="*/ 1 h 35"/>
                        <a:gd name="T8" fmla="*/ 0 w 1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35">
                          <a:moveTo>
                            <a:pt x="0" y="0"/>
                          </a:moveTo>
                          <a:lnTo>
                            <a:pt x="13" y="1"/>
                          </a:lnTo>
                          <a:lnTo>
                            <a:pt x="13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2A3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79" name="Freeform 1838"/>
                    <p:cNvSpPr>
                      <a:spLocks/>
                    </p:cNvSpPr>
                    <p:nvPr/>
                  </p:nvSpPr>
                  <p:spPr bwMode="auto">
                    <a:xfrm>
                      <a:off x="5378" y="4124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0 h 35"/>
                        <a:gd name="T2" fmla="*/ 1 w 14"/>
                        <a:gd name="T3" fmla="*/ 1 h 35"/>
                        <a:gd name="T4" fmla="*/ 1 w 14"/>
                        <a:gd name="T5" fmla="*/ 1 h 35"/>
                        <a:gd name="T6" fmla="*/ 0 w 14"/>
                        <a:gd name="T7" fmla="*/ 1 h 35"/>
                        <a:gd name="T8" fmla="*/ 0 w 14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5">
                          <a:moveTo>
                            <a:pt x="0" y="0"/>
                          </a:moveTo>
                          <a:lnTo>
                            <a:pt x="14" y="2"/>
                          </a:lnTo>
                          <a:lnTo>
                            <a:pt x="14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1A2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80" name="Freeform 1839"/>
                    <p:cNvSpPr>
                      <a:spLocks/>
                    </p:cNvSpPr>
                    <p:nvPr/>
                  </p:nvSpPr>
                  <p:spPr bwMode="auto">
                    <a:xfrm>
                      <a:off x="5385" y="4125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0 h 36"/>
                        <a:gd name="T2" fmla="*/ 1 w 14"/>
                        <a:gd name="T3" fmla="*/ 1 h 36"/>
                        <a:gd name="T4" fmla="*/ 1 w 14"/>
                        <a:gd name="T5" fmla="*/ 1 h 36"/>
                        <a:gd name="T6" fmla="*/ 0 w 14"/>
                        <a:gd name="T7" fmla="*/ 1 h 36"/>
                        <a:gd name="T8" fmla="*/ 0 w 14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6">
                          <a:moveTo>
                            <a:pt x="0" y="0"/>
                          </a:moveTo>
                          <a:lnTo>
                            <a:pt x="14" y="3"/>
                          </a:lnTo>
                          <a:lnTo>
                            <a:pt x="14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0A1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81" name="Freeform 1840"/>
                    <p:cNvSpPr>
                      <a:spLocks/>
                    </p:cNvSpPr>
                    <p:nvPr/>
                  </p:nvSpPr>
                  <p:spPr bwMode="auto">
                    <a:xfrm>
                      <a:off x="5392" y="4126"/>
                      <a:ext cx="20" cy="19"/>
                    </a:xfrm>
                    <a:custGeom>
                      <a:avLst/>
                      <a:gdLst>
                        <a:gd name="T0" fmla="*/ 0 w 41"/>
                        <a:gd name="T1" fmla="*/ 0 h 38"/>
                        <a:gd name="T2" fmla="*/ 0 w 41"/>
                        <a:gd name="T3" fmla="*/ 1 h 38"/>
                        <a:gd name="T4" fmla="*/ 0 w 41"/>
                        <a:gd name="T5" fmla="*/ 1 h 38"/>
                        <a:gd name="T6" fmla="*/ 0 w 41"/>
                        <a:gd name="T7" fmla="*/ 1 h 38"/>
                        <a:gd name="T8" fmla="*/ 0 w 41"/>
                        <a:gd name="T9" fmla="*/ 0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1" h="38">
                          <a:moveTo>
                            <a:pt x="0" y="0"/>
                          </a:moveTo>
                          <a:lnTo>
                            <a:pt x="41" y="4"/>
                          </a:lnTo>
                          <a:lnTo>
                            <a:pt x="41" y="38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82" name="Freeform 1841"/>
                    <p:cNvSpPr>
                      <a:spLocks/>
                    </p:cNvSpPr>
                    <p:nvPr/>
                  </p:nvSpPr>
                  <p:spPr bwMode="auto">
                    <a:xfrm>
                      <a:off x="5392" y="4126"/>
                      <a:ext cx="10" cy="18"/>
                    </a:xfrm>
                    <a:custGeom>
                      <a:avLst/>
                      <a:gdLst>
                        <a:gd name="T0" fmla="*/ 0 w 20"/>
                        <a:gd name="T1" fmla="*/ 0 h 35"/>
                        <a:gd name="T2" fmla="*/ 1 w 20"/>
                        <a:gd name="T3" fmla="*/ 1 h 35"/>
                        <a:gd name="T4" fmla="*/ 1 w 20"/>
                        <a:gd name="T5" fmla="*/ 1 h 35"/>
                        <a:gd name="T6" fmla="*/ 0 w 20"/>
                        <a:gd name="T7" fmla="*/ 1 h 35"/>
                        <a:gd name="T8" fmla="*/ 0 w 20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" h="35">
                          <a:moveTo>
                            <a:pt x="0" y="0"/>
                          </a:moveTo>
                          <a:lnTo>
                            <a:pt x="20" y="1"/>
                          </a:lnTo>
                          <a:lnTo>
                            <a:pt x="20" y="35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83" name="Freeform 1842"/>
                    <p:cNvSpPr>
                      <a:spLocks/>
                    </p:cNvSpPr>
                    <p:nvPr/>
                  </p:nvSpPr>
                  <p:spPr bwMode="auto">
                    <a:xfrm>
                      <a:off x="5402" y="4127"/>
                      <a:ext cx="10" cy="18"/>
                    </a:xfrm>
                    <a:custGeom>
                      <a:avLst/>
                      <a:gdLst>
                        <a:gd name="T0" fmla="*/ 0 w 21"/>
                        <a:gd name="T1" fmla="*/ 0 h 37"/>
                        <a:gd name="T2" fmla="*/ 0 w 21"/>
                        <a:gd name="T3" fmla="*/ 0 h 37"/>
                        <a:gd name="T4" fmla="*/ 0 w 21"/>
                        <a:gd name="T5" fmla="*/ 0 h 37"/>
                        <a:gd name="T6" fmla="*/ 0 w 21"/>
                        <a:gd name="T7" fmla="*/ 0 h 37"/>
                        <a:gd name="T8" fmla="*/ 0 w 21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1" h="37">
                          <a:moveTo>
                            <a:pt x="0" y="0"/>
                          </a:moveTo>
                          <a:lnTo>
                            <a:pt x="21" y="3"/>
                          </a:lnTo>
                          <a:lnTo>
                            <a:pt x="21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F9F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84" name="Freeform 1843"/>
                    <p:cNvSpPr>
                      <a:spLocks/>
                    </p:cNvSpPr>
                    <p:nvPr/>
                  </p:nvSpPr>
                  <p:spPr bwMode="auto">
                    <a:xfrm>
                      <a:off x="5412" y="4128"/>
                      <a:ext cx="22" cy="18"/>
                    </a:xfrm>
                    <a:custGeom>
                      <a:avLst/>
                      <a:gdLst>
                        <a:gd name="T0" fmla="*/ 0 w 43"/>
                        <a:gd name="T1" fmla="*/ 0 h 35"/>
                        <a:gd name="T2" fmla="*/ 1 w 43"/>
                        <a:gd name="T3" fmla="*/ 1 h 35"/>
                        <a:gd name="T4" fmla="*/ 1 w 43"/>
                        <a:gd name="T5" fmla="*/ 1 h 35"/>
                        <a:gd name="T6" fmla="*/ 0 w 43"/>
                        <a:gd name="T7" fmla="*/ 1 h 35"/>
                        <a:gd name="T8" fmla="*/ 0 w 4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3" h="35">
                          <a:moveTo>
                            <a:pt x="0" y="0"/>
                          </a:moveTo>
                          <a:lnTo>
                            <a:pt x="43" y="1"/>
                          </a:lnTo>
                          <a:lnTo>
                            <a:pt x="43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E9E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85" name="Rectangle 18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12" y="4128"/>
                      <a:ext cx="8" cy="17"/>
                    </a:xfrm>
                    <a:prstGeom prst="rect">
                      <a:avLst/>
                    </a:prstGeom>
                    <a:solidFill>
                      <a:srgbClr val="5E9E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786" name="Freeform 1845"/>
                    <p:cNvSpPr>
                      <a:spLocks/>
                    </p:cNvSpPr>
                    <p:nvPr/>
                  </p:nvSpPr>
                  <p:spPr bwMode="auto">
                    <a:xfrm>
                      <a:off x="5420" y="4128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0 h 35"/>
                        <a:gd name="T2" fmla="*/ 1 w 14"/>
                        <a:gd name="T3" fmla="*/ 1 h 35"/>
                        <a:gd name="T4" fmla="*/ 1 w 14"/>
                        <a:gd name="T5" fmla="*/ 1 h 35"/>
                        <a:gd name="T6" fmla="*/ 0 w 14"/>
                        <a:gd name="T7" fmla="*/ 1 h 35"/>
                        <a:gd name="T8" fmla="*/ 0 w 14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5">
                          <a:moveTo>
                            <a:pt x="0" y="0"/>
                          </a:moveTo>
                          <a:lnTo>
                            <a:pt x="14" y="1"/>
                          </a:lnTo>
                          <a:lnTo>
                            <a:pt x="14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D9D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87" name="Rectangle 18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27" y="4129"/>
                      <a:ext cx="7" cy="17"/>
                    </a:xfrm>
                    <a:prstGeom prst="rect">
                      <a:avLst/>
                    </a:prstGeom>
                    <a:solidFill>
                      <a:srgbClr val="5D9C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788" name="Freeform 1847"/>
                    <p:cNvSpPr>
                      <a:spLocks/>
                    </p:cNvSpPr>
                    <p:nvPr/>
                  </p:nvSpPr>
                  <p:spPr bwMode="auto">
                    <a:xfrm>
                      <a:off x="5434" y="4129"/>
                      <a:ext cx="23" cy="18"/>
                    </a:xfrm>
                    <a:custGeom>
                      <a:avLst/>
                      <a:gdLst>
                        <a:gd name="T0" fmla="*/ 0 w 45"/>
                        <a:gd name="T1" fmla="*/ 0 h 35"/>
                        <a:gd name="T2" fmla="*/ 1 w 45"/>
                        <a:gd name="T3" fmla="*/ 1 h 35"/>
                        <a:gd name="T4" fmla="*/ 1 w 45"/>
                        <a:gd name="T5" fmla="*/ 1 h 35"/>
                        <a:gd name="T6" fmla="*/ 0 w 45"/>
                        <a:gd name="T7" fmla="*/ 1 h 35"/>
                        <a:gd name="T8" fmla="*/ 0 w 45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5" h="35">
                          <a:moveTo>
                            <a:pt x="0" y="0"/>
                          </a:moveTo>
                          <a:lnTo>
                            <a:pt x="45" y="2"/>
                          </a:lnTo>
                          <a:lnTo>
                            <a:pt x="45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89" name="Freeform 1848"/>
                    <p:cNvSpPr>
                      <a:spLocks/>
                    </p:cNvSpPr>
                    <p:nvPr/>
                  </p:nvSpPr>
                  <p:spPr bwMode="auto">
                    <a:xfrm>
                      <a:off x="5434" y="4129"/>
                      <a:ext cx="8" cy="18"/>
                    </a:xfrm>
                    <a:custGeom>
                      <a:avLst/>
                      <a:gdLst>
                        <a:gd name="T0" fmla="*/ 0 w 16"/>
                        <a:gd name="T1" fmla="*/ 0 h 35"/>
                        <a:gd name="T2" fmla="*/ 1 w 16"/>
                        <a:gd name="T3" fmla="*/ 1 h 35"/>
                        <a:gd name="T4" fmla="*/ 1 w 16"/>
                        <a:gd name="T5" fmla="*/ 1 h 35"/>
                        <a:gd name="T6" fmla="*/ 0 w 16"/>
                        <a:gd name="T7" fmla="*/ 1 h 35"/>
                        <a:gd name="T8" fmla="*/ 0 w 16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6" h="35">
                          <a:moveTo>
                            <a:pt x="0" y="0"/>
                          </a:moveTo>
                          <a:lnTo>
                            <a:pt x="16" y="2"/>
                          </a:lnTo>
                          <a:lnTo>
                            <a:pt x="16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90" name="Rectangle 18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42" y="4130"/>
                      <a:ext cx="7" cy="17"/>
                    </a:xfrm>
                    <a:prstGeom prst="rect">
                      <a:avLst/>
                    </a:prstGeom>
                    <a:solidFill>
                      <a:srgbClr val="5C9A3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791" name="Rectangle 18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49" y="4130"/>
                      <a:ext cx="8" cy="17"/>
                    </a:xfrm>
                    <a:prstGeom prst="rect">
                      <a:avLst/>
                    </a:prstGeom>
                    <a:solidFill>
                      <a:srgbClr val="5B993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792" name="Freeform 1851"/>
                    <p:cNvSpPr>
                      <a:spLocks/>
                    </p:cNvSpPr>
                    <p:nvPr/>
                  </p:nvSpPr>
                  <p:spPr bwMode="auto">
                    <a:xfrm>
                      <a:off x="5457" y="4129"/>
                      <a:ext cx="22" cy="18"/>
                    </a:xfrm>
                    <a:custGeom>
                      <a:avLst/>
                      <a:gdLst>
                        <a:gd name="T0" fmla="*/ 0 w 46"/>
                        <a:gd name="T1" fmla="*/ 1 h 35"/>
                        <a:gd name="T2" fmla="*/ 0 w 46"/>
                        <a:gd name="T3" fmla="*/ 0 h 35"/>
                        <a:gd name="T4" fmla="*/ 0 w 46"/>
                        <a:gd name="T5" fmla="*/ 1 h 35"/>
                        <a:gd name="T6" fmla="*/ 0 w 46"/>
                        <a:gd name="T7" fmla="*/ 1 h 35"/>
                        <a:gd name="T8" fmla="*/ 0 w 46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6" h="35">
                          <a:moveTo>
                            <a:pt x="0" y="2"/>
                          </a:moveTo>
                          <a:lnTo>
                            <a:pt x="46" y="0"/>
                          </a:lnTo>
                          <a:lnTo>
                            <a:pt x="46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5B983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93" name="Rectangle 18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7" y="4130"/>
                      <a:ext cx="7" cy="17"/>
                    </a:xfrm>
                    <a:prstGeom prst="rect">
                      <a:avLst/>
                    </a:prstGeom>
                    <a:solidFill>
                      <a:srgbClr val="5B983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794" name="Rectangle 18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4" y="4130"/>
                      <a:ext cx="8" cy="17"/>
                    </a:xfrm>
                    <a:prstGeom prst="rect">
                      <a:avLst/>
                    </a:prstGeom>
                    <a:solidFill>
                      <a:srgbClr val="5B983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795" name="Freeform 1854"/>
                    <p:cNvSpPr>
                      <a:spLocks/>
                    </p:cNvSpPr>
                    <p:nvPr/>
                  </p:nvSpPr>
                  <p:spPr bwMode="auto">
                    <a:xfrm>
                      <a:off x="5472" y="4129"/>
                      <a:ext cx="7" cy="18"/>
                    </a:xfrm>
                    <a:custGeom>
                      <a:avLst/>
                      <a:gdLst>
                        <a:gd name="T0" fmla="*/ 0 w 16"/>
                        <a:gd name="T1" fmla="*/ 1 h 35"/>
                        <a:gd name="T2" fmla="*/ 0 w 16"/>
                        <a:gd name="T3" fmla="*/ 0 h 35"/>
                        <a:gd name="T4" fmla="*/ 0 w 16"/>
                        <a:gd name="T5" fmla="*/ 1 h 35"/>
                        <a:gd name="T6" fmla="*/ 0 w 16"/>
                        <a:gd name="T7" fmla="*/ 1 h 35"/>
                        <a:gd name="T8" fmla="*/ 0 w 16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6" h="35">
                          <a:moveTo>
                            <a:pt x="0" y="2"/>
                          </a:moveTo>
                          <a:lnTo>
                            <a:pt x="16" y="0"/>
                          </a:lnTo>
                          <a:lnTo>
                            <a:pt x="16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5C993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96" name="Freeform 1855"/>
                    <p:cNvSpPr>
                      <a:spLocks/>
                    </p:cNvSpPr>
                    <p:nvPr/>
                  </p:nvSpPr>
                  <p:spPr bwMode="auto">
                    <a:xfrm>
                      <a:off x="5479" y="4128"/>
                      <a:ext cx="22" cy="18"/>
                    </a:xfrm>
                    <a:custGeom>
                      <a:avLst/>
                      <a:gdLst>
                        <a:gd name="T0" fmla="*/ 0 w 43"/>
                        <a:gd name="T1" fmla="*/ 1 h 35"/>
                        <a:gd name="T2" fmla="*/ 1 w 43"/>
                        <a:gd name="T3" fmla="*/ 0 h 35"/>
                        <a:gd name="T4" fmla="*/ 1 w 43"/>
                        <a:gd name="T5" fmla="*/ 1 h 35"/>
                        <a:gd name="T6" fmla="*/ 0 w 43"/>
                        <a:gd name="T7" fmla="*/ 1 h 35"/>
                        <a:gd name="T8" fmla="*/ 0 w 43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3" h="35">
                          <a:moveTo>
                            <a:pt x="0" y="1"/>
                          </a:moveTo>
                          <a:lnTo>
                            <a:pt x="43" y="0"/>
                          </a:lnTo>
                          <a:lnTo>
                            <a:pt x="43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97" name="Rectangle 18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9" y="4129"/>
                      <a:ext cx="7" cy="17"/>
                    </a:xfrm>
                    <a:prstGeom prst="rect">
                      <a:avLst/>
                    </a:pr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798" name="Freeform 1857"/>
                    <p:cNvSpPr>
                      <a:spLocks/>
                    </p:cNvSpPr>
                    <p:nvPr/>
                  </p:nvSpPr>
                  <p:spPr bwMode="auto">
                    <a:xfrm>
                      <a:off x="5486" y="4128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1 h 35"/>
                        <a:gd name="T2" fmla="*/ 1 w 14"/>
                        <a:gd name="T3" fmla="*/ 0 h 35"/>
                        <a:gd name="T4" fmla="*/ 1 w 14"/>
                        <a:gd name="T5" fmla="*/ 1 h 35"/>
                        <a:gd name="T6" fmla="*/ 0 w 14"/>
                        <a:gd name="T7" fmla="*/ 1 h 35"/>
                        <a:gd name="T8" fmla="*/ 0 w 14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5">
                          <a:moveTo>
                            <a:pt x="0" y="1"/>
                          </a:moveTo>
                          <a:lnTo>
                            <a:pt x="14" y="0"/>
                          </a:lnTo>
                          <a:lnTo>
                            <a:pt x="14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99" name="Rectangle 18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3" y="4128"/>
                      <a:ext cx="8" cy="17"/>
                    </a:xfrm>
                    <a:prstGeom prst="rect">
                      <a:avLst/>
                    </a:prstGeom>
                    <a:solidFill>
                      <a:srgbClr val="5D9C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800" name="Freeform 1859"/>
                    <p:cNvSpPr>
                      <a:spLocks/>
                    </p:cNvSpPr>
                    <p:nvPr/>
                  </p:nvSpPr>
                  <p:spPr bwMode="auto">
                    <a:xfrm>
                      <a:off x="5501" y="4126"/>
                      <a:ext cx="21" cy="19"/>
                    </a:xfrm>
                    <a:custGeom>
                      <a:avLst/>
                      <a:gdLst>
                        <a:gd name="T0" fmla="*/ 0 w 41"/>
                        <a:gd name="T1" fmla="*/ 1 h 38"/>
                        <a:gd name="T2" fmla="*/ 1 w 41"/>
                        <a:gd name="T3" fmla="*/ 0 h 38"/>
                        <a:gd name="T4" fmla="*/ 1 w 41"/>
                        <a:gd name="T5" fmla="*/ 1 h 38"/>
                        <a:gd name="T6" fmla="*/ 0 w 41"/>
                        <a:gd name="T7" fmla="*/ 1 h 38"/>
                        <a:gd name="T8" fmla="*/ 0 w 41"/>
                        <a:gd name="T9" fmla="*/ 1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1" h="38">
                          <a:moveTo>
                            <a:pt x="0" y="4"/>
                          </a:moveTo>
                          <a:lnTo>
                            <a:pt x="41" y="0"/>
                          </a:lnTo>
                          <a:lnTo>
                            <a:pt x="41" y="33"/>
                          </a:lnTo>
                          <a:lnTo>
                            <a:pt x="0" y="38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solidFill>
                      <a:srgbClr val="5E9E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1" name="Freeform 1860"/>
                    <p:cNvSpPr>
                      <a:spLocks/>
                    </p:cNvSpPr>
                    <p:nvPr/>
                  </p:nvSpPr>
                  <p:spPr bwMode="auto">
                    <a:xfrm>
                      <a:off x="5501" y="4127"/>
                      <a:ext cx="11" cy="18"/>
                    </a:xfrm>
                    <a:custGeom>
                      <a:avLst/>
                      <a:gdLst>
                        <a:gd name="T0" fmla="*/ 0 w 21"/>
                        <a:gd name="T1" fmla="*/ 0 h 37"/>
                        <a:gd name="T2" fmla="*/ 1 w 21"/>
                        <a:gd name="T3" fmla="*/ 0 h 37"/>
                        <a:gd name="T4" fmla="*/ 1 w 21"/>
                        <a:gd name="T5" fmla="*/ 0 h 37"/>
                        <a:gd name="T6" fmla="*/ 0 w 21"/>
                        <a:gd name="T7" fmla="*/ 0 h 37"/>
                        <a:gd name="T8" fmla="*/ 0 w 21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1" h="37">
                          <a:moveTo>
                            <a:pt x="0" y="3"/>
                          </a:moveTo>
                          <a:lnTo>
                            <a:pt x="21" y="0"/>
                          </a:lnTo>
                          <a:lnTo>
                            <a:pt x="21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5E9E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2" name="Freeform 1861"/>
                    <p:cNvSpPr>
                      <a:spLocks/>
                    </p:cNvSpPr>
                    <p:nvPr/>
                  </p:nvSpPr>
                  <p:spPr bwMode="auto">
                    <a:xfrm>
                      <a:off x="5512" y="4126"/>
                      <a:ext cx="10" cy="18"/>
                    </a:xfrm>
                    <a:custGeom>
                      <a:avLst/>
                      <a:gdLst>
                        <a:gd name="T0" fmla="*/ 0 w 20"/>
                        <a:gd name="T1" fmla="*/ 1 h 35"/>
                        <a:gd name="T2" fmla="*/ 1 w 20"/>
                        <a:gd name="T3" fmla="*/ 0 h 35"/>
                        <a:gd name="T4" fmla="*/ 1 w 20"/>
                        <a:gd name="T5" fmla="*/ 1 h 35"/>
                        <a:gd name="T6" fmla="*/ 0 w 20"/>
                        <a:gd name="T7" fmla="*/ 1 h 35"/>
                        <a:gd name="T8" fmla="*/ 0 w 20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" h="35">
                          <a:moveTo>
                            <a:pt x="0" y="1"/>
                          </a:moveTo>
                          <a:lnTo>
                            <a:pt x="20" y="0"/>
                          </a:lnTo>
                          <a:lnTo>
                            <a:pt x="20" y="33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5F9F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3" name="Freeform 1862"/>
                    <p:cNvSpPr>
                      <a:spLocks/>
                    </p:cNvSpPr>
                    <p:nvPr/>
                  </p:nvSpPr>
                  <p:spPr bwMode="auto">
                    <a:xfrm>
                      <a:off x="5522" y="4123"/>
                      <a:ext cx="20" cy="20"/>
                    </a:xfrm>
                    <a:custGeom>
                      <a:avLst/>
                      <a:gdLst>
                        <a:gd name="T0" fmla="*/ 0 w 41"/>
                        <a:gd name="T1" fmla="*/ 1 h 39"/>
                        <a:gd name="T2" fmla="*/ 0 w 41"/>
                        <a:gd name="T3" fmla="*/ 0 h 39"/>
                        <a:gd name="T4" fmla="*/ 0 w 41"/>
                        <a:gd name="T5" fmla="*/ 1 h 39"/>
                        <a:gd name="T6" fmla="*/ 0 w 41"/>
                        <a:gd name="T7" fmla="*/ 1 h 39"/>
                        <a:gd name="T8" fmla="*/ 0 w 41"/>
                        <a:gd name="T9" fmla="*/ 1 h 3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1" h="39">
                          <a:moveTo>
                            <a:pt x="0" y="6"/>
                          </a:moveTo>
                          <a:lnTo>
                            <a:pt x="41" y="0"/>
                          </a:lnTo>
                          <a:lnTo>
                            <a:pt x="41" y="34"/>
                          </a:lnTo>
                          <a:lnTo>
                            <a:pt x="0" y="39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4" name="Freeform 1863"/>
                    <p:cNvSpPr>
                      <a:spLocks/>
                    </p:cNvSpPr>
                    <p:nvPr/>
                  </p:nvSpPr>
                  <p:spPr bwMode="auto">
                    <a:xfrm>
                      <a:off x="5522" y="4125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1 h 36"/>
                        <a:gd name="T2" fmla="*/ 1 w 14"/>
                        <a:gd name="T3" fmla="*/ 0 h 36"/>
                        <a:gd name="T4" fmla="*/ 1 w 14"/>
                        <a:gd name="T5" fmla="*/ 1 h 36"/>
                        <a:gd name="T6" fmla="*/ 0 w 14"/>
                        <a:gd name="T7" fmla="*/ 1 h 36"/>
                        <a:gd name="T8" fmla="*/ 0 w 14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6">
                          <a:moveTo>
                            <a:pt x="0" y="3"/>
                          </a:moveTo>
                          <a:lnTo>
                            <a:pt x="14" y="0"/>
                          </a:lnTo>
                          <a:lnTo>
                            <a:pt x="14" y="33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5" name="Freeform 1864"/>
                    <p:cNvSpPr>
                      <a:spLocks/>
                    </p:cNvSpPr>
                    <p:nvPr/>
                  </p:nvSpPr>
                  <p:spPr bwMode="auto">
                    <a:xfrm>
                      <a:off x="5529" y="4124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1 h 35"/>
                        <a:gd name="T2" fmla="*/ 1 w 14"/>
                        <a:gd name="T3" fmla="*/ 0 h 35"/>
                        <a:gd name="T4" fmla="*/ 1 w 14"/>
                        <a:gd name="T5" fmla="*/ 1 h 35"/>
                        <a:gd name="T6" fmla="*/ 0 w 14"/>
                        <a:gd name="T7" fmla="*/ 1 h 35"/>
                        <a:gd name="T8" fmla="*/ 0 w 14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5">
                          <a:moveTo>
                            <a:pt x="0" y="2"/>
                          </a:moveTo>
                          <a:lnTo>
                            <a:pt x="14" y="0"/>
                          </a:lnTo>
                          <a:lnTo>
                            <a:pt x="14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6" name="Freeform 1865"/>
                    <p:cNvSpPr>
                      <a:spLocks/>
                    </p:cNvSpPr>
                    <p:nvPr/>
                  </p:nvSpPr>
                  <p:spPr bwMode="auto">
                    <a:xfrm>
                      <a:off x="5536" y="4123"/>
                      <a:ext cx="6" cy="18"/>
                    </a:xfrm>
                    <a:custGeom>
                      <a:avLst/>
                      <a:gdLst>
                        <a:gd name="T0" fmla="*/ 0 w 13"/>
                        <a:gd name="T1" fmla="*/ 1 h 35"/>
                        <a:gd name="T2" fmla="*/ 0 w 13"/>
                        <a:gd name="T3" fmla="*/ 0 h 35"/>
                        <a:gd name="T4" fmla="*/ 0 w 13"/>
                        <a:gd name="T5" fmla="*/ 1 h 35"/>
                        <a:gd name="T6" fmla="*/ 0 w 13"/>
                        <a:gd name="T7" fmla="*/ 1 h 35"/>
                        <a:gd name="T8" fmla="*/ 0 w 13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35">
                          <a:moveTo>
                            <a:pt x="0" y="1"/>
                          </a:moveTo>
                          <a:lnTo>
                            <a:pt x="13" y="0"/>
                          </a:lnTo>
                          <a:lnTo>
                            <a:pt x="13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1A1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7" name="Freeform 1866"/>
                    <p:cNvSpPr>
                      <a:spLocks/>
                    </p:cNvSpPr>
                    <p:nvPr/>
                  </p:nvSpPr>
                  <p:spPr bwMode="auto">
                    <a:xfrm>
                      <a:off x="5542" y="4120"/>
                      <a:ext cx="19" cy="20"/>
                    </a:xfrm>
                    <a:custGeom>
                      <a:avLst/>
                      <a:gdLst>
                        <a:gd name="T0" fmla="*/ 0 w 38"/>
                        <a:gd name="T1" fmla="*/ 0 h 41"/>
                        <a:gd name="T2" fmla="*/ 1 w 38"/>
                        <a:gd name="T3" fmla="*/ 0 h 41"/>
                        <a:gd name="T4" fmla="*/ 1 w 38"/>
                        <a:gd name="T5" fmla="*/ 0 h 41"/>
                        <a:gd name="T6" fmla="*/ 0 w 38"/>
                        <a:gd name="T7" fmla="*/ 0 h 41"/>
                        <a:gd name="T8" fmla="*/ 0 w 38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8" h="41">
                          <a:moveTo>
                            <a:pt x="0" y="7"/>
                          </a:moveTo>
                          <a:lnTo>
                            <a:pt x="38" y="0"/>
                          </a:lnTo>
                          <a:lnTo>
                            <a:pt x="38" y="34"/>
                          </a:lnTo>
                          <a:lnTo>
                            <a:pt x="0" y="41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62A3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8" name="Freeform 1867"/>
                    <p:cNvSpPr>
                      <a:spLocks/>
                    </p:cNvSpPr>
                    <p:nvPr/>
                  </p:nvSpPr>
                  <p:spPr bwMode="auto">
                    <a:xfrm>
                      <a:off x="5542" y="4122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0 h 37"/>
                        <a:gd name="T2" fmla="*/ 1 w 10"/>
                        <a:gd name="T3" fmla="*/ 0 h 37"/>
                        <a:gd name="T4" fmla="*/ 1 w 10"/>
                        <a:gd name="T5" fmla="*/ 0 h 37"/>
                        <a:gd name="T6" fmla="*/ 0 w 10"/>
                        <a:gd name="T7" fmla="*/ 0 h 37"/>
                        <a:gd name="T8" fmla="*/ 0 w 10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7">
                          <a:moveTo>
                            <a:pt x="0" y="3"/>
                          </a:moveTo>
                          <a:lnTo>
                            <a:pt x="10" y="0"/>
                          </a:lnTo>
                          <a:lnTo>
                            <a:pt x="10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2A3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09" name="Freeform 1868"/>
                    <p:cNvSpPr>
                      <a:spLocks/>
                    </p:cNvSpPr>
                    <p:nvPr/>
                  </p:nvSpPr>
                  <p:spPr bwMode="auto">
                    <a:xfrm>
                      <a:off x="5547" y="4121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1 h 35"/>
                        <a:gd name="T2" fmla="*/ 1 w 10"/>
                        <a:gd name="T3" fmla="*/ 0 h 35"/>
                        <a:gd name="T4" fmla="*/ 1 w 10"/>
                        <a:gd name="T5" fmla="*/ 1 h 35"/>
                        <a:gd name="T6" fmla="*/ 0 w 10"/>
                        <a:gd name="T7" fmla="*/ 1 h 35"/>
                        <a:gd name="T8" fmla="*/ 0 w 10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5">
                          <a:moveTo>
                            <a:pt x="0" y="1"/>
                          </a:moveTo>
                          <a:lnTo>
                            <a:pt x="10" y="0"/>
                          </a:lnTo>
                          <a:lnTo>
                            <a:pt x="10" y="33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2A4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0" name="Freeform 1869"/>
                    <p:cNvSpPr>
                      <a:spLocks/>
                    </p:cNvSpPr>
                    <p:nvPr/>
                  </p:nvSpPr>
                  <p:spPr bwMode="auto">
                    <a:xfrm>
                      <a:off x="5552" y="4121"/>
                      <a:ext cx="4" cy="17"/>
                    </a:xfrm>
                    <a:custGeom>
                      <a:avLst/>
                      <a:gdLst>
                        <a:gd name="T0" fmla="*/ 0 w 8"/>
                        <a:gd name="T1" fmla="*/ 0 h 35"/>
                        <a:gd name="T2" fmla="*/ 1 w 8"/>
                        <a:gd name="T3" fmla="*/ 0 h 35"/>
                        <a:gd name="T4" fmla="*/ 1 w 8"/>
                        <a:gd name="T5" fmla="*/ 0 h 35"/>
                        <a:gd name="T6" fmla="*/ 0 w 8"/>
                        <a:gd name="T7" fmla="*/ 0 h 35"/>
                        <a:gd name="T8" fmla="*/ 0 w 8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5">
                          <a:moveTo>
                            <a:pt x="0" y="2"/>
                          </a:moveTo>
                          <a:lnTo>
                            <a:pt x="8" y="0"/>
                          </a:lnTo>
                          <a:lnTo>
                            <a:pt x="8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3A5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1" name="Freeform 1870"/>
                    <p:cNvSpPr>
                      <a:spLocks/>
                    </p:cNvSpPr>
                    <p:nvPr/>
                  </p:nvSpPr>
                  <p:spPr bwMode="auto">
                    <a:xfrm>
                      <a:off x="5556" y="4120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1 h 35"/>
                        <a:gd name="T2" fmla="*/ 1 w 10"/>
                        <a:gd name="T3" fmla="*/ 0 h 35"/>
                        <a:gd name="T4" fmla="*/ 1 w 10"/>
                        <a:gd name="T5" fmla="*/ 1 h 35"/>
                        <a:gd name="T6" fmla="*/ 0 w 10"/>
                        <a:gd name="T7" fmla="*/ 1 h 35"/>
                        <a:gd name="T8" fmla="*/ 0 w 10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5">
                          <a:moveTo>
                            <a:pt x="0" y="1"/>
                          </a:moveTo>
                          <a:lnTo>
                            <a:pt x="10" y="0"/>
                          </a:lnTo>
                          <a:lnTo>
                            <a:pt x="10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3A6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2" name="Freeform 1871"/>
                    <p:cNvSpPr>
                      <a:spLocks/>
                    </p:cNvSpPr>
                    <p:nvPr/>
                  </p:nvSpPr>
                  <p:spPr bwMode="auto">
                    <a:xfrm>
                      <a:off x="5561" y="4116"/>
                      <a:ext cx="18" cy="21"/>
                    </a:xfrm>
                    <a:custGeom>
                      <a:avLst/>
                      <a:gdLst>
                        <a:gd name="T0" fmla="*/ 0 w 36"/>
                        <a:gd name="T1" fmla="*/ 0 h 43"/>
                        <a:gd name="T2" fmla="*/ 1 w 36"/>
                        <a:gd name="T3" fmla="*/ 0 h 43"/>
                        <a:gd name="T4" fmla="*/ 1 w 36"/>
                        <a:gd name="T5" fmla="*/ 0 h 43"/>
                        <a:gd name="T6" fmla="*/ 0 w 36"/>
                        <a:gd name="T7" fmla="*/ 0 h 43"/>
                        <a:gd name="T8" fmla="*/ 0 w 36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6" h="43">
                          <a:moveTo>
                            <a:pt x="0" y="9"/>
                          </a:moveTo>
                          <a:lnTo>
                            <a:pt x="36" y="0"/>
                          </a:lnTo>
                          <a:lnTo>
                            <a:pt x="36" y="34"/>
                          </a:lnTo>
                          <a:lnTo>
                            <a:pt x="0" y="43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3" name="Freeform 1872"/>
                    <p:cNvSpPr>
                      <a:spLocks/>
                    </p:cNvSpPr>
                    <p:nvPr/>
                  </p:nvSpPr>
                  <p:spPr bwMode="auto">
                    <a:xfrm>
                      <a:off x="5561" y="4119"/>
                      <a:ext cx="6" cy="18"/>
                    </a:xfrm>
                    <a:custGeom>
                      <a:avLst/>
                      <a:gdLst>
                        <a:gd name="T0" fmla="*/ 0 w 13"/>
                        <a:gd name="T1" fmla="*/ 0 h 37"/>
                        <a:gd name="T2" fmla="*/ 0 w 13"/>
                        <a:gd name="T3" fmla="*/ 0 h 37"/>
                        <a:gd name="T4" fmla="*/ 0 w 13"/>
                        <a:gd name="T5" fmla="*/ 0 h 37"/>
                        <a:gd name="T6" fmla="*/ 0 w 13"/>
                        <a:gd name="T7" fmla="*/ 0 h 37"/>
                        <a:gd name="T8" fmla="*/ 0 w 1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37">
                          <a:moveTo>
                            <a:pt x="0" y="3"/>
                          </a:moveTo>
                          <a:lnTo>
                            <a:pt x="13" y="0"/>
                          </a:lnTo>
                          <a:lnTo>
                            <a:pt x="1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4" name="Freeform 1873"/>
                    <p:cNvSpPr>
                      <a:spLocks/>
                    </p:cNvSpPr>
                    <p:nvPr/>
                  </p:nvSpPr>
                  <p:spPr bwMode="auto">
                    <a:xfrm>
                      <a:off x="5567" y="4117"/>
                      <a:ext cx="6" cy="18"/>
                    </a:xfrm>
                    <a:custGeom>
                      <a:avLst/>
                      <a:gdLst>
                        <a:gd name="T0" fmla="*/ 0 w 11"/>
                        <a:gd name="T1" fmla="*/ 0 h 37"/>
                        <a:gd name="T2" fmla="*/ 1 w 11"/>
                        <a:gd name="T3" fmla="*/ 0 h 37"/>
                        <a:gd name="T4" fmla="*/ 1 w 11"/>
                        <a:gd name="T5" fmla="*/ 0 h 37"/>
                        <a:gd name="T6" fmla="*/ 0 w 11"/>
                        <a:gd name="T7" fmla="*/ 0 h 37"/>
                        <a:gd name="T8" fmla="*/ 0 w 11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" h="37">
                          <a:moveTo>
                            <a:pt x="0" y="3"/>
                          </a:moveTo>
                          <a:lnTo>
                            <a:pt x="11" y="0"/>
                          </a:lnTo>
                          <a:lnTo>
                            <a:pt x="11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5" name="Freeform 1874"/>
                    <p:cNvSpPr>
                      <a:spLocks/>
                    </p:cNvSpPr>
                    <p:nvPr/>
                  </p:nvSpPr>
                  <p:spPr bwMode="auto">
                    <a:xfrm>
                      <a:off x="5573" y="4116"/>
                      <a:ext cx="6" cy="18"/>
                    </a:xfrm>
                    <a:custGeom>
                      <a:avLst/>
                      <a:gdLst>
                        <a:gd name="T0" fmla="*/ 0 w 12"/>
                        <a:gd name="T1" fmla="*/ 0 h 37"/>
                        <a:gd name="T2" fmla="*/ 1 w 12"/>
                        <a:gd name="T3" fmla="*/ 0 h 37"/>
                        <a:gd name="T4" fmla="*/ 1 w 12"/>
                        <a:gd name="T5" fmla="*/ 0 h 37"/>
                        <a:gd name="T6" fmla="*/ 0 w 12"/>
                        <a:gd name="T7" fmla="*/ 0 h 37"/>
                        <a:gd name="T8" fmla="*/ 0 w 1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37">
                          <a:moveTo>
                            <a:pt x="0" y="3"/>
                          </a:moveTo>
                          <a:lnTo>
                            <a:pt x="12" y="0"/>
                          </a:lnTo>
                          <a:lnTo>
                            <a:pt x="12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5A84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6" name="Freeform 1875"/>
                    <p:cNvSpPr>
                      <a:spLocks/>
                    </p:cNvSpPr>
                    <p:nvPr/>
                  </p:nvSpPr>
                  <p:spPr bwMode="auto">
                    <a:xfrm>
                      <a:off x="5579" y="4111"/>
                      <a:ext cx="17" cy="22"/>
                    </a:xfrm>
                    <a:custGeom>
                      <a:avLst/>
                      <a:gdLst>
                        <a:gd name="T0" fmla="*/ 0 w 34"/>
                        <a:gd name="T1" fmla="*/ 1 h 43"/>
                        <a:gd name="T2" fmla="*/ 1 w 34"/>
                        <a:gd name="T3" fmla="*/ 0 h 43"/>
                        <a:gd name="T4" fmla="*/ 1 w 34"/>
                        <a:gd name="T5" fmla="*/ 1 h 43"/>
                        <a:gd name="T6" fmla="*/ 0 w 34"/>
                        <a:gd name="T7" fmla="*/ 1 h 43"/>
                        <a:gd name="T8" fmla="*/ 0 w 34"/>
                        <a:gd name="T9" fmla="*/ 1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" h="43">
                          <a:moveTo>
                            <a:pt x="0" y="9"/>
                          </a:moveTo>
                          <a:lnTo>
                            <a:pt x="34" y="0"/>
                          </a:lnTo>
                          <a:lnTo>
                            <a:pt x="34" y="33"/>
                          </a:lnTo>
                          <a:lnTo>
                            <a:pt x="0" y="43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66AA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7" name="Freeform 1876"/>
                    <p:cNvSpPr>
                      <a:spLocks/>
                    </p:cNvSpPr>
                    <p:nvPr/>
                  </p:nvSpPr>
                  <p:spPr bwMode="auto">
                    <a:xfrm>
                      <a:off x="5579" y="4114"/>
                      <a:ext cx="4" cy="19"/>
                    </a:xfrm>
                    <a:custGeom>
                      <a:avLst/>
                      <a:gdLst>
                        <a:gd name="T0" fmla="*/ 0 w 9"/>
                        <a:gd name="T1" fmla="*/ 1 h 36"/>
                        <a:gd name="T2" fmla="*/ 0 w 9"/>
                        <a:gd name="T3" fmla="*/ 0 h 36"/>
                        <a:gd name="T4" fmla="*/ 0 w 9"/>
                        <a:gd name="T5" fmla="*/ 1 h 36"/>
                        <a:gd name="T6" fmla="*/ 0 w 9"/>
                        <a:gd name="T7" fmla="*/ 1 h 36"/>
                        <a:gd name="T8" fmla="*/ 0 w 9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6">
                          <a:moveTo>
                            <a:pt x="0" y="2"/>
                          </a:moveTo>
                          <a:lnTo>
                            <a:pt x="9" y="0"/>
                          </a:lnTo>
                          <a:lnTo>
                            <a:pt x="9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6AA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8" name="Freeform 1877"/>
                    <p:cNvSpPr>
                      <a:spLocks/>
                    </p:cNvSpPr>
                    <p:nvPr/>
                  </p:nvSpPr>
                  <p:spPr bwMode="auto">
                    <a:xfrm>
                      <a:off x="5583" y="4113"/>
                      <a:ext cx="5" cy="18"/>
                    </a:xfrm>
                    <a:custGeom>
                      <a:avLst/>
                      <a:gdLst>
                        <a:gd name="T0" fmla="*/ 0 w 8"/>
                        <a:gd name="T1" fmla="*/ 1 h 36"/>
                        <a:gd name="T2" fmla="*/ 1 w 8"/>
                        <a:gd name="T3" fmla="*/ 0 h 36"/>
                        <a:gd name="T4" fmla="*/ 1 w 8"/>
                        <a:gd name="T5" fmla="*/ 1 h 36"/>
                        <a:gd name="T6" fmla="*/ 0 w 8"/>
                        <a:gd name="T7" fmla="*/ 1 h 36"/>
                        <a:gd name="T8" fmla="*/ 0 w 8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6">
                          <a:moveTo>
                            <a:pt x="0" y="3"/>
                          </a:moveTo>
                          <a:lnTo>
                            <a:pt x="8" y="0"/>
                          </a:lnTo>
                          <a:lnTo>
                            <a:pt x="8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6AB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19" name="Freeform 1878"/>
                    <p:cNvSpPr>
                      <a:spLocks/>
                    </p:cNvSpPr>
                    <p:nvPr/>
                  </p:nvSpPr>
                  <p:spPr bwMode="auto">
                    <a:xfrm>
                      <a:off x="5588" y="4112"/>
                      <a:ext cx="4" cy="18"/>
                    </a:xfrm>
                    <a:custGeom>
                      <a:avLst/>
                      <a:gdLst>
                        <a:gd name="T0" fmla="*/ 0 w 9"/>
                        <a:gd name="T1" fmla="*/ 1 h 36"/>
                        <a:gd name="T2" fmla="*/ 0 w 9"/>
                        <a:gd name="T3" fmla="*/ 0 h 36"/>
                        <a:gd name="T4" fmla="*/ 0 w 9"/>
                        <a:gd name="T5" fmla="*/ 1 h 36"/>
                        <a:gd name="T6" fmla="*/ 0 w 9"/>
                        <a:gd name="T7" fmla="*/ 1 h 36"/>
                        <a:gd name="T8" fmla="*/ 0 w 9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6">
                          <a:moveTo>
                            <a:pt x="0" y="2"/>
                          </a:moveTo>
                          <a:lnTo>
                            <a:pt x="9" y="0"/>
                          </a:lnTo>
                          <a:lnTo>
                            <a:pt x="9" y="34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7AC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0" name="Freeform 1879"/>
                    <p:cNvSpPr>
                      <a:spLocks/>
                    </p:cNvSpPr>
                    <p:nvPr/>
                  </p:nvSpPr>
                  <p:spPr bwMode="auto">
                    <a:xfrm>
                      <a:off x="5592" y="4111"/>
                      <a:ext cx="4" cy="18"/>
                    </a:xfrm>
                    <a:custGeom>
                      <a:avLst/>
                      <a:gdLst>
                        <a:gd name="T0" fmla="*/ 0 w 8"/>
                        <a:gd name="T1" fmla="*/ 1 h 36"/>
                        <a:gd name="T2" fmla="*/ 1 w 8"/>
                        <a:gd name="T3" fmla="*/ 0 h 36"/>
                        <a:gd name="T4" fmla="*/ 1 w 8"/>
                        <a:gd name="T5" fmla="*/ 1 h 36"/>
                        <a:gd name="T6" fmla="*/ 0 w 8"/>
                        <a:gd name="T7" fmla="*/ 1 h 36"/>
                        <a:gd name="T8" fmla="*/ 0 w 8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6">
                          <a:moveTo>
                            <a:pt x="0" y="2"/>
                          </a:moveTo>
                          <a:lnTo>
                            <a:pt x="8" y="0"/>
                          </a:lnTo>
                          <a:lnTo>
                            <a:pt x="8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7AD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1" name="Freeform 1880"/>
                    <p:cNvSpPr>
                      <a:spLocks/>
                    </p:cNvSpPr>
                    <p:nvPr/>
                  </p:nvSpPr>
                  <p:spPr bwMode="auto">
                    <a:xfrm>
                      <a:off x="5596" y="4105"/>
                      <a:ext cx="16" cy="23"/>
                    </a:xfrm>
                    <a:custGeom>
                      <a:avLst/>
                      <a:gdLst>
                        <a:gd name="T0" fmla="*/ 0 w 31"/>
                        <a:gd name="T1" fmla="*/ 1 h 45"/>
                        <a:gd name="T2" fmla="*/ 1 w 31"/>
                        <a:gd name="T3" fmla="*/ 0 h 45"/>
                        <a:gd name="T4" fmla="*/ 1 w 31"/>
                        <a:gd name="T5" fmla="*/ 1 h 45"/>
                        <a:gd name="T6" fmla="*/ 0 w 31"/>
                        <a:gd name="T7" fmla="*/ 1 h 45"/>
                        <a:gd name="T8" fmla="*/ 0 w 31"/>
                        <a:gd name="T9" fmla="*/ 1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" h="45">
                          <a:moveTo>
                            <a:pt x="0" y="12"/>
                          </a:moveTo>
                          <a:lnTo>
                            <a:pt x="31" y="0"/>
                          </a:lnTo>
                          <a:lnTo>
                            <a:pt x="31" y="34"/>
                          </a:lnTo>
                          <a:lnTo>
                            <a:pt x="0" y="45"/>
                          </a:lnTo>
                          <a:lnTo>
                            <a:pt x="0" y="12"/>
                          </a:lnTo>
                          <a:close/>
                        </a:path>
                      </a:pathLst>
                    </a:custGeom>
                    <a:solidFill>
                      <a:srgbClr val="68AE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2" name="Freeform 1881"/>
                    <p:cNvSpPr>
                      <a:spLocks/>
                    </p:cNvSpPr>
                    <p:nvPr/>
                  </p:nvSpPr>
                  <p:spPr bwMode="auto">
                    <a:xfrm>
                      <a:off x="5596" y="4109"/>
                      <a:ext cx="4" cy="19"/>
                    </a:xfrm>
                    <a:custGeom>
                      <a:avLst/>
                      <a:gdLst>
                        <a:gd name="T0" fmla="*/ 0 w 7"/>
                        <a:gd name="T1" fmla="*/ 1 h 36"/>
                        <a:gd name="T2" fmla="*/ 1 w 7"/>
                        <a:gd name="T3" fmla="*/ 0 h 36"/>
                        <a:gd name="T4" fmla="*/ 1 w 7"/>
                        <a:gd name="T5" fmla="*/ 1 h 36"/>
                        <a:gd name="T6" fmla="*/ 0 w 7"/>
                        <a:gd name="T7" fmla="*/ 1 h 36"/>
                        <a:gd name="T8" fmla="*/ 0 w 7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" h="36">
                          <a:moveTo>
                            <a:pt x="0" y="3"/>
                          </a:moveTo>
                          <a:lnTo>
                            <a:pt x="7" y="0"/>
                          </a:lnTo>
                          <a:lnTo>
                            <a:pt x="7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8AE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3" name="Freeform 1882"/>
                    <p:cNvSpPr>
                      <a:spLocks/>
                    </p:cNvSpPr>
                    <p:nvPr/>
                  </p:nvSpPr>
                  <p:spPr bwMode="auto">
                    <a:xfrm>
                      <a:off x="5600" y="4108"/>
                      <a:ext cx="4" cy="18"/>
                    </a:xfrm>
                    <a:custGeom>
                      <a:avLst/>
                      <a:gdLst>
                        <a:gd name="T0" fmla="*/ 0 w 9"/>
                        <a:gd name="T1" fmla="*/ 0 h 37"/>
                        <a:gd name="T2" fmla="*/ 0 w 9"/>
                        <a:gd name="T3" fmla="*/ 0 h 37"/>
                        <a:gd name="T4" fmla="*/ 0 w 9"/>
                        <a:gd name="T5" fmla="*/ 0 h 37"/>
                        <a:gd name="T6" fmla="*/ 0 w 9"/>
                        <a:gd name="T7" fmla="*/ 0 h 37"/>
                        <a:gd name="T8" fmla="*/ 0 w 9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7">
                          <a:moveTo>
                            <a:pt x="0" y="3"/>
                          </a:moveTo>
                          <a:lnTo>
                            <a:pt x="9" y="0"/>
                          </a:lnTo>
                          <a:lnTo>
                            <a:pt x="9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8AF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4" name="Freeform 1883"/>
                    <p:cNvSpPr>
                      <a:spLocks/>
                    </p:cNvSpPr>
                    <p:nvPr/>
                  </p:nvSpPr>
                  <p:spPr bwMode="auto">
                    <a:xfrm>
                      <a:off x="5604" y="4107"/>
                      <a:ext cx="3" cy="18"/>
                    </a:xfrm>
                    <a:custGeom>
                      <a:avLst/>
                      <a:gdLst>
                        <a:gd name="T0" fmla="*/ 0 w 7"/>
                        <a:gd name="T1" fmla="*/ 0 h 37"/>
                        <a:gd name="T2" fmla="*/ 0 w 7"/>
                        <a:gd name="T3" fmla="*/ 0 h 37"/>
                        <a:gd name="T4" fmla="*/ 0 w 7"/>
                        <a:gd name="T5" fmla="*/ 0 h 37"/>
                        <a:gd name="T6" fmla="*/ 0 w 7"/>
                        <a:gd name="T7" fmla="*/ 0 h 37"/>
                        <a:gd name="T8" fmla="*/ 0 w 7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" h="37">
                          <a:moveTo>
                            <a:pt x="0" y="3"/>
                          </a:moveTo>
                          <a:lnTo>
                            <a:pt x="7" y="0"/>
                          </a:lnTo>
                          <a:lnTo>
                            <a:pt x="7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9B0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5" name="Freeform 1884"/>
                    <p:cNvSpPr>
                      <a:spLocks/>
                    </p:cNvSpPr>
                    <p:nvPr/>
                  </p:nvSpPr>
                  <p:spPr bwMode="auto">
                    <a:xfrm>
                      <a:off x="5607" y="4105"/>
                      <a:ext cx="5" cy="18"/>
                    </a:xfrm>
                    <a:custGeom>
                      <a:avLst/>
                      <a:gdLst>
                        <a:gd name="T0" fmla="*/ 0 w 8"/>
                        <a:gd name="T1" fmla="*/ 0 h 37"/>
                        <a:gd name="T2" fmla="*/ 1 w 8"/>
                        <a:gd name="T3" fmla="*/ 0 h 37"/>
                        <a:gd name="T4" fmla="*/ 1 w 8"/>
                        <a:gd name="T5" fmla="*/ 0 h 37"/>
                        <a:gd name="T6" fmla="*/ 0 w 8"/>
                        <a:gd name="T7" fmla="*/ 0 h 37"/>
                        <a:gd name="T8" fmla="*/ 0 w 8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7">
                          <a:moveTo>
                            <a:pt x="0" y="3"/>
                          </a:moveTo>
                          <a:lnTo>
                            <a:pt x="8" y="0"/>
                          </a:lnTo>
                          <a:lnTo>
                            <a:pt x="8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AB1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6" name="Freeform 1885"/>
                    <p:cNvSpPr>
                      <a:spLocks/>
                    </p:cNvSpPr>
                    <p:nvPr/>
                  </p:nvSpPr>
                  <p:spPr bwMode="auto">
                    <a:xfrm>
                      <a:off x="5612" y="4100"/>
                      <a:ext cx="14" cy="22"/>
                    </a:xfrm>
                    <a:custGeom>
                      <a:avLst/>
                      <a:gdLst>
                        <a:gd name="T0" fmla="*/ 0 w 28"/>
                        <a:gd name="T1" fmla="*/ 0 h 45"/>
                        <a:gd name="T2" fmla="*/ 1 w 28"/>
                        <a:gd name="T3" fmla="*/ 0 h 45"/>
                        <a:gd name="T4" fmla="*/ 1 w 28"/>
                        <a:gd name="T5" fmla="*/ 0 h 45"/>
                        <a:gd name="T6" fmla="*/ 0 w 28"/>
                        <a:gd name="T7" fmla="*/ 0 h 45"/>
                        <a:gd name="T8" fmla="*/ 0 w 28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8" h="45">
                          <a:moveTo>
                            <a:pt x="0" y="11"/>
                          </a:moveTo>
                          <a:lnTo>
                            <a:pt x="28" y="0"/>
                          </a:lnTo>
                          <a:lnTo>
                            <a:pt x="28" y="34"/>
                          </a:lnTo>
                          <a:lnTo>
                            <a:pt x="0" y="45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7" name="Freeform 1886"/>
                    <p:cNvSpPr>
                      <a:spLocks/>
                    </p:cNvSpPr>
                    <p:nvPr/>
                  </p:nvSpPr>
                  <p:spPr bwMode="auto">
                    <a:xfrm>
                      <a:off x="5612" y="4104"/>
                      <a:ext cx="2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0 w 6"/>
                        <a:gd name="T3" fmla="*/ 0 h 37"/>
                        <a:gd name="T4" fmla="*/ 0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8" name="Freeform 1887"/>
                    <p:cNvSpPr>
                      <a:spLocks/>
                    </p:cNvSpPr>
                    <p:nvPr/>
                  </p:nvSpPr>
                  <p:spPr bwMode="auto">
                    <a:xfrm>
                      <a:off x="5614" y="4103"/>
                      <a:ext cx="3" cy="18"/>
                    </a:xfrm>
                    <a:custGeom>
                      <a:avLst/>
                      <a:gdLst>
                        <a:gd name="T0" fmla="*/ 0 w 5"/>
                        <a:gd name="T1" fmla="*/ 1 h 35"/>
                        <a:gd name="T2" fmla="*/ 1 w 5"/>
                        <a:gd name="T3" fmla="*/ 0 h 35"/>
                        <a:gd name="T4" fmla="*/ 1 w 5"/>
                        <a:gd name="T5" fmla="*/ 1 h 35"/>
                        <a:gd name="T6" fmla="*/ 0 w 5"/>
                        <a:gd name="T7" fmla="*/ 1 h 35"/>
                        <a:gd name="T8" fmla="*/ 0 w 5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" h="35">
                          <a:moveTo>
                            <a:pt x="0" y="1"/>
                          </a:moveTo>
                          <a:lnTo>
                            <a:pt x="5" y="0"/>
                          </a:lnTo>
                          <a:lnTo>
                            <a:pt x="5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29" name="Freeform 1888"/>
                    <p:cNvSpPr>
                      <a:spLocks/>
                    </p:cNvSpPr>
                    <p:nvPr/>
                  </p:nvSpPr>
                  <p:spPr bwMode="auto">
                    <a:xfrm>
                      <a:off x="5617" y="4102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1 w 6"/>
                        <a:gd name="T3" fmla="*/ 0 h 37"/>
                        <a:gd name="T4" fmla="*/ 1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BB3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0" name="Freeform 1889"/>
                    <p:cNvSpPr>
                      <a:spLocks/>
                    </p:cNvSpPr>
                    <p:nvPr/>
                  </p:nvSpPr>
                  <p:spPr bwMode="auto">
                    <a:xfrm>
                      <a:off x="5620" y="4100"/>
                      <a:ext cx="3" cy="19"/>
                    </a:xfrm>
                    <a:custGeom>
                      <a:avLst/>
                      <a:gdLst>
                        <a:gd name="T0" fmla="*/ 0 w 6"/>
                        <a:gd name="T1" fmla="*/ 1 h 37"/>
                        <a:gd name="T2" fmla="*/ 1 w 6"/>
                        <a:gd name="T3" fmla="*/ 0 h 37"/>
                        <a:gd name="T4" fmla="*/ 1 w 6"/>
                        <a:gd name="T5" fmla="*/ 1 h 37"/>
                        <a:gd name="T6" fmla="*/ 0 w 6"/>
                        <a:gd name="T7" fmla="*/ 1 h 37"/>
                        <a:gd name="T8" fmla="*/ 0 w 6"/>
                        <a:gd name="T9" fmla="*/ 1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CB4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1" name="Freeform 1890"/>
                    <p:cNvSpPr>
                      <a:spLocks/>
                    </p:cNvSpPr>
                    <p:nvPr/>
                  </p:nvSpPr>
                  <p:spPr bwMode="auto">
                    <a:xfrm>
                      <a:off x="5623" y="4100"/>
                      <a:ext cx="3" cy="17"/>
                    </a:xfrm>
                    <a:custGeom>
                      <a:avLst/>
                      <a:gdLst>
                        <a:gd name="T0" fmla="*/ 0 w 5"/>
                        <a:gd name="T1" fmla="*/ 0 h 35"/>
                        <a:gd name="T2" fmla="*/ 1 w 5"/>
                        <a:gd name="T3" fmla="*/ 0 h 35"/>
                        <a:gd name="T4" fmla="*/ 1 w 5"/>
                        <a:gd name="T5" fmla="*/ 0 h 35"/>
                        <a:gd name="T6" fmla="*/ 0 w 5"/>
                        <a:gd name="T7" fmla="*/ 0 h 35"/>
                        <a:gd name="T8" fmla="*/ 0 w 5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" h="35">
                          <a:moveTo>
                            <a:pt x="0" y="1"/>
                          </a:moveTo>
                          <a:lnTo>
                            <a:pt x="5" y="0"/>
                          </a:lnTo>
                          <a:lnTo>
                            <a:pt x="5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CB5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2" name="Freeform 1891"/>
                    <p:cNvSpPr>
                      <a:spLocks/>
                    </p:cNvSpPr>
                    <p:nvPr/>
                  </p:nvSpPr>
                  <p:spPr bwMode="auto">
                    <a:xfrm>
                      <a:off x="5626" y="4093"/>
                      <a:ext cx="12" cy="23"/>
                    </a:xfrm>
                    <a:custGeom>
                      <a:avLst/>
                      <a:gdLst>
                        <a:gd name="T0" fmla="*/ 0 w 26"/>
                        <a:gd name="T1" fmla="*/ 0 h 47"/>
                        <a:gd name="T2" fmla="*/ 0 w 26"/>
                        <a:gd name="T3" fmla="*/ 0 h 47"/>
                        <a:gd name="T4" fmla="*/ 0 w 26"/>
                        <a:gd name="T5" fmla="*/ 0 h 47"/>
                        <a:gd name="T6" fmla="*/ 0 w 26"/>
                        <a:gd name="T7" fmla="*/ 0 h 47"/>
                        <a:gd name="T8" fmla="*/ 0 w 2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6" h="47">
                          <a:moveTo>
                            <a:pt x="0" y="13"/>
                          </a:moveTo>
                          <a:lnTo>
                            <a:pt x="26" y="0"/>
                          </a:lnTo>
                          <a:lnTo>
                            <a:pt x="26" y="34"/>
                          </a:lnTo>
                          <a:lnTo>
                            <a:pt x="0" y="47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3" name="Freeform 1892"/>
                    <p:cNvSpPr>
                      <a:spLocks/>
                    </p:cNvSpPr>
                    <p:nvPr/>
                  </p:nvSpPr>
                  <p:spPr bwMode="auto">
                    <a:xfrm>
                      <a:off x="5626" y="4098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1 w 6"/>
                        <a:gd name="T3" fmla="*/ 0 h 37"/>
                        <a:gd name="T4" fmla="*/ 1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4" name="Freeform 1893"/>
                    <p:cNvSpPr>
                      <a:spLocks/>
                    </p:cNvSpPr>
                    <p:nvPr/>
                  </p:nvSpPr>
                  <p:spPr bwMode="auto">
                    <a:xfrm>
                      <a:off x="5629" y="4097"/>
                      <a:ext cx="2" cy="18"/>
                    </a:xfrm>
                    <a:custGeom>
                      <a:avLst/>
                      <a:gdLst>
                        <a:gd name="T0" fmla="*/ 0 w 4"/>
                        <a:gd name="T1" fmla="*/ 0 h 37"/>
                        <a:gd name="T2" fmla="*/ 1 w 4"/>
                        <a:gd name="T3" fmla="*/ 0 h 37"/>
                        <a:gd name="T4" fmla="*/ 1 w 4"/>
                        <a:gd name="T5" fmla="*/ 0 h 37"/>
                        <a:gd name="T6" fmla="*/ 0 w 4"/>
                        <a:gd name="T7" fmla="*/ 0 h 37"/>
                        <a:gd name="T8" fmla="*/ 0 w 4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7">
                          <a:moveTo>
                            <a:pt x="0" y="3"/>
                          </a:moveTo>
                          <a:lnTo>
                            <a:pt x="4" y="0"/>
                          </a:lnTo>
                          <a:lnTo>
                            <a:pt x="4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5" name="Freeform 1894"/>
                    <p:cNvSpPr>
                      <a:spLocks/>
                    </p:cNvSpPr>
                    <p:nvPr/>
                  </p:nvSpPr>
                  <p:spPr bwMode="auto">
                    <a:xfrm>
                      <a:off x="5631" y="4095"/>
                      <a:ext cx="2" cy="19"/>
                    </a:xfrm>
                    <a:custGeom>
                      <a:avLst/>
                      <a:gdLst>
                        <a:gd name="T0" fmla="*/ 0 w 6"/>
                        <a:gd name="T1" fmla="*/ 1 h 36"/>
                        <a:gd name="T2" fmla="*/ 0 w 6"/>
                        <a:gd name="T3" fmla="*/ 0 h 36"/>
                        <a:gd name="T4" fmla="*/ 0 w 6"/>
                        <a:gd name="T5" fmla="*/ 1 h 36"/>
                        <a:gd name="T6" fmla="*/ 0 w 6"/>
                        <a:gd name="T7" fmla="*/ 1 h 36"/>
                        <a:gd name="T8" fmla="*/ 0 w 6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6">
                          <a:moveTo>
                            <a:pt x="0" y="2"/>
                          </a:moveTo>
                          <a:lnTo>
                            <a:pt x="6" y="0"/>
                          </a:lnTo>
                          <a:lnTo>
                            <a:pt x="6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EB8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6" name="Freeform 1895"/>
                    <p:cNvSpPr>
                      <a:spLocks/>
                    </p:cNvSpPr>
                    <p:nvPr/>
                  </p:nvSpPr>
                  <p:spPr bwMode="auto">
                    <a:xfrm>
                      <a:off x="5633" y="4094"/>
                      <a:ext cx="3" cy="18"/>
                    </a:xfrm>
                    <a:custGeom>
                      <a:avLst/>
                      <a:gdLst>
                        <a:gd name="T0" fmla="*/ 0 w 4"/>
                        <a:gd name="T1" fmla="*/ 1 h 36"/>
                        <a:gd name="T2" fmla="*/ 2 w 4"/>
                        <a:gd name="T3" fmla="*/ 0 h 36"/>
                        <a:gd name="T4" fmla="*/ 2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3"/>
                          </a:moveTo>
                          <a:lnTo>
                            <a:pt x="4" y="0"/>
                          </a:lnTo>
                          <a:lnTo>
                            <a:pt x="4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FB9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7" name="Freeform 1896"/>
                    <p:cNvSpPr>
                      <a:spLocks/>
                    </p:cNvSpPr>
                    <p:nvPr/>
                  </p:nvSpPr>
                  <p:spPr bwMode="auto">
                    <a:xfrm>
                      <a:off x="5636" y="4093"/>
                      <a:ext cx="2" cy="18"/>
                    </a:xfrm>
                    <a:custGeom>
                      <a:avLst/>
                      <a:gdLst>
                        <a:gd name="T0" fmla="*/ 0 w 6"/>
                        <a:gd name="T1" fmla="*/ 1 h 36"/>
                        <a:gd name="T2" fmla="*/ 0 w 6"/>
                        <a:gd name="T3" fmla="*/ 0 h 36"/>
                        <a:gd name="T4" fmla="*/ 0 w 6"/>
                        <a:gd name="T5" fmla="*/ 1 h 36"/>
                        <a:gd name="T6" fmla="*/ 0 w 6"/>
                        <a:gd name="T7" fmla="*/ 1 h 36"/>
                        <a:gd name="T8" fmla="*/ 0 w 6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6">
                          <a:moveTo>
                            <a:pt x="0" y="2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0BA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8" name="Freeform 1897"/>
                    <p:cNvSpPr>
                      <a:spLocks/>
                    </p:cNvSpPr>
                    <p:nvPr/>
                  </p:nvSpPr>
                  <p:spPr bwMode="auto">
                    <a:xfrm>
                      <a:off x="5638" y="4086"/>
                      <a:ext cx="11" cy="24"/>
                    </a:xfrm>
                    <a:custGeom>
                      <a:avLst/>
                      <a:gdLst>
                        <a:gd name="T0" fmla="*/ 0 w 21"/>
                        <a:gd name="T1" fmla="*/ 1 h 48"/>
                        <a:gd name="T2" fmla="*/ 1 w 21"/>
                        <a:gd name="T3" fmla="*/ 0 h 48"/>
                        <a:gd name="T4" fmla="*/ 1 w 21"/>
                        <a:gd name="T5" fmla="*/ 1 h 48"/>
                        <a:gd name="T6" fmla="*/ 0 w 21"/>
                        <a:gd name="T7" fmla="*/ 1 h 48"/>
                        <a:gd name="T8" fmla="*/ 0 w 21"/>
                        <a:gd name="T9" fmla="*/ 1 h 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1" h="48">
                          <a:moveTo>
                            <a:pt x="0" y="14"/>
                          </a:moveTo>
                          <a:lnTo>
                            <a:pt x="21" y="0"/>
                          </a:lnTo>
                          <a:lnTo>
                            <a:pt x="21" y="34"/>
                          </a:lnTo>
                          <a:lnTo>
                            <a:pt x="0" y="48"/>
                          </a:lnTo>
                          <a:lnTo>
                            <a:pt x="0" y="14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39" name="Freeform 1898"/>
                    <p:cNvSpPr>
                      <a:spLocks/>
                    </p:cNvSpPr>
                    <p:nvPr/>
                  </p:nvSpPr>
                  <p:spPr bwMode="auto">
                    <a:xfrm>
                      <a:off x="5638" y="4092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1 w 3"/>
                        <a:gd name="T3" fmla="*/ 0 h 36"/>
                        <a:gd name="T4" fmla="*/ 1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2"/>
                          </a:moveTo>
                          <a:lnTo>
                            <a:pt x="3" y="0"/>
                          </a:lnTo>
                          <a:lnTo>
                            <a:pt x="3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0" name="Freeform 1899"/>
                    <p:cNvSpPr>
                      <a:spLocks/>
                    </p:cNvSpPr>
                    <p:nvPr/>
                  </p:nvSpPr>
                  <p:spPr bwMode="auto">
                    <a:xfrm>
                      <a:off x="5640" y="4090"/>
                      <a:ext cx="2" cy="19"/>
                    </a:xfrm>
                    <a:custGeom>
                      <a:avLst/>
                      <a:gdLst>
                        <a:gd name="T0" fmla="*/ 0 w 4"/>
                        <a:gd name="T1" fmla="*/ 1 h 36"/>
                        <a:gd name="T2" fmla="*/ 1 w 4"/>
                        <a:gd name="T3" fmla="*/ 0 h 36"/>
                        <a:gd name="T4" fmla="*/ 1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3"/>
                          </a:moveTo>
                          <a:lnTo>
                            <a:pt x="4" y="0"/>
                          </a:lnTo>
                          <a:lnTo>
                            <a:pt x="4" y="33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1" name="Freeform 1900"/>
                    <p:cNvSpPr>
                      <a:spLocks/>
                    </p:cNvSpPr>
                    <p:nvPr/>
                  </p:nvSpPr>
                  <p:spPr bwMode="auto">
                    <a:xfrm>
                      <a:off x="5642" y="4090"/>
                      <a:ext cx="2" cy="17"/>
                    </a:xfrm>
                    <a:custGeom>
                      <a:avLst/>
                      <a:gdLst>
                        <a:gd name="T0" fmla="*/ 0 w 4"/>
                        <a:gd name="T1" fmla="*/ 0 h 35"/>
                        <a:gd name="T2" fmla="*/ 1 w 4"/>
                        <a:gd name="T3" fmla="*/ 0 h 35"/>
                        <a:gd name="T4" fmla="*/ 1 w 4"/>
                        <a:gd name="T5" fmla="*/ 0 h 35"/>
                        <a:gd name="T6" fmla="*/ 0 w 4"/>
                        <a:gd name="T7" fmla="*/ 0 h 35"/>
                        <a:gd name="T8" fmla="*/ 0 w 4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5">
                          <a:moveTo>
                            <a:pt x="0" y="2"/>
                          </a:moveTo>
                          <a:lnTo>
                            <a:pt x="4" y="0"/>
                          </a:lnTo>
                          <a:lnTo>
                            <a:pt x="4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1BD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2" name="Freeform 1901"/>
                    <p:cNvSpPr>
                      <a:spLocks/>
                    </p:cNvSpPr>
                    <p:nvPr/>
                  </p:nvSpPr>
                  <p:spPr bwMode="auto">
                    <a:xfrm>
                      <a:off x="5644" y="4088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1 h 37"/>
                        <a:gd name="T2" fmla="*/ 0 w 3"/>
                        <a:gd name="T3" fmla="*/ 0 h 37"/>
                        <a:gd name="T4" fmla="*/ 0 w 3"/>
                        <a:gd name="T5" fmla="*/ 1 h 37"/>
                        <a:gd name="T6" fmla="*/ 0 w 3"/>
                        <a:gd name="T7" fmla="*/ 1 h 37"/>
                        <a:gd name="T8" fmla="*/ 0 w 3"/>
                        <a:gd name="T9" fmla="*/ 1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2BE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3" name="Freeform 1902"/>
                    <p:cNvSpPr>
                      <a:spLocks/>
                    </p:cNvSpPr>
                    <p:nvPr/>
                  </p:nvSpPr>
                  <p:spPr bwMode="auto">
                    <a:xfrm>
                      <a:off x="5645" y="4087"/>
                      <a:ext cx="3" cy="18"/>
                    </a:xfrm>
                    <a:custGeom>
                      <a:avLst/>
                      <a:gdLst>
                        <a:gd name="T0" fmla="*/ 0 w 4"/>
                        <a:gd name="T1" fmla="*/ 1 h 36"/>
                        <a:gd name="T2" fmla="*/ 2 w 4"/>
                        <a:gd name="T3" fmla="*/ 0 h 36"/>
                        <a:gd name="T4" fmla="*/ 2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2"/>
                          </a:moveTo>
                          <a:lnTo>
                            <a:pt x="4" y="0"/>
                          </a:lnTo>
                          <a:lnTo>
                            <a:pt x="4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2BF4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4" name="Freeform 1903"/>
                    <p:cNvSpPr>
                      <a:spLocks/>
                    </p:cNvSpPr>
                    <p:nvPr/>
                  </p:nvSpPr>
                  <p:spPr bwMode="auto">
                    <a:xfrm>
                      <a:off x="5648" y="4086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1 h 35"/>
                        <a:gd name="T2" fmla="*/ 0 w 3"/>
                        <a:gd name="T3" fmla="*/ 0 h 35"/>
                        <a:gd name="T4" fmla="*/ 0 w 3"/>
                        <a:gd name="T5" fmla="*/ 1 h 35"/>
                        <a:gd name="T6" fmla="*/ 0 w 3"/>
                        <a:gd name="T7" fmla="*/ 1 h 35"/>
                        <a:gd name="T8" fmla="*/ 0 w 3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2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3C04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5" name="Freeform 1904"/>
                    <p:cNvSpPr>
                      <a:spLocks/>
                    </p:cNvSpPr>
                    <p:nvPr/>
                  </p:nvSpPr>
                  <p:spPr bwMode="auto">
                    <a:xfrm>
                      <a:off x="5649" y="4078"/>
                      <a:ext cx="10" cy="25"/>
                    </a:xfrm>
                    <a:custGeom>
                      <a:avLst/>
                      <a:gdLst>
                        <a:gd name="T0" fmla="*/ 0 w 20"/>
                        <a:gd name="T1" fmla="*/ 1 h 49"/>
                        <a:gd name="T2" fmla="*/ 1 w 20"/>
                        <a:gd name="T3" fmla="*/ 0 h 49"/>
                        <a:gd name="T4" fmla="*/ 1 w 20"/>
                        <a:gd name="T5" fmla="*/ 1 h 49"/>
                        <a:gd name="T6" fmla="*/ 0 w 20"/>
                        <a:gd name="T7" fmla="*/ 1 h 49"/>
                        <a:gd name="T8" fmla="*/ 0 w 20"/>
                        <a:gd name="T9" fmla="*/ 1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" h="49">
                          <a:moveTo>
                            <a:pt x="0" y="15"/>
                          </a:moveTo>
                          <a:lnTo>
                            <a:pt x="20" y="0"/>
                          </a:lnTo>
                          <a:lnTo>
                            <a:pt x="20" y="34"/>
                          </a:lnTo>
                          <a:lnTo>
                            <a:pt x="0" y="49"/>
                          </a:lnTo>
                          <a:lnTo>
                            <a:pt x="0" y="15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6" name="Freeform 1905"/>
                    <p:cNvSpPr>
                      <a:spLocks/>
                    </p:cNvSpPr>
                    <p:nvPr/>
                  </p:nvSpPr>
                  <p:spPr bwMode="auto">
                    <a:xfrm>
                      <a:off x="5649" y="4085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7" name="Freeform 1906"/>
                    <p:cNvSpPr>
                      <a:spLocks/>
                    </p:cNvSpPr>
                    <p:nvPr/>
                  </p:nvSpPr>
                  <p:spPr bwMode="auto">
                    <a:xfrm>
                      <a:off x="5650" y="4084"/>
                      <a:ext cx="2" cy="18"/>
                    </a:xfrm>
                    <a:custGeom>
                      <a:avLst/>
                      <a:gdLst>
                        <a:gd name="T0" fmla="*/ 0 w 2"/>
                        <a:gd name="T1" fmla="*/ 1 h 35"/>
                        <a:gd name="T2" fmla="*/ 2 w 2"/>
                        <a:gd name="T3" fmla="*/ 0 h 35"/>
                        <a:gd name="T4" fmla="*/ 2 w 2"/>
                        <a:gd name="T5" fmla="*/ 1 h 35"/>
                        <a:gd name="T6" fmla="*/ 0 w 2"/>
                        <a:gd name="T7" fmla="*/ 1 h 35"/>
                        <a:gd name="T8" fmla="*/ 0 w 2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5">
                          <a:moveTo>
                            <a:pt x="0" y="1"/>
                          </a:moveTo>
                          <a:lnTo>
                            <a:pt x="2" y="0"/>
                          </a:lnTo>
                          <a:lnTo>
                            <a:pt x="2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8" name="Freeform 1907"/>
                    <p:cNvSpPr>
                      <a:spLocks/>
                    </p:cNvSpPr>
                    <p:nvPr/>
                  </p:nvSpPr>
                  <p:spPr bwMode="auto">
                    <a:xfrm>
                      <a:off x="5652" y="4083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5C3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49" name="Freeform 1908"/>
                    <p:cNvSpPr>
                      <a:spLocks/>
                    </p:cNvSpPr>
                    <p:nvPr/>
                  </p:nvSpPr>
                  <p:spPr bwMode="auto">
                    <a:xfrm>
                      <a:off x="5653" y="4082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1 h 35"/>
                        <a:gd name="T2" fmla="*/ 1 w 3"/>
                        <a:gd name="T3" fmla="*/ 0 h 35"/>
                        <a:gd name="T4" fmla="*/ 1 w 3"/>
                        <a:gd name="T5" fmla="*/ 1 h 35"/>
                        <a:gd name="T6" fmla="*/ 0 w 3"/>
                        <a:gd name="T7" fmla="*/ 1 h 35"/>
                        <a:gd name="T8" fmla="*/ 0 w 3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1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75C4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0" name="Freeform 1909"/>
                    <p:cNvSpPr>
                      <a:spLocks/>
                    </p:cNvSpPr>
                    <p:nvPr/>
                  </p:nvSpPr>
                  <p:spPr bwMode="auto">
                    <a:xfrm>
                      <a:off x="5655" y="4081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6C5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1" name="Freeform 1910"/>
                    <p:cNvSpPr>
                      <a:spLocks/>
                    </p:cNvSpPr>
                    <p:nvPr/>
                  </p:nvSpPr>
                  <p:spPr bwMode="auto">
                    <a:xfrm>
                      <a:off x="5656" y="4080"/>
                      <a:ext cx="1" cy="17"/>
                    </a:xfrm>
                    <a:custGeom>
                      <a:avLst/>
                      <a:gdLst>
                        <a:gd name="T0" fmla="*/ 0 w 3"/>
                        <a:gd name="T1" fmla="*/ 0 h 35"/>
                        <a:gd name="T2" fmla="*/ 0 w 3"/>
                        <a:gd name="T3" fmla="*/ 0 h 35"/>
                        <a:gd name="T4" fmla="*/ 0 w 3"/>
                        <a:gd name="T5" fmla="*/ 0 h 35"/>
                        <a:gd name="T6" fmla="*/ 0 w 3"/>
                        <a:gd name="T7" fmla="*/ 0 h 35"/>
                        <a:gd name="T8" fmla="*/ 0 w 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1"/>
                          </a:moveTo>
                          <a:lnTo>
                            <a:pt x="3" y="0"/>
                          </a:lnTo>
                          <a:lnTo>
                            <a:pt x="3" y="33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76C64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2" name="Freeform 1911"/>
                    <p:cNvSpPr>
                      <a:spLocks/>
                    </p:cNvSpPr>
                    <p:nvPr/>
                  </p:nvSpPr>
                  <p:spPr bwMode="auto">
                    <a:xfrm>
                      <a:off x="5657" y="4078"/>
                      <a:ext cx="2" cy="19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1 w 3"/>
                        <a:gd name="T3" fmla="*/ 0 h 36"/>
                        <a:gd name="T4" fmla="*/ 1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7C74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3" name="Freeform 1912"/>
                    <p:cNvSpPr>
                      <a:spLocks/>
                    </p:cNvSpPr>
                    <p:nvPr/>
                  </p:nvSpPr>
                  <p:spPr bwMode="auto">
                    <a:xfrm>
                      <a:off x="5659" y="4071"/>
                      <a:ext cx="7" cy="24"/>
                    </a:xfrm>
                    <a:custGeom>
                      <a:avLst/>
                      <a:gdLst>
                        <a:gd name="T0" fmla="*/ 0 w 14"/>
                        <a:gd name="T1" fmla="*/ 0 h 50"/>
                        <a:gd name="T2" fmla="*/ 1 w 14"/>
                        <a:gd name="T3" fmla="*/ 0 h 50"/>
                        <a:gd name="T4" fmla="*/ 1 w 14"/>
                        <a:gd name="T5" fmla="*/ 0 h 50"/>
                        <a:gd name="T6" fmla="*/ 0 w 14"/>
                        <a:gd name="T7" fmla="*/ 0 h 50"/>
                        <a:gd name="T8" fmla="*/ 0 w 14"/>
                        <a:gd name="T9" fmla="*/ 0 h 5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50">
                          <a:moveTo>
                            <a:pt x="0" y="16"/>
                          </a:moveTo>
                          <a:lnTo>
                            <a:pt x="14" y="0"/>
                          </a:lnTo>
                          <a:lnTo>
                            <a:pt x="14" y="34"/>
                          </a:lnTo>
                          <a:lnTo>
                            <a:pt x="0" y="50"/>
                          </a:lnTo>
                          <a:lnTo>
                            <a:pt x="0" y="16"/>
                          </a:lnTo>
                          <a:close/>
                        </a:path>
                      </a:pathLst>
                    </a:custGeom>
                    <a:solidFill>
                      <a:srgbClr val="78C9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4" name="Freeform 1913"/>
                    <p:cNvSpPr>
                      <a:spLocks/>
                    </p:cNvSpPr>
                    <p:nvPr/>
                  </p:nvSpPr>
                  <p:spPr bwMode="auto">
                    <a:xfrm>
                      <a:off x="5659" y="4078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36"/>
                        <a:gd name="T2" fmla="*/ 1 w 1"/>
                        <a:gd name="T3" fmla="*/ 0 h 36"/>
                        <a:gd name="T4" fmla="*/ 1 w 1"/>
                        <a:gd name="T5" fmla="*/ 0 h 36"/>
                        <a:gd name="T6" fmla="*/ 0 w 1"/>
                        <a:gd name="T7" fmla="*/ 0 h 36"/>
                        <a:gd name="T8" fmla="*/ 0 w 1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6">
                          <a:moveTo>
                            <a:pt x="0" y="2"/>
                          </a:moveTo>
                          <a:lnTo>
                            <a:pt x="1" y="0"/>
                          </a:lnTo>
                          <a:lnTo>
                            <a:pt x="1" y="34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8C9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5" name="Freeform 1914"/>
                    <p:cNvSpPr>
                      <a:spLocks/>
                    </p:cNvSpPr>
                    <p:nvPr/>
                  </p:nvSpPr>
                  <p:spPr bwMode="auto">
                    <a:xfrm>
                      <a:off x="5659" y="4076"/>
                      <a:ext cx="2" cy="19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1 w 3"/>
                        <a:gd name="T3" fmla="*/ 0 h 36"/>
                        <a:gd name="T4" fmla="*/ 1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2"/>
                          </a:moveTo>
                          <a:lnTo>
                            <a:pt x="3" y="0"/>
                          </a:lnTo>
                          <a:lnTo>
                            <a:pt x="3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8CA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6" name="Freeform 1915"/>
                    <p:cNvSpPr>
                      <a:spLocks/>
                    </p:cNvSpPr>
                    <p:nvPr/>
                  </p:nvSpPr>
                  <p:spPr bwMode="auto">
                    <a:xfrm>
                      <a:off x="5661" y="4076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35"/>
                        <a:gd name="T2" fmla="*/ 1 w 1"/>
                        <a:gd name="T3" fmla="*/ 0 h 35"/>
                        <a:gd name="T4" fmla="*/ 1 w 1"/>
                        <a:gd name="T5" fmla="*/ 0 h 35"/>
                        <a:gd name="T6" fmla="*/ 0 w 1"/>
                        <a:gd name="T7" fmla="*/ 0 h 35"/>
                        <a:gd name="T8" fmla="*/ 0 w 1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5">
                          <a:moveTo>
                            <a:pt x="0" y="2"/>
                          </a:moveTo>
                          <a:lnTo>
                            <a:pt x="1" y="0"/>
                          </a:lnTo>
                          <a:lnTo>
                            <a:pt x="1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9CB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7" name="Freeform 1916"/>
                    <p:cNvSpPr>
                      <a:spLocks/>
                    </p:cNvSpPr>
                    <p:nvPr/>
                  </p:nvSpPr>
                  <p:spPr bwMode="auto">
                    <a:xfrm>
                      <a:off x="5662" y="4074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ACC5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8" name="Freeform 1917"/>
                    <p:cNvSpPr>
                      <a:spLocks/>
                    </p:cNvSpPr>
                    <p:nvPr/>
                  </p:nvSpPr>
                  <p:spPr bwMode="auto">
                    <a:xfrm>
                      <a:off x="5663" y="4073"/>
                      <a:ext cx="1" cy="18"/>
                    </a:xfrm>
                    <a:custGeom>
                      <a:avLst/>
                      <a:gdLst>
                        <a:gd name="T0" fmla="*/ 0 w 1"/>
                        <a:gd name="T1" fmla="*/ 1 h 35"/>
                        <a:gd name="T2" fmla="*/ 1 w 1"/>
                        <a:gd name="T3" fmla="*/ 0 h 35"/>
                        <a:gd name="T4" fmla="*/ 1 w 1"/>
                        <a:gd name="T5" fmla="*/ 1 h 35"/>
                        <a:gd name="T6" fmla="*/ 0 w 1"/>
                        <a:gd name="T7" fmla="*/ 1 h 35"/>
                        <a:gd name="T8" fmla="*/ 0 w 1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5">
                          <a:moveTo>
                            <a:pt x="0" y="1"/>
                          </a:moveTo>
                          <a:lnTo>
                            <a:pt x="1" y="0"/>
                          </a:lnTo>
                          <a:lnTo>
                            <a:pt x="1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7ACD5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59" name="Freeform 1918"/>
                    <p:cNvSpPr>
                      <a:spLocks/>
                    </p:cNvSpPr>
                    <p:nvPr/>
                  </p:nvSpPr>
                  <p:spPr bwMode="auto">
                    <a:xfrm>
                      <a:off x="5664" y="4072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BCE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0" name="Freeform 1919"/>
                    <p:cNvSpPr>
                      <a:spLocks/>
                    </p:cNvSpPr>
                    <p:nvPr/>
                  </p:nvSpPr>
                  <p:spPr bwMode="auto">
                    <a:xfrm>
                      <a:off x="5665" y="4071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0 h 37"/>
                        <a:gd name="T2" fmla="*/ 1 w 2"/>
                        <a:gd name="T3" fmla="*/ 0 h 37"/>
                        <a:gd name="T4" fmla="*/ 1 w 2"/>
                        <a:gd name="T5" fmla="*/ 0 h 37"/>
                        <a:gd name="T6" fmla="*/ 0 w 2"/>
                        <a:gd name="T7" fmla="*/ 0 h 37"/>
                        <a:gd name="T8" fmla="*/ 0 w 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7">
                          <a:moveTo>
                            <a:pt x="0" y="3"/>
                          </a:moveTo>
                          <a:lnTo>
                            <a:pt x="2" y="0"/>
                          </a:lnTo>
                          <a:lnTo>
                            <a:pt x="2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CCF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1" name="Freeform 1920"/>
                    <p:cNvSpPr>
                      <a:spLocks/>
                    </p:cNvSpPr>
                    <p:nvPr/>
                  </p:nvSpPr>
                  <p:spPr bwMode="auto">
                    <a:xfrm>
                      <a:off x="5666" y="4063"/>
                      <a:ext cx="5" cy="25"/>
                    </a:xfrm>
                    <a:custGeom>
                      <a:avLst/>
                      <a:gdLst>
                        <a:gd name="T0" fmla="*/ 0 w 11"/>
                        <a:gd name="T1" fmla="*/ 1 h 49"/>
                        <a:gd name="T2" fmla="*/ 0 w 11"/>
                        <a:gd name="T3" fmla="*/ 0 h 49"/>
                        <a:gd name="T4" fmla="*/ 0 w 11"/>
                        <a:gd name="T5" fmla="*/ 1 h 49"/>
                        <a:gd name="T6" fmla="*/ 0 w 11"/>
                        <a:gd name="T7" fmla="*/ 1 h 49"/>
                        <a:gd name="T8" fmla="*/ 0 w 11"/>
                        <a:gd name="T9" fmla="*/ 1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" h="49">
                          <a:moveTo>
                            <a:pt x="0" y="15"/>
                          </a:moveTo>
                          <a:lnTo>
                            <a:pt x="11" y="0"/>
                          </a:lnTo>
                          <a:lnTo>
                            <a:pt x="11" y="34"/>
                          </a:lnTo>
                          <a:lnTo>
                            <a:pt x="0" y="49"/>
                          </a:lnTo>
                          <a:lnTo>
                            <a:pt x="0" y="15"/>
                          </a:lnTo>
                          <a:close/>
                        </a:path>
                      </a:pathLst>
                    </a:custGeom>
                    <a:solidFill>
                      <a:srgbClr val="7DD1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2" name="Freeform 1921"/>
                    <p:cNvSpPr>
                      <a:spLocks/>
                    </p:cNvSpPr>
                    <p:nvPr/>
                  </p:nvSpPr>
                  <p:spPr bwMode="auto">
                    <a:xfrm>
                      <a:off x="5666" y="4069"/>
                      <a:ext cx="1" cy="19"/>
                    </a:xfrm>
                    <a:custGeom>
                      <a:avLst/>
                      <a:gdLst>
                        <a:gd name="T0" fmla="*/ 0 w 2"/>
                        <a:gd name="T1" fmla="*/ 1 h 37"/>
                        <a:gd name="T2" fmla="*/ 1 w 2"/>
                        <a:gd name="T3" fmla="*/ 0 h 37"/>
                        <a:gd name="T4" fmla="*/ 1 w 2"/>
                        <a:gd name="T5" fmla="*/ 1 h 37"/>
                        <a:gd name="T6" fmla="*/ 0 w 2"/>
                        <a:gd name="T7" fmla="*/ 1 h 37"/>
                        <a:gd name="T8" fmla="*/ 0 w 2"/>
                        <a:gd name="T9" fmla="*/ 1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7">
                          <a:moveTo>
                            <a:pt x="0" y="3"/>
                          </a:moveTo>
                          <a:lnTo>
                            <a:pt x="2" y="0"/>
                          </a:lnTo>
                          <a:lnTo>
                            <a:pt x="2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DD1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3" name="Freeform 1922"/>
                    <p:cNvSpPr>
                      <a:spLocks/>
                    </p:cNvSpPr>
                    <p:nvPr/>
                  </p:nvSpPr>
                  <p:spPr bwMode="auto">
                    <a:xfrm>
                      <a:off x="5667" y="4068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1 h 36"/>
                        <a:gd name="T2" fmla="*/ 1 w 2"/>
                        <a:gd name="T3" fmla="*/ 0 h 36"/>
                        <a:gd name="T4" fmla="*/ 1 w 2"/>
                        <a:gd name="T5" fmla="*/ 1 h 36"/>
                        <a:gd name="T6" fmla="*/ 0 w 2"/>
                        <a:gd name="T7" fmla="*/ 1 h 36"/>
                        <a:gd name="T8" fmla="*/ 0 w 2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6">
                          <a:moveTo>
                            <a:pt x="0" y="2"/>
                          </a:moveTo>
                          <a:lnTo>
                            <a:pt x="2" y="0"/>
                          </a:lnTo>
                          <a:lnTo>
                            <a:pt x="2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DD2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4" name="Freeform 1923"/>
                    <p:cNvSpPr>
                      <a:spLocks/>
                    </p:cNvSpPr>
                    <p:nvPr/>
                  </p:nvSpPr>
                  <p:spPr bwMode="auto">
                    <a:xfrm>
                      <a:off x="5668" y="4066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0 w 3"/>
                        <a:gd name="T3" fmla="*/ 0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ED35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5" name="Freeform 1924"/>
                    <p:cNvSpPr>
                      <a:spLocks/>
                    </p:cNvSpPr>
                    <p:nvPr/>
                  </p:nvSpPr>
                  <p:spPr bwMode="auto">
                    <a:xfrm>
                      <a:off x="5669" y="4064"/>
                      <a:ext cx="1" cy="19"/>
                    </a:xfrm>
                    <a:custGeom>
                      <a:avLst/>
                      <a:gdLst>
                        <a:gd name="T0" fmla="*/ 0 w 1"/>
                        <a:gd name="T1" fmla="*/ 1 h 38"/>
                        <a:gd name="T2" fmla="*/ 1 w 1"/>
                        <a:gd name="T3" fmla="*/ 0 h 38"/>
                        <a:gd name="T4" fmla="*/ 1 w 1"/>
                        <a:gd name="T5" fmla="*/ 1 h 38"/>
                        <a:gd name="T6" fmla="*/ 0 w 1"/>
                        <a:gd name="T7" fmla="*/ 1 h 38"/>
                        <a:gd name="T8" fmla="*/ 0 w 1"/>
                        <a:gd name="T9" fmla="*/ 1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8">
                          <a:moveTo>
                            <a:pt x="0" y="4"/>
                          </a:moveTo>
                          <a:lnTo>
                            <a:pt x="1" y="0"/>
                          </a:lnTo>
                          <a:lnTo>
                            <a:pt x="1" y="33"/>
                          </a:lnTo>
                          <a:lnTo>
                            <a:pt x="0" y="38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solidFill>
                      <a:srgbClr val="7FD45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6" name="Freeform 1925"/>
                    <p:cNvSpPr>
                      <a:spLocks/>
                    </p:cNvSpPr>
                    <p:nvPr/>
                  </p:nvSpPr>
                  <p:spPr bwMode="auto">
                    <a:xfrm>
                      <a:off x="5670" y="4063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0 w 3"/>
                        <a:gd name="T3" fmla="*/ 0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80D55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7" name="Freeform 1926"/>
                    <p:cNvSpPr>
                      <a:spLocks/>
                    </p:cNvSpPr>
                    <p:nvPr/>
                  </p:nvSpPr>
                  <p:spPr bwMode="auto">
                    <a:xfrm>
                      <a:off x="5671" y="4059"/>
                      <a:ext cx="2" cy="21"/>
                    </a:xfrm>
                    <a:custGeom>
                      <a:avLst/>
                      <a:gdLst>
                        <a:gd name="T0" fmla="*/ 0 w 3"/>
                        <a:gd name="T1" fmla="*/ 0 h 43"/>
                        <a:gd name="T2" fmla="*/ 1 w 3"/>
                        <a:gd name="T3" fmla="*/ 0 h 43"/>
                        <a:gd name="T4" fmla="*/ 1 w 3"/>
                        <a:gd name="T5" fmla="*/ 0 h 43"/>
                        <a:gd name="T6" fmla="*/ 0 w 3"/>
                        <a:gd name="T7" fmla="*/ 0 h 43"/>
                        <a:gd name="T8" fmla="*/ 0 w 3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43">
                          <a:moveTo>
                            <a:pt x="0" y="9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43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1D75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8" name="Freeform 1927"/>
                    <p:cNvSpPr>
                      <a:spLocks/>
                    </p:cNvSpPr>
                    <p:nvPr/>
                  </p:nvSpPr>
                  <p:spPr bwMode="auto">
                    <a:xfrm>
                      <a:off x="5673" y="4054"/>
                      <a:ext cx="1" cy="22"/>
                    </a:xfrm>
                    <a:custGeom>
                      <a:avLst/>
                      <a:gdLst>
                        <a:gd name="T0" fmla="*/ 0 w 3"/>
                        <a:gd name="T1" fmla="*/ 1 h 42"/>
                        <a:gd name="T2" fmla="*/ 0 w 3"/>
                        <a:gd name="T3" fmla="*/ 0 h 42"/>
                        <a:gd name="T4" fmla="*/ 0 w 3"/>
                        <a:gd name="T5" fmla="*/ 1 h 42"/>
                        <a:gd name="T6" fmla="*/ 0 w 3"/>
                        <a:gd name="T7" fmla="*/ 1 h 42"/>
                        <a:gd name="T8" fmla="*/ 0 w 3"/>
                        <a:gd name="T9" fmla="*/ 1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42">
                          <a:moveTo>
                            <a:pt x="0" y="8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42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83DB5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69" name="Freeform 1928"/>
                    <p:cNvSpPr>
                      <a:spLocks/>
                    </p:cNvSpPr>
                    <p:nvPr/>
                  </p:nvSpPr>
                  <p:spPr bwMode="auto">
                    <a:xfrm>
                      <a:off x="5674" y="4050"/>
                      <a:ext cx="2" cy="21"/>
                    </a:xfrm>
                    <a:custGeom>
                      <a:avLst/>
                      <a:gdLst>
                        <a:gd name="T0" fmla="*/ 0 w 2"/>
                        <a:gd name="T1" fmla="*/ 0 h 43"/>
                        <a:gd name="T2" fmla="*/ 2 w 2"/>
                        <a:gd name="T3" fmla="*/ 0 h 43"/>
                        <a:gd name="T4" fmla="*/ 2 w 2"/>
                        <a:gd name="T5" fmla="*/ 0 h 43"/>
                        <a:gd name="T6" fmla="*/ 0 w 2"/>
                        <a:gd name="T7" fmla="*/ 0 h 43"/>
                        <a:gd name="T8" fmla="*/ 0 w 2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43">
                          <a:moveTo>
                            <a:pt x="0" y="9"/>
                          </a:moveTo>
                          <a:lnTo>
                            <a:pt x="2" y="0"/>
                          </a:lnTo>
                          <a:lnTo>
                            <a:pt x="2" y="34"/>
                          </a:lnTo>
                          <a:lnTo>
                            <a:pt x="0" y="43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5DE5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70" name="Freeform 1929"/>
                    <p:cNvSpPr>
                      <a:spLocks/>
                    </p:cNvSpPr>
                    <p:nvPr/>
                  </p:nvSpPr>
                  <p:spPr bwMode="auto">
                    <a:xfrm>
                      <a:off x="5676" y="4046"/>
                      <a:ext cx="1" cy="21"/>
                    </a:xfrm>
                    <a:custGeom>
                      <a:avLst/>
                      <a:gdLst>
                        <a:gd name="T0" fmla="*/ 0 w 1"/>
                        <a:gd name="T1" fmla="*/ 1 h 42"/>
                        <a:gd name="T2" fmla="*/ 0 w 1"/>
                        <a:gd name="T3" fmla="*/ 0 h 42"/>
                        <a:gd name="T4" fmla="*/ 0 w 1"/>
                        <a:gd name="T5" fmla="*/ 1 h 42"/>
                        <a:gd name="T6" fmla="*/ 0 w 1"/>
                        <a:gd name="T7" fmla="*/ 1 h 42"/>
                        <a:gd name="T8" fmla="*/ 0 w 1"/>
                        <a:gd name="T9" fmla="*/ 1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42">
                          <a:moveTo>
                            <a:pt x="0" y="8"/>
                          </a:moveTo>
                          <a:lnTo>
                            <a:pt x="0" y="0"/>
                          </a:lnTo>
                          <a:lnTo>
                            <a:pt x="0" y="34"/>
                          </a:lnTo>
                          <a:lnTo>
                            <a:pt x="0" y="42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86E05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71" name="Freeform 1930"/>
                    <p:cNvSpPr>
                      <a:spLocks/>
                    </p:cNvSpPr>
                    <p:nvPr/>
                  </p:nvSpPr>
                  <p:spPr bwMode="auto">
                    <a:xfrm>
                      <a:off x="5238" y="3962"/>
                      <a:ext cx="438" cy="168"/>
                    </a:xfrm>
                    <a:custGeom>
                      <a:avLst/>
                      <a:gdLst>
                        <a:gd name="T0" fmla="*/ 4 w 875"/>
                        <a:gd name="T1" fmla="*/ 1 h 335"/>
                        <a:gd name="T2" fmla="*/ 3 w 875"/>
                        <a:gd name="T3" fmla="*/ 1 h 335"/>
                        <a:gd name="T4" fmla="*/ 2 w 875"/>
                        <a:gd name="T5" fmla="*/ 1 h 335"/>
                        <a:gd name="T6" fmla="*/ 2 w 875"/>
                        <a:gd name="T7" fmla="*/ 1 h 335"/>
                        <a:gd name="T8" fmla="*/ 1 w 875"/>
                        <a:gd name="T9" fmla="*/ 1 h 335"/>
                        <a:gd name="T10" fmla="*/ 1 w 875"/>
                        <a:gd name="T11" fmla="*/ 1 h 335"/>
                        <a:gd name="T12" fmla="*/ 1 w 875"/>
                        <a:gd name="T13" fmla="*/ 1 h 335"/>
                        <a:gd name="T14" fmla="*/ 1 w 875"/>
                        <a:gd name="T15" fmla="*/ 2 h 335"/>
                        <a:gd name="T16" fmla="*/ 0 w 875"/>
                        <a:gd name="T17" fmla="*/ 2 h 335"/>
                        <a:gd name="T18" fmla="*/ 0 w 875"/>
                        <a:gd name="T19" fmla="*/ 2 h 335"/>
                        <a:gd name="T20" fmla="*/ 1 w 875"/>
                        <a:gd name="T21" fmla="*/ 2 h 335"/>
                        <a:gd name="T22" fmla="*/ 1 w 875"/>
                        <a:gd name="T23" fmla="*/ 2 h 335"/>
                        <a:gd name="T24" fmla="*/ 1 w 875"/>
                        <a:gd name="T25" fmla="*/ 2 h 335"/>
                        <a:gd name="T26" fmla="*/ 1 w 875"/>
                        <a:gd name="T27" fmla="*/ 3 h 335"/>
                        <a:gd name="T28" fmla="*/ 2 w 875"/>
                        <a:gd name="T29" fmla="*/ 3 h 335"/>
                        <a:gd name="T30" fmla="*/ 2 w 875"/>
                        <a:gd name="T31" fmla="*/ 3 h 335"/>
                        <a:gd name="T32" fmla="*/ 3 w 875"/>
                        <a:gd name="T33" fmla="*/ 3 h 335"/>
                        <a:gd name="T34" fmla="*/ 4 w 875"/>
                        <a:gd name="T35" fmla="*/ 3 h 335"/>
                        <a:gd name="T36" fmla="*/ 4 w 875"/>
                        <a:gd name="T37" fmla="*/ 3 h 335"/>
                        <a:gd name="T38" fmla="*/ 5 w 875"/>
                        <a:gd name="T39" fmla="*/ 3 h 335"/>
                        <a:gd name="T40" fmla="*/ 6 w 875"/>
                        <a:gd name="T41" fmla="*/ 3 h 335"/>
                        <a:gd name="T42" fmla="*/ 6 w 875"/>
                        <a:gd name="T43" fmla="*/ 3 h 335"/>
                        <a:gd name="T44" fmla="*/ 7 w 875"/>
                        <a:gd name="T45" fmla="*/ 3 h 335"/>
                        <a:gd name="T46" fmla="*/ 7 w 875"/>
                        <a:gd name="T47" fmla="*/ 2 h 335"/>
                        <a:gd name="T48" fmla="*/ 7 w 875"/>
                        <a:gd name="T49" fmla="*/ 2 h 335"/>
                        <a:gd name="T50" fmla="*/ 7 w 875"/>
                        <a:gd name="T51" fmla="*/ 2 h 335"/>
                        <a:gd name="T52" fmla="*/ 7 w 875"/>
                        <a:gd name="T53" fmla="*/ 2 h 335"/>
                        <a:gd name="T54" fmla="*/ 7 w 875"/>
                        <a:gd name="T55" fmla="*/ 2 h 335"/>
                        <a:gd name="T56" fmla="*/ 7 w 875"/>
                        <a:gd name="T57" fmla="*/ 2 h 335"/>
                        <a:gd name="T58" fmla="*/ 7 w 875"/>
                        <a:gd name="T59" fmla="*/ 1 h 335"/>
                        <a:gd name="T60" fmla="*/ 7 w 875"/>
                        <a:gd name="T61" fmla="*/ 1 h 335"/>
                        <a:gd name="T62" fmla="*/ 7 w 875"/>
                        <a:gd name="T63" fmla="*/ 1 h 335"/>
                        <a:gd name="T64" fmla="*/ 6 w 875"/>
                        <a:gd name="T65" fmla="*/ 1 h 335"/>
                        <a:gd name="T66" fmla="*/ 6 w 875"/>
                        <a:gd name="T67" fmla="*/ 1 h 335"/>
                        <a:gd name="T68" fmla="*/ 5 w 875"/>
                        <a:gd name="T69" fmla="*/ 1 h 335"/>
                        <a:gd name="T70" fmla="*/ 4 w 875"/>
                        <a:gd name="T71" fmla="*/ 1 h 335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0" t="0" r="r" b="b"/>
                      <a:pathLst>
                        <a:path w="875" h="335">
                          <a:moveTo>
                            <a:pt x="437" y="0"/>
                          </a:moveTo>
                          <a:lnTo>
                            <a:pt x="392" y="1"/>
                          </a:lnTo>
                          <a:lnTo>
                            <a:pt x="349" y="2"/>
                          </a:lnTo>
                          <a:lnTo>
                            <a:pt x="308" y="7"/>
                          </a:lnTo>
                          <a:lnTo>
                            <a:pt x="267" y="12"/>
                          </a:lnTo>
                          <a:lnTo>
                            <a:pt x="229" y="19"/>
                          </a:lnTo>
                          <a:lnTo>
                            <a:pt x="193" y="28"/>
                          </a:lnTo>
                          <a:lnTo>
                            <a:pt x="159" y="38"/>
                          </a:lnTo>
                          <a:lnTo>
                            <a:pt x="128" y="49"/>
                          </a:lnTo>
                          <a:lnTo>
                            <a:pt x="100" y="60"/>
                          </a:lnTo>
                          <a:lnTo>
                            <a:pt x="74" y="73"/>
                          </a:lnTo>
                          <a:lnTo>
                            <a:pt x="53" y="87"/>
                          </a:lnTo>
                          <a:lnTo>
                            <a:pt x="33" y="102"/>
                          </a:lnTo>
                          <a:lnTo>
                            <a:pt x="19" y="118"/>
                          </a:lnTo>
                          <a:lnTo>
                            <a:pt x="8" y="133"/>
                          </a:lnTo>
                          <a:lnTo>
                            <a:pt x="5" y="142"/>
                          </a:lnTo>
                          <a:lnTo>
                            <a:pt x="2" y="150"/>
                          </a:lnTo>
                          <a:lnTo>
                            <a:pt x="0" y="159"/>
                          </a:lnTo>
                          <a:lnTo>
                            <a:pt x="0" y="167"/>
                          </a:lnTo>
                          <a:lnTo>
                            <a:pt x="0" y="175"/>
                          </a:lnTo>
                          <a:lnTo>
                            <a:pt x="2" y="184"/>
                          </a:lnTo>
                          <a:lnTo>
                            <a:pt x="5" y="192"/>
                          </a:lnTo>
                          <a:lnTo>
                            <a:pt x="8" y="201"/>
                          </a:lnTo>
                          <a:lnTo>
                            <a:pt x="19" y="216"/>
                          </a:lnTo>
                          <a:lnTo>
                            <a:pt x="33" y="232"/>
                          </a:lnTo>
                          <a:lnTo>
                            <a:pt x="53" y="247"/>
                          </a:lnTo>
                          <a:lnTo>
                            <a:pt x="74" y="261"/>
                          </a:lnTo>
                          <a:lnTo>
                            <a:pt x="100" y="274"/>
                          </a:lnTo>
                          <a:lnTo>
                            <a:pt x="128" y="285"/>
                          </a:lnTo>
                          <a:lnTo>
                            <a:pt x="159" y="297"/>
                          </a:lnTo>
                          <a:lnTo>
                            <a:pt x="193" y="306"/>
                          </a:lnTo>
                          <a:lnTo>
                            <a:pt x="229" y="315"/>
                          </a:lnTo>
                          <a:lnTo>
                            <a:pt x="267" y="322"/>
                          </a:lnTo>
                          <a:lnTo>
                            <a:pt x="308" y="328"/>
                          </a:lnTo>
                          <a:lnTo>
                            <a:pt x="349" y="332"/>
                          </a:lnTo>
                          <a:lnTo>
                            <a:pt x="392" y="333"/>
                          </a:lnTo>
                          <a:lnTo>
                            <a:pt x="437" y="335"/>
                          </a:lnTo>
                          <a:lnTo>
                            <a:pt x="483" y="333"/>
                          </a:lnTo>
                          <a:lnTo>
                            <a:pt x="526" y="332"/>
                          </a:lnTo>
                          <a:lnTo>
                            <a:pt x="567" y="328"/>
                          </a:lnTo>
                          <a:lnTo>
                            <a:pt x="608" y="322"/>
                          </a:lnTo>
                          <a:lnTo>
                            <a:pt x="646" y="315"/>
                          </a:lnTo>
                          <a:lnTo>
                            <a:pt x="682" y="306"/>
                          </a:lnTo>
                          <a:lnTo>
                            <a:pt x="716" y="297"/>
                          </a:lnTo>
                          <a:lnTo>
                            <a:pt x="747" y="285"/>
                          </a:lnTo>
                          <a:lnTo>
                            <a:pt x="775" y="274"/>
                          </a:lnTo>
                          <a:lnTo>
                            <a:pt x="801" y="261"/>
                          </a:lnTo>
                          <a:lnTo>
                            <a:pt x="822" y="247"/>
                          </a:lnTo>
                          <a:lnTo>
                            <a:pt x="842" y="232"/>
                          </a:lnTo>
                          <a:lnTo>
                            <a:pt x="856" y="216"/>
                          </a:lnTo>
                          <a:lnTo>
                            <a:pt x="867" y="201"/>
                          </a:lnTo>
                          <a:lnTo>
                            <a:pt x="870" y="192"/>
                          </a:lnTo>
                          <a:lnTo>
                            <a:pt x="873" y="184"/>
                          </a:lnTo>
                          <a:lnTo>
                            <a:pt x="875" y="175"/>
                          </a:lnTo>
                          <a:lnTo>
                            <a:pt x="875" y="167"/>
                          </a:lnTo>
                          <a:lnTo>
                            <a:pt x="875" y="159"/>
                          </a:lnTo>
                          <a:lnTo>
                            <a:pt x="873" y="150"/>
                          </a:lnTo>
                          <a:lnTo>
                            <a:pt x="870" y="142"/>
                          </a:lnTo>
                          <a:lnTo>
                            <a:pt x="867" y="133"/>
                          </a:lnTo>
                          <a:lnTo>
                            <a:pt x="856" y="118"/>
                          </a:lnTo>
                          <a:lnTo>
                            <a:pt x="842" y="102"/>
                          </a:lnTo>
                          <a:lnTo>
                            <a:pt x="822" y="87"/>
                          </a:lnTo>
                          <a:lnTo>
                            <a:pt x="801" y="73"/>
                          </a:lnTo>
                          <a:lnTo>
                            <a:pt x="775" y="60"/>
                          </a:lnTo>
                          <a:lnTo>
                            <a:pt x="747" y="49"/>
                          </a:lnTo>
                          <a:lnTo>
                            <a:pt x="716" y="38"/>
                          </a:lnTo>
                          <a:lnTo>
                            <a:pt x="682" y="28"/>
                          </a:lnTo>
                          <a:lnTo>
                            <a:pt x="646" y="19"/>
                          </a:lnTo>
                          <a:lnTo>
                            <a:pt x="608" y="12"/>
                          </a:lnTo>
                          <a:lnTo>
                            <a:pt x="567" y="7"/>
                          </a:lnTo>
                          <a:lnTo>
                            <a:pt x="526" y="2"/>
                          </a:lnTo>
                          <a:lnTo>
                            <a:pt x="483" y="1"/>
                          </a:lnTo>
                          <a:lnTo>
                            <a:pt x="437" y="0"/>
                          </a:lnTo>
                          <a:close/>
                        </a:path>
                      </a:pathLst>
                    </a:custGeom>
                    <a:solidFill>
                      <a:srgbClr val="75C4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0321" name="Group 1934"/>
                  <p:cNvGrpSpPr>
                    <a:grpSpLocks/>
                  </p:cNvGrpSpPr>
                  <p:nvPr/>
                </p:nvGrpSpPr>
                <p:grpSpPr bwMode="auto">
                  <a:xfrm>
                    <a:off x="5493" y="3834"/>
                    <a:ext cx="140" cy="241"/>
                    <a:chOff x="5493" y="3834"/>
                    <a:chExt cx="140" cy="241"/>
                  </a:xfrm>
                </p:grpSpPr>
                <p:sp>
                  <p:nvSpPr>
                    <p:cNvPr id="10711" name="Freeform 1932"/>
                    <p:cNvSpPr>
                      <a:spLocks/>
                    </p:cNvSpPr>
                    <p:nvPr/>
                  </p:nvSpPr>
                  <p:spPr bwMode="auto">
                    <a:xfrm>
                      <a:off x="5589" y="3834"/>
                      <a:ext cx="44" cy="241"/>
                    </a:xfrm>
                    <a:custGeom>
                      <a:avLst/>
                      <a:gdLst>
                        <a:gd name="T0" fmla="*/ 1 w 87"/>
                        <a:gd name="T1" fmla="*/ 4 h 482"/>
                        <a:gd name="T2" fmla="*/ 0 w 87"/>
                        <a:gd name="T3" fmla="*/ 1 h 482"/>
                        <a:gd name="T4" fmla="*/ 1 w 87"/>
                        <a:gd name="T5" fmla="*/ 0 h 482"/>
                        <a:gd name="T6" fmla="*/ 1 w 87"/>
                        <a:gd name="T7" fmla="*/ 4 h 482"/>
                        <a:gd name="T8" fmla="*/ 1 w 87"/>
                        <a:gd name="T9" fmla="*/ 4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7" h="482">
                          <a:moveTo>
                            <a:pt x="64" y="482"/>
                          </a:moveTo>
                          <a:lnTo>
                            <a:pt x="0" y="24"/>
                          </a:lnTo>
                          <a:lnTo>
                            <a:pt x="24" y="0"/>
                          </a:lnTo>
                          <a:lnTo>
                            <a:pt x="87" y="458"/>
                          </a:lnTo>
                          <a:lnTo>
                            <a:pt x="64" y="482"/>
                          </a:lnTo>
                          <a:close/>
                        </a:path>
                      </a:pathLst>
                    </a:custGeom>
                    <a:solidFill>
                      <a:srgbClr val="E0E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12" name="Freeform 1933"/>
                    <p:cNvSpPr>
                      <a:spLocks/>
                    </p:cNvSpPr>
                    <p:nvPr/>
                  </p:nvSpPr>
                  <p:spPr bwMode="auto">
                    <a:xfrm>
                      <a:off x="5493" y="3846"/>
                      <a:ext cx="128" cy="229"/>
                    </a:xfrm>
                    <a:custGeom>
                      <a:avLst/>
                      <a:gdLst>
                        <a:gd name="T0" fmla="*/ 0 w 257"/>
                        <a:gd name="T1" fmla="*/ 3 h 458"/>
                        <a:gd name="T2" fmla="*/ 2 w 257"/>
                        <a:gd name="T3" fmla="*/ 4 h 458"/>
                        <a:gd name="T4" fmla="*/ 1 w 257"/>
                        <a:gd name="T5" fmla="*/ 0 h 458"/>
                        <a:gd name="T6" fmla="*/ 0 w 257"/>
                        <a:gd name="T7" fmla="*/ 3 h 45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57" h="458">
                          <a:moveTo>
                            <a:pt x="0" y="300"/>
                          </a:moveTo>
                          <a:lnTo>
                            <a:pt x="257" y="458"/>
                          </a:lnTo>
                          <a:lnTo>
                            <a:pt x="193" y="0"/>
                          </a:lnTo>
                          <a:lnTo>
                            <a:pt x="0" y="300"/>
                          </a:lnTo>
                          <a:close/>
                        </a:path>
                      </a:pathLst>
                    </a:custGeom>
                    <a:solidFill>
                      <a:srgbClr val="C4C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0322" name="Group 2044"/>
                  <p:cNvGrpSpPr>
                    <a:grpSpLocks/>
                  </p:cNvGrpSpPr>
                  <p:nvPr/>
                </p:nvGrpSpPr>
                <p:grpSpPr bwMode="auto">
                  <a:xfrm>
                    <a:off x="5262" y="3708"/>
                    <a:ext cx="333" cy="394"/>
                    <a:chOff x="5262" y="3708"/>
                    <a:chExt cx="333" cy="394"/>
                  </a:xfrm>
                </p:grpSpPr>
                <p:sp>
                  <p:nvSpPr>
                    <p:cNvPr id="10602" name="Freeform 1935"/>
                    <p:cNvSpPr>
                      <a:spLocks/>
                    </p:cNvSpPr>
                    <p:nvPr/>
                  </p:nvSpPr>
                  <p:spPr bwMode="auto">
                    <a:xfrm>
                      <a:off x="5337" y="3709"/>
                      <a:ext cx="169" cy="137"/>
                    </a:xfrm>
                    <a:custGeom>
                      <a:avLst/>
                      <a:gdLst>
                        <a:gd name="T0" fmla="*/ 3 w 338"/>
                        <a:gd name="T1" fmla="*/ 3 h 274"/>
                        <a:gd name="T2" fmla="*/ 3 w 338"/>
                        <a:gd name="T3" fmla="*/ 3 h 274"/>
                        <a:gd name="T4" fmla="*/ 0 w 338"/>
                        <a:gd name="T5" fmla="*/ 1 h 274"/>
                        <a:gd name="T6" fmla="*/ 1 w 338"/>
                        <a:gd name="T7" fmla="*/ 0 h 274"/>
                        <a:gd name="T8" fmla="*/ 3 w 338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8" h="274">
                          <a:moveTo>
                            <a:pt x="338" y="270"/>
                          </a:moveTo>
                          <a:lnTo>
                            <a:pt x="320" y="274"/>
                          </a:lnTo>
                          <a:lnTo>
                            <a:pt x="0" y="4"/>
                          </a:lnTo>
                          <a:lnTo>
                            <a:pt x="17" y="0"/>
                          </a:lnTo>
                          <a:lnTo>
                            <a:pt x="338" y="270"/>
                          </a:lnTo>
                          <a:close/>
                        </a:path>
                      </a:pathLst>
                    </a:custGeom>
                    <a:solidFill>
                      <a:srgbClr val="009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03" name="Freeform 1936"/>
                    <p:cNvSpPr>
                      <a:spLocks/>
                    </p:cNvSpPr>
                    <p:nvPr/>
                  </p:nvSpPr>
                  <p:spPr bwMode="auto">
                    <a:xfrm>
                      <a:off x="5343" y="3709"/>
                      <a:ext cx="163" cy="136"/>
                    </a:xfrm>
                    <a:custGeom>
                      <a:avLst/>
                      <a:gdLst>
                        <a:gd name="T0" fmla="*/ 2 w 327"/>
                        <a:gd name="T1" fmla="*/ 3 h 271"/>
                        <a:gd name="T2" fmla="*/ 2 w 327"/>
                        <a:gd name="T3" fmla="*/ 3 h 271"/>
                        <a:gd name="T4" fmla="*/ 0 w 327"/>
                        <a:gd name="T5" fmla="*/ 1 h 271"/>
                        <a:gd name="T6" fmla="*/ 0 w 327"/>
                        <a:gd name="T7" fmla="*/ 0 h 271"/>
                        <a:gd name="T8" fmla="*/ 2 w 327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7" h="271">
                          <a:moveTo>
                            <a:pt x="327" y="270"/>
                          </a:moveTo>
                          <a:lnTo>
                            <a:pt x="321" y="271"/>
                          </a:lnTo>
                          <a:lnTo>
                            <a:pt x="0" y="1"/>
                          </a:lnTo>
                          <a:lnTo>
                            <a:pt x="6" y="0"/>
                          </a:lnTo>
                          <a:lnTo>
                            <a:pt x="327" y="270"/>
                          </a:lnTo>
                          <a:close/>
                        </a:path>
                      </a:pathLst>
                    </a:custGeom>
                    <a:solidFill>
                      <a:srgbClr val="009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04" name="Freeform 1937"/>
                    <p:cNvSpPr>
                      <a:spLocks/>
                    </p:cNvSpPr>
                    <p:nvPr/>
                  </p:nvSpPr>
                  <p:spPr bwMode="auto">
                    <a:xfrm>
                      <a:off x="5340" y="3710"/>
                      <a:ext cx="163" cy="135"/>
                    </a:xfrm>
                    <a:custGeom>
                      <a:avLst/>
                      <a:gdLst>
                        <a:gd name="T0" fmla="*/ 3 w 326"/>
                        <a:gd name="T1" fmla="*/ 2 h 272"/>
                        <a:gd name="T2" fmla="*/ 3 w 326"/>
                        <a:gd name="T3" fmla="*/ 2 h 272"/>
                        <a:gd name="T4" fmla="*/ 0 w 326"/>
                        <a:gd name="T5" fmla="*/ 0 h 272"/>
                        <a:gd name="T6" fmla="*/ 1 w 326"/>
                        <a:gd name="T7" fmla="*/ 0 h 272"/>
                        <a:gd name="T8" fmla="*/ 3 w 326"/>
                        <a:gd name="T9" fmla="*/ 2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6" h="272">
                          <a:moveTo>
                            <a:pt x="326" y="270"/>
                          </a:moveTo>
                          <a:lnTo>
                            <a:pt x="319" y="272"/>
                          </a:lnTo>
                          <a:lnTo>
                            <a:pt x="0" y="2"/>
                          </a:lnTo>
                          <a:lnTo>
                            <a:pt x="5" y="0"/>
                          </a:lnTo>
                          <a:lnTo>
                            <a:pt x="326" y="270"/>
                          </a:lnTo>
                          <a:close/>
                        </a:path>
                      </a:pathLst>
                    </a:custGeom>
                    <a:solidFill>
                      <a:srgbClr val="009B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05" name="Freeform 1938"/>
                    <p:cNvSpPr>
                      <a:spLocks/>
                    </p:cNvSpPr>
                    <p:nvPr/>
                  </p:nvSpPr>
                  <p:spPr bwMode="auto">
                    <a:xfrm>
                      <a:off x="5337" y="3710"/>
                      <a:ext cx="163" cy="136"/>
                    </a:xfrm>
                    <a:custGeom>
                      <a:avLst/>
                      <a:gdLst>
                        <a:gd name="T0" fmla="*/ 3 w 325"/>
                        <a:gd name="T1" fmla="*/ 3 h 271"/>
                        <a:gd name="T2" fmla="*/ 3 w 325"/>
                        <a:gd name="T3" fmla="*/ 3 h 271"/>
                        <a:gd name="T4" fmla="*/ 0 w 325"/>
                        <a:gd name="T5" fmla="*/ 1 h 271"/>
                        <a:gd name="T6" fmla="*/ 1 w 325"/>
                        <a:gd name="T7" fmla="*/ 0 h 271"/>
                        <a:gd name="T8" fmla="*/ 3 w 325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5" h="271">
                          <a:moveTo>
                            <a:pt x="325" y="270"/>
                          </a:moveTo>
                          <a:lnTo>
                            <a:pt x="320" y="271"/>
                          </a:lnTo>
                          <a:lnTo>
                            <a:pt x="0" y="1"/>
                          </a:lnTo>
                          <a:lnTo>
                            <a:pt x="6" y="0"/>
                          </a:lnTo>
                          <a:lnTo>
                            <a:pt x="325" y="270"/>
                          </a:lnTo>
                          <a:close/>
                        </a:path>
                      </a:pathLst>
                    </a:custGeom>
                    <a:solidFill>
                      <a:srgbClr val="009A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06" name="Freeform 1939"/>
                    <p:cNvSpPr>
                      <a:spLocks/>
                    </p:cNvSpPr>
                    <p:nvPr/>
                  </p:nvSpPr>
                  <p:spPr bwMode="auto">
                    <a:xfrm>
                      <a:off x="5329" y="3711"/>
                      <a:ext cx="168" cy="139"/>
                    </a:xfrm>
                    <a:custGeom>
                      <a:avLst/>
                      <a:gdLst>
                        <a:gd name="T0" fmla="*/ 2 w 337"/>
                        <a:gd name="T1" fmla="*/ 2 h 279"/>
                        <a:gd name="T2" fmla="*/ 2 w 337"/>
                        <a:gd name="T3" fmla="*/ 2 h 279"/>
                        <a:gd name="T4" fmla="*/ 0 w 337"/>
                        <a:gd name="T5" fmla="*/ 0 h 279"/>
                        <a:gd name="T6" fmla="*/ 0 w 337"/>
                        <a:gd name="T7" fmla="*/ 0 h 279"/>
                        <a:gd name="T8" fmla="*/ 2 w 337"/>
                        <a:gd name="T9" fmla="*/ 2 h 2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7" h="279">
                          <a:moveTo>
                            <a:pt x="337" y="270"/>
                          </a:moveTo>
                          <a:lnTo>
                            <a:pt x="318" y="279"/>
                          </a:lnTo>
                          <a:lnTo>
                            <a:pt x="0" y="7"/>
                          </a:lnTo>
                          <a:lnTo>
                            <a:pt x="17" y="0"/>
                          </a:lnTo>
                          <a:lnTo>
                            <a:pt x="337" y="270"/>
                          </a:lnTo>
                          <a:close/>
                        </a:path>
                      </a:pathLst>
                    </a:custGeom>
                    <a:solidFill>
                      <a:srgbClr val="00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07" name="Freeform 1940"/>
                    <p:cNvSpPr>
                      <a:spLocks/>
                    </p:cNvSpPr>
                    <p:nvPr/>
                  </p:nvSpPr>
                  <p:spPr bwMode="auto">
                    <a:xfrm>
                      <a:off x="5336" y="3711"/>
                      <a:ext cx="161" cy="136"/>
                    </a:xfrm>
                    <a:custGeom>
                      <a:avLst/>
                      <a:gdLst>
                        <a:gd name="T0" fmla="*/ 2 w 323"/>
                        <a:gd name="T1" fmla="*/ 3 h 272"/>
                        <a:gd name="T2" fmla="*/ 2 w 323"/>
                        <a:gd name="T3" fmla="*/ 3 h 272"/>
                        <a:gd name="T4" fmla="*/ 0 w 323"/>
                        <a:gd name="T5" fmla="*/ 1 h 272"/>
                        <a:gd name="T6" fmla="*/ 0 w 323"/>
                        <a:gd name="T7" fmla="*/ 0 h 272"/>
                        <a:gd name="T8" fmla="*/ 2 w 323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3" h="272">
                          <a:moveTo>
                            <a:pt x="323" y="270"/>
                          </a:moveTo>
                          <a:lnTo>
                            <a:pt x="320" y="272"/>
                          </a:lnTo>
                          <a:lnTo>
                            <a:pt x="0" y="1"/>
                          </a:lnTo>
                          <a:lnTo>
                            <a:pt x="3" y="0"/>
                          </a:lnTo>
                          <a:lnTo>
                            <a:pt x="323" y="270"/>
                          </a:lnTo>
                          <a:close/>
                        </a:path>
                      </a:pathLst>
                    </a:custGeom>
                    <a:solidFill>
                      <a:srgbClr val="00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08" name="Freeform 1941"/>
                    <p:cNvSpPr>
                      <a:spLocks/>
                    </p:cNvSpPr>
                    <p:nvPr/>
                  </p:nvSpPr>
                  <p:spPr bwMode="auto">
                    <a:xfrm>
                      <a:off x="5335" y="3712"/>
                      <a:ext cx="160" cy="136"/>
                    </a:xfrm>
                    <a:custGeom>
                      <a:avLst/>
                      <a:gdLst>
                        <a:gd name="T0" fmla="*/ 2 w 321"/>
                        <a:gd name="T1" fmla="*/ 3 h 272"/>
                        <a:gd name="T2" fmla="*/ 2 w 321"/>
                        <a:gd name="T3" fmla="*/ 3 h 272"/>
                        <a:gd name="T4" fmla="*/ 0 w 321"/>
                        <a:gd name="T5" fmla="*/ 0 h 272"/>
                        <a:gd name="T6" fmla="*/ 0 w 321"/>
                        <a:gd name="T7" fmla="*/ 0 h 272"/>
                        <a:gd name="T8" fmla="*/ 2 w 321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2">
                          <a:moveTo>
                            <a:pt x="321" y="271"/>
                          </a:moveTo>
                          <a:lnTo>
                            <a:pt x="318" y="272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321" y="271"/>
                          </a:lnTo>
                          <a:close/>
                        </a:path>
                      </a:pathLst>
                    </a:custGeom>
                    <a:solidFill>
                      <a:srgbClr val="0098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09" name="Freeform 1942"/>
                    <p:cNvSpPr>
                      <a:spLocks/>
                    </p:cNvSpPr>
                    <p:nvPr/>
                  </p:nvSpPr>
                  <p:spPr bwMode="auto">
                    <a:xfrm>
                      <a:off x="5334" y="3712"/>
                      <a:ext cx="160" cy="136"/>
                    </a:xfrm>
                    <a:custGeom>
                      <a:avLst/>
                      <a:gdLst>
                        <a:gd name="T0" fmla="*/ 2 w 321"/>
                        <a:gd name="T1" fmla="*/ 3 h 272"/>
                        <a:gd name="T2" fmla="*/ 2 w 321"/>
                        <a:gd name="T3" fmla="*/ 3 h 272"/>
                        <a:gd name="T4" fmla="*/ 0 w 321"/>
                        <a:gd name="T5" fmla="*/ 1 h 272"/>
                        <a:gd name="T6" fmla="*/ 0 w 321"/>
                        <a:gd name="T7" fmla="*/ 0 h 272"/>
                        <a:gd name="T8" fmla="*/ 2 w 321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2">
                          <a:moveTo>
                            <a:pt x="321" y="272"/>
                          </a:moveTo>
                          <a:lnTo>
                            <a:pt x="320" y="272"/>
                          </a:lnTo>
                          <a:lnTo>
                            <a:pt x="0" y="2"/>
                          </a:lnTo>
                          <a:lnTo>
                            <a:pt x="3" y="0"/>
                          </a:lnTo>
                          <a:lnTo>
                            <a:pt x="321" y="272"/>
                          </a:lnTo>
                          <a:close/>
                        </a:path>
                      </a:pathLst>
                    </a:custGeom>
                    <a:solidFill>
                      <a:srgbClr val="0097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0" name="Freeform 1943"/>
                    <p:cNvSpPr>
                      <a:spLocks/>
                    </p:cNvSpPr>
                    <p:nvPr/>
                  </p:nvSpPr>
                  <p:spPr bwMode="auto">
                    <a:xfrm>
                      <a:off x="5333" y="3712"/>
                      <a:ext cx="160" cy="136"/>
                    </a:xfrm>
                    <a:custGeom>
                      <a:avLst/>
                      <a:gdLst>
                        <a:gd name="T0" fmla="*/ 2 w 321"/>
                        <a:gd name="T1" fmla="*/ 3 h 271"/>
                        <a:gd name="T2" fmla="*/ 2 w 321"/>
                        <a:gd name="T3" fmla="*/ 3 h 271"/>
                        <a:gd name="T4" fmla="*/ 0 w 321"/>
                        <a:gd name="T5" fmla="*/ 0 h 271"/>
                        <a:gd name="T6" fmla="*/ 0 w 321"/>
                        <a:gd name="T7" fmla="*/ 0 h 271"/>
                        <a:gd name="T8" fmla="*/ 2 w 321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1">
                          <a:moveTo>
                            <a:pt x="321" y="270"/>
                          </a:moveTo>
                          <a:lnTo>
                            <a:pt x="318" y="271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321" y="270"/>
                          </a:lnTo>
                          <a:close/>
                        </a:path>
                      </a:pathLst>
                    </a:custGeom>
                    <a:solidFill>
                      <a:srgbClr val="009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1" name="Freeform 1944"/>
                    <p:cNvSpPr>
                      <a:spLocks/>
                    </p:cNvSpPr>
                    <p:nvPr/>
                  </p:nvSpPr>
                  <p:spPr bwMode="auto">
                    <a:xfrm>
                      <a:off x="5331" y="3712"/>
                      <a:ext cx="161" cy="137"/>
                    </a:xfrm>
                    <a:custGeom>
                      <a:avLst/>
                      <a:gdLst>
                        <a:gd name="T0" fmla="*/ 3 w 321"/>
                        <a:gd name="T1" fmla="*/ 3 h 273"/>
                        <a:gd name="T2" fmla="*/ 3 w 321"/>
                        <a:gd name="T3" fmla="*/ 3 h 273"/>
                        <a:gd name="T4" fmla="*/ 0 w 321"/>
                        <a:gd name="T5" fmla="*/ 1 h 273"/>
                        <a:gd name="T6" fmla="*/ 1 w 321"/>
                        <a:gd name="T7" fmla="*/ 0 h 273"/>
                        <a:gd name="T8" fmla="*/ 3 w 321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3">
                          <a:moveTo>
                            <a:pt x="321" y="271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3" y="0"/>
                          </a:lnTo>
                          <a:lnTo>
                            <a:pt x="321" y="271"/>
                          </a:lnTo>
                          <a:close/>
                        </a:path>
                      </a:pathLst>
                    </a:custGeom>
                    <a:solidFill>
                      <a:srgbClr val="0096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2" name="Freeform 1945"/>
                    <p:cNvSpPr>
                      <a:spLocks/>
                    </p:cNvSpPr>
                    <p:nvPr/>
                  </p:nvSpPr>
                  <p:spPr bwMode="auto">
                    <a:xfrm>
                      <a:off x="5331" y="3713"/>
                      <a:ext cx="160" cy="136"/>
                    </a:xfrm>
                    <a:custGeom>
                      <a:avLst/>
                      <a:gdLst>
                        <a:gd name="T0" fmla="*/ 3 w 320"/>
                        <a:gd name="T1" fmla="*/ 3 h 272"/>
                        <a:gd name="T2" fmla="*/ 3 w 320"/>
                        <a:gd name="T3" fmla="*/ 3 h 272"/>
                        <a:gd name="T4" fmla="*/ 0 w 320"/>
                        <a:gd name="T5" fmla="*/ 1 h 272"/>
                        <a:gd name="T6" fmla="*/ 1 w 320"/>
                        <a:gd name="T7" fmla="*/ 0 h 272"/>
                        <a:gd name="T8" fmla="*/ 3 w 320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2">
                          <a:moveTo>
                            <a:pt x="320" y="272"/>
                          </a:moveTo>
                          <a:lnTo>
                            <a:pt x="319" y="272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20" y="272"/>
                          </a:lnTo>
                          <a:close/>
                        </a:path>
                      </a:pathLst>
                    </a:custGeom>
                    <a:solidFill>
                      <a:srgbClr val="0095F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3" name="Freeform 1946"/>
                    <p:cNvSpPr>
                      <a:spLocks/>
                    </p:cNvSpPr>
                    <p:nvPr/>
                  </p:nvSpPr>
                  <p:spPr bwMode="auto">
                    <a:xfrm>
                      <a:off x="5329" y="3714"/>
                      <a:ext cx="161" cy="136"/>
                    </a:xfrm>
                    <a:custGeom>
                      <a:avLst/>
                      <a:gdLst>
                        <a:gd name="T0" fmla="*/ 3 w 321"/>
                        <a:gd name="T1" fmla="*/ 3 h 271"/>
                        <a:gd name="T2" fmla="*/ 3 w 321"/>
                        <a:gd name="T3" fmla="*/ 3 h 271"/>
                        <a:gd name="T4" fmla="*/ 0 w 321"/>
                        <a:gd name="T5" fmla="*/ 0 h 271"/>
                        <a:gd name="T6" fmla="*/ 1 w 321"/>
                        <a:gd name="T7" fmla="*/ 0 h 271"/>
                        <a:gd name="T8" fmla="*/ 3 w 321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1">
                          <a:moveTo>
                            <a:pt x="321" y="270"/>
                          </a:moveTo>
                          <a:lnTo>
                            <a:pt x="318" y="271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lnTo>
                            <a:pt x="321" y="270"/>
                          </a:lnTo>
                          <a:close/>
                        </a:path>
                      </a:pathLst>
                    </a:custGeom>
                    <a:solidFill>
                      <a:srgbClr val="0095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4" name="Freeform 1947"/>
                    <p:cNvSpPr>
                      <a:spLocks/>
                    </p:cNvSpPr>
                    <p:nvPr/>
                  </p:nvSpPr>
                  <p:spPr bwMode="auto">
                    <a:xfrm>
                      <a:off x="5329" y="3714"/>
                      <a:ext cx="159" cy="136"/>
                    </a:xfrm>
                    <a:custGeom>
                      <a:avLst/>
                      <a:gdLst>
                        <a:gd name="T0" fmla="*/ 2 w 320"/>
                        <a:gd name="T1" fmla="*/ 2 h 273"/>
                        <a:gd name="T2" fmla="*/ 2 w 320"/>
                        <a:gd name="T3" fmla="*/ 2 h 273"/>
                        <a:gd name="T4" fmla="*/ 0 w 320"/>
                        <a:gd name="T5" fmla="*/ 0 h 273"/>
                        <a:gd name="T6" fmla="*/ 0 w 320"/>
                        <a:gd name="T7" fmla="*/ 0 h 273"/>
                        <a:gd name="T8" fmla="*/ 2 w 320"/>
                        <a:gd name="T9" fmla="*/ 2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1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20" y="271"/>
                          </a:lnTo>
                          <a:close/>
                        </a:path>
                      </a:pathLst>
                    </a:custGeom>
                    <a:solidFill>
                      <a:srgbClr val="0094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5" name="Freeform 1948"/>
                    <p:cNvSpPr>
                      <a:spLocks/>
                    </p:cNvSpPr>
                    <p:nvPr/>
                  </p:nvSpPr>
                  <p:spPr bwMode="auto">
                    <a:xfrm>
                      <a:off x="5320" y="3714"/>
                      <a:ext cx="168" cy="141"/>
                    </a:xfrm>
                    <a:custGeom>
                      <a:avLst/>
                      <a:gdLst>
                        <a:gd name="T0" fmla="*/ 3 w 335"/>
                        <a:gd name="T1" fmla="*/ 3 h 282"/>
                        <a:gd name="T2" fmla="*/ 3 w 335"/>
                        <a:gd name="T3" fmla="*/ 3 h 282"/>
                        <a:gd name="T4" fmla="*/ 0 w 335"/>
                        <a:gd name="T5" fmla="*/ 1 h 282"/>
                        <a:gd name="T6" fmla="*/ 1 w 335"/>
                        <a:gd name="T7" fmla="*/ 0 h 282"/>
                        <a:gd name="T8" fmla="*/ 3 w 335"/>
                        <a:gd name="T9" fmla="*/ 3 h 2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5" h="282">
                          <a:moveTo>
                            <a:pt x="335" y="272"/>
                          </a:moveTo>
                          <a:lnTo>
                            <a:pt x="317" y="282"/>
                          </a:lnTo>
                          <a:lnTo>
                            <a:pt x="0" y="8"/>
                          </a:lnTo>
                          <a:lnTo>
                            <a:pt x="17" y="0"/>
                          </a:lnTo>
                          <a:lnTo>
                            <a:pt x="335" y="272"/>
                          </a:lnTo>
                          <a:close/>
                        </a:path>
                      </a:pathLst>
                    </a:custGeom>
                    <a:solidFill>
                      <a:srgbClr val="0094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6" name="Freeform 1949"/>
                    <p:cNvSpPr>
                      <a:spLocks/>
                    </p:cNvSpPr>
                    <p:nvPr/>
                  </p:nvSpPr>
                  <p:spPr bwMode="auto">
                    <a:xfrm>
                      <a:off x="5327" y="3714"/>
                      <a:ext cx="161" cy="136"/>
                    </a:xfrm>
                    <a:custGeom>
                      <a:avLst/>
                      <a:gdLst>
                        <a:gd name="T0" fmla="*/ 3 w 321"/>
                        <a:gd name="T1" fmla="*/ 3 h 272"/>
                        <a:gd name="T2" fmla="*/ 3 w 321"/>
                        <a:gd name="T3" fmla="*/ 3 h 272"/>
                        <a:gd name="T4" fmla="*/ 0 w 321"/>
                        <a:gd name="T5" fmla="*/ 0 h 272"/>
                        <a:gd name="T6" fmla="*/ 1 w 321"/>
                        <a:gd name="T7" fmla="*/ 0 h 272"/>
                        <a:gd name="T8" fmla="*/ 3 w 321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2">
                          <a:moveTo>
                            <a:pt x="321" y="272"/>
                          </a:moveTo>
                          <a:lnTo>
                            <a:pt x="319" y="272"/>
                          </a:lnTo>
                          <a:lnTo>
                            <a:pt x="0" y="0"/>
                          </a:lnTo>
                          <a:lnTo>
                            <a:pt x="3" y="0"/>
                          </a:lnTo>
                          <a:lnTo>
                            <a:pt x="321" y="272"/>
                          </a:lnTo>
                          <a:close/>
                        </a:path>
                      </a:pathLst>
                    </a:custGeom>
                    <a:solidFill>
                      <a:srgbClr val="0094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7" name="Freeform 1950"/>
                    <p:cNvSpPr>
                      <a:spLocks/>
                    </p:cNvSpPr>
                    <p:nvPr/>
                  </p:nvSpPr>
                  <p:spPr bwMode="auto">
                    <a:xfrm>
                      <a:off x="5327" y="3714"/>
                      <a:ext cx="159" cy="137"/>
                    </a:xfrm>
                    <a:custGeom>
                      <a:avLst/>
                      <a:gdLst>
                        <a:gd name="T0" fmla="*/ 2 w 320"/>
                        <a:gd name="T1" fmla="*/ 3 h 273"/>
                        <a:gd name="T2" fmla="*/ 2 w 320"/>
                        <a:gd name="T3" fmla="*/ 3 h 273"/>
                        <a:gd name="T4" fmla="*/ 0 w 320"/>
                        <a:gd name="T5" fmla="*/ 1 h 273"/>
                        <a:gd name="T6" fmla="*/ 0 w 320"/>
                        <a:gd name="T7" fmla="*/ 0 h 273"/>
                        <a:gd name="T8" fmla="*/ 2 w 320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2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20" y="272"/>
                          </a:lnTo>
                          <a:close/>
                        </a:path>
                      </a:pathLst>
                    </a:custGeom>
                    <a:solidFill>
                      <a:srgbClr val="0093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8" name="Freeform 1951"/>
                    <p:cNvSpPr>
                      <a:spLocks/>
                    </p:cNvSpPr>
                    <p:nvPr/>
                  </p:nvSpPr>
                  <p:spPr bwMode="auto">
                    <a:xfrm>
                      <a:off x="5326" y="3715"/>
                      <a:ext cx="160" cy="137"/>
                    </a:xfrm>
                    <a:custGeom>
                      <a:avLst/>
                      <a:gdLst>
                        <a:gd name="T0" fmla="*/ 3 w 319"/>
                        <a:gd name="T1" fmla="*/ 3 h 273"/>
                        <a:gd name="T2" fmla="*/ 3 w 319"/>
                        <a:gd name="T3" fmla="*/ 3 h 273"/>
                        <a:gd name="T4" fmla="*/ 0 w 319"/>
                        <a:gd name="T5" fmla="*/ 1 h 273"/>
                        <a:gd name="T6" fmla="*/ 1 w 319"/>
                        <a:gd name="T7" fmla="*/ 0 h 273"/>
                        <a:gd name="T8" fmla="*/ 3 w 319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3">
                          <a:moveTo>
                            <a:pt x="319" y="272"/>
                          </a:moveTo>
                          <a:lnTo>
                            <a:pt x="316" y="273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9" y="272"/>
                          </a:lnTo>
                          <a:close/>
                        </a:path>
                      </a:pathLst>
                    </a:custGeom>
                    <a:solidFill>
                      <a:srgbClr val="0092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19" name="Freeform 1952"/>
                    <p:cNvSpPr>
                      <a:spLocks/>
                    </p:cNvSpPr>
                    <p:nvPr/>
                  </p:nvSpPr>
                  <p:spPr bwMode="auto">
                    <a:xfrm>
                      <a:off x="5324" y="3716"/>
                      <a:ext cx="160" cy="136"/>
                    </a:xfrm>
                    <a:custGeom>
                      <a:avLst/>
                      <a:gdLst>
                        <a:gd name="T0" fmla="*/ 3 w 319"/>
                        <a:gd name="T1" fmla="*/ 2 h 273"/>
                        <a:gd name="T2" fmla="*/ 3 w 319"/>
                        <a:gd name="T3" fmla="*/ 2 h 273"/>
                        <a:gd name="T4" fmla="*/ 0 w 319"/>
                        <a:gd name="T5" fmla="*/ 0 h 273"/>
                        <a:gd name="T6" fmla="*/ 1 w 319"/>
                        <a:gd name="T7" fmla="*/ 0 h 273"/>
                        <a:gd name="T8" fmla="*/ 3 w 319"/>
                        <a:gd name="T9" fmla="*/ 2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3">
                          <a:moveTo>
                            <a:pt x="319" y="271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3" y="0"/>
                          </a:lnTo>
                          <a:lnTo>
                            <a:pt x="319" y="271"/>
                          </a:lnTo>
                          <a:close/>
                        </a:path>
                      </a:pathLst>
                    </a:custGeom>
                    <a:solidFill>
                      <a:srgbClr val="0092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0" name="Freeform 1953"/>
                    <p:cNvSpPr>
                      <a:spLocks/>
                    </p:cNvSpPr>
                    <p:nvPr/>
                  </p:nvSpPr>
                  <p:spPr bwMode="auto">
                    <a:xfrm>
                      <a:off x="5324" y="3717"/>
                      <a:ext cx="159" cy="136"/>
                    </a:xfrm>
                    <a:custGeom>
                      <a:avLst/>
                      <a:gdLst>
                        <a:gd name="T0" fmla="*/ 2 w 320"/>
                        <a:gd name="T1" fmla="*/ 2 h 273"/>
                        <a:gd name="T2" fmla="*/ 2 w 320"/>
                        <a:gd name="T3" fmla="*/ 2 h 273"/>
                        <a:gd name="T4" fmla="*/ 0 w 320"/>
                        <a:gd name="T5" fmla="*/ 0 h 273"/>
                        <a:gd name="T6" fmla="*/ 0 w 320"/>
                        <a:gd name="T7" fmla="*/ 0 h 273"/>
                        <a:gd name="T8" fmla="*/ 2 w 320"/>
                        <a:gd name="T9" fmla="*/ 2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2"/>
                          </a:moveTo>
                          <a:lnTo>
                            <a:pt x="319" y="273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lnTo>
                            <a:pt x="320" y="272"/>
                          </a:lnTo>
                          <a:close/>
                        </a:path>
                      </a:pathLst>
                    </a:custGeom>
                    <a:solidFill>
                      <a:srgbClr val="0091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1" name="Freeform 1954"/>
                    <p:cNvSpPr>
                      <a:spLocks/>
                    </p:cNvSpPr>
                    <p:nvPr/>
                  </p:nvSpPr>
                  <p:spPr bwMode="auto">
                    <a:xfrm>
                      <a:off x="5323" y="3717"/>
                      <a:ext cx="160" cy="136"/>
                    </a:xfrm>
                    <a:custGeom>
                      <a:avLst/>
                      <a:gdLst>
                        <a:gd name="T0" fmla="*/ 3 w 320"/>
                        <a:gd name="T1" fmla="*/ 2 h 273"/>
                        <a:gd name="T2" fmla="*/ 3 w 320"/>
                        <a:gd name="T3" fmla="*/ 2 h 273"/>
                        <a:gd name="T4" fmla="*/ 0 w 320"/>
                        <a:gd name="T5" fmla="*/ 0 h 273"/>
                        <a:gd name="T6" fmla="*/ 1 w 320"/>
                        <a:gd name="T7" fmla="*/ 0 h 273"/>
                        <a:gd name="T8" fmla="*/ 3 w 320"/>
                        <a:gd name="T9" fmla="*/ 2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3"/>
                          </a:moveTo>
                          <a:lnTo>
                            <a:pt x="317" y="273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20" y="273"/>
                          </a:lnTo>
                          <a:close/>
                        </a:path>
                      </a:pathLst>
                    </a:custGeom>
                    <a:solidFill>
                      <a:srgbClr val="0091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2" name="Freeform 1955"/>
                    <p:cNvSpPr>
                      <a:spLocks/>
                    </p:cNvSpPr>
                    <p:nvPr/>
                  </p:nvSpPr>
                  <p:spPr bwMode="auto">
                    <a:xfrm>
                      <a:off x="5322" y="3717"/>
                      <a:ext cx="159" cy="137"/>
                    </a:xfrm>
                    <a:custGeom>
                      <a:avLst/>
                      <a:gdLst>
                        <a:gd name="T0" fmla="*/ 2 w 320"/>
                        <a:gd name="T1" fmla="*/ 3 h 273"/>
                        <a:gd name="T2" fmla="*/ 2 w 320"/>
                        <a:gd name="T3" fmla="*/ 3 h 273"/>
                        <a:gd name="T4" fmla="*/ 0 w 320"/>
                        <a:gd name="T5" fmla="*/ 1 h 273"/>
                        <a:gd name="T6" fmla="*/ 0 w 320"/>
                        <a:gd name="T7" fmla="*/ 0 h 273"/>
                        <a:gd name="T8" fmla="*/ 2 w 320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1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3" y="0"/>
                          </a:lnTo>
                          <a:lnTo>
                            <a:pt x="320" y="271"/>
                          </a:lnTo>
                          <a:close/>
                        </a:path>
                      </a:pathLst>
                    </a:custGeom>
                    <a:solidFill>
                      <a:srgbClr val="0090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3" name="Freeform 1956"/>
                    <p:cNvSpPr>
                      <a:spLocks/>
                    </p:cNvSpPr>
                    <p:nvPr/>
                  </p:nvSpPr>
                  <p:spPr bwMode="auto">
                    <a:xfrm>
                      <a:off x="5321" y="3718"/>
                      <a:ext cx="160" cy="137"/>
                    </a:xfrm>
                    <a:custGeom>
                      <a:avLst/>
                      <a:gdLst>
                        <a:gd name="T0" fmla="*/ 3 w 319"/>
                        <a:gd name="T1" fmla="*/ 3 h 273"/>
                        <a:gd name="T2" fmla="*/ 3 w 319"/>
                        <a:gd name="T3" fmla="*/ 3 h 273"/>
                        <a:gd name="T4" fmla="*/ 0 w 319"/>
                        <a:gd name="T5" fmla="*/ 0 h 273"/>
                        <a:gd name="T6" fmla="*/ 1 w 319"/>
                        <a:gd name="T7" fmla="*/ 0 h 273"/>
                        <a:gd name="T8" fmla="*/ 3 w 319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3">
                          <a:moveTo>
                            <a:pt x="319" y="272"/>
                          </a:moveTo>
                          <a:lnTo>
                            <a:pt x="317" y="273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319" y="272"/>
                          </a:lnTo>
                          <a:close/>
                        </a:path>
                      </a:pathLst>
                    </a:custGeom>
                    <a:solidFill>
                      <a:srgbClr val="0090F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4" name="Freeform 1957"/>
                    <p:cNvSpPr>
                      <a:spLocks/>
                    </p:cNvSpPr>
                    <p:nvPr/>
                  </p:nvSpPr>
                  <p:spPr bwMode="auto">
                    <a:xfrm>
                      <a:off x="5320" y="3718"/>
                      <a:ext cx="159" cy="137"/>
                    </a:xfrm>
                    <a:custGeom>
                      <a:avLst/>
                      <a:gdLst>
                        <a:gd name="T0" fmla="*/ 2 w 319"/>
                        <a:gd name="T1" fmla="*/ 2 h 275"/>
                        <a:gd name="T2" fmla="*/ 2 w 319"/>
                        <a:gd name="T3" fmla="*/ 2 h 275"/>
                        <a:gd name="T4" fmla="*/ 0 w 319"/>
                        <a:gd name="T5" fmla="*/ 0 h 275"/>
                        <a:gd name="T6" fmla="*/ 0 w 319"/>
                        <a:gd name="T7" fmla="*/ 0 h 275"/>
                        <a:gd name="T8" fmla="*/ 2 w 319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5">
                          <a:moveTo>
                            <a:pt x="319" y="273"/>
                          </a:moveTo>
                          <a:lnTo>
                            <a:pt x="317" y="275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9" y="273"/>
                          </a:lnTo>
                          <a:close/>
                        </a:path>
                      </a:pathLst>
                    </a:custGeom>
                    <a:solidFill>
                      <a:srgbClr val="008F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5" name="Freeform 1958"/>
                    <p:cNvSpPr>
                      <a:spLocks/>
                    </p:cNvSpPr>
                    <p:nvPr/>
                  </p:nvSpPr>
                  <p:spPr bwMode="auto">
                    <a:xfrm>
                      <a:off x="5312" y="3719"/>
                      <a:ext cx="167" cy="142"/>
                    </a:xfrm>
                    <a:custGeom>
                      <a:avLst/>
                      <a:gdLst>
                        <a:gd name="T0" fmla="*/ 3 w 332"/>
                        <a:gd name="T1" fmla="*/ 2 h 285"/>
                        <a:gd name="T2" fmla="*/ 3 w 332"/>
                        <a:gd name="T3" fmla="*/ 2 h 285"/>
                        <a:gd name="T4" fmla="*/ 0 w 332"/>
                        <a:gd name="T5" fmla="*/ 0 h 285"/>
                        <a:gd name="T6" fmla="*/ 1 w 332"/>
                        <a:gd name="T7" fmla="*/ 0 h 285"/>
                        <a:gd name="T8" fmla="*/ 3 w 332"/>
                        <a:gd name="T9" fmla="*/ 2 h 2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2" h="285">
                          <a:moveTo>
                            <a:pt x="332" y="274"/>
                          </a:moveTo>
                          <a:lnTo>
                            <a:pt x="315" y="285"/>
                          </a:lnTo>
                          <a:lnTo>
                            <a:pt x="0" y="12"/>
                          </a:lnTo>
                          <a:lnTo>
                            <a:pt x="15" y="0"/>
                          </a:lnTo>
                          <a:lnTo>
                            <a:pt x="332" y="274"/>
                          </a:lnTo>
                          <a:close/>
                        </a:path>
                      </a:pathLst>
                    </a:custGeom>
                    <a:solidFill>
                      <a:srgbClr val="008F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6" name="Freeform 1959"/>
                    <p:cNvSpPr>
                      <a:spLocks/>
                    </p:cNvSpPr>
                    <p:nvPr/>
                  </p:nvSpPr>
                  <p:spPr bwMode="auto">
                    <a:xfrm>
                      <a:off x="5319" y="3719"/>
                      <a:ext cx="160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4"/>
                          </a:moveTo>
                          <a:lnTo>
                            <a:pt x="317" y="275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8" y="274"/>
                          </a:lnTo>
                          <a:close/>
                        </a:path>
                      </a:pathLst>
                    </a:custGeom>
                    <a:solidFill>
                      <a:srgbClr val="008F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7" name="Freeform 1960"/>
                    <p:cNvSpPr>
                      <a:spLocks/>
                    </p:cNvSpPr>
                    <p:nvPr/>
                  </p:nvSpPr>
                  <p:spPr bwMode="auto">
                    <a:xfrm>
                      <a:off x="5319" y="3719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3 h 273"/>
                        <a:gd name="T2" fmla="*/ 3 w 318"/>
                        <a:gd name="T3" fmla="*/ 3 h 273"/>
                        <a:gd name="T4" fmla="*/ 0 w 318"/>
                        <a:gd name="T5" fmla="*/ 1 h 273"/>
                        <a:gd name="T6" fmla="*/ 1 w 318"/>
                        <a:gd name="T7" fmla="*/ 0 h 273"/>
                        <a:gd name="T8" fmla="*/ 3 w 318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3">
                          <a:moveTo>
                            <a:pt x="318" y="273"/>
                          </a:moveTo>
                          <a:lnTo>
                            <a:pt x="316" y="273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E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8" name="Freeform 1961"/>
                    <p:cNvSpPr>
                      <a:spLocks/>
                    </p:cNvSpPr>
                    <p:nvPr/>
                  </p:nvSpPr>
                  <p:spPr bwMode="auto">
                    <a:xfrm>
                      <a:off x="5317" y="3720"/>
                      <a:ext cx="160" cy="137"/>
                    </a:xfrm>
                    <a:custGeom>
                      <a:avLst/>
                      <a:gdLst>
                        <a:gd name="T0" fmla="*/ 3 w 319"/>
                        <a:gd name="T1" fmla="*/ 3 h 273"/>
                        <a:gd name="T2" fmla="*/ 3 w 319"/>
                        <a:gd name="T3" fmla="*/ 3 h 273"/>
                        <a:gd name="T4" fmla="*/ 0 w 319"/>
                        <a:gd name="T5" fmla="*/ 0 h 273"/>
                        <a:gd name="T6" fmla="*/ 1 w 319"/>
                        <a:gd name="T7" fmla="*/ 0 h 273"/>
                        <a:gd name="T8" fmla="*/ 3 w 319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3">
                          <a:moveTo>
                            <a:pt x="319" y="272"/>
                          </a:moveTo>
                          <a:lnTo>
                            <a:pt x="316" y="273"/>
                          </a:lnTo>
                          <a:lnTo>
                            <a:pt x="0" y="0"/>
                          </a:lnTo>
                          <a:lnTo>
                            <a:pt x="3" y="0"/>
                          </a:lnTo>
                          <a:lnTo>
                            <a:pt x="319" y="272"/>
                          </a:lnTo>
                          <a:close/>
                        </a:path>
                      </a:pathLst>
                    </a:custGeom>
                    <a:solidFill>
                      <a:srgbClr val="008D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29" name="Freeform 1962"/>
                    <p:cNvSpPr>
                      <a:spLocks/>
                    </p:cNvSpPr>
                    <p:nvPr/>
                  </p:nvSpPr>
                  <p:spPr bwMode="auto">
                    <a:xfrm>
                      <a:off x="5317" y="3720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3"/>
                          </a:moveTo>
                          <a:lnTo>
                            <a:pt x="317" y="275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D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0" name="Freeform 1963"/>
                    <p:cNvSpPr>
                      <a:spLocks/>
                    </p:cNvSpPr>
                    <p:nvPr/>
                  </p:nvSpPr>
                  <p:spPr bwMode="auto">
                    <a:xfrm>
                      <a:off x="5316" y="3721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3 h 274"/>
                        <a:gd name="T2" fmla="*/ 3 w 318"/>
                        <a:gd name="T3" fmla="*/ 3 h 274"/>
                        <a:gd name="T4" fmla="*/ 0 w 318"/>
                        <a:gd name="T5" fmla="*/ 1 h 274"/>
                        <a:gd name="T6" fmla="*/ 1 w 318"/>
                        <a:gd name="T7" fmla="*/ 0 h 274"/>
                        <a:gd name="T8" fmla="*/ 3 w 318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4">
                          <a:moveTo>
                            <a:pt x="318" y="273"/>
                          </a:moveTo>
                          <a:lnTo>
                            <a:pt x="317" y="274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C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1" name="Freeform 1964"/>
                    <p:cNvSpPr>
                      <a:spLocks/>
                    </p:cNvSpPr>
                    <p:nvPr/>
                  </p:nvSpPr>
                  <p:spPr bwMode="auto">
                    <a:xfrm>
                      <a:off x="5315" y="3722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3"/>
                          </a:moveTo>
                          <a:lnTo>
                            <a:pt x="316" y="275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B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2" name="Freeform 1965"/>
                    <p:cNvSpPr>
                      <a:spLocks/>
                    </p:cNvSpPr>
                    <p:nvPr/>
                  </p:nvSpPr>
                  <p:spPr bwMode="auto">
                    <a:xfrm>
                      <a:off x="5315" y="3722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4"/>
                          </a:moveTo>
                          <a:lnTo>
                            <a:pt x="317" y="275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lnTo>
                            <a:pt x="318" y="274"/>
                          </a:lnTo>
                          <a:close/>
                        </a:path>
                      </a:pathLst>
                    </a:custGeom>
                    <a:solidFill>
                      <a:srgbClr val="008B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3" name="Freeform 1966"/>
                    <p:cNvSpPr>
                      <a:spLocks/>
                    </p:cNvSpPr>
                    <p:nvPr/>
                  </p:nvSpPr>
                  <p:spPr bwMode="auto">
                    <a:xfrm>
                      <a:off x="5314" y="3722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5"/>
                          </a:moveTo>
                          <a:lnTo>
                            <a:pt x="315" y="275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8" y="275"/>
                          </a:lnTo>
                          <a:close/>
                        </a:path>
                      </a:pathLst>
                    </a:custGeom>
                    <a:solidFill>
                      <a:srgbClr val="008A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4" name="Freeform 1967"/>
                    <p:cNvSpPr>
                      <a:spLocks/>
                    </p:cNvSpPr>
                    <p:nvPr/>
                  </p:nvSpPr>
                  <p:spPr bwMode="auto">
                    <a:xfrm>
                      <a:off x="5313" y="3723"/>
                      <a:ext cx="159" cy="137"/>
                    </a:xfrm>
                    <a:custGeom>
                      <a:avLst/>
                      <a:gdLst>
                        <a:gd name="T0" fmla="*/ 3 w 317"/>
                        <a:gd name="T1" fmla="*/ 3 h 274"/>
                        <a:gd name="T2" fmla="*/ 3 w 317"/>
                        <a:gd name="T3" fmla="*/ 3 h 274"/>
                        <a:gd name="T4" fmla="*/ 0 w 317"/>
                        <a:gd name="T5" fmla="*/ 1 h 274"/>
                        <a:gd name="T6" fmla="*/ 1 w 317"/>
                        <a:gd name="T7" fmla="*/ 0 h 274"/>
                        <a:gd name="T8" fmla="*/ 3 w 317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4">
                          <a:moveTo>
                            <a:pt x="317" y="273"/>
                          </a:moveTo>
                          <a:lnTo>
                            <a:pt x="316" y="274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7" y="273"/>
                          </a:lnTo>
                          <a:close/>
                        </a:path>
                      </a:pathLst>
                    </a:custGeom>
                    <a:solidFill>
                      <a:srgbClr val="008A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5" name="Freeform 1968"/>
                    <p:cNvSpPr>
                      <a:spLocks/>
                    </p:cNvSpPr>
                    <p:nvPr/>
                  </p:nvSpPr>
                  <p:spPr bwMode="auto">
                    <a:xfrm>
                      <a:off x="5312" y="3724"/>
                      <a:ext cx="159" cy="137"/>
                    </a:xfrm>
                    <a:custGeom>
                      <a:avLst/>
                      <a:gdLst>
                        <a:gd name="T0" fmla="*/ 3 w 317"/>
                        <a:gd name="T1" fmla="*/ 2 h 275"/>
                        <a:gd name="T2" fmla="*/ 3 w 317"/>
                        <a:gd name="T3" fmla="*/ 2 h 275"/>
                        <a:gd name="T4" fmla="*/ 0 w 317"/>
                        <a:gd name="T5" fmla="*/ 0 h 275"/>
                        <a:gd name="T6" fmla="*/ 1 w 317"/>
                        <a:gd name="T7" fmla="*/ 0 h 275"/>
                        <a:gd name="T8" fmla="*/ 3 w 317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5">
                          <a:moveTo>
                            <a:pt x="317" y="273"/>
                          </a:moveTo>
                          <a:lnTo>
                            <a:pt x="315" y="275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7" y="273"/>
                          </a:lnTo>
                          <a:close/>
                        </a:path>
                      </a:pathLst>
                    </a:custGeom>
                    <a:solidFill>
                      <a:srgbClr val="0089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6" name="Freeform 1969"/>
                    <p:cNvSpPr>
                      <a:spLocks/>
                    </p:cNvSpPr>
                    <p:nvPr/>
                  </p:nvSpPr>
                  <p:spPr bwMode="auto">
                    <a:xfrm>
                      <a:off x="5305" y="3724"/>
                      <a:ext cx="165" cy="144"/>
                    </a:xfrm>
                    <a:custGeom>
                      <a:avLst/>
                      <a:gdLst>
                        <a:gd name="T0" fmla="*/ 2 w 331"/>
                        <a:gd name="T1" fmla="*/ 3 h 287"/>
                        <a:gd name="T2" fmla="*/ 2 w 331"/>
                        <a:gd name="T3" fmla="*/ 3 h 287"/>
                        <a:gd name="T4" fmla="*/ 0 w 331"/>
                        <a:gd name="T5" fmla="*/ 1 h 287"/>
                        <a:gd name="T6" fmla="*/ 0 w 331"/>
                        <a:gd name="T7" fmla="*/ 0 h 287"/>
                        <a:gd name="T8" fmla="*/ 2 w 331"/>
                        <a:gd name="T9" fmla="*/ 3 h 2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1" h="287">
                          <a:moveTo>
                            <a:pt x="331" y="273"/>
                          </a:moveTo>
                          <a:lnTo>
                            <a:pt x="316" y="287"/>
                          </a:lnTo>
                          <a:lnTo>
                            <a:pt x="0" y="12"/>
                          </a:lnTo>
                          <a:lnTo>
                            <a:pt x="16" y="0"/>
                          </a:lnTo>
                          <a:lnTo>
                            <a:pt x="331" y="273"/>
                          </a:lnTo>
                          <a:close/>
                        </a:path>
                      </a:pathLst>
                    </a:custGeom>
                    <a:solidFill>
                      <a:srgbClr val="0089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7" name="Freeform 1970"/>
                    <p:cNvSpPr>
                      <a:spLocks/>
                    </p:cNvSpPr>
                    <p:nvPr/>
                  </p:nvSpPr>
                  <p:spPr bwMode="auto">
                    <a:xfrm>
                      <a:off x="5312" y="3724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4"/>
                        <a:gd name="T2" fmla="*/ 2 w 317"/>
                        <a:gd name="T3" fmla="*/ 3 h 274"/>
                        <a:gd name="T4" fmla="*/ 0 w 317"/>
                        <a:gd name="T5" fmla="*/ 1 h 274"/>
                        <a:gd name="T6" fmla="*/ 0 w 317"/>
                        <a:gd name="T7" fmla="*/ 0 h 274"/>
                        <a:gd name="T8" fmla="*/ 2 w 317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4">
                          <a:moveTo>
                            <a:pt x="317" y="273"/>
                          </a:moveTo>
                          <a:lnTo>
                            <a:pt x="316" y="274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7" y="273"/>
                          </a:lnTo>
                          <a:close/>
                        </a:path>
                      </a:pathLst>
                    </a:custGeom>
                    <a:solidFill>
                      <a:srgbClr val="0089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8" name="Freeform 1971"/>
                    <p:cNvSpPr>
                      <a:spLocks/>
                    </p:cNvSpPr>
                    <p:nvPr/>
                  </p:nvSpPr>
                  <p:spPr bwMode="auto">
                    <a:xfrm>
                      <a:off x="5311" y="3725"/>
                      <a:ext cx="158" cy="137"/>
                    </a:xfrm>
                    <a:custGeom>
                      <a:avLst/>
                      <a:gdLst>
                        <a:gd name="T0" fmla="*/ 2 w 317"/>
                        <a:gd name="T1" fmla="*/ 2 h 275"/>
                        <a:gd name="T2" fmla="*/ 2 w 317"/>
                        <a:gd name="T3" fmla="*/ 2 h 275"/>
                        <a:gd name="T4" fmla="*/ 0 w 317"/>
                        <a:gd name="T5" fmla="*/ 0 h 275"/>
                        <a:gd name="T6" fmla="*/ 0 w 317"/>
                        <a:gd name="T7" fmla="*/ 0 h 275"/>
                        <a:gd name="T8" fmla="*/ 2 w 317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5">
                          <a:moveTo>
                            <a:pt x="317" y="273"/>
                          </a:moveTo>
                          <a:lnTo>
                            <a:pt x="315" y="275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7" y="273"/>
                          </a:lnTo>
                          <a:close/>
                        </a:path>
                      </a:pathLst>
                    </a:custGeom>
                    <a:solidFill>
                      <a:srgbClr val="0088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39" name="Freeform 1972"/>
                    <p:cNvSpPr>
                      <a:spLocks/>
                    </p:cNvSpPr>
                    <p:nvPr/>
                  </p:nvSpPr>
                  <p:spPr bwMode="auto">
                    <a:xfrm>
                      <a:off x="5310" y="3726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4"/>
                          </a:moveTo>
                          <a:lnTo>
                            <a:pt x="317" y="275"/>
                          </a:lnTo>
                          <a:lnTo>
                            <a:pt x="0" y="2"/>
                          </a:lnTo>
                          <a:lnTo>
                            <a:pt x="3" y="0"/>
                          </a:lnTo>
                          <a:lnTo>
                            <a:pt x="318" y="274"/>
                          </a:lnTo>
                          <a:close/>
                        </a:path>
                      </a:pathLst>
                    </a:custGeom>
                    <a:solidFill>
                      <a:srgbClr val="0087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0" name="Freeform 1973"/>
                    <p:cNvSpPr>
                      <a:spLocks/>
                    </p:cNvSpPr>
                    <p:nvPr/>
                  </p:nvSpPr>
                  <p:spPr bwMode="auto">
                    <a:xfrm>
                      <a:off x="5309" y="3726"/>
                      <a:ext cx="159" cy="138"/>
                    </a:xfrm>
                    <a:custGeom>
                      <a:avLst/>
                      <a:gdLst>
                        <a:gd name="T0" fmla="*/ 3 w 318"/>
                        <a:gd name="T1" fmla="*/ 3 h 274"/>
                        <a:gd name="T2" fmla="*/ 3 w 318"/>
                        <a:gd name="T3" fmla="*/ 3 h 274"/>
                        <a:gd name="T4" fmla="*/ 0 w 318"/>
                        <a:gd name="T5" fmla="*/ 0 h 274"/>
                        <a:gd name="T6" fmla="*/ 1 w 318"/>
                        <a:gd name="T7" fmla="*/ 0 h 274"/>
                        <a:gd name="T8" fmla="*/ 3 w 318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4">
                          <a:moveTo>
                            <a:pt x="318" y="273"/>
                          </a:moveTo>
                          <a:lnTo>
                            <a:pt x="315" y="274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7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1" name="Freeform 1974"/>
                    <p:cNvSpPr>
                      <a:spLocks/>
                    </p:cNvSpPr>
                    <p:nvPr/>
                  </p:nvSpPr>
                  <p:spPr bwMode="auto">
                    <a:xfrm>
                      <a:off x="5308" y="3726"/>
                      <a:ext cx="159" cy="138"/>
                    </a:xfrm>
                    <a:custGeom>
                      <a:avLst/>
                      <a:gdLst>
                        <a:gd name="T0" fmla="*/ 3 w 317"/>
                        <a:gd name="T1" fmla="*/ 3 h 276"/>
                        <a:gd name="T2" fmla="*/ 3 w 317"/>
                        <a:gd name="T3" fmla="*/ 3 h 276"/>
                        <a:gd name="T4" fmla="*/ 0 w 317"/>
                        <a:gd name="T5" fmla="*/ 1 h 276"/>
                        <a:gd name="T6" fmla="*/ 1 w 317"/>
                        <a:gd name="T7" fmla="*/ 0 h 276"/>
                        <a:gd name="T8" fmla="*/ 3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4"/>
                          </a:moveTo>
                          <a:lnTo>
                            <a:pt x="316" y="276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7" y="274"/>
                          </a:lnTo>
                          <a:close/>
                        </a:path>
                      </a:pathLst>
                    </a:custGeom>
                    <a:solidFill>
                      <a:srgbClr val="0086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2" name="Freeform 1975"/>
                    <p:cNvSpPr>
                      <a:spLocks/>
                    </p:cNvSpPr>
                    <p:nvPr/>
                  </p:nvSpPr>
                  <p:spPr bwMode="auto">
                    <a:xfrm>
                      <a:off x="5308" y="3727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6"/>
                        <a:gd name="T2" fmla="*/ 2 w 317"/>
                        <a:gd name="T3" fmla="*/ 3 h 276"/>
                        <a:gd name="T4" fmla="*/ 0 w 317"/>
                        <a:gd name="T5" fmla="*/ 1 h 276"/>
                        <a:gd name="T6" fmla="*/ 0 w 317"/>
                        <a:gd name="T7" fmla="*/ 0 h 276"/>
                        <a:gd name="T8" fmla="*/ 2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5"/>
                          </a:moveTo>
                          <a:lnTo>
                            <a:pt x="315" y="276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7" y="275"/>
                          </a:lnTo>
                          <a:close/>
                        </a:path>
                      </a:pathLst>
                    </a:custGeom>
                    <a:solidFill>
                      <a:srgbClr val="0085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3" name="Freeform 1976"/>
                    <p:cNvSpPr>
                      <a:spLocks/>
                    </p:cNvSpPr>
                    <p:nvPr/>
                  </p:nvSpPr>
                  <p:spPr bwMode="auto">
                    <a:xfrm>
                      <a:off x="5307" y="3728"/>
                      <a:ext cx="158" cy="138"/>
                    </a:xfrm>
                    <a:custGeom>
                      <a:avLst/>
                      <a:gdLst>
                        <a:gd name="T0" fmla="*/ 3 w 316"/>
                        <a:gd name="T1" fmla="*/ 3 h 276"/>
                        <a:gd name="T2" fmla="*/ 3 w 316"/>
                        <a:gd name="T3" fmla="*/ 3 h 276"/>
                        <a:gd name="T4" fmla="*/ 0 w 316"/>
                        <a:gd name="T5" fmla="*/ 1 h 276"/>
                        <a:gd name="T6" fmla="*/ 1 w 316"/>
                        <a:gd name="T7" fmla="*/ 0 h 276"/>
                        <a:gd name="T8" fmla="*/ 3 w 316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76">
                          <a:moveTo>
                            <a:pt x="316" y="274"/>
                          </a:moveTo>
                          <a:lnTo>
                            <a:pt x="315" y="276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6" y="274"/>
                          </a:lnTo>
                          <a:close/>
                        </a:path>
                      </a:pathLst>
                    </a:custGeom>
                    <a:solidFill>
                      <a:srgbClr val="0085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4" name="Freeform 1977"/>
                    <p:cNvSpPr>
                      <a:spLocks/>
                    </p:cNvSpPr>
                    <p:nvPr/>
                  </p:nvSpPr>
                  <p:spPr bwMode="auto">
                    <a:xfrm>
                      <a:off x="5306" y="3729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6"/>
                        <a:gd name="T2" fmla="*/ 2 w 317"/>
                        <a:gd name="T3" fmla="*/ 3 h 276"/>
                        <a:gd name="T4" fmla="*/ 0 w 317"/>
                        <a:gd name="T5" fmla="*/ 1 h 276"/>
                        <a:gd name="T6" fmla="*/ 0 w 317"/>
                        <a:gd name="T7" fmla="*/ 0 h 276"/>
                        <a:gd name="T8" fmla="*/ 2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5"/>
                          </a:moveTo>
                          <a:lnTo>
                            <a:pt x="316" y="276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17" y="275"/>
                          </a:lnTo>
                          <a:close/>
                        </a:path>
                      </a:pathLst>
                    </a:custGeom>
                    <a:solidFill>
                      <a:srgbClr val="008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5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305" y="3729"/>
                      <a:ext cx="159" cy="138"/>
                    </a:xfrm>
                    <a:custGeom>
                      <a:avLst/>
                      <a:gdLst>
                        <a:gd name="T0" fmla="*/ 3 w 317"/>
                        <a:gd name="T1" fmla="*/ 3 h 275"/>
                        <a:gd name="T2" fmla="*/ 3 w 317"/>
                        <a:gd name="T3" fmla="*/ 3 h 275"/>
                        <a:gd name="T4" fmla="*/ 0 w 317"/>
                        <a:gd name="T5" fmla="*/ 1 h 275"/>
                        <a:gd name="T6" fmla="*/ 1 w 317"/>
                        <a:gd name="T7" fmla="*/ 0 h 275"/>
                        <a:gd name="T8" fmla="*/ 3 w 317"/>
                        <a:gd name="T9" fmla="*/ 3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5">
                          <a:moveTo>
                            <a:pt x="317" y="274"/>
                          </a:moveTo>
                          <a:lnTo>
                            <a:pt x="315" y="275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7" y="274"/>
                          </a:lnTo>
                          <a:close/>
                        </a:path>
                      </a:pathLst>
                    </a:custGeom>
                    <a:solidFill>
                      <a:srgbClr val="0084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6" name="Freeform 1979"/>
                    <p:cNvSpPr>
                      <a:spLocks/>
                    </p:cNvSpPr>
                    <p:nvPr/>
                  </p:nvSpPr>
                  <p:spPr bwMode="auto">
                    <a:xfrm>
                      <a:off x="5305" y="3730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6"/>
                        <a:gd name="T2" fmla="*/ 2 w 317"/>
                        <a:gd name="T3" fmla="*/ 3 h 276"/>
                        <a:gd name="T4" fmla="*/ 0 w 317"/>
                        <a:gd name="T5" fmla="*/ 1 h 276"/>
                        <a:gd name="T6" fmla="*/ 0 w 317"/>
                        <a:gd name="T7" fmla="*/ 0 h 276"/>
                        <a:gd name="T8" fmla="*/ 2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4"/>
                          </a:moveTo>
                          <a:lnTo>
                            <a:pt x="316" y="276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7" y="274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7" name="Freeform 1980"/>
                    <p:cNvSpPr>
                      <a:spLocks/>
                    </p:cNvSpPr>
                    <p:nvPr/>
                  </p:nvSpPr>
                  <p:spPr bwMode="auto">
                    <a:xfrm>
                      <a:off x="5298" y="3731"/>
                      <a:ext cx="164" cy="145"/>
                    </a:xfrm>
                    <a:custGeom>
                      <a:avLst/>
                      <a:gdLst>
                        <a:gd name="T0" fmla="*/ 2 w 330"/>
                        <a:gd name="T1" fmla="*/ 2 h 292"/>
                        <a:gd name="T2" fmla="*/ 2 w 330"/>
                        <a:gd name="T3" fmla="*/ 2 h 292"/>
                        <a:gd name="T4" fmla="*/ 0 w 330"/>
                        <a:gd name="T5" fmla="*/ 0 h 292"/>
                        <a:gd name="T6" fmla="*/ 0 w 330"/>
                        <a:gd name="T7" fmla="*/ 0 h 292"/>
                        <a:gd name="T8" fmla="*/ 2 w 330"/>
                        <a:gd name="T9" fmla="*/ 2 h 2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0" h="292">
                          <a:moveTo>
                            <a:pt x="330" y="275"/>
                          </a:moveTo>
                          <a:lnTo>
                            <a:pt x="314" y="292"/>
                          </a:lnTo>
                          <a:lnTo>
                            <a:pt x="0" y="16"/>
                          </a:lnTo>
                          <a:lnTo>
                            <a:pt x="14" y="0"/>
                          </a:lnTo>
                          <a:lnTo>
                            <a:pt x="330" y="275"/>
                          </a:lnTo>
                          <a:close/>
                        </a:path>
                      </a:pathLst>
                    </a:custGeom>
                    <a:solidFill>
                      <a:srgbClr val="0083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8" name="Freeform 1981"/>
                    <p:cNvSpPr>
                      <a:spLocks/>
                    </p:cNvSpPr>
                    <p:nvPr/>
                  </p:nvSpPr>
                  <p:spPr bwMode="auto">
                    <a:xfrm>
                      <a:off x="5304" y="3731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6"/>
                        <a:gd name="T2" fmla="*/ 2 w 317"/>
                        <a:gd name="T3" fmla="*/ 3 h 276"/>
                        <a:gd name="T4" fmla="*/ 0 w 317"/>
                        <a:gd name="T5" fmla="*/ 1 h 276"/>
                        <a:gd name="T6" fmla="*/ 0 w 317"/>
                        <a:gd name="T7" fmla="*/ 0 h 276"/>
                        <a:gd name="T8" fmla="*/ 2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5"/>
                          </a:moveTo>
                          <a:lnTo>
                            <a:pt x="314" y="276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7" y="275"/>
                          </a:lnTo>
                          <a:close/>
                        </a:path>
                      </a:pathLst>
                    </a:custGeom>
                    <a:solidFill>
                      <a:srgbClr val="0083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49" name="Freeform 1982"/>
                    <p:cNvSpPr>
                      <a:spLocks/>
                    </p:cNvSpPr>
                    <p:nvPr/>
                  </p:nvSpPr>
                  <p:spPr bwMode="auto">
                    <a:xfrm>
                      <a:off x="5303" y="3731"/>
                      <a:ext cx="158" cy="139"/>
                    </a:xfrm>
                    <a:custGeom>
                      <a:avLst/>
                      <a:gdLst>
                        <a:gd name="T0" fmla="*/ 3 w 315"/>
                        <a:gd name="T1" fmla="*/ 3 h 277"/>
                        <a:gd name="T2" fmla="*/ 3 w 315"/>
                        <a:gd name="T3" fmla="*/ 3 h 277"/>
                        <a:gd name="T4" fmla="*/ 0 w 315"/>
                        <a:gd name="T5" fmla="*/ 1 h 277"/>
                        <a:gd name="T6" fmla="*/ 1 w 315"/>
                        <a:gd name="T7" fmla="*/ 0 h 277"/>
                        <a:gd name="T8" fmla="*/ 3 w 315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7">
                          <a:moveTo>
                            <a:pt x="315" y="274"/>
                          </a:moveTo>
                          <a:lnTo>
                            <a:pt x="314" y="277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5" y="274"/>
                          </a:lnTo>
                          <a:close/>
                        </a:path>
                      </a:pathLst>
                    </a:custGeom>
                    <a:solidFill>
                      <a:srgbClr val="00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0" name="Freeform 1983"/>
                    <p:cNvSpPr>
                      <a:spLocks/>
                    </p:cNvSpPr>
                    <p:nvPr/>
                  </p:nvSpPr>
                  <p:spPr bwMode="auto">
                    <a:xfrm>
                      <a:off x="5303" y="3732"/>
                      <a:ext cx="157" cy="139"/>
                    </a:xfrm>
                    <a:custGeom>
                      <a:avLst/>
                      <a:gdLst>
                        <a:gd name="T0" fmla="*/ 2 w 316"/>
                        <a:gd name="T1" fmla="*/ 3 h 277"/>
                        <a:gd name="T2" fmla="*/ 2 w 316"/>
                        <a:gd name="T3" fmla="*/ 3 h 277"/>
                        <a:gd name="T4" fmla="*/ 0 w 316"/>
                        <a:gd name="T5" fmla="*/ 1 h 277"/>
                        <a:gd name="T6" fmla="*/ 0 w 316"/>
                        <a:gd name="T7" fmla="*/ 0 h 277"/>
                        <a:gd name="T8" fmla="*/ 2 w 316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77">
                          <a:moveTo>
                            <a:pt x="316" y="276"/>
                          </a:moveTo>
                          <a:lnTo>
                            <a:pt x="314" y="277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16" y="276"/>
                          </a:lnTo>
                          <a:close/>
                        </a:path>
                      </a:pathLst>
                    </a:custGeom>
                    <a:solidFill>
                      <a:srgbClr val="0081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1" name="Freeform 1984"/>
                    <p:cNvSpPr>
                      <a:spLocks/>
                    </p:cNvSpPr>
                    <p:nvPr/>
                  </p:nvSpPr>
                  <p:spPr bwMode="auto">
                    <a:xfrm>
                      <a:off x="5302" y="3733"/>
                      <a:ext cx="158" cy="138"/>
                    </a:xfrm>
                    <a:custGeom>
                      <a:avLst/>
                      <a:gdLst>
                        <a:gd name="T0" fmla="*/ 3 w 315"/>
                        <a:gd name="T1" fmla="*/ 2 h 277"/>
                        <a:gd name="T2" fmla="*/ 3 w 315"/>
                        <a:gd name="T3" fmla="*/ 2 h 277"/>
                        <a:gd name="T4" fmla="*/ 0 w 315"/>
                        <a:gd name="T5" fmla="*/ 0 h 277"/>
                        <a:gd name="T6" fmla="*/ 1 w 315"/>
                        <a:gd name="T7" fmla="*/ 0 h 277"/>
                        <a:gd name="T8" fmla="*/ 3 w 315"/>
                        <a:gd name="T9" fmla="*/ 2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7">
                          <a:moveTo>
                            <a:pt x="315" y="275"/>
                          </a:moveTo>
                          <a:lnTo>
                            <a:pt x="314" y="277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5" y="275"/>
                          </a:lnTo>
                          <a:close/>
                        </a:path>
                      </a:pathLst>
                    </a:custGeom>
                    <a:solidFill>
                      <a:srgbClr val="0080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2" name="Freeform 1985"/>
                    <p:cNvSpPr>
                      <a:spLocks/>
                    </p:cNvSpPr>
                    <p:nvPr/>
                  </p:nvSpPr>
                  <p:spPr bwMode="auto">
                    <a:xfrm>
                      <a:off x="5301" y="3733"/>
                      <a:ext cx="158" cy="139"/>
                    </a:xfrm>
                    <a:custGeom>
                      <a:avLst/>
                      <a:gdLst>
                        <a:gd name="T0" fmla="*/ 3 w 316"/>
                        <a:gd name="T1" fmla="*/ 3 h 277"/>
                        <a:gd name="T2" fmla="*/ 3 w 316"/>
                        <a:gd name="T3" fmla="*/ 3 h 277"/>
                        <a:gd name="T4" fmla="*/ 0 w 316"/>
                        <a:gd name="T5" fmla="*/ 1 h 277"/>
                        <a:gd name="T6" fmla="*/ 1 w 316"/>
                        <a:gd name="T7" fmla="*/ 0 h 277"/>
                        <a:gd name="T8" fmla="*/ 3 w 316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77">
                          <a:moveTo>
                            <a:pt x="316" y="276"/>
                          </a:moveTo>
                          <a:lnTo>
                            <a:pt x="314" y="277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6" y="276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3" name="Freeform 1986"/>
                    <p:cNvSpPr>
                      <a:spLocks/>
                    </p:cNvSpPr>
                    <p:nvPr/>
                  </p:nvSpPr>
                  <p:spPr bwMode="auto">
                    <a:xfrm>
                      <a:off x="5300" y="3734"/>
                      <a:ext cx="158" cy="139"/>
                    </a:xfrm>
                    <a:custGeom>
                      <a:avLst/>
                      <a:gdLst>
                        <a:gd name="T0" fmla="*/ 3 w 315"/>
                        <a:gd name="T1" fmla="*/ 3 h 278"/>
                        <a:gd name="T2" fmla="*/ 3 w 315"/>
                        <a:gd name="T3" fmla="*/ 3 h 278"/>
                        <a:gd name="T4" fmla="*/ 0 w 315"/>
                        <a:gd name="T5" fmla="*/ 1 h 278"/>
                        <a:gd name="T6" fmla="*/ 1 w 315"/>
                        <a:gd name="T7" fmla="*/ 0 h 278"/>
                        <a:gd name="T8" fmla="*/ 3 w 315"/>
                        <a:gd name="T9" fmla="*/ 3 h 27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8">
                          <a:moveTo>
                            <a:pt x="315" y="276"/>
                          </a:moveTo>
                          <a:lnTo>
                            <a:pt x="314" y="278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5" y="276"/>
                          </a:lnTo>
                          <a:close/>
                        </a:path>
                      </a:pathLst>
                    </a:custGeom>
                    <a:solidFill>
                      <a:srgbClr val="007F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4" name="Freeform 1987"/>
                    <p:cNvSpPr>
                      <a:spLocks/>
                    </p:cNvSpPr>
                    <p:nvPr/>
                  </p:nvSpPr>
                  <p:spPr bwMode="auto">
                    <a:xfrm>
                      <a:off x="5300" y="3735"/>
                      <a:ext cx="157" cy="139"/>
                    </a:xfrm>
                    <a:custGeom>
                      <a:avLst/>
                      <a:gdLst>
                        <a:gd name="T0" fmla="*/ 2 w 315"/>
                        <a:gd name="T1" fmla="*/ 3 h 277"/>
                        <a:gd name="T2" fmla="*/ 2 w 315"/>
                        <a:gd name="T3" fmla="*/ 3 h 277"/>
                        <a:gd name="T4" fmla="*/ 0 w 315"/>
                        <a:gd name="T5" fmla="*/ 1 h 277"/>
                        <a:gd name="T6" fmla="*/ 0 w 315"/>
                        <a:gd name="T7" fmla="*/ 0 h 277"/>
                        <a:gd name="T8" fmla="*/ 2 w 315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7">
                          <a:moveTo>
                            <a:pt x="315" y="276"/>
                          </a:moveTo>
                          <a:lnTo>
                            <a:pt x="313" y="277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5" y="276"/>
                          </a:lnTo>
                          <a:close/>
                        </a:path>
                      </a:pathLst>
                    </a:custGeom>
                    <a:solidFill>
                      <a:srgbClr val="007E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5" name="Freeform 1988"/>
                    <p:cNvSpPr>
                      <a:spLocks/>
                    </p:cNvSpPr>
                    <p:nvPr/>
                  </p:nvSpPr>
                  <p:spPr bwMode="auto">
                    <a:xfrm>
                      <a:off x="5299" y="3736"/>
                      <a:ext cx="158" cy="138"/>
                    </a:xfrm>
                    <a:custGeom>
                      <a:avLst/>
                      <a:gdLst>
                        <a:gd name="T0" fmla="*/ 3 w 315"/>
                        <a:gd name="T1" fmla="*/ 2 h 278"/>
                        <a:gd name="T2" fmla="*/ 3 w 315"/>
                        <a:gd name="T3" fmla="*/ 2 h 278"/>
                        <a:gd name="T4" fmla="*/ 0 w 315"/>
                        <a:gd name="T5" fmla="*/ 0 h 278"/>
                        <a:gd name="T6" fmla="*/ 1 w 315"/>
                        <a:gd name="T7" fmla="*/ 0 h 278"/>
                        <a:gd name="T8" fmla="*/ 3 w 315"/>
                        <a:gd name="T9" fmla="*/ 2 h 27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8">
                          <a:moveTo>
                            <a:pt x="315" y="276"/>
                          </a:moveTo>
                          <a:lnTo>
                            <a:pt x="314" y="278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15" y="276"/>
                          </a:lnTo>
                          <a:close/>
                        </a:path>
                      </a:pathLst>
                    </a:custGeom>
                    <a:solidFill>
                      <a:srgbClr val="007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6" name="Freeform 1989"/>
                    <p:cNvSpPr>
                      <a:spLocks/>
                    </p:cNvSpPr>
                    <p:nvPr/>
                  </p:nvSpPr>
                  <p:spPr bwMode="auto">
                    <a:xfrm>
                      <a:off x="5298" y="3736"/>
                      <a:ext cx="158" cy="140"/>
                    </a:xfrm>
                    <a:custGeom>
                      <a:avLst/>
                      <a:gdLst>
                        <a:gd name="T0" fmla="*/ 3 w 315"/>
                        <a:gd name="T1" fmla="*/ 3 h 278"/>
                        <a:gd name="T2" fmla="*/ 3 w 315"/>
                        <a:gd name="T3" fmla="*/ 3 h 278"/>
                        <a:gd name="T4" fmla="*/ 0 w 315"/>
                        <a:gd name="T5" fmla="*/ 1 h 278"/>
                        <a:gd name="T6" fmla="*/ 1 w 315"/>
                        <a:gd name="T7" fmla="*/ 0 h 278"/>
                        <a:gd name="T8" fmla="*/ 3 w 315"/>
                        <a:gd name="T9" fmla="*/ 3 h 27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8">
                          <a:moveTo>
                            <a:pt x="315" y="276"/>
                          </a:moveTo>
                          <a:lnTo>
                            <a:pt x="314" y="278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5" y="276"/>
                          </a:lnTo>
                          <a:close/>
                        </a:path>
                      </a:pathLst>
                    </a:custGeom>
                    <a:solidFill>
                      <a:srgbClr val="007D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7" name="Freeform 1990"/>
                    <p:cNvSpPr>
                      <a:spLocks/>
                    </p:cNvSpPr>
                    <p:nvPr/>
                  </p:nvSpPr>
                  <p:spPr bwMode="auto">
                    <a:xfrm>
                      <a:off x="5298" y="3737"/>
                      <a:ext cx="157" cy="139"/>
                    </a:xfrm>
                    <a:custGeom>
                      <a:avLst/>
                      <a:gdLst>
                        <a:gd name="T0" fmla="*/ 2 w 316"/>
                        <a:gd name="T1" fmla="*/ 2 h 279"/>
                        <a:gd name="T2" fmla="*/ 2 w 316"/>
                        <a:gd name="T3" fmla="*/ 2 h 279"/>
                        <a:gd name="T4" fmla="*/ 0 w 316"/>
                        <a:gd name="T5" fmla="*/ 0 h 279"/>
                        <a:gd name="T6" fmla="*/ 0 w 316"/>
                        <a:gd name="T7" fmla="*/ 0 h 279"/>
                        <a:gd name="T8" fmla="*/ 2 w 316"/>
                        <a:gd name="T9" fmla="*/ 2 h 2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79">
                          <a:moveTo>
                            <a:pt x="316" y="277"/>
                          </a:moveTo>
                          <a:lnTo>
                            <a:pt x="314" y="279"/>
                          </a:lnTo>
                          <a:lnTo>
                            <a:pt x="0" y="3"/>
                          </a:lnTo>
                          <a:lnTo>
                            <a:pt x="2" y="0"/>
                          </a:lnTo>
                          <a:lnTo>
                            <a:pt x="316" y="277"/>
                          </a:lnTo>
                          <a:close/>
                        </a:path>
                      </a:pathLst>
                    </a:custGeom>
                    <a:solidFill>
                      <a:srgbClr val="007C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8" name="Freeform 1991"/>
                    <p:cNvSpPr>
                      <a:spLocks/>
                    </p:cNvSpPr>
                    <p:nvPr/>
                  </p:nvSpPr>
                  <p:spPr bwMode="auto">
                    <a:xfrm>
                      <a:off x="5291" y="3738"/>
                      <a:ext cx="164" cy="147"/>
                    </a:xfrm>
                    <a:custGeom>
                      <a:avLst/>
                      <a:gdLst>
                        <a:gd name="T0" fmla="*/ 3 w 326"/>
                        <a:gd name="T1" fmla="*/ 3 h 293"/>
                        <a:gd name="T2" fmla="*/ 3 w 326"/>
                        <a:gd name="T3" fmla="*/ 3 h 293"/>
                        <a:gd name="T4" fmla="*/ 0 w 326"/>
                        <a:gd name="T5" fmla="*/ 1 h 293"/>
                        <a:gd name="T6" fmla="*/ 1 w 326"/>
                        <a:gd name="T7" fmla="*/ 0 h 293"/>
                        <a:gd name="T8" fmla="*/ 3 w 326"/>
                        <a:gd name="T9" fmla="*/ 3 h 2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6" h="293">
                          <a:moveTo>
                            <a:pt x="326" y="276"/>
                          </a:moveTo>
                          <a:lnTo>
                            <a:pt x="312" y="293"/>
                          </a:lnTo>
                          <a:lnTo>
                            <a:pt x="0" y="15"/>
                          </a:lnTo>
                          <a:lnTo>
                            <a:pt x="12" y="0"/>
                          </a:lnTo>
                          <a:lnTo>
                            <a:pt x="326" y="276"/>
                          </a:lnTo>
                          <a:close/>
                        </a:path>
                      </a:pathLst>
                    </a:custGeom>
                    <a:solidFill>
                      <a:srgbClr val="007C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59" name="Freeform 1992"/>
                    <p:cNvSpPr>
                      <a:spLocks/>
                    </p:cNvSpPr>
                    <p:nvPr/>
                  </p:nvSpPr>
                  <p:spPr bwMode="auto">
                    <a:xfrm>
                      <a:off x="5294" y="3738"/>
                      <a:ext cx="161" cy="143"/>
                    </a:xfrm>
                    <a:custGeom>
                      <a:avLst/>
                      <a:gdLst>
                        <a:gd name="T0" fmla="*/ 3 w 321"/>
                        <a:gd name="T1" fmla="*/ 3 h 284"/>
                        <a:gd name="T2" fmla="*/ 3 w 321"/>
                        <a:gd name="T3" fmla="*/ 3 h 284"/>
                        <a:gd name="T4" fmla="*/ 0 w 321"/>
                        <a:gd name="T5" fmla="*/ 1 h 284"/>
                        <a:gd name="T6" fmla="*/ 1 w 321"/>
                        <a:gd name="T7" fmla="*/ 0 h 284"/>
                        <a:gd name="T8" fmla="*/ 3 w 321"/>
                        <a:gd name="T9" fmla="*/ 3 h 2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84">
                          <a:moveTo>
                            <a:pt x="321" y="276"/>
                          </a:moveTo>
                          <a:lnTo>
                            <a:pt x="314" y="284"/>
                          </a:lnTo>
                          <a:lnTo>
                            <a:pt x="0" y="7"/>
                          </a:lnTo>
                          <a:lnTo>
                            <a:pt x="7" y="0"/>
                          </a:lnTo>
                          <a:lnTo>
                            <a:pt x="321" y="276"/>
                          </a:lnTo>
                          <a:close/>
                        </a:path>
                      </a:pathLst>
                    </a:custGeom>
                    <a:solidFill>
                      <a:srgbClr val="007C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0" name="Freeform 1993"/>
                    <p:cNvSpPr>
                      <a:spLocks/>
                    </p:cNvSpPr>
                    <p:nvPr/>
                  </p:nvSpPr>
                  <p:spPr bwMode="auto">
                    <a:xfrm>
                      <a:off x="5291" y="3742"/>
                      <a:ext cx="160" cy="143"/>
                    </a:xfrm>
                    <a:custGeom>
                      <a:avLst/>
                      <a:gdLst>
                        <a:gd name="T0" fmla="*/ 3 w 319"/>
                        <a:gd name="T1" fmla="*/ 3 h 286"/>
                        <a:gd name="T2" fmla="*/ 3 w 319"/>
                        <a:gd name="T3" fmla="*/ 3 h 286"/>
                        <a:gd name="T4" fmla="*/ 0 w 319"/>
                        <a:gd name="T5" fmla="*/ 1 h 286"/>
                        <a:gd name="T6" fmla="*/ 1 w 319"/>
                        <a:gd name="T7" fmla="*/ 0 h 286"/>
                        <a:gd name="T8" fmla="*/ 3 w 319"/>
                        <a:gd name="T9" fmla="*/ 3 h 2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86">
                          <a:moveTo>
                            <a:pt x="319" y="277"/>
                          </a:moveTo>
                          <a:lnTo>
                            <a:pt x="312" y="286"/>
                          </a:lnTo>
                          <a:lnTo>
                            <a:pt x="0" y="8"/>
                          </a:lnTo>
                          <a:lnTo>
                            <a:pt x="5" y="0"/>
                          </a:lnTo>
                          <a:lnTo>
                            <a:pt x="319" y="277"/>
                          </a:lnTo>
                          <a:close/>
                        </a:path>
                      </a:pathLst>
                    </a:custGeom>
                    <a:solidFill>
                      <a:srgbClr val="007D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1" name="Freeform 1994"/>
                    <p:cNvSpPr>
                      <a:spLocks/>
                    </p:cNvSpPr>
                    <p:nvPr/>
                  </p:nvSpPr>
                  <p:spPr bwMode="auto">
                    <a:xfrm>
                      <a:off x="5285" y="3746"/>
                      <a:ext cx="163" cy="149"/>
                    </a:xfrm>
                    <a:custGeom>
                      <a:avLst/>
                      <a:gdLst>
                        <a:gd name="T0" fmla="*/ 3 w 325"/>
                        <a:gd name="T1" fmla="*/ 3 h 297"/>
                        <a:gd name="T2" fmla="*/ 3 w 325"/>
                        <a:gd name="T3" fmla="*/ 3 h 297"/>
                        <a:gd name="T4" fmla="*/ 0 w 325"/>
                        <a:gd name="T5" fmla="*/ 1 h 297"/>
                        <a:gd name="T6" fmla="*/ 1 w 325"/>
                        <a:gd name="T7" fmla="*/ 0 h 297"/>
                        <a:gd name="T8" fmla="*/ 3 w 325"/>
                        <a:gd name="T9" fmla="*/ 3 h 2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5" h="297">
                          <a:moveTo>
                            <a:pt x="325" y="278"/>
                          </a:moveTo>
                          <a:lnTo>
                            <a:pt x="311" y="297"/>
                          </a:lnTo>
                          <a:lnTo>
                            <a:pt x="0" y="19"/>
                          </a:lnTo>
                          <a:lnTo>
                            <a:pt x="13" y="0"/>
                          </a:lnTo>
                          <a:lnTo>
                            <a:pt x="325" y="278"/>
                          </a:lnTo>
                          <a:close/>
                        </a:path>
                      </a:pathLst>
                    </a:custGeom>
                    <a:solidFill>
                      <a:srgbClr val="007E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2" name="Freeform 1995"/>
                    <p:cNvSpPr>
                      <a:spLocks/>
                    </p:cNvSpPr>
                    <p:nvPr/>
                  </p:nvSpPr>
                  <p:spPr bwMode="auto">
                    <a:xfrm>
                      <a:off x="5290" y="3746"/>
                      <a:ext cx="158" cy="142"/>
                    </a:xfrm>
                    <a:custGeom>
                      <a:avLst/>
                      <a:gdLst>
                        <a:gd name="T0" fmla="*/ 3 w 315"/>
                        <a:gd name="T1" fmla="*/ 3 h 283"/>
                        <a:gd name="T2" fmla="*/ 3 w 315"/>
                        <a:gd name="T3" fmla="*/ 3 h 283"/>
                        <a:gd name="T4" fmla="*/ 0 w 315"/>
                        <a:gd name="T5" fmla="*/ 1 h 283"/>
                        <a:gd name="T6" fmla="*/ 1 w 315"/>
                        <a:gd name="T7" fmla="*/ 0 h 283"/>
                        <a:gd name="T8" fmla="*/ 3 w 315"/>
                        <a:gd name="T9" fmla="*/ 3 h 2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83">
                          <a:moveTo>
                            <a:pt x="315" y="278"/>
                          </a:moveTo>
                          <a:lnTo>
                            <a:pt x="311" y="283"/>
                          </a:lnTo>
                          <a:lnTo>
                            <a:pt x="0" y="5"/>
                          </a:lnTo>
                          <a:lnTo>
                            <a:pt x="3" y="0"/>
                          </a:lnTo>
                          <a:lnTo>
                            <a:pt x="315" y="278"/>
                          </a:lnTo>
                          <a:close/>
                        </a:path>
                      </a:pathLst>
                    </a:custGeom>
                    <a:solidFill>
                      <a:srgbClr val="007E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3" name="Freeform 1996"/>
                    <p:cNvSpPr>
                      <a:spLocks/>
                    </p:cNvSpPr>
                    <p:nvPr/>
                  </p:nvSpPr>
                  <p:spPr bwMode="auto">
                    <a:xfrm>
                      <a:off x="5289" y="3748"/>
                      <a:ext cx="156" cy="142"/>
                    </a:xfrm>
                    <a:custGeom>
                      <a:avLst/>
                      <a:gdLst>
                        <a:gd name="T0" fmla="*/ 2 w 314"/>
                        <a:gd name="T1" fmla="*/ 3 h 283"/>
                        <a:gd name="T2" fmla="*/ 2 w 314"/>
                        <a:gd name="T3" fmla="*/ 3 h 283"/>
                        <a:gd name="T4" fmla="*/ 0 w 314"/>
                        <a:gd name="T5" fmla="*/ 1 h 283"/>
                        <a:gd name="T6" fmla="*/ 0 w 314"/>
                        <a:gd name="T7" fmla="*/ 0 h 283"/>
                        <a:gd name="T8" fmla="*/ 2 w 314"/>
                        <a:gd name="T9" fmla="*/ 3 h 2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83">
                          <a:moveTo>
                            <a:pt x="314" y="278"/>
                          </a:moveTo>
                          <a:lnTo>
                            <a:pt x="311" y="283"/>
                          </a:lnTo>
                          <a:lnTo>
                            <a:pt x="0" y="5"/>
                          </a:lnTo>
                          <a:lnTo>
                            <a:pt x="3" y="0"/>
                          </a:lnTo>
                          <a:lnTo>
                            <a:pt x="314" y="278"/>
                          </a:lnTo>
                          <a:close/>
                        </a:path>
                      </a:pathLst>
                    </a:custGeom>
                    <a:solidFill>
                      <a:srgbClr val="007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4" name="Freeform 1997"/>
                    <p:cNvSpPr>
                      <a:spLocks/>
                    </p:cNvSpPr>
                    <p:nvPr/>
                  </p:nvSpPr>
                  <p:spPr bwMode="auto">
                    <a:xfrm>
                      <a:off x="5286" y="3751"/>
                      <a:ext cx="158" cy="142"/>
                    </a:xfrm>
                    <a:custGeom>
                      <a:avLst/>
                      <a:gdLst>
                        <a:gd name="T0" fmla="*/ 3 w 315"/>
                        <a:gd name="T1" fmla="*/ 3 h 283"/>
                        <a:gd name="T2" fmla="*/ 3 w 315"/>
                        <a:gd name="T3" fmla="*/ 3 h 283"/>
                        <a:gd name="T4" fmla="*/ 0 w 315"/>
                        <a:gd name="T5" fmla="*/ 1 h 283"/>
                        <a:gd name="T6" fmla="*/ 1 w 315"/>
                        <a:gd name="T7" fmla="*/ 0 h 283"/>
                        <a:gd name="T8" fmla="*/ 3 w 315"/>
                        <a:gd name="T9" fmla="*/ 3 h 2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83">
                          <a:moveTo>
                            <a:pt x="315" y="278"/>
                          </a:moveTo>
                          <a:lnTo>
                            <a:pt x="312" y="283"/>
                          </a:lnTo>
                          <a:lnTo>
                            <a:pt x="0" y="4"/>
                          </a:lnTo>
                          <a:lnTo>
                            <a:pt x="4" y="0"/>
                          </a:lnTo>
                          <a:lnTo>
                            <a:pt x="315" y="278"/>
                          </a:lnTo>
                          <a:close/>
                        </a:path>
                      </a:pathLst>
                    </a:custGeom>
                    <a:solidFill>
                      <a:srgbClr val="007F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5" name="Freeform 1998"/>
                    <p:cNvSpPr>
                      <a:spLocks/>
                    </p:cNvSpPr>
                    <p:nvPr/>
                  </p:nvSpPr>
                  <p:spPr bwMode="auto">
                    <a:xfrm>
                      <a:off x="5285" y="3753"/>
                      <a:ext cx="158" cy="142"/>
                    </a:xfrm>
                    <a:custGeom>
                      <a:avLst/>
                      <a:gdLst>
                        <a:gd name="T0" fmla="*/ 3 w 315"/>
                        <a:gd name="T1" fmla="*/ 3 h 283"/>
                        <a:gd name="T2" fmla="*/ 3 w 315"/>
                        <a:gd name="T3" fmla="*/ 3 h 283"/>
                        <a:gd name="T4" fmla="*/ 0 w 315"/>
                        <a:gd name="T5" fmla="*/ 1 h 283"/>
                        <a:gd name="T6" fmla="*/ 1 w 315"/>
                        <a:gd name="T7" fmla="*/ 0 h 283"/>
                        <a:gd name="T8" fmla="*/ 3 w 315"/>
                        <a:gd name="T9" fmla="*/ 3 h 2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83">
                          <a:moveTo>
                            <a:pt x="315" y="279"/>
                          </a:moveTo>
                          <a:lnTo>
                            <a:pt x="311" y="283"/>
                          </a:lnTo>
                          <a:lnTo>
                            <a:pt x="0" y="5"/>
                          </a:lnTo>
                          <a:lnTo>
                            <a:pt x="3" y="0"/>
                          </a:lnTo>
                          <a:lnTo>
                            <a:pt x="315" y="279"/>
                          </a:lnTo>
                          <a:close/>
                        </a:path>
                      </a:pathLst>
                    </a:custGeom>
                    <a:solidFill>
                      <a:srgbClr val="007F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6" name="Freeform 1999"/>
                    <p:cNvSpPr>
                      <a:spLocks/>
                    </p:cNvSpPr>
                    <p:nvPr/>
                  </p:nvSpPr>
                  <p:spPr bwMode="auto">
                    <a:xfrm>
                      <a:off x="5280" y="3755"/>
                      <a:ext cx="161" cy="150"/>
                    </a:xfrm>
                    <a:custGeom>
                      <a:avLst/>
                      <a:gdLst>
                        <a:gd name="T0" fmla="*/ 3 w 321"/>
                        <a:gd name="T1" fmla="*/ 3 h 299"/>
                        <a:gd name="T2" fmla="*/ 3 w 321"/>
                        <a:gd name="T3" fmla="*/ 3 h 299"/>
                        <a:gd name="T4" fmla="*/ 0 w 321"/>
                        <a:gd name="T5" fmla="*/ 1 h 299"/>
                        <a:gd name="T6" fmla="*/ 1 w 321"/>
                        <a:gd name="T7" fmla="*/ 0 h 299"/>
                        <a:gd name="T8" fmla="*/ 3 w 321"/>
                        <a:gd name="T9" fmla="*/ 3 h 2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99">
                          <a:moveTo>
                            <a:pt x="321" y="278"/>
                          </a:moveTo>
                          <a:lnTo>
                            <a:pt x="310" y="299"/>
                          </a:lnTo>
                          <a:lnTo>
                            <a:pt x="0" y="19"/>
                          </a:lnTo>
                          <a:lnTo>
                            <a:pt x="10" y="0"/>
                          </a:lnTo>
                          <a:lnTo>
                            <a:pt x="321" y="278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7" name="Freeform 2000"/>
                    <p:cNvSpPr>
                      <a:spLocks/>
                    </p:cNvSpPr>
                    <p:nvPr/>
                  </p:nvSpPr>
                  <p:spPr bwMode="auto">
                    <a:xfrm>
                      <a:off x="5284" y="3755"/>
                      <a:ext cx="157" cy="143"/>
                    </a:xfrm>
                    <a:custGeom>
                      <a:avLst/>
                      <a:gdLst>
                        <a:gd name="T0" fmla="*/ 3 w 314"/>
                        <a:gd name="T1" fmla="*/ 3 h 285"/>
                        <a:gd name="T2" fmla="*/ 3 w 314"/>
                        <a:gd name="T3" fmla="*/ 3 h 285"/>
                        <a:gd name="T4" fmla="*/ 0 w 314"/>
                        <a:gd name="T5" fmla="*/ 1 h 285"/>
                        <a:gd name="T6" fmla="*/ 1 w 314"/>
                        <a:gd name="T7" fmla="*/ 0 h 285"/>
                        <a:gd name="T8" fmla="*/ 3 w 314"/>
                        <a:gd name="T9" fmla="*/ 3 h 2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85">
                          <a:moveTo>
                            <a:pt x="314" y="278"/>
                          </a:moveTo>
                          <a:lnTo>
                            <a:pt x="311" y="285"/>
                          </a:lnTo>
                          <a:lnTo>
                            <a:pt x="0" y="7"/>
                          </a:lnTo>
                          <a:lnTo>
                            <a:pt x="3" y="0"/>
                          </a:lnTo>
                          <a:lnTo>
                            <a:pt x="314" y="278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8" name="Freeform 2001"/>
                    <p:cNvSpPr>
                      <a:spLocks/>
                    </p:cNvSpPr>
                    <p:nvPr/>
                  </p:nvSpPr>
                  <p:spPr bwMode="auto">
                    <a:xfrm>
                      <a:off x="5281" y="3759"/>
                      <a:ext cx="158" cy="143"/>
                    </a:xfrm>
                    <a:custGeom>
                      <a:avLst/>
                      <a:gdLst>
                        <a:gd name="T0" fmla="*/ 3 w 315"/>
                        <a:gd name="T1" fmla="*/ 3 h 285"/>
                        <a:gd name="T2" fmla="*/ 3 w 315"/>
                        <a:gd name="T3" fmla="*/ 3 h 285"/>
                        <a:gd name="T4" fmla="*/ 0 w 315"/>
                        <a:gd name="T5" fmla="*/ 1 h 285"/>
                        <a:gd name="T6" fmla="*/ 1 w 315"/>
                        <a:gd name="T7" fmla="*/ 0 h 285"/>
                        <a:gd name="T8" fmla="*/ 3 w 315"/>
                        <a:gd name="T9" fmla="*/ 3 h 2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85">
                          <a:moveTo>
                            <a:pt x="315" y="278"/>
                          </a:moveTo>
                          <a:lnTo>
                            <a:pt x="311" y="285"/>
                          </a:lnTo>
                          <a:lnTo>
                            <a:pt x="0" y="5"/>
                          </a:lnTo>
                          <a:lnTo>
                            <a:pt x="4" y="0"/>
                          </a:lnTo>
                          <a:lnTo>
                            <a:pt x="315" y="278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69" name="Freeform 2002"/>
                    <p:cNvSpPr>
                      <a:spLocks/>
                    </p:cNvSpPr>
                    <p:nvPr/>
                  </p:nvSpPr>
                  <p:spPr bwMode="auto">
                    <a:xfrm>
                      <a:off x="5280" y="3762"/>
                      <a:ext cx="157" cy="143"/>
                    </a:xfrm>
                    <a:custGeom>
                      <a:avLst/>
                      <a:gdLst>
                        <a:gd name="T0" fmla="*/ 3 w 314"/>
                        <a:gd name="T1" fmla="*/ 2 h 287"/>
                        <a:gd name="T2" fmla="*/ 3 w 314"/>
                        <a:gd name="T3" fmla="*/ 2 h 287"/>
                        <a:gd name="T4" fmla="*/ 0 w 314"/>
                        <a:gd name="T5" fmla="*/ 0 h 287"/>
                        <a:gd name="T6" fmla="*/ 1 w 314"/>
                        <a:gd name="T7" fmla="*/ 0 h 287"/>
                        <a:gd name="T8" fmla="*/ 3 w 314"/>
                        <a:gd name="T9" fmla="*/ 2 h 2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87">
                          <a:moveTo>
                            <a:pt x="314" y="280"/>
                          </a:moveTo>
                          <a:lnTo>
                            <a:pt x="310" y="287"/>
                          </a:lnTo>
                          <a:lnTo>
                            <a:pt x="0" y="7"/>
                          </a:lnTo>
                          <a:lnTo>
                            <a:pt x="3" y="0"/>
                          </a:lnTo>
                          <a:lnTo>
                            <a:pt x="314" y="280"/>
                          </a:lnTo>
                          <a:close/>
                        </a:path>
                      </a:pathLst>
                    </a:custGeom>
                    <a:solidFill>
                      <a:srgbClr val="0081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0" name="Freeform 2003"/>
                    <p:cNvSpPr>
                      <a:spLocks/>
                    </p:cNvSpPr>
                    <p:nvPr/>
                  </p:nvSpPr>
                  <p:spPr bwMode="auto">
                    <a:xfrm>
                      <a:off x="5275" y="3765"/>
                      <a:ext cx="160" cy="151"/>
                    </a:xfrm>
                    <a:custGeom>
                      <a:avLst/>
                      <a:gdLst>
                        <a:gd name="T0" fmla="*/ 3 w 320"/>
                        <a:gd name="T1" fmla="*/ 2 h 303"/>
                        <a:gd name="T2" fmla="*/ 3 w 320"/>
                        <a:gd name="T3" fmla="*/ 2 h 303"/>
                        <a:gd name="T4" fmla="*/ 0 w 320"/>
                        <a:gd name="T5" fmla="*/ 0 h 303"/>
                        <a:gd name="T6" fmla="*/ 1 w 320"/>
                        <a:gd name="T7" fmla="*/ 0 h 303"/>
                        <a:gd name="T8" fmla="*/ 3 w 320"/>
                        <a:gd name="T9" fmla="*/ 2 h 3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303">
                          <a:moveTo>
                            <a:pt x="320" y="280"/>
                          </a:moveTo>
                          <a:lnTo>
                            <a:pt x="310" y="303"/>
                          </a:lnTo>
                          <a:lnTo>
                            <a:pt x="0" y="21"/>
                          </a:lnTo>
                          <a:lnTo>
                            <a:pt x="10" y="0"/>
                          </a:lnTo>
                          <a:lnTo>
                            <a:pt x="320" y="280"/>
                          </a:lnTo>
                          <a:close/>
                        </a:path>
                      </a:pathLst>
                    </a:custGeom>
                    <a:solidFill>
                      <a:srgbClr val="00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1" name="Freeform 2004"/>
                    <p:cNvSpPr>
                      <a:spLocks/>
                    </p:cNvSpPr>
                    <p:nvPr/>
                  </p:nvSpPr>
                  <p:spPr bwMode="auto">
                    <a:xfrm>
                      <a:off x="5277" y="3765"/>
                      <a:ext cx="158" cy="146"/>
                    </a:xfrm>
                    <a:custGeom>
                      <a:avLst/>
                      <a:gdLst>
                        <a:gd name="T0" fmla="*/ 3 w 316"/>
                        <a:gd name="T1" fmla="*/ 3 h 292"/>
                        <a:gd name="T2" fmla="*/ 3 w 316"/>
                        <a:gd name="T3" fmla="*/ 3 h 292"/>
                        <a:gd name="T4" fmla="*/ 0 w 316"/>
                        <a:gd name="T5" fmla="*/ 1 h 292"/>
                        <a:gd name="T6" fmla="*/ 1 w 316"/>
                        <a:gd name="T7" fmla="*/ 0 h 292"/>
                        <a:gd name="T8" fmla="*/ 3 w 316"/>
                        <a:gd name="T9" fmla="*/ 3 h 2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92">
                          <a:moveTo>
                            <a:pt x="316" y="280"/>
                          </a:moveTo>
                          <a:lnTo>
                            <a:pt x="310" y="292"/>
                          </a:lnTo>
                          <a:lnTo>
                            <a:pt x="0" y="10"/>
                          </a:lnTo>
                          <a:lnTo>
                            <a:pt x="6" y="0"/>
                          </a:lnTo>
                          <a:lnTo>
                            <a:pt x="316" y="280"/>
                          </a:lnTo>
                          <a:close/>
                        </a:path>
                      </a:pathLst>
                    </a:custGeom>
                    <a:solidFill>
                      <a:srgbClr val="00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2" name="Freeform 2005"/>
                    <p:cNvSpPr>
                      <a:spLocks/>
                    </p:cNvSpPr>
                    <p:nvPr/>
                  </p:nvSpPr>
                  <p:spPr bwMode="auto">
                    <a:xfrm>
                      <a:off x="5275" y="3770"/>
                      <a:ext cx="157" cy="146"/>
                    </a:xfrm>
                    <a:custGeom>
                      <a:avLst/>
                      <a:gdLst>
                        <a:gd name="T0" fmla="*/ 3 w 314"/>
                        <a:gd name="T1" fmla="*/ 2 h 293"/>
                        <a:gd name="T2" fmla="*/ 3 w 314"/>
                        <a:gd name="T3" fmla="*/ 2 h 293"/>
                        <a:gd name="T4" fmla="*/ 0 w 314"/>
                        <a:gd name="T5" fmla="*/ 0 h 293"/>
                        <a:gd name="T6" fmla="*/ 1 w 314"/>
                        <a:gd name="T7" fmla="*/ 0 h 293"/>
                        <a:gd name="T8" fmla="*/ 3 w 314"/>
                        <a:gd name="T9" fmla="*/ 2 h 2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93">
                          <a:moveTo>
                            <a:pt x="314" y="282"/>
                          </a:moveTo>
                          <a:lnTo>
                            <a:pt x="310" y="293"/>
                          </a:lnTo>
                          <a:lnTo>
                            <a:pt x="0" y="11"/>
                          </a:lnTo>
                          <a:lnTo>
                            <a:pt x="4" y="0"/>
                          </a:lnTo>
                          <a:lnTo>
                            <a:pt x="314" y="282"/>
                          </a:lnTo>
                          <a:close/>
                        </a:path>
                      </a:pathLst>
                    </a:custGeom>
                    <a:solidFill>
                      <a:srgbClr val="0082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3" name="Freeform 2006"/>
                    <p:cNvSpPr>
                      <a:spLocks/>
                    </p:cNvSpPr>
                    <p:nvPr/>
                  </p:nvSpPr>
                  <p:spPr bwMode="auto">
                    <a:xfrm>
                      <a:off x="5271" y="3776"/>
                      <a:ext cx="159" cy="152"/>
                    </a:xfrm>
                    <a:custGeom>
                      <a:avLst/>
                      <a:gdLst>
                        <a:gd name="T0" fmla="*/ 3 w 318"/>
                        <a:gd name="T1" fmla="*/ 2 h 305"/>
                        <a:gd name="T2" fmla="*/ 3 w 318"/>
                        <a:gd name="T3" fmla="*/ 2 h 305"/>
                        <a:gd name="T4" fmla="*/ 0 w 318"/>
                        <a:gd name="T5" fmla="*/ 0 h 305"/>
                        <a:gd name="T6" fmla="*/ 1 w 318"/>
                        <a:gd name="T7" fmla="*/ 0 h 305"/>
                        <a:gd name="T8" fmla="*/ 3 w 318"/>
                        <a:gd name="T9" fmla="*/ 2 h 3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305">
                          <a:moveTo>
                            <a:pt x="318" y="282"/>
                          </a:moveTo>
                          <a:lnTo>
                            <a:pt x="308" y="305"/>
                          </a:lnTo>
                          <a:lnTo>
                            <a:pt x="0" y="22"/>
                          </a:lnTo>
                          <a:lnTo>
                            <a:pt x="8" y="0"/>
                          </a:lnTo>
                          <a:lnTo>
                            <a:pt x="318" y="282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4" name="Freeform 2007"/>
                    <p:cNvSpPr>
                      <a:spLocks/>
                    </p:cNvSpPr>
                    <p:nvPr/>
                  </p:nvSpPr>
                  <p:spPr bwMode="auto">
                    <a:xfrm>
                      <a:off x="5273" y="3776"/>
                      <a:ext cx="157" cy="146"/>
                    </a:xfrm>
                    <a:custGeom>
                      <a:avLst/>
                      <a:gdLst>
                        <a:gd name="T0" fmla="*/ 3 w 314"/>
                        <a:gd name="T1" fmla="*/ 2 h 293"/>
                        <a:gd name="T2" fmla="*/ 3 w 314"/>
                        <a:gd name="T3" fmla="*/ 2 h 293"/>
                        <a:gd name="T4" fmla="*/ 0 w 314"/>
                        <a:gd name="T5" fmla="*/ 0 h 293"/>
                        <a:gd name="T6" fmla="*/ 1 w 314"/>
                        <a:gd name="T7" fmla="*/ 0 h 293"/>
                        <a:gd name="T8" fmla="*/ 3 w 314"/>
                        <a:gd name="T9" fmla="*/ 2 h 2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93">
                          <a:moveTo>
                            <a:pt x="314" y="282"/>
                          </a:moveTo>
                          <a:lnTo>
                            <a:pt x="308" y="293"/>
                          </a:lnTo>
                          <a:lnTo>
                            <a:pt x="0" y="10"/>
                          </a:lnTo>
                          <a:lnTo>
                            <a:pt x="4" y="0"/>
                          </a:lnTo>
                          <a:lnTo>
                            <a:pt x="314" y="282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5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271" y="3781"/>
                      <a:ext cx="156" cy="147"/>
                    </a:xfrm>
                    <a:custGeom>
                      <a:avLst/>
                      <a:gdLst>
                        <a:gd name="T0" fmla="*/ 3 w 312"/>
                        <a:gd name="T1" fmla="*/ 2 h 295"/>
                        <a:gd name="T2" fmla="*/ 3 w 312"/>
                        <a:gd name="T3" fmla="*/ 2 h 295"/>
                        <a:gd name="T4" fmla="*/ 0 w 312"/>
                        <a:gd name="T5" fmla="*/ 0 h 295"/>
                        <a:gd name="T6" fmla="*/ 1 w 312"/>
                        <a:gd name="T7" fmla="*/ 0 h 295"/>
                        <a:gd name="T8" fmla="*/ 3 w 312"/>
                        <a:gd name="T9" fmla="*/ 2 h 2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2" h="295">
                          <a:moveTo>
                            <a:pt x="312" y="283"/>
                          </a:moveTo>
                          <a:lnTo>
                            <a:pt x="308" y="295"/>
                          </a:lnTo>
                          <a:lnTo>
                            <a:pt x="0" y="12"/>
                          </a:lnTo>
                          <a:lnTo>
                            <a:pt x="4" y="0"/>
                          </a:lnTo>
                          <a:lnTo>
                            <a:pt x="312" y="283"/>
                          </a:lnTo>
                          <a:close/>
                        </a:path>
                      </a:pathLst>
                    </a:custGeom>
                    <a:solidFill>
                      <a:srgbClr val="0083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6" name="Freeform 2009"/>
                    <p:cNvSpPr>
                      <a:spLocks/>
                    </p:cNvSpPr>
                    <p:nvPr/>
                  </p:nvSpPr>
                  <p:spPr bwMode="auto">
                    <a:xfrm>
                      <a:off x="5267" y="3786"/>
                      <a:ext cx="158" cy="154"/>
                    </a:xfrm>
                    <a:custGeom>
                      <a:avLst/>
                      <a:gdLst>
                        <a:gd name="T0" fmla="*/ 3 w 315"/>
                        <a:gd name="T1" fmla="*/ 3 h 308"/>
                        <a:gd name="T2" fmla="*/ 3 w 315"/>
                        <a:gd name="T3" fmla="*/ 3 h 308"/>
                        <a:gd name="T4" fmla="*/ 0 w 315"/>
                        <a:gd name="T5" fmla="*/ 1 h 308"/>
                        <a:gd name="T6" fmla="*/ 1 w 315"/>
                        <a:gd name="T7" fmla="*/ 0 h 308"/>
                        <a:gd name="T8" fmla="*/ 3 w 315"/>
                        <a:gd name="T9" fmla="*/ 3 h 30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308">
                          <a:moveTo>
                            <a:pt x="315" y="283"/>
                          </a:moveTo>
                          <a:lnTo>
                            <a:pt x="308" y="308"/>
                          </a:lnTo>
                          <a:lnTo>
                            <a:pt x="0" y="22"/>
                          </a:lnTo>
                          <a:lnTo>
                            <a:pt x="7" y="0"/>
                          </a:lnTo>
                          <a:lnTo>
                            <a:pt x="315" y="283"/>
                          </a:lnTo>
                          <a:close/>
                        </a:path>
                      </a:pathLst>
                    </a:custGeom>
                    <a:solidFill>
                      <a:srgbClr val="008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7" name="Freeform 2010"/>
                    <p:cNvSpPr>
                      <a:spLocks/>
                    </p:cNvSpPr>
                    <p:nvPr/>
                  </p:nvSpPr>
                  <p:spPr bwMode="auto">
                    <a:xfrm>
                      <a:off x="5265" y="3798"/>
                      <a:ext cx="157" cy="155"/>
                    </a:xfrm>
                    <a:custGeom>
                      <a:avLst/>
                      <a:gdLst>
                        <a:gd name="T0" fmla="*/ 3 w 312"/>
                        <a:gd name="T1" fmla="*/ 2 h 311"/>
                        <a:gd name="T2" fmla="*/ 3 w 312"/>
                        <a:gd name="T3" fmla="*/ 2 h 311"/>
                        <a:gd name="T4" fmla="*/ 0 w 312"/>
                        <a:gd name="T5" fmla="*/ 0 h 311"/>
                        <a:gd name="T6" fmla="*/ 1 w 312"/>
                        <a:gd name="T7" fmla="*/ 0 h 311"/>
                        <a:gd name="T8" fmla="*/ 3 w 312"/>
                        <a:gd name="T9" fmla="*/ 2 h 31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2" h="311">
                          <a:moveTo>
                            <a:pt x="312" y="286"/>
                          </a:moveTo>
                          <a:lnTo>
                            <a:pt x="305" y="311"/>
                          </a:lnTo>
                          <a:lnTo>
                            <a:pt x="0" y="24"/>
                          </a:lnTo>
                          <a:lnTo>
                            <a:pt x="4" y="0"/>
                          </a:lnTo>
                          <a:lnTo>
                            <a:pt x="312" y="286"/>
                          </a:lnTo>
                          <a:close/>
                        </a:path>
                      </a:pathLst>
                    </a:custGeom>
                    <a:solidFill>
                      <a:srgbClr val="0085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8" name="Freeform 2011"/>
                    <p:cNvSpPr>
                      <a:spLocks/>
                    </p:cNvSpPr>
                    <p:nvPr/>
                  </p:nvSpPr>
                  <p:spPr bwMode="auto">
                    <a:xfrm>
                      <a:off x="5263" y="3810"/>
                      <a:ext cx="155" cy="156"/>
                    </a:xfrm>
                    <a:custGeom>
                      <a:avLst/>
                      <a:gdLst>
                        <a:gd name="T0" fmla="*/ 3 w 310"/>
                        <a:gd name="T1" fmla="*/ 2 h 313"/>
                        <a:gd name="T2" fmla="*/ 3 w 310"/>
                        <a:gd name="T3" fmla="*/ 2 h 313"/>
                        <a:gd name="T4" fmla="*/ 0 w 310"/>
                        <a:gd name="T5" fmla="*/ 0 h 313"/>
                        <a:gd name="T6" fmla="*/ 1 w 310"/>
                        <a:gd name="T7" fmla="*/ 0 h 313"/>
                        <a:gd name="T8" fmla="*/ 3 w 310"/>
                        <a:gd name="T9" fmla="*/ 2 h 3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13">
                          <a:moveTo>
                            <a:pt x="310" y="287"/>
                          </a:moveTo>
                          <a:lnTo>
                            <a:pt x="306" y="313"/>
                          </a:lnTo>
                          <a:lnTo>
                            <a:pt x="0" y="24"/>
                          </a:lnTo>
                          <a:lnTo>
                            <a:pt x="5" y="0"/>
                          </a:lnTo>
                          <a:lnTo>
                            <a:pt x="310" y="287"/>
                          </a:lnTo>
                          <a:close/>
                        </a:path>
                      </a:pathLst>
                    </a:custGeom>
                    <a:solidFill>
                      <a:srgbClr val="0086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79" name="Freeform 2012"/>
                    <p:cNvSpPr>
                      <a:spLocks/>
                    </p:cNvSpPr>
                    <p:nvPr/>
                  </p:nvSpPr>
                  <p:spPr bwMode="auto">
                    <a:xfrm>
                      <a:off x="5262" y="3821"/>
                      <a:ext cx="154" cy="158"/>
                    </a:xfrm>
                    <a:custGeom>
                      <a:avLst/>
                      <a:gdLst>
                        <a:gd name="T0" fmla="*/ 3 w 307"/>
                        <a:gd name="T1" fmla="*/ 3 h 315"/>
                        <a:gd name="T2" fmla="*/ 3 w 307"/>
                        <a:gd name="T3" fmla="*/ 3 h 315"/>
                        <a:gd name="T4" fmla="*/ 0 w 307"/>
                        <a:gd name="T5" fmla="*/ 1 h 315"/>
                        <a:gd name="T6" fmla="*/ 1 w 307"/>
                        <a:gd name="T7" fmla="*/ 0 h 315"/>
                        <a:gd name="T8" fmla="*/ 3 w 307"/>
                        <a:gd name="T9" fmla="*/ 3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15">
                          <a:moveTo>
                            <a:pt x="307" y="289"/>
                          </a:moveTo>
                          <a:lnTo>
                            <a:pt x="305" y="315"/>
                          </a:lnTo>
                          <a:lnTo>
                            <a:pt x="0" y="24"/>
                          </a:lnTo>
                          <a:lnTo>
                            <a:pt x="1" y="0"/>
                          </a:lnTo>
                          <a:lnTo>
                            <a:pt x="307" y="289"/>
                          </a:lnTo>
                          <a:close/>
                        </a:path>
                      </a:pathLst>
                    </a:custGeom>
                    <a:solidFill>
                      <a:srgbClr val="0086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0" name="Freeform 2013"/>
                    <p:cNvSpPr>
                      <a:spLocks/>
                    </p:cNvSpPr>
                    <p:nvPr/>
                  </p:nvSpPr>
                  <p:spPr bwMode="auto">
                    <a:xfrm>
                      <a:off x="5262" y="3833"/>
                      <a:ext cx="153" cy="160"/>
                    </a:xfrm>
                    <a:custGeom>
                      <a:avLst/>
                      <a:gdLst>
                        <a:gd name="T0" fmla="*/ 3 w 306"/>
                        <a:gd name="T1" fmla="*/ 3 h 318"/>
                        <a:gd name="T2" fmla="*/ 3 w 306"/>
                        <a:gd name="T3" fmla="*/ 3 h 318"/>
                        <a:gd name="T4" fmla="*/ 0 w 306"/>
                        <a:gd name="T5" fmla="*/ 1 h 318"/>
                        <a:gd name="T6" fmla="*/ 1 w 306"/>
                        <a:gd name="T7" fmla="*/ 0 h 318"/>
                        <a:gd name="T8" fmla="*/ 3 w 306"/>
                        <a:gd name="T9" fmla="*/ 3 h 3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6" h="318">
                          <a:moveTo>
                            <a:pt x="306" y="291"/>
                          </a:moveTo>
                          <a:lnTo>
                            <a:pt x="305" y="318"/>
                          </a:lnTo>
                          <a:lnTo>
                            <a:pt x="0" y="25"/>
                          </a:lnTo>
                          <a:lnTo>
                            <a:pt x="1" y="0"/>
                          </a:lnTo>
                          <a:lnTo>
                            <a:pt x="306" y="291"/>
                          </a:lnTo>
                          <a:close/>
                        </a:path>
                      </a:pathLst>
                    </a:custGeom>
                    <a:solidFill>
                      <a:srgbClr val="0086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1" name="Freeform 2014"/>
                    <p:cNvSpPr>
                      <a:spLocks/>
                    </p:cNvSpPr>
                    <p:nvPr/>
                  </p:nvSpPr>
                  <p:spPr bwMode="auto">
                    <a:xfrm>
                      <a:off x="5262" y="3846"/>
                      <a:ext cx="153" cy="159"/>
                    </a:xfrm>
                    <a:custGeom>
                      <a:avLst/>
                      <a:gdLst>
                        <a:gd name="T0" fmla="*/ 3 w 306"/>
                        <a:gd name="T1" fmla="*/ 3 h 318"/>
                        <a:gd name="T2" fmla="*/ 3 w 306"/>
                        <a:gd name="T3" fmla="*/ 3 h 318"/>
                        <a:gd name="T4" fmla="*/ 1 w 306"/>
                        <a:gd name="T5" fmla="*/ 1 h 318"/>
                        <a:gd name="T6" fmla="*/ 0 w 306"/>
                        <a:gd name="T7" fmla="*/ 0 h 318"/>
                        <a:gd name="T8" fmla="*/ 3 w 306"/>
                        <a:gd name="T9" fmla="*/ 3 h 3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6" h="318">
                          <a:moveTo>
                            <a:pt x="305" y="293"/>
                          </a:moveTo>
                          <a:lnTo>
                            <a:pt x="306" y="318"/>
                          </a:lnTo>
                          <a:lnTo>
                            <a:pt x="2" y="26"/>
                          </a:lnTo>
                          <a:lnTo>
                            <a:pt x="0" y="0"/>
                          </a:lnTo>
                          <a:lnTo>
                            <a:pt x="305" y="293"/>
                          </a:lnTo>
                          <a:close/>
                        </a:path>
                      </a:pathLst>
                    </a:custGeom>
                    <a:solidFill>
                      <a:srgbClr val="0086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2" name="Freeform 2015"/>
                    <p:cNvSpPr>
                      <a:spLocks/>
                    </p:cNvSpPr>
                    <p:nvPr/>
                  </p:nvSpPr>
                  <p:spPr bwMode="auto">
                    <a:xfrm>
                      <a:off x="5263" y="3859"/>
                      <a:ext cx="154" cy="159"/>
                    </a:xfrm>
                    <a:custGeom>
                      <a:avLst/>
                      <a:gdLst>
                        <a:gd name="T0" fmla="*/ 3 w 307"/>
                        <a:gd name="T1" fmla="*/ 3 h 318"/>
                        <a:gd name="T2" fmla="*/ 3 w 307"/>
                        <a:gd name="T3" fmla="*/ 3 h 318"/>
                        <a:gd name="T4" fmla="*/ 1 w 307"/>
                        <a:gd name="T5" fmla="*/ 1 h 318"/>
                        <a:gd name="T6" fmla="*/ 0 w 307"/>
                        <a:gd name="T7" fmla="*/ 0 h 318"/>
                        <a:gd name="T8" fmla="*/ 3 w 307"/>
                        <a:gd name="T9" fmla="*/ 3 h 3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18">
                          <a:moveTo>
                            <a:pt x="304" y="292"/>
                          </a:moveTo>
                          <a:lnTo>
                            <a:pt x="307" y="318"/>
                          </a:lnTo>
                          <a:lnTo>
                            <a:pt x="3" y="22"/>
                          </a:lnTo>
                          <a:lnTo>
                            <a:pt x="0" y="0"/>
                          </a:lnTo>
                          <a:lnTo>
                            <a:pt x="304" y="292"/>
                          </a:lnTo>
                          <a:close/>
                        </a:path>
                      </a:pathLst>
                    </a:custGeom>
                    <a:solidFill>
                      <a:srgbClr val="0085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3" name="Freeform 2016"/>
                    <p:cNvSpPr>
                      <a:spLocks/>
                    </p:cNvSpPr>
                    <p:nvPr/>
                  </p:nvSpPr>
                  <p:spPr bwMode="auto">
                    <a:xfrm>
                      <a:off x="5265" y="3870"/>
                      <a:ext cx="154" cy="160"/>
                    </a:xfrm>
                    <a:custGeom>
                      <a:avLst/>
                      <a:gdLst>
                        <a:gd name="T0" fmla="*/ 2 w 310"/>
                        <a:gd name="T1" fmla="*/ 3 h 320"/>
                        <a:gd name="T2" fmla="*/ 2 w 310"/>
                        <a:gd name="T3" fmla="*/ 3 h 320"/>
                        <a:gd name="T4" fmla="*/ 0 w 310"/>
                        <a:gd name="T5" fmla="*/ 1 h 320"/>
                        <a:gd name="T6" fmla="*/ 0 w 310"/>
                        <a:gd name="T7" fmla="*/ 0 h 320"/>
                        <a:gd name="T8" fmla="*/ 2 w 310"/>
                        <a:gd name="T9" fmla="*/ 3 h 32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20">
                          <a:moveTo>
                            <a:pt x="304" y="296"/>
                          </a:moveTo>
                          <a:lnTo>
                            <a:pt x="310" y="320"/>
                          </a:lnTo>
                          <a:lnTo>
                            <a:pt x="4" y="23"/>
                          </a:lnTo>
                          <a:lnTo>
                            <a:pt x="0" y="0"/>
                          </a:lnTo>
                          <a:lnTo>
                            <a:pt x="304" y="296"/>
                          </a:lnTo>
                          <a:close/>
                        </a:path>
                      </a:pathLst>
                    </a:custGeom>
                    <a:solidFill>
                      <a:srgbClr val="0085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4" name="Freeform 2017"/>
                    <p:cNvSpPr>
                      <a:spLocks/>
                    </p:cNvSpPr>
                    <p:nvPr/>
                  </p:nvSpPr>
                  <p:spPr bwMode="auto">
                    <a:xfrm>
                      <a:off x="5265" y="3870"/>
                      <a:ext cx="153" cy="153"/>
                    </a:xfrm>
                    <a:custGeom>
                      <a:avLst/>
                      <a:gdLst>
                        <a:gd name="T0" fmla="*/ 2 w 307"/>
                        <a:gd name="T1" fmla="*/ 2 h 307"/>
                        <a:gd name="T2" fmla="*/ 2 w 307"/>
                        <a:gd name="T3" fmla="*/ 2 h 307"/>
                        <a:gd name="T4" fmla="*/ 0 w 307"/>
                        <a:gd name="T5" fmla="*/ 0 h 307"/>
                        <a:gd name="T6" fmla="*/ 0 w 307"/>
                        <a:gd name="T7" fmla="*/ 0 h 307"/>
                        <a:gd name="T8" fmla="*/ 2 w 307"/>
                        <a:gd name="T9" fmla="*/ 2 h 30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7">
                          <a:moveTo>
                            <a:pt x="304" y="296"/>
                          </a:moveTo>
                          <a:lnTo>
                            <a:pt x="307" y="307"/>
                          </a:lnTo>
                          <a:lnTo>
                            <a:pt x="3" y="11"/>
                          </a:lnTo>
                          <a:lnTo>
                            <a:pt x="0" y="0"/>
                          </a:lnTo>
                          <a:lnTo>
                            <a:pt x="304" y="296"/>
                          </a:lnTo>
                          <a:close/>
                        </a:path>
                      </a:pathLst>
                    </a:custGeom>
                    <a:solidFill>
                      <a:srgbClr val="0085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5" name="Freeform 2018"/>
                    <p:cNvSpPr>
                      <a:spLocks/>
                    </p:cNvSpPr>
                    <p:nvPr/>
                  </p:nvSpPr>
                  <p:spPr bwMode="auto">
                    <a:xfrm>
                      <a:off x="5266" y="3876"/>
                      <a:ext cx="153" cy="154"/>
                    </a:xfrm>
                    <a:custGeom>
                      <a:avLst/>
                      <a:gdLst>
                        <a:gd name="T0" fmla="*/ 2 w 307"/>
                        <a:gd name="T1" fmla="*/ 2 h 309"/>
                        <a:gd name="T2" fmla="*/ 2 w 307"/>
                        <a:gd name="T3" fmla="*/ 2 h 309"/>
                        <a:gd name="T4" fmla="*/ 0 w 307"/>
                        <a:gd name="T5" fmla="*/ 0 h 309"/>
                        <a:gd name="T6" fmla="*/ 0 w 307"/>
                        <a:gd name="T7" fmla="*/ 0 h 309"/>
                        <a:gd name="T8" fmla="*/ 2 w 307"/>
                        <a:gd name="T9" fmla="*/ 2 h 30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9">
                          <a:moveTo>
                            <a:pt x="304" y="296"/>
                          </a:moveTo>
                          <a:lnTo>
                            <a:pt x="307" y="309"/>
                          </a:lnTo>
                          <a:lnTo>
                            <a:pt x="1" y="12"/>
                          </a:lnTo>
                          <a:lnTo>
                            <a:pt x="0" y="0"/>
                          </a:lnTo>
                          <a:lnTo>
                            <a:pt x="304" y="296"/>
                          </a:lnTo>
                          <a:close/>
                        </a:path>
                      </a:pathLst>
                    </a:custGeom>
                    <a:solidFill>
                      <a:srgbClr val="008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6" name="Freeform 2019"/>
                    <p:cNvSpPr>
                      <a:spLocks/>
                    </p:cNvSpPr>
                    <p:nvPr/>
                  </p:nvSpPr>
                  <p:spPr bwMode="auto">
                    <a:xfrm>
                      <a:off x="5267" y="3881"/>
                      <a:ext cx="155" cy="160"/>
                    </a:xfrm>
                    <a:custGeom>
                      <a:avLst/>
                      <a:gdLst>
                        <a:gd name="T0" fmla="*/ 2 w 311"/>
                        <a:gd name="T1" fmla="*/ 3 h 319"/>
                        <a:gd name="T2" fmla="*/ 2 w 311"/>
                        <a:gd name="T3" fmla="*/ 3 h 319"/>
                        <a:gd name="T4" fmla="*/ 0 w 311"/>
                        <a:gd name="T5" fmla="*/ 1 h 319"/>
                        <a:gd name="T6" fmla="*/ 0 w 311"/>
                        <a:gd name="T7" fmla="*/ 0 h 319"/>
                        <a:gd name="T8" fmla="*/ 2 w 311"/>
                        <a:gd name="T9" fmla="*/ 3 h 3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1" h="319">
                          <a:moveTo>
                            <a:pt x="306" y="297"/>
                          </a:moveTo>
                          <a:lnTo>
                            <a:pt x="311" y="319"/>
                          </a:lnTo>
                          <a:lnTo>
                            <a:pt x="7" y="21"/>
                          </a:lnTo>
                          <a:lnTo>
                            <a:pt x="0" y="0"/>
                          </a:lnTo>
                          <a:lnTo>
                            <a:pt x="306" y="297"/>
                          </a:lnTo>
                          <a:close/>
                        </a:path>
                      </a:pathLst>
                    </a:custGeom>
                    <a:solidFill>
                      <a:srgbClr val="0084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7" name="Freeform 2020"/>
                    <p:cNvSpPr>
                      <a:spLocks/>
                    </p:cNvSpPr>
                    <p:nvPr/>
                  </p:nvSpPr>
                  <p:spPr bwMode="auto">
                    <a:xfrm>
                      <a:off x="5270" y="3892"/>
                      <a:ext cx="156" cy="159"/>
                    </a:xfrm>
                    <a:custGeom>
                      <a:avLst/>
                      <a:gdLst>
                        <a:gd name="T0" fmla="*/ 2 w 313"/>
                        <a:gd name="T1" fmla="*/ 3 h 318"/>
                        <a:gd name="T2" fmla="*/ 2 w 313"/>
                        <a:gd name="T3" fmla="*/ 3 h 318"/>
                        <a:gd name="T4" fmla="*/ 0 w 313"/>
                        <a:gd name="T5" fmla="*/ 1 h 318"/>
                        <a:gd name="T6" fmla="*/ 0 w 313"/>
                        <a:gd name="T7" fmla="*/ 0 h 318"/>
                        <a:gd name="T8" fmla="*/ 2 w 313"/>
                        <a:gd name="T9" fmla="*/ 3 h 3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3" h="318">
                          <a:moveTo>
                            <a:pt x="304" y="298"/>
                          </a:moveTo>
                          <a:lnTo>
                            <a:pt x="313" y="318"/>
                          </a:lnTo>
                          <a:lnTo>
                            <a:pt x="7" y="19"/>
                          </a:lnTo>
                          <a:lnTo>
                            <a:pt x="0" y="0"/>
                          </a:lnTo>
                          <a:lnTo>
                            <a:pt x="304" y="298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8" name="Freeform 2021"/>
                    <p:cNvSpPr>
                      <a:spLocks/>
                    </p:cNvSpPr>
                    <p:nvPr/>
                  </p:nvSpPr>
                  <p:spPr bwMode="auto">
                    <a:xfrm>
                      <a:off x="5270" y="3892"/>
                      <a:ext cx="154" cy="152"/>
                    </a:xfrm>
                    <a:custGeom>
                      <a:avLst/>
                      <a:gdLst>
                        <a:gd name="T0" fmla="*/ 3 w 307"/>
                        <a:gd name="T1" fmla="*/ 3 h 304"/>
                        <a:gd name="T2" fmla="*/ 3 w 307"/>
                        <a:gd name="T3" fmla="*/ 3 h 304"/>
                        <a:gd name="T4" fmla="*/ 1 w 307"/>
                        <a:gd name="T5" fmla="*/ 1 h 304"/>
                        <a:gd name="T6" fmla="*/ 0 w 307"/>
                        <a:gd name="T7" fmla="*/ 0 h 304"/>
                        <a:gd name="T8" fmla="*/ 3 w 307"/>
                        <a:gd name="T9" fmla="*/ 3 h 3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4">
                          <a:moveTo>
                            <a:pt x="304" y="298"/>
                          </a:moveTo>
                          <a:lnTo>
                            <a:pt x="307" y="304"/>
                          </a:lnTo>
                          <a:lnTo>
                            <a:pt x="3" y="7"/>
                          </a:lnTo>
                          <a:lnTo>
                            <a:pt x="0" y="0"/>
                          </a:lnTo>
                          <a:lnTo>
                            <a:pt x="304" y="298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89" name="Freeform 2022"/>
                    <p:cNvSpPr>
                      <a:spLocks/>
                    </p:cNvSpPr>
                    <p:nvPr/>
                  </p:nvSpPr>
                  <p:spPr bwMode="auto">
                    <a:xfrm>
                      <a:off x="5272" y="3895"/>
                      <a:ext cx="153" cy="152"/>
                    </a:xfrm>
                    <a:custGeom>
                      <a:avLst/>
                      <a:gdLst>
                        <a:gd name="T0" fmla="*/ 2 w 307"/>
                        <a:gd name="T1" fmla="*/ 3 h 304"/>
                        <a:gd name="T2" fmla="*/ 2 w 307"/>
                        <a:gd name="T3" fmla="*/ 3 h 304"/>
                        <a:gd name="T4" fmla="*/ 0 w 307"/>
                        <a:gd name="T5" fmla="*/ 1 h 304"/>
                        <a:gd name="T6" fmla="*/ 0 w 307"/>
                        <a:gd name="T7" fmla="*/ 0 h 304"/>
                        <a:gd name="T8" fmla="*/ 2 w 307"/>
                        <a:gd name="T9" fmla="*/ 3 h 3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4">
                          <a:moveTo>
                            <a:pt x="304" y="297"/>
                          </a:moveTo>
                          <a:lnTo>
                            <a:pt x="307" y="304"/>
                          </a:lnTo>
                          <a:lnTo>
                            <a:pt x="3" y="5"/>
                          </a:lnTo>
                          <a:lnTo>
                            <a:pt x="0" y="0"/>
                          </a:lnTo>
                          <a:lnTo>
                            <a:pt x="304" y="297"/>
                          </a:lnTo>
                          <a:close/>
                        </a:path>
                      </a:pathLst>
                    </a:custGeom>
                    <a:solidFill>
                      <a:srgbClr val="0082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0" name="Freeform 2023"/>
                    <p:cNvSpPr>
                      <a:spLocks/>
                    </p:cNvSpPr>
                    <p:nvPr/>
                  </p:nvSpPr>
                  <p:spPr bwMode="auto">
                    <a:xfrm>
                      <a:off x="5273" y="3898"/>
                      <a:ext cx="153" cy="153"/>
                    </a:xfrm>
                    <a:custGeom>
                      <a:avLst/>
                      <a:gdLst>
                        <a:gd name="T0" fmla="*/ 2 w 307"/>
                        <a:gd name="T1" fmla="*/ 3 h 306"/>
                        <a:gd name="T2" fmla="*/ 2 w 307"/>
                        <a:gd name="T3" fmla="*/ 3 h 306"/>
                        <a:gd name="T4" fmla="*/ 0 w 307"/>
                        <a:gd name="T5" fmla="*/ 1 h 306"/>
                        <a:gd name="T6" fmla="*/ 0 w 307"/>
                        <a:gd name="T7" fmla="*/ 0 h 306"/>
                        <a:gd name="T8" fmla="*/ 2 w 307"/>
                        <a:gd name="T9" fmla="*/ 3 h 30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6">
                          <a:moveTo>
                            <a:pt x="304" y="299"/>
                          </a:moveTo>
                          <a:lnTo>
                            <a:pt x="307" y="306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lnTo>
                            <a:pt x="304" y="299"/>
                          </a:lnTo>
                          <a:close/>
                        </a:path>
                      </a:pathLst>
                    </a:custGeom>
                    <a:solidFill>
                      <a:srgbClr val="00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1" name="Freeform 2024"/>
                    <p:cNvSpPr>
                      <a:spLocks/>
                    </p:cNvSpPr>
                    <p:nvPr/>
                  </p:nvSpPr>
                  <p:spPr bwMode="auto">
                    <a:xfrm>
                      <a:off x="5274" y="3902"/>
                      <a:ext cx="157" cy="159"/>
                    </a:xfrm>
                    <a:custGeom>
                      <a:avLst/>
                      <a:gdLst>
                        <a:gd name="T0" fmla="*/ 3 w 314"/>
                        <a:gd name="T1" fmla="*/ 2 h 319"/>
                        <a:gd name="T2" fmla="*/ 3 w 314"/>
                        <a:gd name="T3" fmla="*/ 2 h 319"/>
                        <a:gd name="T4" fmla="*/ 1 w 314"/>
                        <a:gd name="T5" fmla="*/ 0 h 319"/>
                        <a:gd name="T6" fmla="*/ 0 w 314"/>
                        <a:gd name="T7" fmla="*/ 0 h 319"/>
                        <a:gd name="T8" fmla="*/ 3 w 314"/>
                        <a:gd name="T9" fmla="*/ 2 h 3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319">
                          <a:moveTo>
                            <a:pt x="306" y="299"/>
                          </a:moveTo>
                          <a:lnTo>
                            <a:pt x="314" y="319"/>
                          </a:lnTo>
                          <a:lnTo>
                            <a:pt x="10" y="19"/>
                          </a:lnTo>
                          <a:lnTo>
                            <a:pt x="0" y="0"/>
                          </a:lnTo>
                          <a:lnTo>
                            <a:pt x="306" y="299"/>
                          </a:lnTo>
                          <a:close/>
                        </a:path>
                      </a:pathLst>
                    </a:custGeom>
                    <a:solidFill>
                      <a:srgbClr val="0082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2" name="Freeform 2025"/>
                    <p:cNvSpPr>
                      <a:spLocks/>
                    </p:cNvSpPr>
                    <p:nvPr/>
                  </p:nvSpPr>
                  <p:spPr bwMode="auto">
                    <a:xfrm>
                      <a:off x="5274" y="3902"/>
                      <a:ext cx="155" cy="154"/>
                    </a:xfrm>
                    <a:custGeom>
                      <a:avLst/>
                      <a:gdLst>
                        <a:gd name="T0" fmla="*/ 3 w 310"/>
                        <a:gd name="T1" fmla="*/ 2 h 309"/>
                        <a:gd name="T2" fmla="*/ 3 w 310"/>
                        <a:gd name="T3" fmla="*/ 2 h 309"/>
                        <a:gd name="T4" fmla="*/ 1 w 310"/>
                        <a:gd name="T5" fmla="*/ 0 h 309"/>
                        <a:gd name="T6" fmla="*/ 0 w 310"/>
                        <a:gd name="T7" fmla="*/ 0 h 309"/>
                        <a:gd name="T8" fmla="*/ 3 w 310"/>
                        <a:gd name="T9" fmla="*/ 2 h 30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09">
                          <a:moveTo>
                            <a:pt x="306" y="299"/>
                          </a:moveTo>
                          <a:lnTo>
                            <a:pt x="310" y="309"/>
                          </a:lnTo>
                          <a:lnTo>
                            <a:pt x="6" y="9"/>
                          </a:lnTo>
                          <a:lnTo>
                            <a:pt x="0" y="0"/>
                          </a:lnTo>
                          <a:lnTo>
                            <a:pt x="306" y="299"/>
                          </a:lnTo>
                          <a:close/>
                        </a:path>
                      </a:pathLst>
                    </a:custGeom>
                    <a:solidFill>
                      <a:srgbClr val="0082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3" name="Freeform 2026"/>
                    <p:cNvSpPr>
                      <a:spLocks/>
                    </p:cNvSpPr>
                    <p:nvPr/>
                  </p:nvSpPr>
                  <p:spPr bwMode="auto">
                    <a:xfrm>
                      <a:off x="5277" y="3906"/>
                      <a:ext cx="154" cy="155"/>
                    </a:xfrm>
                    <a:custGeom>
                      <a:avLst/>
                      <a:gdLst>
                        <a:gd name="T0" fmla="*/ 3 w 308"/>
                        <a:gd name="T1" fmla="*/ 3 h 310"/>
                        <a:gd name="T2" fmla="*/ 3 w 308"/>
                        <a:gd name="T3" fmla="*/ 3 h 310"/>
                        <a:gd name="T4" fmla="*/ 1 w 308"/>
                        <a:gd name="T5" fmla="*/ 1 h 310"/>
                        <a:gd name="T6" fmla="*/ 0 w 308"/>
                        <a:gd name="T7" fmla="*/ 0 h 310"/>
                        <a:gd name="T8" fmla="*/ 3 w 308"/>
                        <a:gd name="T9" fmla="*/ 3 h 31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8" h="310">
                          <a:moveTo>
                            <a:pt x="304" y="300"/>
                          </a:moveTo>
                          <a:lnTo>
                            <a:pt x="308" y="310"/>
                          </a:lnTo>
                          <a:lnTo>
                            <a:pt x="4" y="10"/>
                          </a:lnTo>
                          <a:lnTo>
                            <a:pt x="0" y="0"/>
                          </a:lnTo>
                          <a:lnTo>
                            <a:pt x="304" y="300"/>
                          </a:lnTo>
                          <a:close/>
                        </a:path>
                      </a:pathLst>
                    </a:custGeom>
                    <a:solidFill>
                      <a:srgbClr val="0081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4" name="Freeform 2027"/>
                    <p:cNvSpPr>
                      <a:spLocks/>
                    </p:cNvSpPr>
                    <p:nvPr/>
                  </p:nvSpPr>
                  <p:spPr bwMode="auto">
                    <a:xfrm>
                      <a:off x="5279" y="3911"/>
                      <a:ext cx="157" cy="158"/>
                    </a:xfrm>
                    <a:custGeom>
                      <a:avLst/>
                      <a:gdLst>
                        <a:gd name="T0" fmla="*/ 2 w 316"/>
                        <a:gd name="T1" fmla="*/ 3 h 316"/>
                        <a:gd name="T2" fmla="*/ 2 w 316"/>
                        <a:gd name="T3" fmla="*/ 3 h 316"/>
                        <a:gd name="T4" fmla="*/ 0 w 316"/>
                        <a:gd name="T5" fmla="*/ 1 h 316"/>
                        <a:gd name="T6" fmla="*/ 0 w 316"/>
                        <a:gd name="T7" fmla="*/ 0 h 316"/>
                        <a:gd name="T8" fmla="*/ 2 w 316"/>
                        <a:gd name="T9" fmla="*/ 3 h 3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316">
                          <a:moveTo>
                            <a:pt x="304" y="300"/>
                          </a:moveTo>
                          <a:lnTo>
                            <a:pt x="316" y="316"/>
                          </a:lnTo>
                          <a:lnTo>
                            <a:pt x="10" y="17"/>
                          </a:lnTo>
                          <a:lnTo>
                            <a:pt x="0" y="0"/>
                          </a:lnTo>
                          <a:lnTo>
                            <a:pt x="304" y="300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5" name="Freeform 2028"/>
                    <p:cNvSpPr>
                      <a:spLocks/>
                    </p:cNvSpPr>
                    <p:nvPr/>
                  </p:nvSpPr>
                  <p:spPr bwMode="auto">
                    <a:xfrm>
                      <a:off x="5279" y="3911"/>
                      <a:ext cx="155" cy="154"/>
                    </a:xfrm>
                    <a:custGeom>
                      <a:avLst/>
                      <a:gdLst>
                        <a:gd name="T0" fmla="*/ 3 w 310"/>
                        <a:gd name="T1" fmla="*/ 3 h 308"/>
                        <a:gd name="T2" fmla="*/ 3 w 310"/>
                        <a:gd name="T3" fmla="*/ 3 h 308"/>
                        <a:gd name="T4" fmla="*/ 1 w 310"/>
                        <a:gd name="T5" fmla="*/ 1 h 308"/>
                        <a:gd name="T6" fmla="*/ 0 w 310"/>
                        <a:gd name="T7" fmla="*/ 0 h 308"/>
                        <a:gd name="T8" fmla="*/ 3 w 310"/>
                        <a:gd name="T9" fmla="*/ 3 h 30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08">
                          <a:moveTo>
                            <a:pt x="304" y="300"/>
                          </a:moveTo>
                          <a:lnTo>
                            <a:pt x="310" y="308"/>
                          </a:lnTo>
                          <a:lnTo>
                            <a:pt x="6" y="8"/>
                          </a:lnTo>
                          <a:lnTo>
                            <a:pt x="0" y="0"/>
                          </a:lnTo>
                          <a:lnTo>
                            <a:pt x="304" y="300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6" name="Freeform 2029"/>
                    <p:cNvSpPr>
                      <a:spLocks/>
                    </p:cNvSpPr>
                    <p:nvPr/>
                  </p:nvSpPr>
                  <p:spPr bwMode="auto">
                    <a:xfrm>
                      <a:off x="5281" y="3915"/>
                      <a:ext cx="155" cy="154"/>
                    </a:xfrm>
                    <a:custGeom>
                      <a:avLst/>
                      <a:gdLst>
                        <a:gd name="T0" fmla="*/ 3 w 310"/>
                        <a:gd name="T1" fmla="*/ 3 h 308"/>
                        <a:gd name="T2" fmla="*/ 3 w 310"/>
                        <a:gd name="T3" fmla="*/ 3 h 308"/>
                        <a:gd name="T4" fmla="*/ 1 w 310"/>
                        <a:gd name="T5" fmla="*/ 1 h 308"/>
                        <a:gd name="T6" fmla="*/ 0 w 310"/>
                        <a:gd name="T7" fmla="*/ 0 h 308"/>
                        <a:gd name="T8" fmla="*/ 3 w 310"/>
                        <a:gd name="T9" fmla="*/ 3 h 30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08">
                          <a:moveTo>
                            <a:pt x="304" y="300"/>
                          </a:moveTo>
                          <a:lnTo>
                            <a:pt x="310" y="308"/>
                          </a:lnTo>
                          <a:lnTo>
                            <a:pt x="4" y="9"/>
                          </a:lnTo>
                          <a:lnTo>
                            <a:pt x="0" y="0"/>
                          </a:lnTo>
                          <a:lnTo>
                            <a:pt x="304" y="300"/>
                          </a:lnTo>
                          <a:close/>
                        </a:path>
                      </a:pathLst>
                    </a:custGeom>
                    <a:solidFill>
                      <a:srgbClr val="007F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7" name="Freeform 2030"/>
                    <p:cNvSpPr>
                      <a:spLocks/>
                    </p:cNvSpPr>
                    <p:nvPr/>
                  </p:nvSpPr>
                  <p:spPr bwMode="auto">
                    <a:xfrm>
                      <a:off x="5284" y="3919"/>
                      <a:ext cx="158" cy="158"/>
                    </a:xfrm>
                    <a:custGeom>
                      <a:avLst/>
                      <a:gdLst>
                        <a:gd name="T0" fmla="*/ 2 w 317"/>
                        <a:gd name="T1" fmla="*/ 3 h 315"/>
                        <a:gd name="T2" fmla="*/ 2 w 317"/>
                        <a:gd name="T3" fmla="*/ 3 h 315"/>
                        <a:gd name="T4" fmla="*/ 0 w 317"/>
                        <a:gd name="T5" fmla="*/ 1 h 315"/>
                        <a:gd name="T6" fmla="*/ 0 w 317"/>
                        <a:gd name="T7" fmla="*/ 0 h 315"/>
                        <a:gd name="T8" fmla="*/ 2 w 317"/>
                        <a:gd name="T9" fmla="*/ 3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315">
                          <a:moveTo>
                            <a:pt x="306" y="299"/>
                          </a:moveTo>
                          <a:lnTo>
                            <a:pt x="317" y="315"/>
                          </a:lnTo>
                          <a:lnTo>
                            <a:pt x="11" y="14"/>
                          </a:lnTo>
                          <a:lnTo>
                            <a:pt x="0" y="0"/>
                          </a:lnTo>
                          <a:lnTo>
                            <a:pt x="306" y="299"/>
                          </a:lnTo>
                          <a:close/>
                        </a:path>
                      </a:pathLst>
                    </a:custGeom>
                    <a:solidFill>
                      <a:srgbClr val="007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8" name="Freeform 2031"/>
                    <p:cNvSpPr>
                      <a:spLocks/>
                    </p:cNvSpPr>
                    <p:nvPr/>
                  </p:nvSpPr>
                  <p:spPr bwMode="auto">
                    <a:xfrm>
                      <a:off x="5289" y="3926"/>
                      <a:ext cx="160" cy="158"/>
                    </a:xfrm>
                    <a:custGeom>
                      <a:avLst/>
                      <a:gdLst>
                        <a:gd name="T0" fmla="*/ 3 w 320"/>
                        <a:gd name="T1" fmla="*/ 3 h 315"/>
                        <a:gd name="T2" fmla="*/ 3 w 320"/>
                        <a:gd name="T3" fmla="*/ 3 h 315"/>
                        <a:gd name="T4" fmla="*/ 1 w 320"/>
                        <a:gd name="T5" fmla="*/ 1 h 315"/>
                        <a:gd name="T6" fmla="*/ 0 w 320"/>
                        <a:gd name="T7" fmla="*/ 0 h 315"/>
                        <a:gd name="T8" fmla="*/ 3 w 320"/>
                        <a:gd name="T9" fmla="*/ 3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315">
                          <a:moveTo>
                            <a:pt x="306" y="301"/>
                          </a:moveTo>
                          <a:lnTo>
                            <a:pt x="320" y="315"/>
                          </a:lnTo>
                          <a:lnTo>
                            <a:pt x="13" y="12"/>
                          </a:lnTo>
                          <a:lnTo>
                            <a:pt x="0" y="0"/>
                          </a:lnTo>
                          <a:lnTo>
                            <a:pt x="306" y="301"/>
                          </a:lnTo>
                          <a:close/>
                        </a:path>
                      </a:pathLst>
                    </a:custGeom>
                    <a:solidFill>
                      <a:srgbClr val="007C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99" name="Freeform 2032"/>
                    <p:cNvSpPr>
                      <a:spLocks/>
                    </p:cNvSpPr>
                    <p:nvPr/>
                  </p:nvSpPr>
                  <p:spPr bwMode="auto">
                    <a:xfrm>
                      <a:off x="5387" y="3717"/>
                      <a:ext cx="170" cy="140"/>
                    </a:xfrm>
                    <a:custGeom>
                      <a:avLst/>
                      <a:gdLst>
                        <a:gd name="T0" fmla="*/ 3 w 339"/>
                        <a:gd name="T1" fmla="*/ 2 h 282"/>
                        <a:gd name="T2" fmla="*/ 3 w 339"/>
                        <a:gd name="T3" fmla="*/ 2 h 282"/>
                        <a:gd name="T4" fmla="*/ 0 w 339"/>
                        <a:gd name="T5" fmla="*/ 0 h 282"/>
                        <a:gd name="T6" fmla="*/ 1 w 339"/>
                        <a:gd name="T7" fmla="*/ 0 h 282"/>
                        <a:gd name="T8" fmla="*/ 3 w 339"/>
                        <a:gd name="T9" fmla="*/ 2 h 2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9" h="282">
                          <a:moveTo>
                            <a:pt x="339" y="282"/>
                          </a:moveTo>
                          <a:lnTo>
                            <a:pt x="325" y="270"/>
                          </a:lnTo>
                          <a:lnTo>
                            <a:pt x="0" y="0"/>
                          </a:lnTo>
                          <a:lnTo>
                            <a:pt x="14" y="11"/>
                          </a:lnTo>
                          <a:lnTo>
                            <a:pt x="339" y="282"/>
                          </a:lnTo>
                          <a:close/>
                        </a:path>
                      </a:pathLst>
                    </a:custGeom>
                    <a:solidFill>
                      <a:srgbClr val="0097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0" name="Freeform 2033"/>
                    <p:cNvSpPr>
                      <a:spLocks/>
                    </p:cNvSpPr>
                    <p:nvPr/>
                  </p:nvSpPr>
                  <p:spPr bwMode="auto">
                    <a:xfrm>
                      <a:off x="5379" y="3713"/>
                      <a:ext cx="171" cy="139"/>
                    </a:xfrm>
                    <a:custGeom>
                      <a:avLst/>
                      <a:gdLst>
                        <a:gd name="T0" fmla="*/ 3 w 340"/>
                        <a:gd name="T1" fmla="*/ 3 h 277"/>
                        <a:gd name="T2" fmla="*/ 3 w 340"/>
                        <a:gd name="T3" fmla="*/ 3 h 277"/>
                        <a:gd name="T4" fmla="*/ 0 w 340"/>
                        <a:gd name="T5" fmla="*/ 0 h 277"/>
                        <a:gd name="T6" fmla="*/ 1 w 340"/>
                        <a:gd name="T7" fmla="*/ 1 h 277"/>
                        <a:gd name="T8" fmla="*/ 3 w 340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0" h="277">
                          <a:moveTo>
                            <a:pt x="340" y="277"/>
                          </a:moveTo>
                          <a:lnTo>
                            <a:pt x="325" y="269"/>
                          </a:lnTo>
                          <a:lnTo>
                            <a:pt x="0" y="0"/>
                          </a:lnTo>
                          <a:lnTo>
                            <a:pt x="15" y="7"/>
                          </a:lnTo>
                          <a:lnTo>
                            <a:pt x="340" y="277"/>
                          </a:lnTo>
                          <a:close/>
                        </a:path>
                      </a:pathLst>
                    </a:custGeom>
                    <a:solidFill>
                      <a:srgbClr val="009B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1" name="Freeform 2034"/>
                    <p:cNvSpPr>
                      <a:spLocks/>
                    </p:cNvSpPr>
                    <p:nvPr/>
                  </p:nvSpPr>
                  <p:spPr bwMode="auto">
                    <a:xfrm>
                      <a:off x="5372" y="3710"/>
                      <a:ext cx="170" cy="138"/>
                    </a:xfrm>
                    <a:custGeom>
                      <a:avLst/>
                      <a:gdLst>
                        <a:gd name="T0" fmla="*/ 2 w 341"/>
                        <a:gd name="T1" fmla="*/ 3 h 274"/>
                        <a:gd name="T2" fmla="*/ 2 w 341"/>
                        <a:gd name="T3" fmla="*/ 3 h 274"/>
                        <a:gd name="T4" fmla="*/ 0 w 341"/>
                        <a:gd name="T5" fmla="*/ 0 h 274"/>
                        <a:gd name="T6" fmla="*/ 0 w 341"/>
                        <a:gd name="T7" fmla="*/ 1 h 274"/>
                        <a:gd name="T8" fmla="*/ 2 w 341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1" h="274">
                          <a:moveTo>
                            <a:pt x="341" y="274"/>
                          </a:moveTo>
                          <a:lnTo>
                            <a:pt x="324" y="268"/>
                          </a:lnTo>
                          <a:lnTo>
                            <a:pt x="0" y="0"/>
                          </a:lnTo>
                          <a:lnTo>
                            <a:pt x="16" y="5"/>
                          </a:lnTo>
                          <a:lnTo>
                            <a:pt x="341" y="274"/>
                          </a:lnTo>
                          <a:close/>
                        </a:path>
                      </a:pathLst>
                    </a:custGeom>
                    <a:solidFill>
                      <a:srgbClr val="009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2" name="Freeform 2035"/>
                    <p:cNvSpPr>
                      <a:spLocks/>
                    </p:cNvSpPr>
                    <p:nvPr/>
                  </p:nvSpPr>
                  <p:spPr bwMode="auto">
                    <a:xfrm>
                      <a:off x="5375" y="3712"/>
                      <a:ext cx="167" cy="136"/>
                    </a:xfrm>
                    <a:custGeom>
                      <a:avLst/>
                      <a:gdLst>
                        <a:gd name="T0" fmla="*/ 3 w 334"/>
                        <a:gd name="T1" fmla="*/ 3 h 272"/>
                        <a:gd name="T2" fmla="*/ 3 w 334"/>
                        <a:gd name="T3" fmla="*/ 3 h 272"/>
                        <a:gd name="T4" fmla="*/ 0 w 334"/>
                        <a:gd name="T5" fmla="*/ 0 h 272"/>
                        <a:gd name="T6" fmla="*/ 1 w 334"/>
                        <a:gd name="T7" fmla="*/ 1 h 272"/>
                        <a:gd name="T8" fmla="*/ 3 w 334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4" h="272">
                          <a:moveTo>
                            <a:pt x="334" y="272"/>
                          </a:moveTo>
                          <a:lnTo>
                            <a:pt x="325" y="269"/>
                          </a:lnTo>
                          <a:lnTo>
                            <a:pt x="0" y="0"/>
                          </a:lnTo>
                          <a:lnTo>
                            <a:pt x="9" y="3"/>
                          </a:lnTo>
                          <a:lnTo>
                            <a:pt x="334" y="272"/>
                          </a:lnTo>
                          <a:close/>
                        </a:path>
                      </a:pathLst>
                    </a:custGeom>
                    <a:solidFill>
                      <a:srgbClr val="009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3" name="Freeform 2036"/>
                    <p:cNvSpPr>
                      <a:spLocks/>
                    </p:cNvSpPr>
                    <p:nvPr/>
                  </p:nvSpPr>
                  <p:spPr bwMode="auto">
                    <a:xfrm>
                      <a:off x="5372" y="3710"/>
                      <a:ext cx="166" cy="136"/>
                    </a:xfrm>
                    <a:custGeom>
                      <a:avLst/>
                      <a:gdLst>
                        <a:gd name="T0" fmla="*/ 3 w 332"/>
                        <a:gd name="T1" fmla="*/ 3 h 271"/>
                        <a:gd name="T2" fmla="*/ 3 w 332"/>
                        <a:gd name="T3" fmla="*/ 3 h 271"/>
                        <a:gd name="T4" fmla="*/ 0 w 332"/>
                        <a:gd name="T5" fmla="*/ 0 h 271"/>
                        <a:gd name="T6" fmla="*/ 1 w 332"/>
                        <a:gd name="T7" fmla="*/ 1 h 271"/>
                        <a:gd name="T8" fmla="*/ 3 w 332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2" h="271">
                          <a:moveTo>
                            <a:pt x="332" y="271"/>
                          </a:moveTo>
                          <a:lnTo>
                            <a:pt x="324" y="268"/>
                          </a:lnTo>
                          <a:lnTo>
                            <a:pt x="0" y="0"/>
                          </a:lnTo>
                          <a:lnTo>
                            <a:pt x="7" y="2"/>
                          </a:lnTo>
                          <a:lnTo>
                            <a:pt x="332" y="271"/>
                          </a:lnTo>
                          <a:close/>
                        </a:path>
                      </a:pathLst>
                    </a:custGeom>
                    <a:solidFill>
                      <a:srgbClr val="009E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4" name="Freeform 2037"/>
                    <p:cNvSpPr>
                      <a:spLocks/>
                    </p:cNvSpPr>
                    <p:nvPr/>
                  </p:nvSpPr>
                  <p:spPr bwMode="auto">
                    <a:xfrm>
                      <a:off x="5363" y="3708"/>
                      <a:ext cx="170" cy="137"/>
                    </a:xfrm>
                    <a:custGeom>
                      <a:avLst/>
                      <a:gdLst>
                        <a:gd name="T0" fmla="*/ 2 w 341"/>
                        <a:gd name="T1" fmla="*/ 3 h 273"/>
                        <a:gd name="T2" fmla="*/ 2 w 341"/>
                        <a:gd name="T3" fmla="*/ 3 h 273"/>
                        <a:gd name="T4" fmla="*/ 0 w 341"/>
                        <a:gd name="T5" fmla="*/ 0 h 273"/>
                        <a:gd name="T6" fmla="*/ 0 w 341"/>
                        <a:gd name="T7" fmla="*/ 1 h 273"/>
                        <a:gd name="T8" fmla="*/ 2 w 341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1" h="273">
                          <a:moveTo>
                            <a:pt x="341" y="273"/>
                          </a:moveTo>
                          <a:lnTo>
                            <a:pt x="323" y="271"/>
                          </a:lnTo>
                          <a:lnTo>
                            <a:pt x="0" y="0"/>
                          </a:lnTo>
                          <a:lnTo>
                            <a:pt x="17" y="5"/>
                          </a:lnTo>
                          <a:lnTo>
                            <a:pt x="341" y="273"/>
                          </a:lnTo>
                          <a:close/>
                        </a:path>
                      </a:pathLst>
                    </a:custGeom>
                    <a:solidFill>
                      <a:srgbClr val="009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5" name="Freeform 2038"/>
                    <p:cNvSpPr>
                      <a:spLocks/>
                    </p:cNvSpPr>
                    <p:nvPr/>
                  </p:nvSpPr>
                  <p:spPr bwMode="auto">
                    <a:xfrm>
                      <a:off x="5355" y="3708"/>
                      <a:ext cx="169" cy="135"/>
                    </a:xfrm>
                    <a:custGeom>
                      <a:avLst/>
                      <a:gdLst>
                        <a:gd name="T0" fmla="*/ 2 w 340"/>
                        <a:gd name="T1" fmla="*/ 2 h 271"/>
                        <a:gd name="T2" fmla="*/ 2 w 340"/>
                        <a:gd name="T3" fmla="*/ 2 h 271"/>
                        <a:gd name="T4" fmla="*/ 0 w 340"/>
                        <a:gd name="T5" fmla="*/ 0 h 271"/>
                        <a:gd name="T6" fmla="*/ 0 w 340"/>
                        <a:gd name="T7" fmla="*/ 0 h 271"/>
                        <a:gd name="T8" fmla="*/ 2 w 340"/>
                        <a:gd name="T9" fmla="*/ 2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0" h="271">
                          <a:moveTo>
                            <a:pt x="340" y="271"/>
                          </a:moveTo>
                          <a:lnTo>
                            <a:pt x="321" y="271"/>
                          </a:lnTo>
                          <a:lnTo>
                            <a:pt x="0" y="0"/>
                          </a:lnTo>
                          <a:lnTo>
                            <a:pt x="17" y="0"/>
                          </a:lnTo>
                          <a:lnTo>
                            <a:pt x="340" y="271"/>
                          </a:lnTo>
                          <a:close/>
                        </a:path>
                      </a:pathLst>
                    </a:custGeom>
                    <a:solidFill>
                      <a:srgbClr val="009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6" name="Freeform 2039"/>
                    <p:cNvSpPr>
                      <a:spLocks/>
                    </p:cNvSpPr>
                    <p:nvPr/>
                  </p:nvSpPr>
                  <p:spPr bwMode="auto">
                    <a:xfrm>
                      <a:off x="5346" y="3708"/>
                      <a:ext cx="169" cy="136"/>
                    </a:xfrm>
                    <a:custGeom>
                      <a:avLst/>
                      <a:gdLst>
                        <a:gd name="T0" fmla="*/ 2 w 339"/>
                        <a:gd name="T1" fmla="*/ 3 h 272"/>
                        <a:gd name="T2" fmla="*/ 2 w 339"/>
                        <a:gd name="T3" fmla="*/ 3 h 272"/>
                        <a:gd name="T4" fmla="*/ 0 w 339"/>
                        <a:gd name="T5" fmla="*/ 1 h 272"/>
                        <a:gd name="T6" fmla="*/ 0 w 339"/>
                        <a:gd name="T7" fmla="*/ 0 h 272"/>
                        <a:gd name="T8" fmla="*/ 2 w 339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9" h="272">
                          <a:moveTo>
                            <a:pt x="339" y="271"/>
                          </a:moveTo>
                          <a:lnTo>
                            <a:pt x="321" y="272"/>
                          </a:lnTo>
                          <a:lnTo>
                            <a:pt x="0" y="2"/>
                          </a:lnTo>
                          <a:lnTo>
                            <a:pt x="18" y="0"/>
                          </a:lnTo>
                          <a:lnTo>
                            <a:pt x="339" y="271"/>
                          </a:lnTo>
                          <a:close/>
                        </a:path>
                      </a:pathLst>
                    </a:custGeom>
                    <a:solidFill>
                      <a:srgbClr val="009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7" name="Freeform 2040"/>
                    <p:cNvSpPr>
                      <a:spLocks/>
                    </p:cNvSpPr>
                    <p:nvPr/>
                  </p:nvSpPr>
                  <p:spPr bwMode="auto">
                    <a:xfrm>
                      <a:off x="5352" y="3708"/>
                      <a:ext cx="163" cy="135"/>
                    </a:xfrm>
                    <a:custGeom>
                      <a:avLst/>
                      <a:gdLst>
                        <a:gd name="T0" fmla="*/ 3 w 326"/>
                        <a:gd name="T1" fmla="*/ 2 h 271"/>
                        <a:gd name="T2" fmla="*/ 3 w 326"/>
                        <a:gd name="T3" fmla="*/ 2 h 271"/>
                        <a:gd name="T4" fmla="*/ 0 w 326"/>
                        <a:gd name="T5" fmla="*/ 0 h 271"/>
                        <a:gd name="T6" fmla="*/ 1 w 326"/>
                        <a:gd name="T7" fmla="*/ 0 h 271"/>
                        <a:gd name="T8" fmla="*/ 3 w 326"/>
                        <a:gd name="T9" fmla="*/ 2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6" h="271">
                          <a:moveTo>
                            <a:pt x="326" y="271"/>
                          </a:moveTo>
                          <a:lnTo>
                            <a:pt x="321" y="271"/>
                          </a:lnTo>
                          <a:lnTo>
                            <a:pt x="0" y="0"/>
                          </a:lnTo>
                          <a:lnTo>
                            <a:pt x="5" y="0"/>
                          </a:lnTo>
                          <a:lnTo>
                            <a:pt x="326" y="271"/>
                          </a:lnTo>
                          <a:close/>
                        </a:path>
                      </a:pathLst>
                    </a:custGeom>
                    <a:solidFill>
                      <a:srgbClr val="009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8" name="Freeform 2041"/>
                    <p:cNvSpPr>
                      <a:spLocks/>
                    </p:cNvSpPr>
                    <p:nvPr/>
                  </p:nvSpPr>
                  <p:spPr bwMode="auto">
                    <a:xfrm>
                      <a:off x="5348" y="3708"/>
                      <a:ext cx="164" cy="136"/>
                    </a:xfrm>
                    <a:custGeom>
                      <a:avLst/>
                      <a:gdLst>
                        <a:gd name="T0" fmla="*/ 3 w 328"/>
                        <a:gd name="T1" fmla="*/ 3 h 272"/>
                        <a:gd name="T2" fmla="*/ 3 w 328"/>
                        <a:gd name="T3" fmla="*/ 3 h 272"/>
                        <a:gd name="T4" fmla="*/ 0 w 328"/>
                        <a:gd name="T5" fmla="*/ 1 h 272"/>
                        <a:gd name="T6" fmla="*/ 1 w 328"/>
                        <a:gd name="T7" fmla="*/ 0 h 272"/>
                        <a:gd name="T8" fmla="*/ 3 w 328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8" h="272">
                          <a:moveTo>
                            <a:pt x="328" y="271"/>
                          </a:moveTo>
                          <a:lnTo>
                            <a:pt x="321" y="272"/>
                          </a:lnTo>
                          <a:lnTo>
                            <a:pt x="0" y="2"/>
                          </a:lnTo>
                          <a:lnTo>
                            <a:pt x="7" y="0"/>
                          </a:lnTo>
                          <a:lnTo>
                            <a:pt x="328" y="271"/>
                          </a:lnTo>
                          <a:close/>
                        </a:path>
                      </a:pathLst>
                    </a:custGeom>
                    <a:solidFill>
                      <a:srgbClr val="009E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09" name="Freeform 2042"/>
                    <p:cNvSpPr>
                      <a:spLocks/>
                    </p:cNvSpPr>
                    <p:nvPr/>
                  </p:nvSpPr>
                  <p:spPr bwMode="auto">
                    <a:xfrm>
                      <a:off x="5346" y="3709"/>
                      <a:ext cx="163" cy="135"/>
                    </a:xfrm>
                    <a:custGeom>
                      <a:avLst/>
                      <a:gdLst>
                        <a:gd name="T0" fmla="*/ 2 w 327"/>
                        <a:gd name="T1" fmla="*/ 3 h 270"/>
                        <a:gd name="T2" fmla="*/ 2 w 327"/>
                        <a:gd name="T3" fmla="*/ 3 h 270"/>
                        <a:gd name="T4" fmla="*/ 0 w 327"/>
                        <a:gd name="T5" fmla="*/ 0 h 270"/>
                        <a:gd name="T6" fmla="*/ 0 w 327"/>
                        <a:gd name="T7" fmla="*/ 0 h 270"/>
                        <a:gd name="T8" fmla="*/ 2 w 327"/>
                        <a:gd name="T9" fmla="*/ 3 h 2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7" h="270">
                          <a:moveTo>
                            <a:pt x="327" y="270"/>
                          </a:moveTo>
                          <a:lnTo>
                            <a:pt x="321" y="270"/>
                          </a:lnTo>
                          <a:lnTo>
                            <a:pt x="0" y="0"/>
                          </a:lnTo>
                          <a:lnTo>
                            <a:pt x="6" y="0"/>
                          </a:lnTo>
                          <a:lnTo>
                            <a:pt x="327" y="270"/>
                          </a:lnTo>
                          <a:close/>
                        </a:path>
                      </a:pathLst>
                    </a:custGeom>
                    <a:solidFill>
                      <a:srgbClr val="009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10" name="Freeform 2043"/>
                    <p:cNvSpPr>
                      <a:spLocks/>
                    </p:cNvSpPr>
                    <p:nvPr/>
                  </p:nvSpPr>
                  <p:spPr bwMode="auto">
                    <a:xfrm>
                      <a:off x="5415" y="3843"/>
                      <a:ext cx="180" cy="259"/>
                    </a:xfrm>
                    <a:custGeom>
                      <a:avLst/>
                      <a:gdLst>
                        <a:gd name="T0" fmla="*/ 1 w 362"/>
                        <a:gd name="T1" fmla="*/ 1 h 516"/>
                        <a:gd name="T2" fmla="*/ 1 w 362"/>
                        <a:gd name="T3" fmla="*/ 1 h 516"/>
                        <a:gd name="T4" fmla="*/ 0 w 362"/>
                        <a:gd name="T5" fmla="*/ 1 h 516"/>
                        <a:gd name="T6" fmla="*/ 0 w 362"/>
                        <a:gd name="T7" fmla="*/ 1 h 516"/>
                        <a:gd name="T8" fmla="*/ 0 w 362"/>
                        <a:gd name="T9" fmla="*/ 1 h 516"/>
                        <a:gd name="T10" fmla="*/ 0 w 362"/>
                        <a:gd name="T11" fmla="*/ 2 h 516"/>
                        <a:gd name="T12" fmla="*/ 0 w 362"/>
                        <a:gd name="T13" fmla="*/ 2 h 516"/>
                        <a:gd name="T14" fmla="*/ 0 w 362"/>
                        <a:gd name="T15" fmla="*/ 3 h 516"/>
                        <a:gd name="T16" fmla="*/ 0 w 362"/>
                        <a:gd name="T17" fmla="*/ 3 h 516"/>
                        <a:gd name="T18" fmla="*/ 0 w 362"/>
                        <a:gd name="T19" fmla="*/ 3 h 516"/>
                        <a:gd name="T20" fmla="*/ 0 w 362"/>
                        <a:gd name="T21" fmla="*/ 4 h 516"/>
                        <a:gd name="T22" fmla="*/ 0 w 362"/>
                        <a:gd name="T23" fmla="*/ 4 h 516"/>
                        <a:gd name="T24" fmla="*/ 0 w 362"/>
                        <a:gd name="T25" fmla="*/ 4 h 516"/>
                        <a:gd name="T26" fmla="*/ 0 w 362"/>
                        <a:gd name="T27" fmla="*/ 4 h 516"/>
                        <a:gd name="T28" fmla="*/ 1 w 362"/>
                        <a:gd name="T29" fmla="*/ 5 h 516"/>
                        <a:gd name="T30" fmla="*/ 1 w 362"/>
                        <a:gd name="T31" fmla="*/ 5 h 516"/>
                        <a:gd name="T32" fmla="*/ 1 w 362"/>
                        <a:gd name="T33" fmla="*/ 4 h 516"/>
                        <a:gd name="T34" fmla="*/ 1 w 362"/>
                        <a:gd name="T35" fmla="*/ 4 h 516"/>
                        <a:gd name="T36" fmla="*/ 2 w 362"/>
                        <a:gd name="T37" fmla="*/ 4 h 516"/>
                        <a:gd name="T38" fmla="*/ 2 w 362"/>
                        <a:gd name="T39" fmla="*/ 4 h 516"/>
                        <a:gd name="T40" fmla="*/ 2 w 362"/>
                        <a:gd name="T41" fmla="*/ 4 h 516"/>
                        <a:gd name="T42" fmla="*/ 2 w 362"/>
                        <a:gd name="T43" fmla="*/ 3 h 516"/>
                        <a:gd name="T44" fmla="*/ 2 w 362"/>
                        <a:gd name="T45" fmla="*/ 3 h 516"/>
                        <a:gd name="T46" fmla="*/ 2 w 362"/>
                        <a:gd name="T47" fmla="*/ 2 h 516"/>
                        <a:gd name="T48" fmla="*/ 2 w 362"/>
                        <a:gd name="T49" fmla="*/ 2 h 516"/>
                        <a:gd name="T50" fmla="*/ 2 w 362"/>
                        <a:gd name="T51" fmla="*/ 2 h 516"/>
                        <a:gd name="T52" fmla="*/ 2 w 362"/>
                        <a:gd name="T53" fmla="*/ 1 h 516"/>
                        <a:gd name="T54" fmla="*/ 2 w 362"/>
                        <a:gd name="T55" fmla="*/ 1 h 516"/>
                        <a:gd name="T56" fmla="*/ 2 w 362"/>
                        <a:gd name="T57" fmla="*/ 1 h 516"/>
                        <a:gd name="T58" fmla="*/ 2 w 362"/>
                        <a:gd name="T59" fmla="*/ 1 h 516"/>
                        <a:gd name="T60" fmla="*/ 1 w 362"/>
                        <a:gd name="T61" fmla="*/ 1 h 516"/>
                        <a:gd name="T62" fmla="*/ 1 w 362"/>
                        <a:gd name="T63" fmla="*/ 0 h 51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62" h="516">
                          <a:moveTo>
                            <a:pt x="183" y="1"/>
                          </a:moveTo>
                          <a:lnTo>
                            <a:pt x="165" y="5"/>
                          </a:lnTo>
                          <a:lnTo>
                            <a:pt x="146" y="14"/>
                          </a:lnTo>
                          <a:lnTo>
                            <a:pt x="128" y="24"/>
                          </a:lnTo>
                          <a:lnTo>
                            <a:pt x="111" y="35"/>
                          </a:lnTo>
                          <a:lnTo>
                            <a:pt x="96" y="49"/>
                          </a:lnTo>
                          <a:lnTo>
                            <a:pt x="80" y="66"/>
                          </a:lnTo>
                          <a:lnTo>
                            <a:pt x="66" y="83"/>
                          </a:lnTo>
                          <a:lnTo>
                            <a:pt x="52" y="102"/>
                          </a:lnTo>
                          <a:lnTo>
                            <a:pt x="41" y="123"/>
                          </a:lnTo>
                          <a:lnTo>
                            <a:pt x="31" y="146"/>
                          </a:lnTo>
                          <a:lnTo>
                            <a:pt x="21" y="169"/>
                          </a:lnTo>
                          <a:lnTo>
                            <a:pt x="14" y="194"/>
                          </a:lnTo>
                          <a:lnTo>
                            <a:pt x="7" y="219"/>
                          </a:lnTo>
                          <a:lnTo>
                            <a:pt x="3" y="245"/>
                          </a:lnTo>
                          <a:lnTo>
                            <a:pt x="1" y="271"/>
                          </a:lnTo>
                          <a:lnTo>
                            <a:pt x="0" y="298"/>
                          </a:lnTo>
                          <a:lnTo>
                            <a:pt x="1" y="323"/>
                          </a:lnTo>
                          <a:lnTo>
                            <a:pt x="4" y="349"/>
                          </a:lnTo>
                          <a:lnTo>
                            <a:pt x="10" y="373"/>
                          </a:lnTo>
                          <a:lnTo>
                            <a:pt x="15" y="395"/>
                          </a:lnTo>
                          <a:lnTo>
                            <a:pt x="24" y="415"/>
                          </a:lnTo>
                          <a:lnTo>
                            <a:pt x="32" y="435"/>
                          </a:lnTo>
                          <a:lnTo>
                            <a:pt x="44" y="451"/>
                          </a:lnTo>
                          <a:lnTo>
                            <a:pt x="55" y="467"/>
                          </a:lnTo>
                          <a:lnTo>
                            <a:pt x="69" y="481"/>
                          </a:lnTo>
                          <a:lnTo>
                            <a:pt x="83" y="492"/>
                          </a:lnTo>
                          <a:lnTo>
                            <a:pt x="97" y="502"/>
                          </a:lnTo>
                          <a:lnTo>
                            <a:pt x="113" y="509"/>
                          </a:lnTo>
                          <a:lnTo>
                            <a:pt x="130" y="513"/>
                          </a:lnTo>
                          <a:lnTo>
                            <a:pt x="146" y="516"/>
                          </a:lnTo>
                          <a:lnTo>
                            <a:pt x="165" y="516"/>
                          </a:lnTo>
                          <a:lnTo>
                            <a:pt x="183" y="513"/>
                          </a:lnTo>
                          <a:lnTo>
                            <a:pt x="201" y="509"/>
                          </a:lnTo>
                          <a:lnTo>
                            <a:pt x="220" y="502"/>
                          </a:lnTo>
                          <a:lnTo>
                            <a:pt x="237" y="492"/>
                          </a:lnTo>
                          <a:lnTo>
                            <a:pt x="252" y="480"/>
                          </a:lnTo>
                          <a:lnTo>
                            <a:pt x="268" y="467"/>
                          </a:lnTo>
                          <a:lnTo>
                            <a:pt x="283" y="450"/>
                          </a:lnTo>
                          <a:lnTo>
                            <a:pt x="296" y="433"/>
                          </a:lnTo>
                          <a:lnTo>
                            <a:pt x="308" y="415"/>
                          </a:lnTo>
                          <a:lnTo>
                            <a:pt x="321" y="395"/>
                          </a:lnTo>
                          <a:lnTo>
                            <a:pt x="331" y="374"/>
                          </a:lnTo>
                          <a:lnTo>
                            <a:pt x="339" y="352"/>
                          </a:lnTo>
                          <a:lnTo>
                            <a:pt x="348" y="328"/>
                          </a:lnTo>
                          <a:lnTo>
                            <a:pt x="353" y="304"/>
                          </a:lnTo>
                          <a:lnTo>
                            <a:pt x="359" y="278"/>
                          </a:lnTo>
                          <a:lnTo>
                            <a:pt x="362" y="252"/>
                          </a:lnTo>
                          <a:lnTo>
                            <a:pt x="362" y="226"/>
                          </a:lnTo>
                          <a:lnTo>
                            <a:pt x="362" y="199"/>
                          </a:lnTo>
                          <a:lnTo>
                            <a:pt x="359" y="176"/>
                          </a:lnTo>
                          <a:lnTo>
                            <a:pt x="355" y="152"/>
                          </a:lnTo>
                          <a:lnTo>
                            <a:pt x="349" y="129"/>
                          </a:lnTo>
                          <a:lnTo>
                            <a:pt x="342" y="108"/>
                          </a:lnTo>
                          <a:lnTo>
                            <a:pt x="334" y="88"/>
                          </a:lnTo>
                          <a:lnTo>
                            <a:pt x="324" y="70"/>
                          </a:lnTo>
                          <a:lnTo>
                            <a:pt x="311" y="54"/>
                          </a:lnTo>
                          <a:lnTo>
                            <a:pt x="298" y="39"/>
                          </a:lnTo>
                          <a:lnTo>
                            <a:pt x="284" y="28"/>
                          </a:lnTo>
                          <a:lnTo>
                            <a:pt x="270" y="16"/>
                          </a:lnTo>
                          <a:lnTo>
                            <a:pt x="255" y="8"/>
                          </a:lnTo>
                          <a:lnTo>
                            <a:pt x="238" y="2"/>
                          </a:lnTo>
                          <a:lnTo>
                            <a:pt x="220" y="0"/>
                          </a:lnTo>
                          <a:lnTo>
                            <a:pt x="201" y="0"/>
                          </a:lnTo>
                          <a:lnTo>
                            <a:pt x="183" y="1"/>
                          </a:lnTo>
                          <a:close/>
                        </a:path>
                      </a:pathLst>
                    </a:custGeom>
                    <a:solidFill>
                      <a:srgbClr val="005C9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0323" name="Group 2047"/>
                  <p:cNvGrpSpPr>
                    <a:grpSpLocks/>
                  </p:cNvGrpSpPr>
                  <p:nvPr/>
                </p:nvGrpSpPr>
                <p:grpSpPr bwMode="auto">
                  <a:xfrm>
                    <a:off x="5278" y="3889"/>
                    <a:ext cx="140" cy="241"/>
                    <a:chOff x="5278" y="3889"/>
                    <a:chExt cx="140" cy="241"/>
                  </a:xfrm>
                </p:grpSpPr>
                <p:sp>
                  <p:nvSpPr>
                    <p:cNvPr id="10600" name="Freeform 2045"/>
                    <p:cNvSpPr>
                      <a:spLocks/>
                    </p:cNvSpPr>
                    <p:nvPr/>
                  </p:nvSpPr>
                  <p:spPr bwMode="auto">
                    <a:xfrm>
                      <a:off x="5374" y="3889"/>
                      <a:ext cx="44" cy="241"/>
                    </a:xfrm>
                    <a:custGeom>
                      <a:avLst/>
                      <a:gdLst>
                        <a:gd name="T0" fmla="*/ 1 w 87"/>
                        <a:gd name="T1" fmla="*/ 4 h 482"/>
                        <a:gd name="T2" fmla="*/ 0 w 87"/>
                        <a:gd name="T3" fmla="*/ 1 h 482"/>
                        <a:gd name="T4" fmla="*/ 1 w 87"/>
                        <a:gd name="T5" fmla="*/ 0 h 482"/>
                        <a:gd name="T6" fmla="*/ 1 w 87"/>
                        <a:gd name="T7" fmla="*/ 4 h 482"/>
                        <a:gd name="T8" fmla="*/ 1 w 87"/>
                        <a:gd name="T9" fmla="*/ 4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7" h="482">
                          <a:moveTo>
                            <a:pt x="63" y="482"/>
                          </a:moveTo>
                          <a:lnTo>
                            <a:pt x="0" y="24"/>
                          </a:lnTo>
                          <a:lnTo>
                            <a:pt x="24" y="0"/>
                          </a:lnTo>
                          <a:lnTo>
                            <a:pt x="87" y="458"/>
                          </a:lnTo>
                          <a:lnTo>
                            <a:pt x="63" y="482"/>
                          </a:lnTo>
                          <a:close/>
                        </a:path>
                      </a:pathLst>
                    </a:custGeom>
                    <a:solidFill>
                      <a:srgbClr val="E0E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01" name="Freeform 2046"/>
                    <p:cNvSpPr>
                      <a:spLocks/>
                    </p:cNvSpPr>
                    <p:nvPr/>
                  </p:nvSpPr>
                  <p:spPr bwMode="auto">
                    <a:xfrm>
                      <a:off x="5278" y="3901"/>
                      <a:ext cx="128" cy="229"/>
                    </a:xfrm>
                    <a:custGeom>
                      <a:avLst/>
                      <a:gdLst>
                        <a:gd name="T0" fmla="*/ 0 w 256"/>
                        <a:gd name="T1" fmla="*/ 3 h 458"/>
                        <a:gd name="T2" fmla="*/ 2 w 256"/>
                        <a:gd name="T3" fmla="*/ 4 h 458"/>
                        <a:gd name="T4" fmla="*/ 2 w 256"/>
                        <a:gd name="T5" fmla="*/ 0 h 458"/>
                        <a:gd name="T6" fmla="*/ 0 w 256"/>
                        <a:gd name="T7" fmla="*/ 3 h 45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56" h="458">
                          <a:moveTo>
                            <a:pt x="0" y="300"/>
                          </a:moveTo>
                          <a:lnTo>
                            <a:pt x="256" y="458"/>
                          </a:lnTo>
                          <a:lnTo>
                            <a:pt x="193" y="0"/>
                          </a:lnTo>
                          <a:lnTo>
                            <a:pt x="0" y="300"/>
                          </a:lnTo>
                          <a:close/>
                        </a:path>
                      </a:pathLst>
                    </a:custGeom>
                    <a:solidFill>
                      <a:srgbClr val="C4C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0324" name="Group 1183"/>
                  <p:cNvGrpSpPr>
                    <a:grpSpLocks/>
                  </p:cNvGrpSpPr>
                  <p:nvPr/>
                </p:nvGrpSpPr>
                <p:grpSpPr bwMode="auto">
                  <a:xfrm>
                    <a:off x="5238" y="3962"/>
                    <a:ext cx="439" cy="185"/>
                    <a:chOff x="5238" y="3962"/>
                    <a:chExt cx="439" cy="185"/>
                  </a:xfrm>
                </p:grpSpPr>
                <p:sp>
                  <p:nvSpPr>
                    <p:cNvPr id="10441" name="Freeform 1024"/>
                    <p:cNvSpPr>
                      <a:spLocks/>
                    </p:cNvSpPr>
                    <p:nvPr/>
                  </p:nvSpPr>
                  <p:spPr bwMode="auto">
                    <a:xfrm>
                      <a:off x="5238" y="4046"/>
                      <a:ext cx="1" cy="21"/>
                    </a:xfrm>
                    <a:custGeom>
                      <a:avLst/>
                      <a:gdLst>
                        <a:gd name="T0" fmla="*/ 0 w 1"/>
                        <a:gd name="T1" fmla="*/ 0 h 42"/>
                        <a:gd name="T2" fmla="*/ 0 w 1"/>
                        <a:gd name="T3" fmla="*/ 1 h 42"/>
                        <a:gd name="T4" fmla="*/ 0 w 1"/>
                        <a:gd name="T5" fmla="*/ 1 h 42"/>
                        <a:gd name="T6" fmla="*/ 0 w 1"/>
                        <a:gd name="T7" fmla="*/ 1 h 42"/>
                        <a:gd name="T8" fmla="*/ 0 w 1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42">
                          <a:moveTo>
                            <a:pt x="0" y="0"/>
                          </a:moveTo>
                          <a:lnTo>
                            <a:pt x="0" y="8"/>
                          </a:lnTo>
                          <a:lnTo>
                            <a:pt x="0" y="42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7E1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2" name="Freeform 1025"/>
                    <p:cNvSpPr>
                      <a:spLocks/>
                    </p:cNvSpPr>
                    <p:nvPr/>
                  </p:nvSpPr>
                  <p:spPr bwMode="auto">
                    <a:xfrm>
                      <a:off x="5238" y="4050"/>
                      <a:ext cx="1" cy="21"/>
                    </a:xfrm>
                    <a:custGeom>
                      <a:avLst/>
                      <a:gdLst>
                        <a:gd name="T0" fmla="*/ 0 w 2"/>
                        <a:gd name="T1" fmla="*/ 0 h 43"/>
                        <a:gd name="T2" fmla="*/ 1 w 2"/>
                        <a:gd name="T3" fmla="*/ 0 h 43"/>
                        <a:gd name="T4" fmla="*/ 1 w 2"/>
                        <a:gd name="T5" fmla="*/ 0 h 43"/>
                        <a:gd name="T6" fmla="*/ 0 w 2"/>
                        <a:gd name="T7" fmla="*/ 0 h 43"/>
                        <a:gd name="T8" fmla="*/ 0 w 2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43">
                          <a:moveTo>
                            <a:pt x="0" y="0"/>
                          </a:moveTo>
                          <a:lnTo>
                            <a:pt x="2" y="9"/>
                          </a:lnTo>
                          <a:lnTo>
                            <a:pt x="2" y="43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6E05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3" name="Freeform 1026"/>
                    <p:cNvSpPr>
                      <a:spLocks/>
                    </p:cNvSpPr>
                    <p:nvPr/>
                  </p:nvSpPr>
                  <p:spPr bwMode="auto">
                    <a:xfrm>
                      <a:off x="5239" y="4054"/>
                      <a:ext cx="2" cy="22"/>
                    </a:xfrm>
                    <a:custGeom>
                      <a:avLst/>
                      <a:gdLst>
                        <a:gd name="T0" fmla="*/ 0 w 3"/>
                        <a:gd name="T1" fmla="*/ 0 h 42"/>
                        <a:gd name="T2" fmla="*/ 1 w 3"/>
                        <a:gd name="T3" fmla="*/ 1 h 42"/>
                        <a:gd name="T4" fmla="*/ 1 w 3"/>
                        <a:gd name="T5" fmla="*/ 1 h 42"/>
                        <a:gd name="T6" fmla="*/ 0 w 3"/>
                        <a:gd name="T7" fmla="*/ 1 h 42"/>
                        <a:gd name="T8" fmla="*/ 0 w 3"/>
                        <a:gd name="T9" fmla="*/ 0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42">
                          <a:moveTo>
                            <a:pt x="0" y="0"/>
                          </a:moveTo>
                          <a:lnTo>
                            <a:pt x="3" y="8"/>
                          </a:lnTo>
                          <a:lnTo>
                            <a:pt x="3" y="42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5DE5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4" name="Freeform 1027"/>
                    <p:cNvSpPr>
                      <a:spLocks/>
                    </p:cNvSpPr>
                    <p:nvPr/>
                  </p:nvSpPr>
                  <p:spPr bwMode="auto">
                    <a:xfrm>
                      <a:off x="5241" y="4059"/>
                      <a:ext cx="1" cy="21"/>
                    </a:xfrm>
                    <a:custGeom>
                      <a:avLst/>
                      <a:gdLst>
                        <a:gd name="T0" fmla="*/ 0 w 3"/>
                        <a:gd name="T1" fmla="*/ 0 h 43"/>
                        <a:gd name="T2" fmla="*/ 0 w 3"/>
                        <a:gd name="T3" fmla="*/ 0 h 43"/>
                        <a:gd name="T4" fmla="*/ 0 w 3"/>
                        <a:gd name="T5" fmla="*/ 0 h 43"/>
                        <a:gd name="T6" fmla="*/ 0 w 3"/>
                        <a:gd name="T7" fmla="*/ 0 h 43"/>
                        <a:gd name="T8" fmla="*/ 0 w 3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43">
                          <a:moveTo>
                            <a:pt x="0" y="0"/>
                          </a:moveTo>
                          <a:lnTo>
                            <a:pt x="3" y="9"/>
                          </a:lnTo>
                          <a:lnTo>
                            <a:pt x="3" y="43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3DB5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5" name="Freeform 1028"/>
                    <p:cNvSpPr>
                      <a:spLocks/>
                    </p:cNvSpPr>
                    <p:nvPr/>
                  </p:nvSpPr>
                  <p:spPr bwMode="auto">
                    <a:xfrm>
                      <a:off x="5242" y="4063"/>
                      <a:ext cx="6" cy="25"/>
                    </a:xfrm>
                    <a:custGeom>
                      <a:avLst/>
                      <a:gdLst>
                        <a:gd name="T0" fmla="*/ 0 w 11"/>
                        <a:gd name="T1" fmla="*/ 0 h 49"/>
                        <a:gd name="T2" fmla="*/ 1 w 11"/>
                        <a:gd name="T3" fmla="*/ 1 h 49"/>
                        <a:gd name="T4" fmla="*/ 1 w 11"/>
                        <a:gd name="T5" fmla="*/ 1 h 49"/>
                        <a:gd name="T6" fmla="*/ 0 w 11"/>
                        <a:gd name="T7" fmla="*/ 1 h 49"/>
                        <a:gd name="T8" fmla="*/ 0 w 11"/>
                        <a:gd name="T9" fmla="*/ 0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" h="49">
                          <a:moveTo>
                            <a:pt x="0" y="0"/>
                          </a:moveTo>
                          <a:lnTo>
                            <a:pt x="11" y="15"/>
                          </a:lnTo>
                          <a:lnTo>
                            <a:pt x="11" y="49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1D75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6" name="Freeform 1029"/>
                    <p:cNvSpPr>
                      <a:spLocks/>
                    </p:cNvSpPr>
                    <p:nvPr/>
                  </p:nvSpPr>
                  <p:spPr bwMode="auto">
                    <a:xfrm>
                      <a:off x="5242" y="4063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0 w 3"/>
                        <a:gd name="T3" fmla="*/ 1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1D75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7" name="Freeform 1030"/>
                    <p:cNvSpPr>
                      <a:spLocks/>
                    </p:cNvSpPr>
                    <p:nvPr/>
                  </p:nvSpPr>
                  <p:spPr bwMode="auto">
                    <a:xfrm>
                      <a:off x="5243" y="4064"/>
                      <a:ext cx="1" cy="19"/>
                    </a:xfrm>
                    <a:custGeom>
                      <a:avLst/>
                      <a:gdLst>
                        <a:gd name="T0" fmla="*/ 0 w 1"/>
                        <a:gd name="T1" fmla="*/ 0 h 38"/>
                        <a:gd name="T2" fmla="*/ 1 w 1"/>
                        <a:gd name="T3" fmla="*/ 1 h 38"/>
                        <a:gd name="T4" fmla="*/ 1 w 1"/>
                        <a:gd name="T5" fmla="*/ 1 h 38"/>
                        <a:gd name="T6" fmla="*/ 0 w 1"/>
                        <a:gd name="T7" fmla="*/ 1 h 38"/>
                        <a:gd name="T8" fmla="*/ 0 w 1"/>
                        <a:gd name="T9" fmla="*/ 0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8">
                          <a:moveTo>
                            <a:pt x="0" y="0"/>
                          </a:moveTo>
                          <a:lnTo>
                            <a:pt x="1" y="4"/>
                          </a:lnTo>
                          <a:lnTo>
                            <a:pt x="1" y="38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0D55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8" name="Freeform 1031"/>
                    <p:cNvSpPr>
                      <a:spLocks/>
                    </p:cNvSpPr>
                    <p:nvPr/>
                  </p:nvSpPr>
                  <p:spPr bwMode="auto">
                    <a:xfrm>
                      <a:off x="5244" y="4066"/>
                      <a:ext cx="2" cy="19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1 w 3"/>
                        <a:gd name="T3" fmla="*/ 1 h 36"/>
                        <a:gd name="T4" fmla="*/ 1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FD45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9" name="Freeform 1032"/>
                    <p:cNvSpPr>
                      <a:spLocks/>
                    </p:cNvSpPr>
                    <p:nvPr/>
                  </p:nvSpPr>
                  <p:spPr bwMode="auto">
                    <a:xfrm>
                      <a:off x="5246" y="4068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0 h 36"/>
                        <a:gd name="T2" fmla="*/ 1 w 2"/>
                        <a:gd name="T3" fmla="*/ 1 h 36"/>
                        <a:gd name="T4" fmla="*/ 1 w 2"/>
                        <a:gd name="T5" fmla="*/ 1 h 36"/>
                        <a:gd name="T6" fmla="*/ 0 w 2"/>
                        <a:gd name="T7" fmla="*/ 1 h 36"/>
                        <a:gd name="T8" fmla="*/ 0 w 2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6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2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ED35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0" name="Freeform 1033"/>
                    <p:cNvSpPr>
                      <a:spLocks/>
                    </p:cNvSpPr>
                    <p:nvPr/>
                  </p:nvSpPr>
                  <p:spPr bwMode="auto">
                    <a:xfrm>
                      <a:off x="5246" y="4069"/>
                      <a:ext cx="2" cy="19"/>
                    </a:xfrm>
                    <a:custGeom>
                      <a:avLst/>
                      <a:gdLst>
                        <a:gd name="T0" fmla="*/ 0 w 2"/>
                        <a:gd name="T1" fmla="*/ 0 h 37"/>
                        <a:gd name="T2" fmla="*/ 2 w 2"/>
                        <a:gd name="T3" fmla="*/ 1 h 37"/>
                        <a:gd name="T4" fmla="*/ 2 w 2"/>
                        <a:gd name="T5" fmla="*/ 1 h 37"/>
                        <a:gd name="T6" fmla="*/ 0 w 2"/>
                        <a:gd name="T7" fmla="*/ 1 h 37"/>
                        <a:gd name="T8" fmla="*/ 0 w 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7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2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DD2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1" name="Freeform 1034"/>
                    <p:cNvSpPr>
                      <a:spLocks/>
                    </p:cNvSpPr>
                    <p:nvPr/>
                  </p:nvSpPr>
                  <p:spPr bwMode="auto">
                    <a:xfrm>
                      <a:off x="5248" y="4071"/>
                      <a:ext cx="7" cy="24"/>
                    </a:xfrm>
                    <a:custGeom>
                      <a:avLst/>
                      <a:gdLst>
                        <a:gd name="T0" fmla="*/ 0 w 14"/>
                        <a:gd name="T1" fmla="*/ 0 h 50"/>
                        <a:gd name="T2" fmla="*/ 1 w 14"/>
                        <a:gd name="T3" fmla="*/ 0 h 50"/>
                        <a:gd name="T4" fmla="*/ 1 w 14"/>
                        <a:gd name="T5" fmla="*/ 0 h 50"/>
                        <a:gd name="T6" fmla="*/ 0 w 14"/>
                        <a:gd name="T7" fmla="*/ 0 h 50"/>
                        <a:gd name="T8" fmla="*/ 0 w 14"/>
                        <a:gd name="T9" fmla="*/ 0 h 5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50">
                          <a:moveTo>
                            <a:pt x="0" y="0"/>
                          </a:moveTo>
                          <a:lnTo>
                            <a:pt x="14" y="16"/>
                          </a:lnTo>
                          <a:lnTo>
                            <a:pt x="14" y="50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DD1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2" name="Freeform 1035"/>
                    <p:cNvSpPr>
                      <a:spLocks/>
                    </p:cNvSpPr>
                    <p:nvPr/>
                  </p:nvSpPr>
                  <p:spPr bwMode="auto">
                    <a:xfrm>
                      <a:off x="5248" y="4071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0 h 37"/>
                        <a:gd name="T2" fmla="*/ 1 w 2"/>
                        <a:gd name="T3" fmla="*/ 0 h 37"/>
                        <a:gd name="T4" fmla="*/ 1 w 2"/>
                        <a:gd name="T5" fmla="*/ 0 h 37"/>
                        <a:gd name="T6" fmla="*/ 0 w 2"/>
                        <a:gd name="T7" fmla="*/ 0 h 37"/>
                        <a:gd name="T8" fmla="*/ 0 w 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7">
                          <a:moveTo>
                            <a:pt x="0" y="0"/>
                          </a:moveTo>
                          <a:lnTo>
                            <a:pt x="2" y="3"/>
                          </a:lnTo>
                          <a:lnTo>
                            <a:pt x="2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DD1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3" name="Freeform 1036"/>
                    <p:cNvSpPr>
                      <a:spLocks/>
                    </p:cNvSpPr>
                    <p:nvPr/>
                  </p:nvSpPr>
                  <p:spPr bwMode="auto">
                    <a:xfrm>
                      <a:off x="5248" y="4072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1 w 3"/>
                        <a:gd name="T3" fmla="*/ 0 h 37"/>
                        <a:gd name="T4" fmla="*/ 1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CCF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4" name="Freeform 1037"/>
                    <p:cNvSpPr>
                      <a:spLocks/>
                    </p:cNvSpPr>
                    <p:nvPr/>
                  </p:nvSpPr>
                  <p:spPr bwMode="auto">
                    <a:xfrm>
                      <a:off x="5250" y="4073"/>
                      <a:ext cx="1" cy="18"/>
                    </a:xfrm>
                    <a:custGeom>
                      <a:avLst/>
                      <a:gdLst>
                        <a:gd name="T0" fmla="*/ 0 w 1"/>
                        <a:gd name="T1" fmla="*/ 0 h 35"/>
                        <a:gd name="T2" fmla="*/ 1 w 1"/>
                        <a:gd name="T3" fmla="*/ 1 h 35"/>
                        <a:gd name="T4" fmla="*/ 1 w 1"/>
                        <a:gd name="T5" fmla="*/ 1 h 35"/>
                        <a:gd name="T6" fmla="*/ 0 w 1"/>
                        <a:gd name="T7" fmla="*/ 1 h 35"/>
                        <a:gd name="T8" fmla="*/ 0 w 1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5">
                          <a:moveTo>
                            <a:pt x="0" y="0"/>
                          </a:moveTo>
                          <a:lnTo>
                            <a:pt x="1" y="1"/>
                          </a:lnTo>
                          <a:lnTo>
                            <a:pt x="1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BCE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5" name="Freeform 1038"/>
                    <p:cNvSpPr>
                      <a:spLocks/>
                    </p:cNvSpPr>
                    <p:nvPr/>
                  </p:nvSpPr>
                  <p:spPr bwMode="auto">
                    <a:xfrm>
                      <a:off x="5250" y="4074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1 w 3"/>
                        <a:gd name="T3" fmla="*/ 0 h 37"/>
                        <a:gd name="T4" fmla="*/ 1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ACD5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6" name="Freeform 1039"/>
                    <p:cNvSpPr>
                      <a:spLocks/>
                    </p:cNvSpPr>
                    <p:nvPr/>
                  </p:nvSpPr>
                  <p:spPr bwMode="auto">
                    <a:xfrm>
                      <a:off x="5252" y="4076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35"/>
                        <a:gd name="T2" fmla="*/ 1 w 1"/>
                        <a:gd name="T3" fmla="*/ 0 h 35"/>
                        <a:gd name="T4" fmla="*/ 1 w 1"/>
                        <a:gd name="T5" fmla="*/ 0 h 35"/>
                        <a:gd name="T6" fmla="*/ 0 w 1"/>
                        <a:gd name="T7" fmla="*/ 0 h 35"/>
                        <a:gd name="T8" fmla="*/ 0 w 1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5">
                          <a:moveTo>
                            <a:pt x="0" y="0"/>
                          </a:moveTo>
                          <a:lnTo>
                            <a:pt x="1" y="2"/>
                          </a:lnTo>
                          <a:lnTo>
                            <a:pt x="1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ACC5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7" name="Freeform 1040"/>
                    <p:cNvSpPr>
                      <a:spLocks/>
                    </p:cNvSpPr>
                    <p:nvPr/>
                  </p:nvSpPr>
                  <p:spPr bwMode="auto">
                    <a:xfrm>
                      <a:off x="5253" y="4076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0 w 3"/>
                        <a:gd name="T3" fmla="*/ 1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2"/>
                          </a:lnTo>
                          <a:lnTo>
                            <a:pt x="3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9CB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8" name="Freeform 1041"/>
                    <p:cNvSpPr>
                      <a:spLocks/>
                    </p:cNvSpPr>
                    <p:nvPr/>
                  </p:nvSpPr>
                  <p:spPr bwMode="auto">
                    <a:xfrm>
                      <a:off x="5254" y="4078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36"/>
                        <a:gd name="T2" fmla="*/ 1 w 1"/>
                        <a:gd name="T3" fmla="*/ 0 h 36"/>
                        <a:gd name="T4" fmla="*/ 1 w 1"/>
                        <a:gd name="T5" fmla="*/ 0 h 36"/>
                        <a:gd name="T6" fmla="*/ 0 w 1"/>
                        <a:gd name="T7" fmla="*/ 0 h 36"/>
                        <a:gd name="T8" fmla="*/ 0 w 1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6">
                          <a:moveTo>
                            <a:pt x="0" y="0"/>
                          </a:moveTo>
                          <a:lnTo>
                            <a:pt x="1" y="2"/>
                          </a:lnTo>
                          <a:lnTo>
                            <a:pt x="1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8CA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59" name="Freeform 1042"/>
                    <p:cNvSpPr>
                      <a:spLocks/>
                    </p:cNvSpPr>
                    <p:nvPr/>
                  </p:nvSpPr>
                  <p:spPr bwMode="auto">
                    <a:xfrm>
                      <a:off x="5255" y="4078"/>
                      <a:ext cx="10" cy="25"/>
                    </a:xfrm>
                    <a:custGeom>
                      <a:avLst/>
                      <a:gdLst>
                        <a:gd name="T0" fmla="*/ 0 w 20"/>
                        <a:gd name="T1" fmla="*/ 0 h 49"/>
                        <a:gd name="T2" fmla="*/ 1 w 20"/>
                        <a:gd name="T3" fmla="*/ 1 h 49"/>
                        <a:gd name="T4" fmla="*/ 1 w 20"/>
                        <a:gd name="T5" fmla="*/ 1 h 49"/>
                        <a:gd name="T6" fmla="*/ 0 w 20"/>
                        <a:gd name="T7" fmla="*/ 1 h 49"/>
                        <a:gd name="T8" fmla="*/ 0 w 20"/>
                        <a:gd name="T9" fmla="*/ 0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" h="49">
                          <a:moveTo>
                            <a:pt x="0" y="0"/>
                          </a:moveTo>
                          <a:lnTo>
                            <a:pt x="20" y="15"/>
                          </a:lnTo>
                          <a:lnTo>
                            <a:pt x="20" y="49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8C9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0" name="Freeform 1043"/>
                    <p:cNvSpPr>
                      <a:spLocks/>
                    </p:cNvSpPr>
                    <p:nvPr/>
                  </p:nvSpPr>
                  <p:spPr bwMode="auto">
                    <a:xfrm>
                      <a:off x="5255" y="4078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0 w 3"/>
                        <a:gd name="T3" fmla="*/ 1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8C9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1" name="Freeform 1044"/>
                    <p:cNvSpPr>
                      <a:spLocks/>
                    </p:cNvSpPr>
                    <p:nvPr/>
                  </p:nvSpPr>
                  <p:spPr bwMode="auto">
                    <a:xfrm>
                      <a:off x="5256" y="4080"/>
                      <a:ext cx="2" cy="17"/>
                    </a:xfrm>
                    <a:custGeom>
                      <a:avLst/>
                      <a:gdLst>
                        <a:gd name="T0" fmla="*/ 0 w 3"/>
                        <a:gd name="T1" fmla="*/ 0 h 35"/>
                        <a:gd name="T2" fmla="*/ 1 w 3"/>
                        <a:gd name="T3" fmla="*/ 0 h 35"/>
                        <a:gd name="T4" fmla="*/ 1 w 3"/>
                        <a:gd name="T5" fmla="*/ 0 h 35"/>
                        <a:gd name="T6" fmla="*/ 0 w 3"/>
                        <a:gd name="T7" fmla="*/ 0 h 35"/>
                        <a:gd name="T8" fmla="*/ 0 w 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0"/>
                          </a:moveTo>
                          <a:lnTo>
                            <a:pt x="3" y="1"/>
                          </a:lnTo>
                          <a:lnTo>
                            <a:pt x="3" y="35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7C84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2" name="Freeform 1045"/>
                    <p:cNvSpPr>
                      <a:spLocks/>
                    </p:cNvSpPr>
                    <p:nvPr/>
                  </p:nvSpPr>
                  <p:spPr bwMode="auto">
                    <a:xfrm>
                      <a:off x="5258" y="4081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6C74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3" name="Freeform 1046"/>
                    <p:cNvSpPr>
                      <a:spLocks/>
                    </p:cNvSpPr>
                    <p:nvPr/>
                  </p:nvSpPr>
                  <p:spPr bwMode="auto">
                    <a:xfrm>
                      <a:off x="5259" y="4082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5"/>
                        <a:gd name="T2" fmla="*/ 0 w 3"/>
                        <a:gd name="T3" fmla="*/ 1 h 35"/>
                        <a:gd name="T4" fmla="*/ 0 w 3"/>
                        <a:gd name="T5" fmla="*/ 1 h 35"/>
                        <a:gd name="T6" fmla="*/ 0 w 3"/>
                        <a:gd name="T7" fmla="*/ 1 h 35"/>
                        <a:gd name="T8" fmla="*/ 0 w 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0"/>
                          </a:moveTo>
                          <a:lnTo>
                            <a:pt x="3" y="1"/>
                          </a:lnTo>
                          <a:lnTo>
                            <a:pt x="3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6C6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4" name="Freeform 1047"/>
                    <p:cNvSpPr>
                      <a:spLocks/>
                    </p:cNvSpPr>
                    <p:nvPr/>
                  </p:nvSpPr>
                  <p:spPr bwMode="auto">
                    <a:xfrm>
                      <a:off x="5260" y="4083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1 w 3"/>
                        <a:gd name="T3" fmla="*/ 0 h 37"/>
                        <a:gd name="T4" fmla="*/ 1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5C5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5" name="Freeform 1048"/>
                    <p:cNvSpPr>
                      <a:spLocks/>
                    </p:cNvSpPr>
                    <p:nvPr/>
                  </p:nvSpPr>
                  <p:spPr bwMode="auto">
                    <a:xfrm>
                      <a:off x="5262" y="4084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0 h 35"/>
                        <a:gd name="T2" fmla="*/ 1 w 2"/>
                        <a:gd name="T3" fmla="*/ 1 h 35"/>
                        <a:gd name="T4" fmla="*/ 1 w 2"/>
                        <a:gd name="T5" fmla="*/ 1 h 35"/>
                        <a:gd name="T6" fmla="*/ 0 w 2"/>
                        <a:gd name="T7" fmla="*/ 1 h 35"/>
                        <a:gd name="T8" fmla="*/ 0 w 2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5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2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5C4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6" name="Freeform 1049"/>
                    <p:cNvSpPr>
                      <a:spLocks/>
                    </p:cNvSpPr>
                    <p:nvPr/>
                  </p:nvSpPr>
                  <p:spPr bwMode="auto">
                    <a:xfrm>
                      <a:off x="5263" y="4085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1 w 3"/>
                        <a:gd name="T3" fmla="*/ 0 h 37"/>
                        <a:gd name="T4" fmla="*/ 1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4C3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7" name="Freeform 1050"/>
                    <p:cNvSpPr>
                      <a:spLocks/>
                    </p:cNvSpPr>
                    <p:nvPr/>
                  </p:nvSpPr>
                  <p:spPr bwMode="auto">
                    <a:xfrm>
                      <a:off x="5265" y="4086"/>
                      <a:ext cx="10" cy="24"/>
                    </a:xfrm>
                    <a:custGeom>
                      <a:avLst/>
                      <a:gdLst>
                        <a:gd name="T0" fmla="*/ 0 w 21"/>
                        <a:gd name="T1" fmla="*/ 0 h 48"/>
                        <a:gd name="T2" fmla="*/ 0 w 21"/>
                        <a:gd name="T3" fmla="*/ 1 h 48"/>
                        <a:gd name="T4" fmla="*/ 0 w 21"/>
                        <a:gd name="T5" fmla="*/ 1 h 48"/>
                        <a:gd name="T6" fmla="*/ 0 w 21"/>
                        <a:gd name="T7" fmla="*/ 1 h 48"/>
                        <a:gd name="T8" fmla="*/ 0 w 21"/>
                        <a:gd name="T9" fmla="*/ 0 h 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1" h="48">
                          <a:moveTo>
                            <a:pt x="0" y="0"/>
                          </a:moveTo>
                          <a:lnTo>
                            <a:pt x="21" y="14"/>
                          </a:lnTo>
                          <a:lnTo>
                            <a:pt x="21" y="48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8" name="Freeform 1051"/>
                    <p:cNvSpPr>
                      <a:spLocks/>
                    </p:cNvSpPr>
                    <p:nvPr/>
                  </p:nvSpPr>
                  <p:spPr bwMode="auto">
                    <a:xfrm>
                      <a:off x="5265" y="4086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5"/>
                        <a:gd name="T2" fmla="*/ 0 w 3"/>
                        <a:gd name="T3" fmla="*/ 1 h 35"/>
                        <a:gd name="T4" fmla="*/ 0 w 3"/>
                        <a:gd name="T5" fmla="*/ 1 h 35"/>
                        <a:gd name="T6" fmla="*/ 0 w 3"/>
                        <a:gd name="T7" fmla="*/ 1 h 35"/>
                        <a:gd name="T8" fmla="*/ 0 w 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0"/>
                          </a:moveTo>
                          <a:lnTo>
                            <a:pt x="3" y="2"/>
                          </a:lnTo>
                          <a:lnTo>
                            <a:pt x="3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69" name="Freeform 1052"/>
                    <p:cNvSpPr>
                      <a:spLocks/>
                    </p:cNvSpPr>
                    <p:nvPr/>
                  </p:nvSpPr>
                  <p:spPr bwMode="auto">
                    <a:xfrm>
                      <a:off x="5266" y="4087"/>
                      <a:ext cx="2" cy="18"/>
                    </a:xfrm>
                    <a:custGeom>
                      <a:avLst/>
                      <a:gdLst>
                        <a:gd name="T0" fmla="*/ 0 w 4"/>
                        <a:gd name="T1" fmla="*/ 0 h 36"/>
                        <a:gd name="T2" fmla="*/ 1 w 4"/>
                        <a:gd name="T3" fmla="*/ 1 h 36"/>
                        <a:gd name="T4" fmla="*/ 1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0"/>
                          </a:moveTo>
                          <a:lnTo>
                            <a:pt x="4" y="2"/>
                          </a:lnTo>
                          <a:lnTo>
                            <a:pt x="4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3C14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0" name="Freeform 1053"/>
                    <p:cNvSpPr>
                      <a:spLocks/>
                    </p:cNvSpPr>
                    <p:nvPr/>
                  </p:nvSpPr>
                  <p:spPr bwMode="auto">
                    <a:xfrm>
                      <a:off x="5268" y="4088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1 h 37"/>
                        <a:gd name="T4" fmla="*/ 0 w 3"/>
                        <a:gd name="T5" fmla="*/ 1 h 37"/>
                        <a:gd name="T6" fmla="*/ 0 w 3"/>
                        <a:gd name="T7" fmla="*/ 1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3C04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1" name="Freeform 1054"/>
                    <p:cNvSpPr>
                      <a:spLocks/>
                    </p:cNvSpPr>
                    <p:nvPr/>
                  </p:nvSpPr>
                  <p:spPr bwMode="auto">
                    <a:xfrm>
                      <a:off x="5269" y="4090"/>
                      <a:ext cx="3" cy="17"/>
                    </a:xfrm>
                    <a:custGeom>
                      <a:avLst/>
                      <a:gdLst>
                        <a:gd name="T0" fmla="*/ 0 w 4"/>
                        <a:gd name="T1" fmla="*/ 0 h 35"/>
                        <a:gd name="T2" fmla="*/ 2 w 4"/>
                        <a:gd name="T3" fmla="*/ 0 h 35"/>
                        <a:gd name="T4" fmla="*/ 2 w 4"/>
                        <a:gd name="T5" fmla="*/ 0 h 35"/>
                        <a:gd name="T6" fmla="*/ 0 w 4"/>
                        <a:gd name="T7" fmla="*/ 0 h 35"/>
                        <a:gd name="T8" fmla="*/ 0 w 4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5">
                          <a:moveTo>
                            <a:pt x="0" y="0"/>
                          </a:moveTo>
                          <a:lnTo>
                            <a:pt x="4" y="2"/>
                          </a:lnTo>
                          <a:lnTo>
                            <a:pt x="4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2BF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2" name="Freeform 1055"/>
                    <p:cNvSpPr>
                      <a:spLocks/>
                    </p:cNvSpPr>
                    <p:nvPr/>
                  </p:nvSpPr>
                  <p:spPr bwMode="auto">
                    <a:xfrm>
                      <a:off x="5272" y="4090"/>
                      <a:ext cx="2" cy="19"/>
                    </a:xfrm>
                    <a:custGeom>
                      <a:avLst/>
                      <a:gdLst>
                        <a:gd name="T0" fmla="*/ 0 w 4"/>
                        <a:gd name="T1" fmla="*/ 0 h 36"/>
                        <a:gd name="T2" fmla="*/ 1 w 4"/>
                        <a:gd name="T3" fmla="*/ 1 h 36"/>
                        <a:gd name="T4" fmla="*/ 1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0"/>
                          </a:moveTo>
                          <a:lnTo>
                            <a:pt x="4" y="3"/>
                          </a:lnTo>
                          <a:lnTo>
                            <a:pt x="4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2BE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3" name="Freeform 1056"/>
                    <p:cNvSpPr>
                      <a:spLocks/>
                    </p:cNvSpPr>
                    <p:nvPr/>
                  </p:nvSpPr>
                  <p:spPr bwMode="auto">
                    <a:xfrm>
                      <a:off x="5274" y="4092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6"/>
                        <a:gd name="T2" fmla="*/ 0 w 3"/>
                        <a:gd name="T3" fmla="*/ 1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0"/>
                          </a:moveTo>
                          <a:lnTo>
                            <a:pt x="3" y="2"/>
                          </a:lnTo>
                          <a:lnTo>
                            <a:pt x="3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1BD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4" name="Freeform 1057"/>
                    <p:cNvSpPr>
                      <a:spLocks/>
                    </p:cNvSpPr>
                    <p:nvPr/>
                  </p:nvSpPr>
                  <p:spPr bwMode="auto">
                    <a:xfrm>
                      <a:off x="5275" y="4093"/>
                      <a:ext cx="13" cy="23"/>
                    </a:xfrm>
                    <a:custGeom>
                      <a:avLst/>
                      <a:gdLst>
                        <a:gd name="T0" fmla="*/ 0 w 26"/>
                        <a:gd name="T1" fmla="*/ 0 h 47"/>
                        <a:gd name="T2" fmla="*/ 1 w 26"/>
                        <a:gd name="T3" fmla="*/ 0 h 47"/>
                        <a:gd name="T4" fmla="*/ 1 w 26"/>
                        <a:gd name="T5" fmla="*/ 0 h 47"/>
                        <a:gd name="T6" fmla="*/ 0 w 26"/>
                        <a:gd name="T7" fmla="*/ 0 h 47"/>
                        <a:gd name="T8" fmla="*/ 0 w 2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6" h="47">
                          <a:moveTo>
                            <a:pt x="0" y="0"/>
                          </a:moveTo>
                          <a:lnTo>
                            <a:pt x="26" y="13"/>
                          </a:lnTo>
                          <a:lnTo>
                            <a:pt x="26" y="4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5" name="Freeform 1058"/>
                    <p:cNvSpPr>
                      <a:spLocks/>
                    </p:cNvSpPr>
                    <p:nvPr/>
                  </p:nvSpPr>
                  <p:spPr bwMode="auto">
                    <a:xfrm>
                      <a:off x="5275" y="4093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6"/>
                        <a:gd name="T2" fmla="*/ 1 w 6"/>
                        <a:gd name="T3" fmla="*/ 1 h 36"/>
                        <a:gd name="T4" fmla="*/ 1 w 6"/>
                        <a:gd name="T5" fmla="*/ 1 h 36"/>
                        <a:gd name="T6" fmla="*/ 0 w 6"/>
                        <a:gd name="T7" fmla="*/ 1 h 36"/>
                        <a:gd name="T8" fmla="*/ 0 w 6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6">
                          <a:moveTo>
                            <a:pt x="0" y="0"/>
                          </a:moveTo>
                          <a:lnTo>
                            <a:pt x="6" y="2"/>
                          </a:lnTo>
                          <a:lnTo>
                            <a:pt x="6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6" name="Freeform 1059"/>
                    <p:cNvSpPr>
                      <a:spLocks/>
                    </p:cNvSpPr>
                    <p:nvPr/>
                  </p:nvSpPr>
                  <p:spPr bwMode="auto">
                    <a:xfrm>
                      <a:off x="5278" y="4094"/>
                      <a:ext cx="2" cy="18"/>
                    </a:xfrm>
                    <a:custGeom>
                      <a:avLst/>
                      <a:gdLst>
                        <a:gd name="T0" fmla="*/ 0 w 4"/>
                        <a:gd name="T1" fmla="*/ 0 h 36"/>
                        <a:gd name="T2" fmla="*/ 1 w 4"/>
                        <a:gd name="T3" fmla="*/ 1 h 36"/>
                        <a:gd name="T4" fmla="*/ 1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0"/>
                          </a:moveTo>
                          <a:lnTo>
                            <a:pt x="4" y="3"/>
                          </a:lnTo>
                          <a:lnTo>
                            <a:pt x="4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70BB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7" name="Freeform 1060"/>
                    <p:cNvSpPr>
                      <a:spLocks/>
                    </p:cNvSpPr>
                    <p:nvPr/>
                  </p:nvSpPr>
                  <p:spPr bwMode="auto">
                    <a:xfrm>
                      <a:off x="5280" y="4095"/>
                      <a:ext cx="3" cy="19"/>
                    </a:xfrm>
                    <a:custGeom>
                      <a:avLst/>
                      <a:gdLst>
                        <a:gd name="T0" fmla="*/ 0 w 6"/>
                        <a:gd name="T1" fmla="*/ 0 h 36"/>
                        <a:gd name="T2" fmla="*/ 1 w 6"/>
                        <a:gd name="T3" fmla="*/ 1 h 36"/>
                        <a:gd name="T4" fmla="*/ 1 w 6"/>
                        <a:gd name="T5" fmla="*/ 1 h 36"/>
                        <a:gd name="T6" fmla="*/ 0 w 6"/>
                        <a:gd name="T7" fmla="*/ 1 h 36"/>
                        <a:gd name="T8" fmla="*/ 0 w 6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6">
                          <a:moveTo>
                            <a:pt x="0" y="0"/>
                          </a:moveTo>
                          <a:lnTo>
                            <a:pt x="6" y="2"/>
                          </a:lnTo>
                          <a:lnTo>
                            <a:pt x="6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FBA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8" name="Freeform 1061"/>
                    <p:cNvSpPr>
                      <a:spLocks/>
                    </p:cNvSpPr>
                    <p:nvPr/>
                  </p:nvSpPr>
                  <p:spPr bwMode="auto">
                    <a:xfrm>
                      <a:off x="5283" y="4097"/>
                      <a:ext cx="2" cy="18"/>
                    </a:xfrm>
                    <a:custGeom>
                      <a:avLst/>
                      <a:gdLst>
                        <a:gd name="T0" fmla="*/ 0 w 4"/>
                        <a:gd name="T1" fmla="*/ 0 h 37"/>
                        <a:gd name="T2" fmla="*/ 1 w 4"/>
                        <a:gd name="T3" fmla="*/ 0 h 37"/>
                        <a:gd name="T4" fmla="*/ 1 w 4"/>
                        <a:gd name="T5" fmla="*/ 0 h 37"/>
                        <a:gd name="T6" fmla="*/ 0 w 4"/>
                        <a:gd name="T7" fmla="*/ 0 h 37"/>
                        <a:gd name="T8" fmla="*/ 0 w 4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7">
                          <a:moveTo>
                            <a:pt x="0" y="0"/>
                          </a:moveTo>
                          <a:lnTo>
                            <a:pt x="4" y="3"/>
                          </a:lnTo>
                          <a:lnTo>
                            <a:pt x="4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EB9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79" name="Freeform 1062"/>
                    <p:cNvSpPr>
                      <a:spLocks/>
                    </p:cNvSpPr>
                    <p:nvPr/>
                  </p:nvSpPr>
                  <p:spPr bwMode="auto">
                    <a:xfrm>
                      <a:off x="5285" y="4098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1 w 6"/>
                        <a:gd name="T3" fmla="*/ 0 h 37"/>
                        <a:gd name="T4" fmla="*/ 1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0"/>
                          </a:moveTo>
                          <a:lnTo>
                            <a:pt x="6" y="3"/>
                          </a:lnTo>
                          <a:lnTo>
                            <a:pt x="6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DB8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0" name="Freeform 1063"/>
                    <p:cNvSpPr>
                      <a:spLocks/>
                    </p:cNvSpPr>
                    <p:nvPr/>
                  </p:nvSpPr>
                  <p:spPr bwMode="auto">
                    <a:xfrm>
                      <a:off x="5288" y="4100"/>
                      <a:ext cx="14" cy="22"/>
                    </a:xfrm>
                    <a:custGeom>
                      <a:avLst/>
                      <a:gdLst>
                        <a:gd name="T0" fmla="*/ 0 w 28"/>
                        <a:gd name="T1" fmla="*/ 0 h 45"/>
                        <a:gd name="T2" fmla="*/ 1 w 28"/>
                        <a:gd name="T3" fmla="*/ 0 h 45"/>
                        <a:gd name="T4" fmla="*/ 1 w 28"/>
                        <a:gd name="T5" fmla="*/ 0 h 45"/>
                        <a:gd name="T6" fmla="*/ 0 w 28"/>
                        <a:gd name="T7" fmla="*/ 0 h 45"/>
                        <a:gd name="T8" fmla="*/ 0 w 28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8" h="45">
                          <a:moveTo>
                            <a:pt x="0" y="0"/>
                          </a:moveTo>
                          <a:lnTo>
                            <a:pt x="28" y="11"/>
                          </a:lnTo>
                          <a:lnTo>
                            <a:pt x="28" y="4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1" name="Freeform 1064"/>
                    <p:cNvSpPr>
                      <a:spLocks/>
                    </p:cNvSpPr>
                    <p:nvPr/>
                  </p:nvSpPr>
                  <p:spPr bwMode="auto">
                    <a:xfrm>
                      <a:off x="5288" y="4100"/>
                      <a:ext cx="3" cy="17"/>
                    </a:xfrm>
                    <a:custGeom>
                      <a:avLst/>
                      <a:gdLst>
                        <a:gd name="T0" fmla="*/ 0 w 5"/>
                        <a:gd name="T1" fmla="*/ 0 h 35"/>
                        <a:gd name="T2" fmla="*/ 1 w 5"/>
                        <a:gd name="T3" fmla="*/ 0 h 35"/>
                        <a:gd name="T4" fmla="*/ 1 w 5"/>
                        <a:gd name="T5" fmla="*/ 0 h 35"/>
                        <a:gd name="T6" fmla="*/ 0 w 5"/>
                        <a:gd name="T7" fmla="*/ 0 h 35"/>
                        <a:gd name="T8" fmla="*/ 0 w 5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" h="35">
                          <a:moveTo>
                            <a:pt x="0" y="0"/>
                          </a:moveTo>
                          <a:lnTo>
                            <a:pt x="5" y="1"/>
                          </a:lnTo>
                          <a:lnTo>
                            <a:pt x="5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2" name="Freeform 1065"/>
                    <p:cNvSpPr>
                      <a:spLocks/>
                    </p:cNvSpPr>
                    <p:nvPr/>
                  </p:nvSpPr>
                  <p:spPr bwMode="auto">
                    <a:xfrm>
                      <a:off x="5291" y="4100"/>
                      <a:ext cx="2" cy="19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0 w 6"/>
                        <a:gd name="T3" fmla="*/ 1 h 37"/>
                        <a:gd name="T4" fmla="*/ 0 w 6"/>
                        <a:gd name="T5" fmla="*/ 1 h 37"/>
                        <a:gd name="T6" fmla="*/ 0 w 6"/>
                        <a:gd name="T7" fmla="*/ 1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0"/>
                          </a:moveTo>
                          <a:lnTo>
                            <a:pt x="6" y="3"/>
                          </a:lnTo>
                          <a:lnTo>
                            <a:pt x="6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CB6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3" name="Freeform 1066"/>
                    <p:cNvSpPr>
                      <a:spLocks/>
                    </p:cNvSpPr>
                    <p:nvPr/>
                  </p:nvSpPr>
                  <p:spPr bwMode="auto">
                    <a:xfrm>
                      <a:off x="5293" y="4102"/>
                      <a:ext cx="3" cy="18"/>
                    </a:xfrm>
                    <a:custGeom>
                      <a:avLst/>
                      <a:gdLst>
                        <a:gd name="T0" fmla="*/ 0 w 5"/>
                        <a:gd name="T1" fmla="*/ 0 h 37"/>
                        <a:gd name="T2" fmla="*/ 1 w 5"/>
                        <a:gd name="T3" fmla="*/ 0 h 37"/>
                        <a:gd name="T4" fmla="*/ 1 w 5"/>
                        <a:gd name="T5" fmla="*/ 0 h 37"/>
                        <a:gd name="T6" fmla="*/ 0 w 5"/>
                        <a:gd name="T7" fmla="*/ 0 h 37"/>
                        <a:gd name="T8" fmla="*/ 0 w 5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" h="37">
                          <a:moveTo>
                            <a:pt x="0" y="0"/>
                          </a:moveTo>
                          <a:lnTo>
                            <a:pt x="5" y="3"/>
                          </a:lnTo>
                          <a:lnTo>
                            <a:pt x="5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CB5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4" name="Freeform 1067"/>
                    <p:cNvSpPr>
                      <a:spLocks/>
                    </p:cNvSpPr>
                    <p:nvPr/>
                  </p:nvSpPr>
                  <p:spPr bwMode="auto">
                    <a:xfrm>
                      <a:off x="5296" y="4103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5"/>
                        <a:gd name="T2" fmla="*/ 1 w 6"/>
                        <a:gd name="T3" fmla="*/ 1 h 35"/>
                        <a:gd name="T4" fmla="*/ 1 w 6"/>
                        <a:gd name="T5" fmla="*/ 1 h 35"/>
                        <a:gd name="T6" fmla="*/ 0 w 6"/>
                        <a:gd name="T7" fmla="*/ 1 h 35"/>
                        <a:gd name="T8" fmla="*/ 0 w 6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5">
                          <a:moveTo>
                            <a:pt x="0" y="0"/>
                          </a:moveTo>
                          <a:lnTo>
                            <a:pt x="6" y="1"/>
                          </a:lnTo>
                          <a:lnTo>
                            <a:pt x="6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BB4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5" name="Freeform 1068"/>
                    <p:cNvSpPr>
                      <a:spLocks/>
                    </p:cNvSpPr>
                    <p:nvPr/>
                  </p:nvSpPr>
                  <p:spPr bwMode="auto">
                    <a:xfrm>
                      <a:off x="5299" y="4104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1 w 6"/>
                        <a:gd name="T3" fmla="*/ 0 h 37"/>
                        <a:gd name="T4" fmla="*/ 1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0"/>
                          </a:moveTo>
                          <a:lnTo>
                            <a:pt x="6" y="3"/>
                          </a:lnTo>
                          <a:lnTo>
                            <a:pt x="6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BB3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6" name="Freeform 1069"/>
                    <p:cNvSpPr>
                      <a:spLocks/>
                    </p:cNvSpPr>
                    <p:nvPr/>
                  </p:nvSpPr>
                  <p:spPr bwMode="auto">
                    <a:xfrm>
                      <a:off x="5302" y="4105"/>
                      <a:ext cx="15" cy="23"/>
                    </a:xfrm>
                    <a:custGeom>
                      <a:avLst/>
                      <a:gdLst>
                        <a:gd name="T0" fmla="*/ 0 w 31"/>
                        <a:gd name="T1" fmla="*/ 0 h 45"/>
                        <a:gd name="T2" fmla="*/ 0 w 31"/>
                        <a:gd name="T3" fmla="*/ 1 h 45"/>
                        <a:gd name="T4" fmla="*/ 0 w 31"/>
                        <a:gd name="T5" fmla="*/ 1 h 45"/>
                        <a:gd name="T6" fmla="*/ 0 w 31"/>
                        <a:gd name="T7" fmla="*/ 1 h 45"/>
                        <a:gd name="T8" fmla="*/ 0 w 31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" h="45">
                          <a:moveTo>
                            <a:pt x="0" y="0"/>
                          </a:moveTo>
                          <a:lnTo>
                            <a:pt x="31" y="12"/>
                          </a:lnTo>
                          <a:lnTo>
                            <a:pt x="31" y="4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7" name="Freeform 1070"/>
                    <p:cNvSpPr>
                      <a:spLocks/>
                    </p:cNvSpPr>
                    <p:nvPr/>
                  </p:nvSpPr>
                  <p:spPr bwMode="auto">
                    <a:xfrm>
                      <a:off x="5302" y="4105"/>
                      <a:ext cx="4" cy="18"/>
                    </a:xfrm>
                    <a:custGeom>
                      <a:avLst/>
                      <a:gdLst>
                        <a:gd name="T0" fmla="*/ 0 w 8"/>
                        <a:gd name="T1" fmla="*/ 0 h 37"/>
                        <a:gd name="T2" fmla="*/ 1 w 8"/>
                        <a:gd name="T3" fmla="*/ 0 h 37"/>
                        <a:gd name="T4" fmla="*/ 1 w 8"/>
                        <a:gd name="T5" fmla="*/ 0 h 37"/>
                        <a:gd name="T6" fmla="*/ 0 w 8"/>
                        <a:gd name="T7" fmla="*/ 0 h 37"/>
                        <a:gd name="T8" fmla="*/ 0 w 8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7">
                          <a:moveTo>
                            <a:pt x="0" y="0"/>
                          </a:moveTo>
                          <a:lnTo>
                            <a:pt x="8" y="3"/>
                          </a:lnTo>
                          <a:lnTo>
                            <a:pt x="8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8" name="Freeform 1071"/>
                    <p:cNvSpPr>
                      <a:spLocks/>
                    </p:cNvSpPr>
                    <p:nvPr/>
                  </p:nvSpPr>
                  <p:spPr bwMode="auto">
                    <a:xfrm>
                      <a:off x="5306" y="4107"/>
                      <a:ext cx="4" cy="18"/>
                    </a:xfrm>
                    <a:custGeom>
                      <a:avLst/>
                      <a:gdLst>
                        <a:gd name="T0" fmla="*/ 0 w 7"/>
                        <a:gd name="T1" fmla="*/ 0 h 37"/>
                        <a:gd name="T2" fmla="*/ 1 w 7"/>
                        <a:gd name="T3" fmla="*/ 0 h 37"/>
                        <a:gd name="T4" fmla="*/ 1 w 7"/>
                        <a:gd name="T5" fmla="*/ 0 h 37"/>
                        <a:gd name="T6" fmla="*/ 0 w 7"/>
                        <a:gd name="T7" fmla="*/ 0 h 37"/>
                        <a:gd name="T8" fmla="*/ 0 w 7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" h="37">
                          <a:moveTo>
                            <a:pt x="0" y="0"/>
                          </a:moveTo>
                          <a:lnTo>
                            <a:pt x="7" y="3"/>
                          </a:lnTo>
                          <a:lnTo>
                            <a:pt x="7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AB1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89" name="Freeform 1072"/>
                    <p:cNvSpPr>
                      <a:spLocks/>
                    </p:cNvSpPr>
                    <p:nvPr/>
                  </p:nvSpPr>
                  <p:spPr bwMode="auto">
                    <a:xfrm>
                      <a:off x="5310" y="4108"/>
                      <a:ext cx="4" cy="18"/>
                    </a:xfrm>
                    <a:custGeom>
                      <a:avLst/>
                      <a:gdLst>
                        <a:gd name="T0" fmla="*/ 0 w 9"/>
                        <a:gd name="T1" fmla="*/ 0 h 37"/>
                        <a:gd name="T2" fmla="*/ 0 w 9"/>
                        <a:gd name="T3" fmla="*/ 0 h 37"/>
                        <a:gd name="T4" fmla="*/ 0 w 9"/>
                        <a:gd name="T5" fmla="*/ 0 h 37"/>
                        <a:gd name="T6" fmla="*/ 0 w 9"/>
                        <a:gd name="T7" fmla="*/ 0 h 37"/>
                        <a:gd name="T8" fmla="*/ 0 w 9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7">
                          <a:moveTo>
                            <a:pt x="0" y="0"/>
                          </a:moveTo>
                          <a:lnTo>
                            <a:pt x="9" y="3"/>
                          </a:lnTo>
                          <a:lnTo>
                            <a:pt x="9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9B0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0" name="Freeform 1073"/>
                    <p:cNvSpPr>
                      <a:spLocks/>
                    </p:cNvSpPr>
                    <p:nvPr/>
                  </p:nvSpPr>
                  <p:spPr bwMode="auto">
                    <a:xfrm>
                      <a:off x="5314" y="4109"/>
                      <a:ext cx="3" cy="19"/>
                    </a:xfrm>
                    <a:custGeom>
                      <a:avLst/>
                      <a:gdLst>
                        <a:gd name="T0" fmla="*/ 0 w 7"/>
                        <a:gd name="T1" fmla="*/ 0 h 36"/>
                        <a:gd name="T2" fmla="*/ 0 w 7"/>
                        <a:gd name="T3" fmla="*/ 1 h 36"/>
                        <a:gd name="T4" fmla="*/ 0 w 7"/>
                        <a:gd name="T5" fmla="*/ 1 h 36"/>
                        <a:gd name="T6" fmla="*/ 0 w 7"/>
                        <a:gd name="T7" fmla="*/ 1 h 36"/>
                        <a:gd name="T8" fmla="*/ 0 w 7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" h="36">
                          <a:moveTo>
                            <a:pt x="0" y="0"/>
                          </a:moveTo>
                          <a:lnTo>
                            <a:pt x="7" y="3"/>
                          </a:lnTo>
                          <a:lnTo>
                            <a:pt x="7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AF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1" name="Freeform 1074"/>
                    <p:cNvSpPr>
                      <a:spLocks/>
                    </p:cNvSpPr>
                    <p:nvPr/>
                  </p:nvSpPr>
                  <p:spPr bwMode="auto">
                    <a:xfrm>
                      <a:off x="5317" y="4111"/>
                      <a:ext cx="17" cy="22"/>
                    </a:xfrm>
                    <a:custGeom>
                      <a:avLst/>
                      <a:gdLst>
                        <a:gd name="T0" fmla="*/ 0 w 34"/>
                        <a:gd name="T1" fmla="*/ 0 h 43"/>
                        <a:gd name="T2" fmla="*/ 1 w 34"/>
                        <a:gd name="T3" fmla="*/ 1 h 43"/>
                        <a:gd name="T4" fmla="*/ 1 w 34"/>
                        <a:gd name="T5" fmla="*/ 1 h 43"/>
                        <a:gd name="T6" fmla="*/ 0 w 34"/>
                        <a:gd name="T7" fmla="*/ 1 h 43"/>
                        <a:gd name="T8" fmla="*/ 0 w 34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" h="43">
                          <a:moveTo>
                            <a:pt x="0" y="0"/>
                          </a:moveTo>
                          <a:lnTo>
                            <a:pt x="34" y="9"/>
                          </a:lnTo>
                          <a:lnTo>
                            <a:pt x="34" y="43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AE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2" name="Freeform 1075"/>
                    <p:cNvSpPr>
                      <a:spLocks/>
                    </p:cNvSpPr>
                    <p:nvPr/>
                  </p:nvSpPr>
                  <p:spPr bwMode="auto">
                    <a:xfrm>
                      <a:off x="5317" y="4111"/>
                      <a:ext cx="5" cy="18"/>
                    </a:xfrm>
                    <a:custGeom>
                      <a:avLst/>
                      <a:gdLst>
                        <a:gd name="T0" fmla="*/ 0 w 8"/>
                        <a:gd name="T1" fmla="*/ 0 h 36"/>
                        <a:gd name="T2" fmla="*/ 1 w 8"/>
                        <a:gd name="T3" fmla="*/ 1 h 36"/>
                        <a:gd name="T4" fmla="*/ 1 w 8"/>
                        <a:gd name="T5" fmla="*/ 1 h 36"/>
                        <a:gd name="T6" fmla="*/ 0 w 8"/>
                        <a:gd name="T7" fmla="*/ 1 h 36"/>
                        <a:gd name="T8" fmla="*/ 0 w 8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6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8AE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3" name="Freeform 1076"/>
                    <p:cNvSpPr>
                      <a:spLocks/>
                    </p:cNvSpPr>
                    <p:nvPr/>
                  </p:nvSpPr>
                  <p:spPr bwMode="auto">
                    <a:xfrm>
                      <a:off x="5322" y="4112"/>
                      <a:ext cx="4" cy="18"/>
                    </a:xfrm>
                    <a:custGeom>
                      <a:avLst/>
                      <a:gdLst>
                        <a:gd name="T0" fmla="*/ 0 w 9"/>
                        <a:gd name="T1" fmla="*/ 0 h 36"/>
                        <a:gd name="T2" fmla="*/ 0 w 9"/>
                        <a:gd name="T3" fmla="*/ 1 h 36"/>
                        <a:gd name="T4" fmla="*/ 0 w 9"/>
                        <a:gd name="T5" fmla="*/ 1 h 36"/>
                        <a:gd name="T6" fmla="*/ 0 w 9"/>
                        <a:gd name="T7" fmla="*/ 1 h 36"/>
                        <a:gd name="T8" fmla="*/ 0 w 9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6">
                          <a:moveTo>
                            <a:pt x="0" y="0"/>
                          </a:moveTo>
                          <a:lnTo>
                            <a:pt x="9" y="2"/>
                          </a:lnTo>
                          <a:lnTo>
                            <a:pt x="9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7AD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4" name="Freeform 1077"/>
                    <p:cNvSpPr>
                      <a:spLocks/>
                    </p:cNvSpPr>
                    <p:nvPr/>
                  </p:nvSpPr>
                  <p:spPr bwMode="auto">
                    <a:xfrm>
                      <a:off x="5326" y="4113"/>
                      <a:ext cx="4" cy="18"/>
                    </a:xfrm>
                    <a:custGeom>
                      <a:avLst/>
                      <a:gdLst>
                        <a:gd name="T0" fmla="*/ 0 w 8"/>
                        <a:gd name="T1" fmla="*/ 0 h 36"/>
                        <a:gd name="T2" fmla="*/ 1 w 8"/>
                        <a:gd name="T3" fmla="*/ 1 h 36"/>
                        <a:gd name="T4" fmla="*/ 1 w 8"/>
                        <a:gd name="T5" fmla="*/ 1 h 36"/>
                        <a:gd name="T6" fmla="*/ 0 w 8"/>
                        <a:gd name="T7" fmla="*/ 1 h 36"/>
                        <a:gd name="T8" fmla="*/ 0 w 8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6">
                          <a:moveTo>
                            <a:pt x="0" y="0"/>
                          </a:moveTo>
                          <a:lnTo>
                            <a:pt x="8" y="3"/>
                          </a:lnTo>
                          <a:lnTo>
                            <a:pt x="8" y="36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7AC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5" name="Freeform 1078"/>
                    <p:cNvSpPr>
                      <a:spLocks/>
                    </p:cNvSpPr>
                    <p:nvPr/>
                  </p:nvSpPr>
                  <p:spPr bwMode="auto">
                    <a:xfrm>
                      <a:off x="5330" y="4114"/>
                      <a:ext cx="4" cy="19"/>
                    </a:xfrm>
                    <a:custGeom>
                      <a:avLst/>
                      <a:gdLst>
                        <a:gd name="T0" fmla="*/ 0 w 9"/>
                        <a:gd name="T1" fmla="*/ 0 h 36"/>
                        <a:gd name="T2" fmla="*/ 0 w 9"/>
                        <a:gd name="T3" fmla="*/ 1 h 36"/>
                        <a:gd name="T4" fmla="*/ 0 w 9"/>
                        <a:gd name="T5" fmla="*/ 1 h 36"/>
                        <a:gd name="T6" fmla="*/ 0 w 9"/>
                        <a:gd name="T7" fmla="*/ 1 h 36"/>
                        <a:gd name="T8" fmla="*/ 0 w 9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6">
                          <a:moveTo>
                            <a:pt x="0" y="0"/>
                          </a:moveTo>
                          <a:lnTo>
                            <a:pt x="9" y="2"/>
                          </a:lnTo>
                          <a:lnTo>
                            <a:pt x="9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6AB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6" name="Freeform 1079"/>
                    <p:cNvSpPr>
                      <a:spLocks/>
                    </p:cNvSpPr>
                    <p:nvPr/>
                  </p:nvSpPr>
                  <p:spPr bwMode="auto">
                    <a:xfrm>
                      <a:off x="5334" y="4116"/>
                      <a:ext cx="19" cy="21"/>
                    </a:xfrm>
                    <a:custGeom>
                      <a:avLst/>
                      <a:gdLst>
                        <a:gd name="T0" fmla="*/ 0 w 36"/>
                        <a:gd name="T1" fmla="*/ 0 h 43"/>
                        <a:gd name="T2" fmla="*/ 1 w 36"/>
                        <a:gd name="T3" fmla="*/ 0 h 43"/>
                        <a:gd name="T4" fmla="*/ 1 w 36"/>
                        <a:gd name="T5" fmla="*/ 0 h 43"/>
                        <a:gd name="T6" fmla="*/ 0 w 36"/>
                        <a:gd name="T7" fmla="*/ 0 h 43"/>
                        <a:gd name="T8" fmla="*/ 0 w 36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6" h="43">
                          <a:moveTo>
                            <a:pt x="0" y="0"/>
                          </a:moveTo>
                          <a:lnTo>
                            <a:pt x="36" y="9"/>
                          </a:lnTo>
                          <a:lnTo>
                            <a:pt x="36" y="43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6AA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7" name="Freeform 1080"/>
                    <p:cNvSpPr>
                      <a:spLocks/>
                    </p:cNvSpPr>
                    <p:nvPr/>
                  </p:nvSpPr>
                  <p:spPr bwMode="auto">
                    <a:xfrm>
                      <a:off x="5334" y="4116"/>
                      <a:ext cx="7" cy="18"/>
                    </a:xfrm>
                    <a:custGeom>
                      <a:avLst/>
                      <a:gdLst>
                        <a:gd name="T0" fmla="*/ 0 w 12"/>
                        <a:gd name="T1" fmla="*/ 0 h 37"/>
                        <a:gd name="T2" fmla="*/ 1 w 12"/>
                        <a:gd name="T3" fmla="*/ 0 h 37"/>
                        <a:gd name="T4" fmla="*/ 1 w 12"/>
                        <a:gd name="T5" fmla="*/ 0 h 37"/>
                        <a:gd name="T6" fmla="*/ 0 w 12"/>
                        <a:gd name="T7" fmla="*/ 0 h 37"/>
                        <a:gd name="T8" fmla="*/ 0 w 1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37">
                          <a:moveTo>
                            <a:pt x="0" y="0"/>
                          </a:moveTo>
                          <a:lnTo>
                            <a:pt x="12" y="3"/>
                          </a:lnTo>
                          <a:lnTo>
                            <a:pt x="12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6AA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8" name="Freeform 1081"/>
                    <p:cNvSpPr>
                      <a:spLocks/>
                    </p:cNvSpPr>
                    <p:nvPr/>
                  </p:nvSpPr>
                  <p:spPr bwMode="auto">
                    <a:xfrm>
                      <a:off x="5341" y="4117"/>
                      <a:ext cx="5" cy="18"/>
                    </a:xfrm>
                    <a:custGeom>
                      <a:avLst/>
                      <a:gdLst>
                        <a:gd name="T0" fmla="*/ 0 w 11"/>
                        <a:gd name="T1" fmla="*/ 0 h 37"/>
                        <a:gd name="T2" fmla="*/ 0 w 11"/>
                        <a:gd name="T3" fmla="*/ 0 h 37"/>
                        <a:gd name="T4" fmla="*/ 0 w 11"/>
                        <a:gd name="T5" fmla="*/ 0 h 37"/>
                        <a:gd name="T6" fmla="*/ 0 w 11"/>
                        <a:gd name="T7" fmla="*/ 0 h 37"/>
                        <a:gd name="T8" fmla="*/ 0 w 11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" h="37">
                          <a:moveTo>
                            <a:pt x="0" y="0"/>
                          </a:moveTo>
                          <a:lnTo>
                            <a:pt x="11" y="3"/>
                          </a:lnTo>
                          <a:lnTo>
                            <a:pt x="11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5A94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99" name="Freeform 1082"/>
                    <p:cNvSpPr>
                      <a:spLocks/>
                    </p:cNvSpPr>
                    <p:nvPr/>
                  </p:nvSpPr>
                  <p:spPr bwMode="auto">
                    <a:xfrm>
                      <a:off x="5346" y="4119"/>
                      <a:ext cx="7" cy="18"/>
                    </a:xfrm>
                    <a:custGeom>
                      <a:avLst/>
                      <a:gdLst>
                        <a:gd name="T0" fmla="*/ 0 w 13"/>
                        <a:gd name="T1" fmla="*/ 0 h 37"/>
                        <a:gd name="T2" fmla="*/ 1 w 13"/>
                        <a:gd name="T3" fmla="*/ 0 h 37"/>
                        <a:gd name="T4" fmla="*/ 1 w 13"/>
                        <a:gd name="T5" fmla="*/ 0 h 37"/>
                        <a:gd name="T6" fmla="*/ 0 w 13"/>
                        <a:gd name="T7" fmla="*/ 0 h 37"/>
                        <a:gd name="T8" fmla="*/ 0 w 1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37">
                          <a:moveTo>
                            <a:pt x="0" y="0"/>
                          </a:moveTo>
                          <a:lnTo>
                            <a:pt x="13" y="3"/>
                          </a:lnTo>
                          <a:lnTo>
                            <a:pt x="13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4A8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0" name="Freeform 1083"/>
                    <p:cNvSpPr>
                      <a:spLocks/>
                    </p:cNvSpPr>
                    <p:nvPr/>
                  </p:nvSpPr>
                  <p:spPr bwMode="auto">
                    <a:xfrm>
                      <a:off x="5353" y="4120"/>
                      <a:ext cx="19" cy="20"/>
                    </a:xfrm>
                    <a:custGeom>
                      <a:avLst/>
                      <a:gdLst>
                        <a:gd name="T0" fmla="*/ 0 w 38"/>
                        <a:gd name="T1" fmla="*/ 0 h 41"/>
                        <a:gd name="T2" fmla="*/ 1 w 38"/>
                        <a:gd name="T3" fmla="*/ 0 h 41"/>
                        <a:gd name="T4" fmla="*/ 1 w 38"/>
                        <a:gd name="T5" fmla="*/ 0 h 41"/>
                        <a:gd name="T6" fmla="*/ 0 w 38"/>
                        <a:gd name="T7" fmla="*/ 0 h 41"/>
                        <a:gd name="T8" fmla="*/ 0 w 38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8" h="41">
                          <a:moveTo>
                            <a:pt x="0" y="0"/>
                          </a:moveTo>
                          <a:lnTo>
                            <a:pt x="38" y="7"/>
                          </a:lnTo>
                          <a:lnTo>
                            <a:pt x="38" y="41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1" name="Freeform 1084"/>
                    <p:cNvSpPr>
                      <a:spLocks/>
                    </p:cNvSpPr>
                    <p:nvPr/>
                  </p:nvSpPr>
                  <p:spPr bwMode="auto">
                    <a:xfrm>
                      <a:off x="5353" y="4120"/>
                      <a:ext cx="4" cy="18"/>
                    </a:xfrm>
                    <a:custGeom>
                      <a:avLst/>
                      <a:gdLst>
                        <a:gd name="T0" fmla="*/ 0 w 10"/>
                        <a:gd name="T1" fmla="*/ 0 h 35"/>
                        <a:gd name="T2" fmla="*/ 0 w 10"/>
                        <a:gd name="T3" fmla="*/ 1 h 35"/>
                        <a:gd name="T4" fmla="*/ 0 w 10"/>
                        <a:gd name="T5" fmla="*/ 1 h 35"/>
                        <a:gd name="T6" fmla="*/ 0 w 10"/>
                        <a:gd name="T7" fmla="*/ 1 h 35"/>
                        <a:gd name="T8" fmla="*/ 0 w 10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5">
                          <a:moveTo>
                            <a:pt x="0" y="0"/>
                          </a:moveTo>
                          <a:lnTo>
                            <a:pt x="10" y="1"/>
                          </a:lnTo>
                          <a:lnTo>
                            <a:pt x="10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2" name="Freeform 1085"/>
                    <p:cNvSpPr>
                      <a:spLocks/>
                    </p:cNvSpPr>
                    <p:nvPr/>
                  </p:nvSpPr>
                  <p:spPr bwMode="auto">
                    <a:xfrm>
                      <a:off x="5357" y="4121"/>
                      <a:ext cx="5" cy="17"/>
                    </a:xfrm>
                    <a:custGeom>
                      <a:avLst/>
                      <a:gdLst>
                        <a:gd name="T0" fmla="*/ 0 w 8"/>
                        <a:gd name="T1" fmla="*/ 0 h 35"/>
                        <a:gd name="T2" fmla="*/ 1 w 8"/>
                        <a:gd name="T3" fmla="*/ 0 h 35"/>
                        <a:gd name="T4" fmla="*/ 1 w 8"/>
                        <a:gd name="T5" fmla="*/ 0 h 35"/>
                        <a:gd name="T6" fmla="*/ 0 w 8"/>
                        <a:gd name="T7" fmla="*/ 0 h 35"/>
                        <a:gd name="T8" fmla="*/ 0 w 8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5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3A6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3" name="Freeform 1086"/>
                    <p:cNvSpPr>
                      <a:spLocks/>
                    </p:cNvSpPr>
                    <p:nvPr/>
                  </p:nvSpPr>
                  <p:spPr bwMode="auto">
                    <a:xfrm>
                      <a:off x="5362" y="4121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0 h 35"/>
                        <a:gd name="T2" fmla="*/ 1 w 10"/>
                        <a:gd name="T3" fmla="*/ 1 h 35"/>
                        <a:gd name="T4" fmla="*/ 1 w 10"/>
                        <a:gd name="T5" fmla="*/ 1 h 35"/>
                        <a:gd name="T6" fmla="*/ 0 w 10"/>
                        <a:gd name="T7" fmla="*/ 1 h 35"/>
                        <a:gd name="T8" fmla="*/ 0 w 10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5">
                          <a:moveTo>
                            <a:pt x="0" y="0"/>
                          </a:moveTo>
                          <a:lnTo>
                            <a:pt x="10" y="1"/>
                          </a:lnTo>
                          <a:lnTo>
                            <a:pt x="10" y="35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3A5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4" name="Freeform 1087"/>
                    <p:cNvSpPr>
                      <a:spLocks/>
                    </p:cNvSpPr>
                    <p:nvPr/>
                  </p:nvSpPr>
                  <p:spPr bwMode="auto">
                    <a:xfrm>
                      <a:off x="5367" y="4122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0 h 37"/>
                        <a:gd name="T2" fmla="*/ 1 w 10"/>
                        <a:gd name="T3" fmla="*/ 0 h 37"/>
                        <a:gd name="T4" fmla="*/ 1 w 10"/>
                        <a:gd name="T5" fmla="*/ 0 h 37"/>
                        <a:gd name="T6" fmla="*/ 0 w 10"/>
                        <a:gd name="T7" fmla="*/ 0 h 37"/>
                        <a:gd name="T8" fmla="*/ 0 w 10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7">
                          <a:moveTo>
                            <a:pt x="0" y="0"/>
                          </a:moveTo>
                          <a:lnTo>
                            <a:pt x="10" y="3"/>
                          </a:lnTo>
                          <a:lnTo>
                            <a:pt x="10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2A4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5" name="Freeform 1088"/>
                    <p:cNvSpPr>
                      <a:spLocks/>
                    </p:cNvSpPr>
                    <p:nvPr/>
                  </p:nvSpPr>
                  <p:spPr bwMode="auto">
                    <a:xfrm>
                      <a:off x="5372" y="4123"/>
                      <a:ext cx="20" cy="20"/>
                    </a:xfrm>
                    <a:custGeom>
                      <a:avLst/>
                      <a:gdLst>
                        <a:gd name="T0" fmla="*/ 0 w 41"/>
                        <a:gd name="T1" fmla="*/ 0 h 39"/>
                        <a:gd name="T2" fmla="*/ 0 w 41"/>
                        <a:gd name="T3" fmla="*/ 1 h 39"/>
                        <a:gd name="T4" fmla="*/ 0 w 41"/>
                        <a:gd name="T5" fmla="*/ 1 h 39"/>
                        <a:gd name="T6" fmla="*/ 0 w 41"/>
                        <a:gd name="T7" fmla="*/ 1 h 39"/>
                        <a:gd name="T8" fmla="*/ 0 w 41"/>
                        <a:gd name="T9" fmla="*/ 0 h 3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1" h="39">
                          <a:moveTo>
                            <a:pt x="0" y="0"/>
                          </a:moveTo>
                          <a:lnTo>
                            <a:pt x="41" y="6"/>
                          </a:lnTo>
                          <a:lnTo>
                            <a:pt x="41" y="39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2A3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6" name="Freeform 1089"/>
                    <p:cNvSpPr>
                      <a:spLocks/>
                    </p:cNvSpPr>
                    <p:nvPr/>
                  </p:nvSpPr>
                  <p:spPr bwMode="auto">
                    <a:xfrm>
                      <a:off x="5372" y="4123"/>
                      <a:ext cx="6" cy="18"/>
                    </a:xfrm>
                    <a:custGeom>
                      <a:avLst/>
                      <a:gdLst>
                        <a:gd name="T0" fmla="*/ 0 w 13"/>
                        <a:gd name="T1" fmla="*/ 0 h 35"/>
                        <a:gd name="T2" fmla="*/ 0 w 13"/>
                        <a:gd name="T3" fmla="*/ 1 h 35"/>
                        <a:gd name="T4" fmla="*/ 0 w 13"/>
                        <a:gd name="T5" fmla="*/ 1 h 35"/>
                        <a:gd name="T6" fmla="*/ 0 w 13"/>
                        <a:gd name="T7" fmla="*/ 1 h 35"/>
                        <a:gd name="T8" fmla="*/ 0 w 1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35">
                          <a:moveTo>
                            <a:pt x="0" y="0"/>
                          </a:moveTo>
                          <a:lnTo>
                            <a:pt x="13" y="1"/>
                          </a:lnTo>
                          <a:lnTo>
                            <a:pt x="13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2A3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7" name="Freeform 1090"/>
                    <p:cNvSpPr>
                      <a:spLocks/>
                    </p:cNvSpPr>
                    <p:nvPr/>
                  </p:nvSpPr>
                  <p:spPr bwMode="auto">
                    <a:xfrm>
                      <a:off x="5378" y="4124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0 h 35"/>
                        <a:gd name="T2" fmla="*/ 1 w 14"/>
                        <a:gd name="T3" fmla="*/ 1 h 35"/>
                        <a:gd name="T4" fmla="*/ 1 w 14"/>
                        <a:gd name="T5" fmla="*/ 1 h 35"/>
                        <a:gd name="T6" fmla="*/ 0 w 14"/>
                        <a:gd name="T7" fmla="*/ 1 h 35"/>
                        <a:gd name="T8" fmla="*/ 0 w 14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5">
                          <a:moveTo>
                            <a:pt x="0" y="0"/>
                          </a:moveTo>
                          <a:lnTo>
                            <a:pt x="14" y="2"/>
                          </a:lnTo>
                          <a:lnTo>
                            <a:pt x="14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1A2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8" name="Freeform 1091"/>
                    <p:cNvSpPr>
                      <a:spLocks/>
                    </p:cNvSpPr>
                    <p:nvPr/>
                  </p:nvSpPr>
                  <p:spPr bwMode="auto">
                    <a:xfrm>
                      <a:off x="5385" y="4125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0 h 36"/>
                        <a:gd name="T2" fmla="*/ 1 w 14"/>
                        <a:gd name="T3" fmla="*/ 1 h 36"/>
                        <a:gd name="T4" fmla="*/ 1 w 14"/>
                        <a:gd name="T5" fmla="*/ 1 h 36"/>
                        <a:gd name="T6" fmla="*/ 0 w 14"/>
                        <a:gd name="T7" fmla="*/ 1 h 36"/>
                        <a:gd name="T8" fmla="*/ 0 w 14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6">
                          <a:moveTo>
                            <a:pt x="0" y="0"/>
                          </a:moveTo>
                          <a:lnTo>
                            <a:pt x="14" y="3"/>
                          </a:lnTo>
                          <a:lnTo>
                            <a:pt x="14" y="36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0A1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09" name="Freeform 1092"/>
                    <p:cNvSpPr>
                      <a:spLocks/>
                    </p:cNvSpPr>
                    <p:nvPr/>
                  </p:nvSpPr>
                  <p:spPr bwMode="auto">
                    <a:xfrm>
                      <a:off x="5392" y="4126"/>
                      <a:ext cx="20" cy="19"/>
                    </a:xfrm>
                    <a:custGeom>
                      <a:avLst/>
                      <a:gdLst>
                        <a:gd name="T0" fmla="*/ 0 w 41"/>
                        <a:gd name="T1" fmla="*/ 0 h 38"/>
                        <a:gd name="T2" fmla="*/ 0 w 41"/>
                        <a:gd name="T3" fmla="*/ 1 h 38"/>
                        <a:gd name="T4" fmla="*/ 0 w 41"/>
                        <a:gd name="T5" fmla="*/ 1 h 38"/>
                        <a:gd name="T6" fmla="*/ 0 w 41"/>
                        <a:gd name="T7" fmla="*/ 1 h 38"/>
                        <a:gd name="T8" fmla="*/ 0 w 41"/>
                        <a:gd name="T9" fmla="*/ 0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1" h="38">
                          <a:moveTo>
                            <a:pt x="0" y="0"/>
                          </a:moveTo>
                          <a:lnTo>
                            <a:pt x="41" y="4"/>
                          </a:lnTo>
                          <a:lnTo>
                            <a:pt x="41" y="38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10" name="Freeform 1093"/>
                    <p:cNvSpPr>
                      <a:spLocks/>
                    </p:cNvSpPr>
                    <p:nvPr/>
                  </p:nvSpPr>
                  <p:spPr bwMode="auto">
                    <a:xfrm>
                      <a:off x="5392" y="4126"/>
                      <a:ext cx="10" cy="18"/>
                    </a:xfrm>
                    <a:custGeom>
                      <a:avLst/>
                      <a:gdLst>
                        <a:gd name="T0" fmla="*/ 0 w 20"/>
                        <a:gd name="T1" fmla="*/ 0 h 35"/>
                        <a:gd name="T2" fmla="*/ 1 w 20"/>
                        <a:gd name="T3" fmla="*/ 1 h 35"/>
                        <a:gd name="T4" fmla="*/ 1 w 20"/>
                        <a:gd name="T5" fmla="*/ 1 h 35"/>
                        <a:gd name="T6" fmla="*/ 0 w 20"/>
                        <a:gd name="T7" fmla="*/ 1 h 35"/>
                        <a:gd name="T8" fmla="*/ 0 w 20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" h="35">
                          <a:moveTo>
                            <a:pt x="0" y="0"/>
                          </a:moveTo>
                          <a:lnTo>
                            <a:pt x="20" y="1"/>
                          </a:lnTo>
                          <a:lnTo>
                            <a:pt x="20" y="35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11" name="Freeform 1094"/>
                    <p:cNvSpPr>
                      <a:spLocks/>
                    </p:cNvSpPr>
                    <p:nvPr/>
                  </p:nvSpPr>
                  <p:spPr bwMode="auto">
                    <a:xfrm>
                      <a:off x="5402" y="4127"/>
                      <a:ext cx="10" cy="18"/>
                    </a:xfrm>
                    <a:custGeom>
                      <a:avLst/>
                      <a:gdLst>
                        <a:gd name="T0" fmla="*/ 0 w 21"/>
                        <a:gd name="T1" fmla="*/ 0 h 37"/>
                        <a:gd name="T2" fmla="*/ 0 w 21"/>
                        <a:gd name="T3" fmla="*/ 0 h 37"/>
                        <a:gd name="T4" fmla="*/ 0 w 21"/>
                        <a:gd name="T5" fmla="*/ 0 h 37"/>
                        <a:gd name="T6" fmla="*/ 0 w 21"/>
                        <a:gd name="T7" fmla="*/ 0 h 37"/>
                        <a:gd name="T8" fmla="*/ 0 w 21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1" h="37">
                          <a:moveTo>
                            <a:pt x="0" y="0"/>
                          </a:moveTo>
                          <a:lnTo>
                            <a:pt x="21" y="3"/>
                          </a:lnTo>
                          <a:lnTo>
                            <a:pt x="21" y="37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F9F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12" name="Freeform 1095"/>
                    <p:cNvSpPr>
                      <a:spLocks/>
                    </p:cNvSpPr>
                    <p:nvPr/>
                  </p:nvSpPr>
                  <p:spPr bwMode="auto">
                    <a:xfrm>
                      <a:off x="5412" y="4128"/>
                      <a:ext cx="22" cy="18"/>
                    </a:xfrm>
                    <a:custGeom>
                      <a:avLst/>
                      <a:gdLst>
                        <a:gd name="T0" fmla="*/ 0 w 43"/>
                        <a:gd name="T1" fmla="*/ 0 h 35"/>
                        <a:gd name="T2" fmla="*/ 1 w 43"/>
                        <a:gd name="T3" fmla="*/ 1 h 35"/>
                        <a:gd name="T4" fmla="*/ 1 w 43"/>
                        <a:gd name="T5" fmla="*/ 1 h 35"/>
                        <a:gd name="T6" fmla="*/ 0 w 43"/>
                        <a:gd name="T7" fmla="*/ 1 h 35"/>
                        <a:gd name="T8" fmla="*/ 0 w 4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3" h="35">
                          <a:moveTo>
                            <a:pt x="0" y="0"/>
                          </a:moveTo>
                          <a:lnTo>
                            <a:pt x="43" y="1"/>
                          </a:lnTo>
                          <a:lnTo>
                            <a:pt x="43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E9E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13" name="Rectangle 10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12" y="4128"/>
                      <a:ext cx="8" cy="17"/>
                    </a:xfrm>
                    <a:prstGeom prst="rect">
                      <a:avLst/>
                    </a:prstGeom>
                    <a:solidFill>
                      <a:srgbClr val="5E9E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514" name="Freeform 1097"/>
                    <p:cNvSpPr>
                      <a:spLocks/>
                    </p:cNvSpPr>
                    <p:nvPr/>
                  </p:nvSpPr>
                  <p:spPr bwMode="auto">
                    <a:xfrm>
                      <a:off x="5420" y="4128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0 h 35"/>
                        <a:gd name="T2" fmla="*/ 1 w 14"/>
                        <a:gd name="T3" fmla="*/ 1 h 35"/>
                        <a:gd name="T4" fmla="*/ 1 w 14"/>
                        <a:gd name="T5" fmla="*/ 1 h 35"/>
                        <a:gd name="T6" fmla="*/ 0 w 14"/>
                        <a:gd name="T7" fmla="*/ 1 h 35"/>
                        <a:gd name="T8" fmla="*/ 0 w 14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5">
                          <a:moveTo>
                            <a:pt x="0" y="0"/>
                          </a:moveTo>
                          <a:lnTo>
                            <a:pt x="14" y="1"/>
                          </a:lnTo>
                          <a:lnTo>
                            <a:pt x="14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D9D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15" name="Rectangle 10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27" y="4129"/>
                      <a:ext cx="7" cy="17"/>
                    </a:xfrm>
                    <a:prstGeom prst="rect">
                      <a:avLst/>
                    </a:prstGeom>
                    <a:solidFill>
                      <a:srgbClr val="5D9C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516" name="Freeform 1099"/>
                    <p:cNvSpPr>
                      <a:spLocks/>
                    </p:cNvSpPr>
                    <p:nvPr/>
                  </p:nvSpPr>
                  <p:spPr bwMode="auto">
                    <a:xfrm>
                      <a:off x="5434" y="4129"/>
                      <a:ext cx="23" cy="18"/>
                    </a:xfrm>
                    <a:custGeom>
                      <a:avLst/>
                      <a:gdLst>
                        <a:gd name="T0" fmla="*/ 0 w 45"/>
                        <a:gd name="T1" fmla="*/ 0 h 35"/>
                        <a:gd name="T2" fmla="*/ 1 w 45"/>
                        <a:gd name="T3" fmla="*/ 1 h 35"/>
                        <a:gd name="T4" fmla="*/ 1 w 45"/>
                        <a:gd name="T5" fmla="*/ 1 h 35"/>
                        <a:gd name="T6" fmla="*/ 0 w 45"/>
                        <a:gd name="T7" fmla="*/ 1 h 35"/>
                        <a:gd name="T8" fmla="*/ 0 w 45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5" h="35">
                          <a:moveTo>
                            <a:pt x="0" y="0"/>
                          </a:moveTo>
                          <a:lnTo>
                            <a:pt x="45" y="2"/>
                          </a:lnTo>
                          <a:lnTo>
                            <a:pt x="45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17" name="Freeform 1100"/>
                    <p:cNvSpPr>
                      <a:spLocks/>
                    </p:cNvSpPr>
                    <p:nvPr/>
                  </p:nvSpPr>
                  <p:spPr bwMode="auto">
                    <a:xfrm>
                      <a:off x="5434" y="4129"/>
                      <a:ext cx="8" cy="18"/>
                    </a:xfrm>
                    <a:custGeom>
                      <a:avLst/>
                      <a:gdLst>
                        <a:gd name="T0" fmla="*/ 0 w 16"/>
                        <a:gd name="T1" fmla="*/ 0 h 35"/>
                        <a:gd name="T2" fmla="*/ 1 w 16"/>
                        <a:gd name="T3" fmla="*/ 1 h 35"/>
                        <a:gd name="T4" fmla="*/ 1 w 16"/>
                        <a:gd name="T5" fmla="*/ 1 h 35"/>
                        <a:gd name="T6" fmla="*/ 0 w 16"/>
                        <a:gd name="T7" fmla="*/ 1 h 35"/>
                        <a:gd name="T8" fmla="*/ 0 w 16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6" h="35">
                          <a:moveTo>
                            <a:pt x="0" y="0"/>
                          </a:moveTo>
                          <a:lnTo>
                            <a:pt x="16" y="2"/>
                          </a:lnTo>
                          <a:lnTo>
                            <a:pt x="16" y="35"/>
                          </a:lnTo>
                          <a:lnTo>
                            <a:pt x="0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18" name="Rectangle 1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42" y="4130"/>
                      <a:ext cx="7" cy="17"/>
                    </a:xfrm>
                    <a:prstGeom prst="rect">
                      <a:avLst/>
                    </a:prstGeom>
                    <a:solidFill>
                      <a:srgbClr val="5C9A3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519" name="Rectangle 1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49" y="4130"/>
                      <a:ext cx="8" cy="17"/>
                    </a:xfrm>
                    <a:prstGeom prst="rect">
                      <a:avLst/>
                    </a:prstGeom>
                    <a:solidFill>
                      <a:srgbClr val="5B993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520" name="Freeform 1103"/>
                    <p:cNvSpPr>
                      <a:spLocks/>
                    </p:cNvSpPr>
                    <p:nvPr/>
                  </p:nvSpPr>
                  <p:spPr bwMode="auto">
                    <a:xfrm>
                      <a:off x="5457" y="4129"/>
                      <a:ext cx="22" cy="18"/>
                    </a:xfrm>
                    <a:custGeom>
                      <a:avLst/>
                      <a:gdLst>
                        <a:gd name="T0" fmla="*/ 0 w 46"/>
                        <a:gd name="T1" fmla="*/ 1 h 35"/>
                        <a:gd name="T2" fmla="*/ 0 w 46"/>
                        <a:gd name="T3" fmla="*/ 0 h 35"/>
                        <a:gd name="T4" fmla="*/ 0 w 46"/>
                        <a:gd name="T5" fmla="*/ 1 h 35"/>
                        <a:gd name="T6" fmla="*/ 0 w 46"/>
                        <a:gd name="T7" fmla="*/ 1 h 35"/>
                        <a:gd name="T8" fmla="*/ 0 w 46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6" h="35">
                          <a:moveTo>
                            <a:pt x="0" y="2"/>
                          </a:moveTo>
                          <a:lnTo>
                            <a:pt x="46" y="0"/>
                          </a:lnTo>
                          <a:lnTo>
                            <a:pt x="46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5B983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21" name="Rectangle 1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7" y="4130"/>
                      <a:ext cx="7" cy="17"/>
                    </a:xfrm>
                    <a:prstGeom prst="rect">
                      <a:avLst/>
                    </a:prstGeom>
                    <a:solidFill>
                      <a:srgbClr val="5B983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522" name="Rectangle 1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4" y="4130"/>
                      <a:ext cx="8" cy="17"/>
                    </a:xfrm>
                    <a:prstGeom prst="rect">
                      <a:avLst/>
                    </a:prstGeom>
                    <a:solidFill>
                      <a:srgbClr val="5B983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523" name="Freeform 1106"/>
                    <p:cNvSpPr>
                      <a:spLocks/>
                    </p:cNvSpPr>
                    <p:nvPr/>
                  </p:nvSpPr>
                  <p:spPr bwMode="auto">
                    <a:xfrm>
                      <a:off x="5472" y="4129"/>
                      <a:ext cx="7" cy="18"/>
                    </a:xfrm>
                    <a:custGeom>
                      <a:avLst/>
                      <a:gdLst>
                        <a:gd name="T0" fmla="*/ 0 w 16"/>
                        <a:gd name="T1" fmla="*/ 1 h 35"/>
                        <a:gd name="T2" fmla="*/ 0 w 16"/>
                        <a:gd name="T3" fmla="*/ 0 h 35"/>
                        <a:gd name="T4" fmla="*/ 0 w 16"/>
                        <a:gd name="T5" fmla="*/ 1 h 35"/>
                        <a:gd name="T6" fmla="*/ 0 w 16"/>
                        <a:gd name="T7" fmla="*/ 1 h 35"/>
                        <a:gd name="T8" fmla="*/ 0 w 16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6" h="35">
                          <a:moveTo>
                            <a:pt x="0" y="2"/>
                          </a:moveTo>
                          <a:lnTo>
                            <a:pt x="16" y="0"/>
                          </a:lnTo>
                          <a:lnTo>
                            <a:pt x="16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5C993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24" name="Freeform 1107"/>
                    <p:cNvSpPr>
                      <a:spLocks/>
                    </p:cNvSpPr>
                    <p:nvPr/>
                  </p:nvSpPr>
                  <p:spPr bwMode="auto">
                    <a:xfrm>
                      <a:off x="5479" y="4128"/>
                      <a:ext cx="22" cy="18"/>
                    </a:xfrm>
                    <a:custGeom>
                      <a:avLst/>
                      <a:gdLst>
                        <a:gd name="T0" fmla="*/ 0 w 43"/>
                        <a:gd name="T1" fmla="*/ 1 h 35"/>
                        <a:gd name="T2" fmla="*/ 1 w 43"/>
                        <a:gd name="T3" fmla="*/ 0 h 35"/>
                        <a:gd name="T4" fmla="*/ 1 w 43"/>
                        <a:gd name="T5" fmla="*/ 1 h 35"/>
                        <a:gd name="T6" fmla="*/ 0 w 43"/>
                        <a:gd name="T7" fmla="*/ 1 h 35"/>
                        <a:gd name="T8" fmla="*/ 0 w 43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3" h="35">
                          <a:moveTo>
                            <a:pt x="0" y="1"/>
                          </a:moveTo>
                          <a:lnTo>
                            <a:pt x="43" y="0"/>
                          </a:lnTo>
                          <a:lnTo>
                            <a:pt x="43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25" name="Rectangle 1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9" y="4129"/>
                      <a:ext cx="7" cy="17"/>
                    </a:xfrm>
                    <a:prstGeom prst="rect">
                      <a:avLst/>
                    </a:pr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526" name="Freeform 1109"/>
                    <p:cNvSpPr>
                      <a:spLocks/>
                    </p:cNvSpPr>
                    <p:nvPr/>
                  </p:nvSpPr>
                  <p:spPr bwMode="auto">
                    <a:xfrm>
                      <a:off x="5486" y="4128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1 h 35"/>
                        <a:gd name="T2" fmla="*/ 1 w 14"/>
                        <a:gd name="T3" fmla="*/ 0 h 35"/>
                        <a:gd name="T4" fmla="*/ 1 w 14"/>
                        <a:gd name="T5" fmla="*/ 1 h 35"/>
                        <a:gd name="T6" fmla="*/ 0 w 14"/>
                        <a:gd name="T7" fmla="*/ 1 h 35"/>
                        <a:gd name="T8" fmla="*/ 0 w 14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5">
                          <a:moveTo>
                            <a:pt x="0" y="1"/>
                          </a:moveTo>
                          <a:lnTo>
                            <a:pt x="14" y="0"/>
                          </a:lnTo>
                          <a:lnTo>
                            <a:pt x="14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5D9B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27" name="Rectangle 1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3" y="4128"/>
                      <a:ext cx="8" cy="17"/>
                    </a:xfrm>
                    <a:prstGeom prst="rect">
                      <a:avLst/>
                    </a:prstGeom>
                    <a:solidFill>
                      <a:srgbClr val="5D9C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528" name="Freeform 1111"/>
                    <p:cNvSpPr>
                      <a:spLocks/>
                    </p:cNvSpPr>
                    <p:nvPr/>
                  </p:nvSpPr>
                  <p:spPr bwMode="auto">
                    <a:xfrm>
                      <a:off x="5501" y="4126"/>
                      <a:ext cx="21" cy="19"/>
                    </a:xfrm>
                    <a:custGeom>
                      <a:avLst/>
                      <a:gdLst>
                        <a:gd name="T0" fmla="*/ 0 w 41"/>
                        <a:gd name="T1" fmla="*/ 1 h 38"/>
                        <a:gd name="T2" fmla="*/ 1 w 41"/>
                        <a:gd name="T3" fmla="*/ 0 h 38"/>
                        <a:gd name="T4" fmla="*/ 1 w 41"/>
                        <a:gd name="T5" fmla="*/ 1 h 38"/>
                        <a:gd name="T6" fmla="*/ 0 w 41"/>
                        <a:gd name="T7" fmla="*/ 1 h 38"/>
                        <a:gd name="T8" fmla="*/ 0 w 41"/>
                        <a:gd name="T9" fmla="*/ 1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1" h="38">
                          <a:moveTo>
                            <a:pt x="0" y="4"/>
                          </a:moveTo>
                          <a:lnTo>
                            <a:pt x="41" y="0"/>
                          </a:lnTo>
                          <a:lnTo>
                            <a:pt x="41" y="33"/>
                          </a:lnTo>
                          <a:lnTo>
                            <a:pt x="0" y="38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solidFill>
                      <a:srgbClr val="5E9E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29" name="Freeform 1112"/>
                    <p:cNvSpPr>
                      <a:spLocks/>
                    </p:cNvSpPr>
                    <p:nvPr/>
                  </p:nvSpPr>
                  <p:spPr bwMode="auto">
                    <a:xfrm>
                      <a:off x="5501" y="4127"/>
                      <a:ext cx="11" cy="18"/>
                    </a:xfrm>
                    <a:custGeom>
                      <a:avLst/>
                      <a:gdLst>
                        <a:gd name="T0" fmla="*/ 0 w 21"/>
                        <a:gd name="T1" fmla="*/ 0 h 37"/>
                        <a:gd name="T2" fmla="*/ 1 w 21"/>
                        <a:gd name="T3" fmla="*/ 0 h 37"/>
                        <a:gd name="T4" fmla="*/ 1 w 21"/>
                        <a:gd name="T5" fmla="*/ 0 h 37"/>
                        <a:gd name="T6" fmla="*/ 0 w 21"/>
                        <a:gd name="T7" fmla="*/ 0 h 37"/>
                        <a:gd name="T8" fmla="*/ 0 w 21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1" h="37">
                          <a:moveTo>
                            <a:pt x="0" y="3"/>
                          </a:moveTo>
                          <a:lnTo>
                            <a:pt x="21" y="0"/>
                          </a:lnTo>
                          <a:lnTo>
                            <a:pt x="21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5E9E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0" name="Freeform 1113"/>
                    <p:cNvSpPr>
                      <a:spLocks/>
                    </p:cNvSpPr>
                    <p:nvPr/>
                  </p:nvSpPr>
                  <p:spPr bwMode="auto">
                    <a:xfrm>
                      <a:off x="5512" y="4126"/>
                      <a:ext cx="10" cy="18"/>
                    </a:xfrm>
                    <a:custGeom>
                      <a:avLst/>
                      <a:gdLst>
                        <a:gd name="T0" fmla="*/ 0 w 20"/>
                        <a:gd name="T1" fmla="*/ 1 h 35"/>
                        <a:gd name="T2" fmla="*/ 1 w 20"/>
                        <a:gd name="T3" fmla="*/ 0 h 35"/>
                        <a:gd name="T4" fmla="*/ 1 w 20"/>
                        <a:gd name="T5" fmla="*/ 1 h 35"/>
                        <a:gd name="T6" fmla="*/ 0 w 20"/>
                        <a:gd name="T7" fmla="*/ 1 h 35"/>
                        <a:gd name="T8" fmla="*/ 0 w 20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" h="35">
                          <a:moveTo>
                            <a:pt x="0" y="1"/>
                          </a:moveTo>
                          <a:lnTo>
                            <a:pt x="20" y="0"/>
                          </a:lnTo>
                          <a:lnTo>
                            <a:pt x="20" y="33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5F9F3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1" name="Freeform 1114"/>
                    <p:cNvSpPr>
                      <a:spLocks/>
                    </p:cNvSpPr>
                    <p:nvPr/>
                  </p:nvSpPr>
                  <p:spPr bwMode="auto">
                    <a:xfrm>
                      <a:off x="5522" y="4123"/>
                      <a:ext cx="20" cy="20"/>
                    </a:xfrm>
                    <a:custGeom>
                      <a:avLst/>
                      <a:gdLst>
                        <a:gd name="T0" fmla="*/ 0 w 41"/>
                        <a:gd name="T1" fmla="*/ 1 h 39"/>
                        <a:gd name="T2" fmla="*/ 0 w 41"/>
                        <a:gd name="T3" fmla="*/ 0 h 39"/>
                        <a:gd name="T4" fmla="*/ 0 w 41"/>
                        <a:gd name="T5" fmla="*/ 1 h 39"/>
                        <a:gd name="T6" fmla="*/ 0 w 41"/>
                        <a:gd name="T7" fmla="*/ 1 h 39"/>
                        <a:gd name="T8" fmla="*/ 0 w 41"/>
                        <a:gd name="T9" fmla="*/ 1 h 3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1" h="39">
                          <a:moveTo>
                            <a:pt x="0" y="6"/>
                          </a:moveTo>
                          <a:lnTo>
                            <a:pt x="41" y="0"/>
                          </a:lnTo>
                          <a:lnTo>
                            <a:pt x="41" y="34"/>
                          </a:lnTo>
                          <a:lnTo>
                            <a:pt x="0" y="39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2" name="Freeform 1115"/>
                    <p:cNvSpPr>
                      <a:spLocks/>
                    </p:cNvSpPr>
                    <p:nvPr/>
                  </p:nvSpPr>
                  <p:spPr bwMode="auto">
                    <a:xfrm>
                      <a:off x="5522" y="4125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1 h 36"/>
                        <a:gd name="T2" fmla="*/ 1 w 14"/>
                        <a:gd name="T3" fmla="*/ 0 h 36"/>
                        <a:gd name="T4" fmla="*/ 1 w 14"/>
                        <a:gd name="T5" fmla="*/ 1 h 36"/>
                        <a:gd name="T6" fmla="*/ 0 w 14"/>
                        <a:gd name="T7" fmla="*/ 1 h 36"/>
                        <a:gd name="T8" fmla="*/ 0 w 14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6">
                          <a:moveTo>
                            <a:pt x="0" y="3"/>
                          </a:moveTo>
                          <a:lnTo>
                            <a:pt x="14" y="0"/>
                          </a:lnTo>
                          <a:lnTo>
                            <a:pt x="14" y="33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3" name="Freeform 1116"/>
                    <p:cNvSpPr>
                      <a:spLocks/>
                    </p:cNvSpPr>
                    <p:nvPr/>
                  </p:nvSpPr>
                  <p:spPr bwMode="auto">
                    <a:xfrm>
                      <a:off x="5529" y="4124"/>
                      <a:ext cx="7" cy="18"/>
                    </a:xfrm>
                    <a:custGeom>
                      <a:avLst/>
                      <a:gdLst>
                        <a:gd name="T0" fmla="*/ 0 w 14"/>
                        <a:gd name="T1" fmla="*/ 1 h 35"/>
                        <a:gd name="T2" fmla="*/ 1 w 14"/>
                        <a:gd name="T3" fmla="*/ 0 h 35"/>
                        <a:gd name="T4" fmla="*/ 1 w 14"/>
                        <a:gd name="T5" fmla="*/ 1 h 35"/>
                        <a:gd name="T6" fmla="*/ 0 w 14"/>
                        <a:gd name="T7" fmla="*/ 1 h 35"/>
                        <a:gd name="T8" fmla="*/ 0 w 14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35">
                          <a:moveTo>
                            <a:pt x="0" y="2"/>
                          </a:moveTo>
                          <a:lnTo>
                            <a:pt x="14" y="0"/>
                          </a:lnTo>
                          <a:lnTo>
                            <a:pt x="14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0A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4" name="Freeform 1117"/>
                    <p:cNvSpPr>
                      <a:spLocks/>
                    </p:cNvSpPr>
                    <p:nvPr/>
                  </p:nvSpPr>
                  <p:spPr bwMode="auto">
                    <a:xfrm>
                      <a:off x="5536" y="4123"/>
                      <a:ext cx="6" cy="18"/>
                    </a:xfrm>
                    <a:custGeom>
                      <a:avLst/>
                      <a:gdLst>
                        <a:gd name="T0" fmla="*/ 0 w 13"/>
                        <a:gd name="T1" fmla="*/ 1 h 35"/>
                        <a:gd name="T2" fmla="*/ 0 w 13"/>
                        <a:gd name="T3" fmla="*/ 0 h 35"/>
                        <a:gd name="T4" fmla="*/ 0 w 13"/>
                        <a:gd name="T5" fmla="*/ 1 h 35"/>
                        <a:gd name="T6" fmla="*/ 0 w 13"/>
                        <a:gd name="T7" fmla="*/ 1 h 35"/>
                        <a:gd name="T8" fmla="*/ 0 w 13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35">
                          <a:moveTo>
                            <a:pt x="0" y="1"/>
                          </a:moveTo>
                          <a:lnTo>
                            <a:pt x="13" y="0"/>
                          </a:lnTo>
                          <a:lnTo>
                            <a:pt x="13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1A1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5" name="Freeform 1118"/>
                    <p:cNvSpPr>
                      <a:spLocks/>
                    </p:cNvSpPr>
                    <p:nvPr/>
                  </p:nvSpPr>
                  <p:spPr bwMode="auto">
                    <a:xfrm>
                      <a:off x="5542" y="4120"/>
                      <a:ext cx="19" cy="20"/>
                    </a:xfrm>
                    <a:custGeom>
                      <a:avLst/>
                      <a:gdLst>
                        <a:gd name="T0" fmla="*/ 0 w 38"/>
                        <a:gd name="T1" fmla="*/ 0 h 41"/>
                        <a:gd name="T2" fmla="*/ 1 w 38"/>
                        <a:gd name="T3" fmla="*/ 0 h 41"/>
                        <a:gd name="T4" fmla="*/ 1 w 38"/>
                        <a:gd name="T5" fmla="*/ 0 h 41"/>
                        <a:gd name="T6" fmla="*/ 0 w 38"/>
                        <a:gd name="T7" fmla="*/ 0 h 41"/>
                        <a:gd name="T8" fmla="*/ 0 w 38"/>
                        <a:gd name="T9" fmla="*/ 0 h 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8" h="41">
                          <a:moveTo>
                            <a:pt x="0" y="7"/>
                          </a:moveTo>
                          <a:lnTo>
                            <a:pt x="38" y="0"/>
                          </a:lnTo>
                          <a:lnTo>
                            <a:pt x="38" y="34"/>
                          </a:lnTo>
                          <a:lnTo>
                            <a:pt x="0" y="41"/>
                          </a:lnTo>
                          <a:lnTo>
                            <a:pt x="0" y="7"/>
                          </a:lnTo>
                          <a:close/>
                        </a:path>
                      </a:pathLst>
                    </a:custGeom>
                    <a:solidFill>
                      <a:srgbClr val="62A3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6" name="Freeform 1119"/>
                    <p:cNvSpPr>
                      <a:spLocks/>
                    </p:cNvSpPr>
                    <p:nvPr/>
                  </p:nvSpPr>
                  <p:spPr bwMode="auto">
                    <a:xfrm>
                      <a:off x="5542" y="4122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0 h 37"/>
                        <a:gd name="T2" fmla="*/ 1 w 10"/>
                        <a:gd name="T3" fmla="*/ 0 h 37"/>
                        <a:gd name="T4" fmla="*/ 1 w 10"/>
                        <a:gd name="T5" fmla="*/ 0 h 37"/>
                        <a:gd name="T6" fmla="*/ 0 w 10"/>
                        <a:gd name="T7" fmla="*/ 0 h 37"/>
                        <a:gd name="T8" fmla="*/ 0 w 10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7">
                          <a:moveTo>
                            <a:pt x="0" y="3"/>
                          </a:moveTo>
                          <a:lnTo>
                            <a:pt x="10" y="0"/>
                          </a:lnTo>
                          <a:lnTo>
                            <a:pt x="10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2A3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7" name="Freeform 1120"/>
                    <p:cNvSpPr>
                      <a:spLocks/>
                    </p:cNvSpPr>
                    <p:nvPr/>
                  </p:nvSpPr>
                  <p:spPr bwMode="auto">
                    <a:xfrm>
                      <a:off x="5547" y="4121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1 h 35"/>
                        <a:gd name="T2" fmla="*/ 1 w 10"/>
                        <a:gd name="T3" fmla="*/ 0 h 35"/>
                        <a:gd name="T4" fmla="*/ 1 w 10"/>
                        <a:gd name="T5" fmla="*/ 1 h 35"/>
                        <a:gd name="T6" fmla="*/ 0 w 10"/>
                        <a:gd name="T7" fmla="*/ 1 h 35"/>
                        <a:gd name="T8" fmla="*/ 0 w 10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5">
                          <a:moveTo>
                            <a:pt x="0" y="1"/>
                          </a:moveTo>
                          <a:lnTo>
                            <a:pt x="10" y="0"/>
                          </a:lnTo>
                          <a:lnTo>
                            <a:pt x="10" y="33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2A4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8" name="Freeform 1121"/>
                    <p:cNvSpPr>
                      <a:spLocks/>
                    </p:cNvSpPr>
                    <p:nvPr/>
                  </p:nvSpPr>
                  <p:spPr bwMode="auto">
                    <a:xfrm>
                      <a:off x="5552" y="4121"/>
                      <a:ext cx="4" cy="17"/>
                    </a:xfrm>
                    <a:custGeom>
                      <a:avLst/>
                      <a:gdLst>
                        <a:gd name="T0" fmla="*/ 0 w 8"/>
                        <a:gd name="T1" fmla="*/ 0 h 35"/>
                        <a:gd name="T2" fmla="*/ 1 w 8"/>
                        <a:gd name="T3" fmla="*/ 0 h 35"/>
                        <a:gd name="T4" fmla="*/ 1 w 8"/>
                        <a:gd name="T5" fmla="*/ 0 h 35"/>
                        <a:gd name="T6" fmla="*/ 0 w 8"/>
                        <a:gd name="T7" fmla="*/ 0 h 35"/>
                        <a:gd name="T8" fmla="*/ 0 w 8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5">
                          <a:moveTo>
                            <a:pt x="0" y="2"/>
                          </a:moveTo>
                          <a:lnTo>
                            <a:pt x="8" y="0"/>
                          </a:lnTo>
                          <a:lnTo>
                            <a:pt x="8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3A5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39" name="Freeform 1122"/>
                    <p:cNvSpPr>
                      <a:spLocks/>
                    </p:cNvSpPr>
                    <p:nvPr/>
                  </p:nvSpPr>
                  <p:spPr bwMode="auto">
                    <a:xfrm>
                      <a:off x="5556" y="4120"/>
                      <a:ext cx="5" cy="18"/>
                    </a:xfrm>
                    <a:custGeom>
                      <a:avLst/>
                      <a:gdLst>
                        <a:gd name="T0" fmla="*/ 0 w 10"/>
                        <a:gd name="T1" fmla="*/ 1 h 35"/>
                        <a:gd name="T2" fmla="*/ 1 w 10"/>
                        <a:gd name="T3" fmla="*/ 0 h 35"/>
                        <a:gd name="T4" fmla="*/ 1 w 10"/>
                        <a:gd name="T5" fmla="*/ 1 h 35"/>
                        <a:gd name="T6" fmla="*/ 0 w 10"/>
                        <a:gd name="T7" fmla="*/ 1 h 35"/>
                        <a:gd name="T8" fmla="*/ 0 w 10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" h="35">
                          <a:moveTo>
                            <a:pt x="0" y="1"/>
                          </a:moveTo>
                          <a:lnTo>
                            <a:pt x="10" y="0"/>
                          </a:lnTo>
                          <a:lnTo>
                            <a:pt x="10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3A6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0" name="Freeform 1123"/>
                    <p:cNvSpPr>
                      <a:spLocks/>
                    </p:cNvSpPr>
                    <p:nvPr/>
                  </p:nvSpPr>
                  <p:spPr bwMode="auto">
                    <a:xfrm>
                      <a:off x="5561" y="4116"/>
                      <a:ext cx="18" cy="21"/>
                    </a:xfrm>
                    <a:custGeom>
                      <a:avLst/>
                      <a:gdLst>
                        <a:gd name="T0" fmla="*/ 0 w 36"/>
                        <a:gd name="T1" fmla="*/ 0 h 43"/>
                        <a:gd name="T2" fmla="*/ 1 w 36"/>
                        <a:gd name="T3" fmla="*/ 0 h 43"/>
                        <a:gd name="T4" fmla="*/ 1 w 36"/>
                        <a:gd name="T5" fmla="*/ 0 h 43"/>
                        <a:gd name="T6" fmla="*/ 0 w 36"/>
                        <a:gd name="T7" fmla="*/ 0 h 43"/>
                        <a:gd name="T8" fmla="*/ 0 w 36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6" h="43">
                          <a:moveTo>
                            <a:pt x="0" y="9"/>
                          </a:moveTo>
                          <a:lnTo>
                            <a:pt x="36" y="0"/>
                          </a:lnTo>
                          <a:lnTo>
                            <a:pt x="36" y="34"/>
                          </a:lnTo>
                          <a:lnTo>
                            <a:pt x="0" y="43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1" name="Freeform 1124"/>
                    <p:cNvSpPr>
                      <a:spLocks/>
                    </p:cNvSpPr>
                    <p:nvPr/>
                  </p:nvSpPr>
                  <p:spPr bwMode="auto">
                    <a:xfrm>
                      <a:off x="5561" y="4119"/>
                      <a:ext cx="6" cy="18"/>
                    </a:xfrm>
                    <a:custGeom>
                      <a:avLst/>
                      <a:gdLst>
                        <a:gd name="T0" fmla="*/ 0 w 13"/>
                        <a:gd name="T1" fmla="*/ 0 h 37"/>
                        <a:gd name="T2" fmla="*/ 0 w 13"/>
                        <a:gd name="T3" fmla="*/ 0 h 37"/>
                        <a:gd name="T4" fmla="*/ 0 w 13"/>
                        <a:gd name="T5" fmla="*/ 0 h 37"/>
                        <a:gd name="T6" fmla="*/ 0 w 13"/>
                        <a:gd name="T7" fmla="*/ 0 h 37"/>
                        <a:gd name="T8" fmla="*/ 0 w 1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3" h="37">
                          <a:moveTo>
                            <a:pt x="0" y="3"/>
                          </a:moveTo>
                          <a:lnTo>
                            <a:pt x="13" y="0"/>
                          </a:lnTo>
                          <a:lnTo>
                            <a:pt x="1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2" name="Freeform 1125"/>
                    <p:cNvSpPr>
                      <a:spLocks/>
                    </p:cNvSpPr>
                    <p:nvPr/>
                  </p:nvSpPr>
                  <p:spPr bwMode="auto">
                    <a:xfrm>
                      <a:off x="5567" y="4117"/>
                      <a:ext cx="6" cy="18"/>
                    </a:xfrm>
                    <a:custGeom>
                      <a:avLst/>
                      <a:gdLst>
                        <a:gd name="T0" fmla="*/ 0 w 11"/>
                        <a:gd name="T1" fmla="*/ 0 h 37"/>
                        <a:gd name="T2" fmla="*/ 1 w 11"/>
                        <a:gd name="T3" fmla="*/ 0 h 37"/>
                        <a:gd name="T4" fmla="*/ 1 w 11"/>
                        <a:gd name="T5" fmla="*/ 0 h 37"/>
                        <a:gd name="T6" fmla="*/ 0 w 11"/>
                        <a:gd name="T7" fmla="*/ 0 h 37"/>
                        <a:gd name="T8" fmla="*/ 0 w 11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" h="37">
                          <a:moveTo>
                            <a:pt x="0" y="3"/>
                          </a:moveTo>
                          <a:lnTo>
                            <a:pt x="11" y="0"/>
                          </a:lnTo>
                          <a:lnTo>
                            <a:pt x="11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4A74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3" name="Freeform 1126"/>
                    <p:cNvSpPr>
                      <a:spLocks/>
                    </p:cNvSpPr>
                    <p:nvPr/>
                  </p:nvSpPr>
                  <p:spPr bwMode="auto">
                    <a:xfrm>
                      <a:off x="5573" y="4116"/>
                      <a:ext cx="6" cy="18"/>
                    </a:xfrm>
                    <a:custGeom>
                      <a:avLst/>
                      <a:gdLst>
                        <a:gd name="T0" fmla="*/ 0 w 12"/>
                        <a:gd name="T1" fmla="*/ 0 h 37"/>
                        <a:gd name="T2" fmla="*/ 1 w 12"/>
                        <a:gd name="T3" fmla="*/ 0 h 37"/>
                        <a:gd name="T4" fmla="*/ 1 w 12"/>
                        <a:gd name="T5" fmla="*/ 0 h 37"/>
                        <a:gd name="T6" fmla="*/ 0 w 12"/>
                        <a:gd name="T7" fmla="*/ 0 h 37"/>
                        <a:gd name="T8" fmla="*/ 0 w 1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2" h="37">
                          <a:moveTo>
                            <a:pt x="0" y="3"/>
                          </a:moveTo>
                          <a:lnTo>
                            <a:pt x="12" y="0"/>
                          </a:lnTo>
                          <a:lnTo>
                            <a:pt x="12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5A84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4" name="Freeform 1127"/>
                    <p:cNvSpPr>
                      <a:spLocks/>
                    </p:cNvSpPr>
                    <p:nvPr/>
                  </p:nvSpPr>
                  <p:spPr bwMode="auto">
                    <a:xfrm>
                      <a:off x="5579" y="4111"/>
                      <a:ext cx="17" cy="22"/>
                    </a:xfrm>
                    <a:custGeom>
                      <a:avLst/>
                      <a:gdLst>
                        <a:gd name="T0" fmla="*/ 0 w 34"/>
                        <a:gd name="T1" fmla="*/ 1 h 43"/>
                        <a:gd name="T2" fmla="*/ 1 w 34"/>
                        <a:gd name="T3" fmla="*/ 0 h 43"/>
                        <a:gd name="T4" fmla="*/ 1 w 34"/>
                        <a:gd name="T5" fmla="*/ 1 h 43"/>
                        <a:gd name="T6" fmla="*/ 0 w 34"/>
                        <a:gd name="T7" fmla="*/ 1 h 43"/>
                        <a:gd name="T8" fmla="*/ 0 w 34"/>
                        <a:gd name="T9" fmla="*/ 1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" h="43">
                          <a:moveTo>
                            <a:pt x="0" y="9"/>
                          </a:moveTo>
                          <a:lnTo>
                            <a:pt x="34" y="0"/>
                          </a:lnTo>
                          <a:lnTo>
                            <a:pt x="34" y="33"/>
                          </a:lnTo>
                          <a:lnTo>
                            <a:pt x="0" y="43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66AA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5" name="Freeform 1128"/>
                    <p:cNvSpPr>
                      <a:spLocks/>
                    </p:cNvSpPr>
                    <p:nvPr/>
                  </p:nvSpPr>
                  <p:spPr bwMode="auto">
                    <a:xfrm>
                      <a:off x="5579" y="4114"/>
                      <a:ext cx="4" cy="19"/>
                    </a:xfrm>
                    <a:custGeom>
                      <a:avLst/>
                      <a:gdLst>
                        <a:gd name="T0" fmla="*/ 0 w 9"/>
                        <a:gd name="T1" fmla="*/ 1 h 36"/>
                        <a:gd name="T2" fmla="*/ 0 w 9"/>
                        <a:gd name="T3" fmla="*/ 0 h 36"/>
                        <a:gd name="T4" fmla="*/ 0 w 9"/>
                        <a:gd name="T5" fmla="*/ 1 h 36"/>
                        <a:gd name="T6" fmla="*/ 0 w 9"/>
                        <a:gd name="T7" fmla="*/ 1 h 36"/>
                        <a:gd name="T8" fmla="*/ 0 w 9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6">
                          <a:moveTo>
                            <a:pt x="0" y="2"/>
                          </a:moveTo>
                          <a:lnTo>
                            <a:pt x="9" y="0"/>
                          </a:lnTo>
                          <a:lnTo>
                            <a:pt x="9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6AA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6" name="Freeform 1129"/>
                    <p:cNvSpPr>
                      <a:spLocks/>
                    </p:cNvSpPr>
                    <p:nvPr/>
                  </p:nvSpPr>
                  <p:spPr bwMode="auto">
                    <a:xfrm>
                      <a:off x="5583" y="4113"/>
                      <a:ext cx="5" cy="18"/>
                    </a:xfrm>
                    <a:custGeom>
                      <a:avLst/>
                      <a:gdLst>
                        <a:gd name="T0" fmla="*/ 0 w 8"/>
                        <a:gd name="T1" fmla="*/ 1 h 36"/>
                        <a:gd name="T2" fmla="*/ 1 w 8"/>
                        <a:gd name="T3" fmla="*/ 0 h 36"/>
                        <a:gd name="T4" fmla="*/ 1 w 8"/>
                        <a:gd name="T5" fmla="*/ 1 h 36"/>
                        <a:gd name="T6" fmla="*/ 0 w 8"/>
                        <a:gd name="T7" fmla="*/ 1 h 36"/>
                        <a:gd name="T8" fmla="*/ 0 w 8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6">
                          <a:moveTo>
                            <a:pt x="0" y="3"/>
                          </a:moveTo>
                          <a:lnTo>
                            <a:pt x="8" y="0"/>
                          </a:lnTo>
                          <a:lnTo>
                            <a:pt x="8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6AB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7" name="Freeform 1130"/>
                    <p:cNvSpPr>
                      <a:spLocks/>
                    </p:cNvSpPr>
                    <p:nvPr/>
                  </p:nvSpPr>
                  <p:spPr bwMode="auto">
                    <a:xfrm>
                      <a:off x="5588" y="4112"/>
                      <a:ext cx="4" cy="18"/>
                    </a:xfrm>
                    <a:custGeom>
                      <a:avLst/>
                      <a:gdLst>
                        <a:gd name="T0" fmla="*/ 0 w 9"/>
                        <a:gd name="T1" fmla="*/ 1 h 36"/>
                        <a:gd name="T2" fmla="*/ 0 w 9"/>
                        <a:gd name="T3" fmla="*/ 0 h 36"/>
                        <a:gd name="T4" fmla="*/ 0 w 9"/>
                        <a:gd name="T5" fmla="*/ 1 h 36"/>
                        <a:gd name="T6" fmla="*/ 0 w 9"/>
                        <a:gd name="T7" fmla="*/ 1 h 36"/>
                        <a:gd name="T8" fmla="*/ 0 w 9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6">
                          <a:moveTo>
                            <a:pt x="0" y="2"/>
                          </a:moveTo>
                          <a:lnTo>
                            <a:pt x="9" y="0"/>
                          </a:lnTo>
                          <a:lnTo>
                            <a:pt x="9" y="34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7AC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8" name="Freeform 1131"/>
                    <p:cNvSpPr>
                      <a:spLocks/>
                    </p:cNvSpPr>
                    <p:nvPr/>
                  </p:nvSpPr>
                  <p:spPr bwMode="auto">
                    <a:xfrm>
                      <a:off x="5592" y="4111"/>
                      <a:ext cx="4" cy="18"/>
                    </a:xfrm>
                    <a:custGeom>
                      <a:avLst/>
                      <a:gdLst>
                        <a:gd name="T0" fmla="*/ 0 w 8"/>
                        <a:gd name="T1" fmla="*/ 1 h 36"/>
                        <a:gd name="T2" fmla="*/ 1 w 8"/>
                        <a:gd name="T3" fmla="*/ 0 h 36"/>
                        <a:gd name="T4" fmla="*/ 1 w 8"/>
                        <a:gd name="T5" fmla="*/ 1 h 36"/>
                        <a:gd name="T6" fmla="*/ 0 w 8"/>
                        <a:gd name="T7" fmla="*/ 1 h 36"/>
                        <a:gd name="T8" fmla="*/ 0 w 8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6">
                          <a:moveTo>
                            <a:pt x="0" y="2"/>
                          </a:moveTo>
                          <a:lnTo>
                            <a:pt x="8" y="0"/>
                          </a:lnTo>
                          <a:lnTo>
                            <a:pt x="8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7AD4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49" name="Freeform 1132"/>
                    <p:cNvSpPr>
                      <a:spLocks/>
                    </p:cNvSpPr>
                    <p:nvPr/>
                  </p:nvSpPr>
                  <p:spPr bwMode="auto">
                    <a:xfrm>
                      <a:off x="5596" y="4105"/>
                      <a:ext cx="16" cy="23"/>
                    </a:xfrm>
                    <a:custGeom>
                      <a:avLst/>
                      <a:gdLst>
                        <a:gd name="T0" fmla="*/ 0 w 31"/>
                        <a:gd name="T1" fmla="*/ 1 h 45"/>
                        <a:gd name="T2" fmla="*/ 1 w 31"/>
                        <a:gd name="T3" fmla="*/ 0 h 45"/>
                        <a:gd name="T4" fmla="*/ 1 w 31"/>
                        <a:gd name="T5" fmla="*/ 1 h 45"/>
                        <a:gd name="T6" fmla="*/ 0 w 31"/>
                        <a:gd name="T7" fmla="*/ 1 h 45"/>
                        <a:gd name="T8" fmla="*/ 0 w 31"/>
                        <a:gd name="T9" fmla="*/ 1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" h="45">
                          <a:moveTo>
                            <a:pt x="0" y="12"/>
                          </a:moveTo>
                          <a:lnTo>
                            <a:pt x="31" y="0"/>
                          </a:lnTo>
                          <a:lnTo>
                            <a:pt x="31" y="34"/>
                          </a:lnTo>
                          <a:lnTo>
                            <a:pt x="0" y="45"/>
                          </a:lnTo>
                          <a:lnTo>
                            <a:pt x="0" y="12"/>
                          </a:lnTo>
                          <a:close/>
                        </a:path>
                      </a:pathLst>
                    </a:custGeom>
                    <a:solidFill>
                      <a:srgbClr val="68AE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0" name="Freeform 1133"/>
                    <p:cNvSpPr>
                      <a:spLocks/>
                    </p:cNvSpPr>
                    <p:nvPr/>
                  </p:nvSpPr>
                  <p:spPr bwMode="auto">
                    <a:xfrm>
                      <a:off x="5596" y="4109"/>
                      <a:ext cx="4" cy="19"/>
                    </a:xfrm>
                    <a:custGeom>
                      <a:avLst/>
                      <a:gdLst>
                        <a:gd name="T0" fmla="*/ 0 w 7"/>
                        <a:gd name="T1" fmla="*/ 1 h 36"/>
                        <a:gd name="T2" fmla="*/ 1 w 7"/>
                        <a:gd name="T3" fmla="*/ 0 h 36"/>
                        <a:gd name="T4" fmla="*/ 1 w 7"/>
                        <a:gd name="T5" fmla="*/ 1 h 36"/>
                        <a:gd name="T6" fmla="*/ 0 w 7"/>
                        <a:gd name="T7" fmla="*/ 1 h 36"/>
                        <a:gd name="T8" fmla="*/ 0 w 7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" h="36">
                          <a:moveTo>
                            <a:pt x="0" y="3"/>
                          </a:moveTo>
                          <a:lnTo>
                            <a:pt x="7" y="0"/>
                          </a:lnTo>
                          <a:lnTo>
                            <a:pt x="7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8AE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1" name="Freeform 1134"/>
                    <p:cNvSpPr>
                      <a:spLocks/>
                    </p:cNvSpPr>
                    <p:nvPr/>
                  </p:nvSpPr>
                  <p:spPr bwMode="auto">
                    <a:xfrm>
                      <a:off x="5600" y="4108"/>
                      <a:ext cx="4" cy="18"/>
                    </a:xfrm>
                    <a:custGeom>
                      <a:avLst/>
                      <a:gdLst>
                        <a:gd name="T0" fmla="*/ 0 w 9"/>
                        <a:gd name="T1" fmla="*/ 0 h 37"/>
                        <a:gd name="T2" fmla="*/ 0 w 9"/>
                        <a:gd name="T3" fmla="*/ 0 h 37"/>
                        <a:gd name="T4" fmla="*/ 0 w 9"/>
                        <a:gd name="T5" fmla="*/ 0 h 37"/>
                        <a:gd name="T6" fmla="*/ 0 w 9"/>
                        <a:gd name="T7" fmla="*/ 0 h 37"/>
                        <a:gd name="T8" fmla="*/ 0 w 9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" h="37">
                          <a:moveTo>
                            <a:pt x="0" y="3"/>
                          </a:moveTo>
                          <a:lnTo>
                            <a:pt x="9" y="0"/>
                          </a:lnTo>
                          <a:lnTo>
                            <a:pt x="9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8AF4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2" name="Freeform 1135"/>
                    <p:cNvSpPr>
                      <a:spLocks/>
                    </p:cNvSpPr>
                    <p:nvPr/>
                  </p:nvSpPr>
                  <p:spPr bwMode="auto">
                    <a:xfrm>
                      <a:off x="5604" y="4107"/>
                      <a:ext cx="3" cy="18"/>
                    </a:xfrm>
                    <a:custGeom>
                      <a:avLst/>
                      <a:gdLst>
                        <a:gd name="T0" fmla="*/ 0 w 7"/>
                        <a:gd name="T1" fmla="*/ 0 h 37"/>
                        <a:gd name="T2" fmla="*/ 0 w 7"/>
                        <a:gd name="T3" fmla="*/ 0 h 37"/>
                        <a:gd name="T4" fmla="*/ 0 w 7"/>
                        <a:gd name="T5" fmla="*/ 0 h 37"/>
                        <a:gd name="T6" fmla="*/ 0 w 7"/>
                        <a:gd name="T7" fmla="*/ 0 h 37"/>
                        <a:gd name="T8" fmla="*/ 0 w 7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" h="37">
                          <a:moveTo>
                            <a:pt x="0" y="3"/>
                          </a:moveTo>
                          <a:lnTo>
                            <a:pt x="7" y="0"/>
                          </a:lnTo>
                          <a:lnTo>
                            <a:pt x="7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9B0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3" name="Freeform 1136"/>
                    <p:cNvSpPr>
                      <a:spLocks/>
                    </p:cNvSpPr>
                    <p:nvPr/>
                  </p:nvSpPr>
                  <p:spPr bwMode="auto">
                    <a:xfrm>
                      <a:off x="5607" y="4105"/>
                      <a:ext cx="5" cy="18"/>
                    </a:xfrm>
                    <a:custGeom>
                      <a:avLst/>
                      <a:gdLst>
                        <a:gd name="T0" fmla="*/ 0 w 8"/>
                        <a:gd name="T1" fmla="*/ 0 h 37"/>
                        <a:gd name="T2" fmla="*/ 1 w 8"/>
                        <a:gd name="T3" fmla="*/ 0 h 37"/>
                        <a:gd name="T4" fmla="*/ 1 w 8"/>
                        <a:gd name="T5" fmla="*/ 0 h 37"/>
                        <a:gd name="T6" fmla="*/ 0 w 8"/>
                        <a:gd name="T7" fmla="*/ 0 h 37"/>
                        <a:gd name="T8" fmla="*/ 0 w 8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" h="37">
                          <a:moveTo>
                            <a:pt x="0" y="3"/>
                          </a:moveTo>
                          <a:lnTo>
                            <a:pt x="8" y="0"/>
                          </a:lnTo>
                          <a:lnTo>
                            <a:pt x="8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AB1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4" name="Freeform 1137"/>
                    <p:cNvSpPr>
                      <a:spLocks/>
                    </p:cNvSpPr>
                    <p:nvPr/>
                  </p:nvSpPr>
                  <p:spPr bwMode="auto">
                    <a:xfrm>
                      <a:off x="5612" y="4100"/>
                      <a:ext cx="14" cy="22"/>
                    </a:xfrm>
                    <a:custGeom>
                      <a:avLst/>
                      <a:gdLst>
                        <a:gd name="T0" fmla="*/ 0 w 28"/>
                        <a:gd name="T1" fmla="*/ 0 h 45"/>
                        <a:gd name="T2" fmla="*/ 1 w 28"/>
                        <a:gd name="T3" fmla="*/ 0 h 45"/>
                        <a:gd name="T4" fmla="*/ 1 w 28"/>
                        <a:gd name="T5" fmla="*/ 0 h 45"/>
                        <a:gd name="T6" fmla="*/ 0 w 28"/>
                        <a:gd name="T7" fmla="*/ 0 h 45"/>
                        <a:gd name="T8" fmla="*/ 0 w 28"/>
                        <a:gd name="T9" fmla="*/ 0 h 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8" h="45">
                          <a:moveTo>
                            <a:pt x="0" y="11"/>
                          </a:moveTo>
                          <a:lnTo>
                            <a:pt x="28" y="0"/>
                          </a:lnTo>
                          <a:lnTo>
                            <a:pt x="28" y="34"/>
                          </a:lnTo>
                          <a:lnTo>
                            <a:pt x="0" y="45"/>
                          </a:ln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5" name="Freeform 1138"/>
                    <p:cNvSpPr>
                      <a:spLocks/>
                    </p:cNvSpPr>
                    <p:nvPr/>
                  </p:nvSpPr>
                  <p:spPr bwMode="auto">
                    <a:xfrm>
                      <a:off x="5612" y="4104"/>
                      <a:ext cx="2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0 w 6"/>
                        <a:gd name="T3" fmla="*/ 0 h 37"/>
                        <a:gd name="T4" fmla="*/ 0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6" name="Freeform 1139"/>
                    <p:cNvSpPr>
                      <a:spLocks/>
                    </p:cNvSpPr>
                    <p:nvPr/>
                  </p:nvSpPr>
                  <p:spPr bwMode="auto">
                    <a:xfrm>
                      <a:off x="5614" y="4103"/>
                      <a:ext cx="3" cy="18"/>
                    </a:xfrm>
                    <a:custGeom>
                      <a:avLst/>
                      <a:gdLst>
                        <a:gd name="T0" fmla="*/ 0 w 5"/>
                        <a:gd name="T1" fmla="*/ 1 h 35"/>
                        <a:gd name="T2" fmla="*/ 1 w 5"/>
                        <a:gd name="T3" fmla="*/ 0 h 35"/>
                        <a:gd name="T4" fmla="*/ 1 w 5"/>
                        <a:gd name="T5" fmla="*/ 1 h 35"/>
                        <a:gd name="T6" fmla="*/ 0 w 5"/>
                        <a:gd name="T7" fmla="*/ 1 h 35"/>
                        <a:gd name="T8" fmla="*/ 0 w 5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" h="35">
                          <a:moveTo>
                            <a:pt x="0" y="1"/>
                          </a:moveTo>
                          <a:lnTo>
                            <a:pt x="5" y="0"/>
                          </a:lnTo>
                          <a:lnTo>
                            <a:pt x="5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BB2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7" name="Freeform 1140"/>
                    <p:cNvSpPr>
                      <a:spLocks/>
                    </p:cNvSpPr>
                    <p:nvPr/>
                  </p:nvSpPr>
                  <p:spPr bwMode="auto">
                    <a:xfrm>
                      <a:off x="5617" y="4102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1 w 6"/>
                        <a:gd name="T3" fmla="*/ 0 h 37"/>
                        <a:gd name="T4" fmla="*/ 1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BB34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8" name="Freeform 1141"/>
                    <p:cNvSpPr>
                      <a:spLocks/>
                    </p:cNvSpPr>
                    <p:nvPr/>
                  </p:nvSpPr>
                  <p:spPr bwMode="auto">
                    <a:xfrm>
                      <a:off x="5620" y="4100"/>
                      <a:ext cx="3" cy="19"/>
                    </a:xfrm>
                    <a:custGeom>
                      <a:avLst/>
                      <a:gdLst>
                        <a:gd name="T0" fmla="*/ 0 w 6"/>
                        <a:gd name="T1" fmla="*/ 1 h 37"/>
                        <a:gd name="T2" fmla="*/ 1 w 6"/>
                        <a:gd name="T3" fmla="*/ 0 h 37"/>
                        <a:gd name="T4" fmla="*/ 1 w 6"/>
                        <a:gd name="T5" fmla="*/ 1 h 37"/>
                        <a:gd name="T6" fmla="*/ 0 w 6"/>
                        <a:gd name="T7" fmla="*/ 1 h 37"/>
                        <a:gd name="T8" fmla="*/ 0 w 6"/>
                        <a:gd name="T9" fmla="*/ 1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CB4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59" name="Freeform 1142"/>
                    <p:cNvSpPr>
                      <a:spLocks/>
                    </p:cNvSpPr>
                    <p:nvPr/>
                  </p:nvSpPr>
                  <p:spPr bwMode="auto">
                    <a:xfrm>
                      <a:off x="5623" y="4100"/>
                      <a:ext cx="3" cy="17"/>
                    </a:xfrm>
                    <a:custGeom>
                      <a:avLst/>
                      <a:gdLst>
                        <a:gd name="T0" fmla="*/ 0 w 5"/>
                        <a:gd name="T1" fmla="*/ 0 h 35"/>
                        <a:gd name="T2" fmla="*/ 1 w 5"/>
                        <a:gd name="T3" fmla="*/ 0 h 35"/>
                        <a:gd name="T4" fmla="*/ 1 w 5"/>
                        <a:gd name="T5" fmla="*/ 0 h 35"/>
                        <a:gd name="T6" fmla="*/ 0 w 5"/>
                        <a:gd name="T7" fmla="*/ 0 h 35"/>
                        <a:gd name="T8" fmla="*/ 0 w 5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" h="35">
                          <a:moveTo>
                            <a:pt x="0" y="1"/>
                          </a:moveTo>
                          <a:lnTo>
                            <a:pt x="5" y="0"/>
                          </a:lnTo>
                          <a:lnTo>
                            <a:pt x="5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6CB5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0" name="Freeform 1143"/>
                    <p:cNvSpPr>
                      <a:spLocks/>
                    </p:cNvSpPr>
                    <p:nvPr/>
                  </p:nvSpPr>
                  <p:spPr bwMode="auto">
                    <a:xfrm>
                      <a:off x="5626" y="4093"/>
                      <a:ext cx="12" cy="23"/>
                    </a:xfrm>
                    <a:custGeom>
                      <a:avLst/>
                      <a:gdLst>
                        <a:gd name="T0" fmla="*/ 0 w 26"/>
                        <a:gd name="T1" fmla="*/ 0 h 47"/>
                        <a:gd name="T2" fmla="*/ 0 w 26"/>
                        <a:gd name="T3" fmla="*/ 0 h 47"/>
                        <a:gd name="T4" fmla="*/ 0 w 26"/>
                        <a:gd name="T5" fmla="*/ 0 h 47"/>
                        <a:gd name="T6" fmla="*/ 0 w 26"/>
                        <a:gd name="T7" fmla="*/ 0 h 47"/>
                        <a:gd name="T8" fmla="*/ 0 w 2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6" h="47">
                          <a:moveTo>
                            <a:pt x="0" y="13"/>
                          </a:moveTo>
                          <a:lnTo>
                            <a:pt x="26" y="0"/>
                          </a:lnTo>
                          <a:lnTo>
                            <a:pt x="26" y="34"/>
                          </a:lnTo>
                          <a:lnTo>
                            <a:pt x="0" y="47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1" name="Freeform 1144"/>
                    <p:cNvSpPr>
                      <a:spLocks/>
                    </p:cNvSpPr>
                    <p:nvPr/>
                  </p:nvSpPr>
                  <p:spPr bwMode="auto">
                    <a:xfrm>
                      <a:off x="5626" y="4098"/>
                      <a:ext cx="3" cy="18"/>
                    </a:xfrm>
                    <a:custGeom>
                      <a:avLst/>
                      <a:gdLst>
                        <a:gd name="T0" fmla="*/ 0 w 6"/>
                        <a:gd name="T1" fmla="*/ 0 h 37"/>
                        <a:gd name="T2" fmla="*/ 1 w 6"/>
                        <a:gd name="T3" fmla="*/ 0 h 37"/>
                        <a:gd name="T4" fmla="*/ 1 w 6"/>
                        <a:gd name="T5" fmla="*/ 0 h 37"/>
                        <a:gd name="T6" fmla="*/ 0 w 6"/>
                        <a:gd name="T7" fmla="*/ 0 h 37"/>
                        <a:gd name="T8" fmla="*/ 0 w 6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7">
                          <a:moveTo>
                            <a:pt x="0" y="3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2" name="Freeform 1145"/>
                    <p:cNvSpPr>
                      <a:spLocks/>
                    </p:cNvSpPr>
                    <p:nvPr/>
                  </p:nvSpPr>
                  <p:spPr bwMode="auto">
                    <a:xfrm>
                      <a:off x="5629" y="4097"/>
                      <a:ext cx="2" cy="18"/>
                    </a:xfrm>
                    <a:custGeom>
                      <a:avLst/>
                      <a:gdLst>
                        <a:gd name="T0" fmla="*/ 0 w 4"/>
                        <a:gd name="T1" fmla="*/ 0 h 37"/>
                        <a:gd name="T2" fmla="*/ 1 w 4"/>
                        <a:gd name="T3" fmla="*/ 0 h 37"/>
                        <a:gd name="T4" fmla="*/ 1 w 4"/>
                        <a:gd name="T5" fmla="*/ 0 h 37"/>
                        <a:gd name="T6" fmla="*/ 0 w 4"/>
                        <a:gd name="T7" fmla="*/ 0 h 37"/>
                        <a:gd name="T8" fmla="*/ 0 w 4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7">
                          <a:moveTo>
                            <a:pt x="0" y="3"/>
                          </a:moveTo>
                          <a:lnTo>
                            <a:pt x="4" y="0"/>
                          </a:lnTo>
                          <a:lnTo>
                            <a:pt x="4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DB7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3" name="Freeform 1146"/>
                    <p:cNvSpPr>
                      <a:spLocks/>
                    </p:cNvSpPr>
                    <p:nvPr/>
                  </p:nvSpPr>
                  <p:spPr bwMode="auto">
                    <a:xfrm>
                      <a:off x="5631" y="4095"/>
                      <a:ext cx="2" cy="19"/>
                    </a:xfrm>
                    <a:custGeom>
                      <a:avLst/>
                      <a:gdLst>
                        <a:gd name="T0" fmla="*/ 0 w 6"/>
                        <a:gd name="T1" fmla="*/ 1 h 36"/>
                        <a:gd name="T2" fmla="*/ 0 w 6"/>
                        <a:gd name="T3" fmla="*/ 0 h 36"/>
                        <a:gd name="T4" fmla="*/ 0 w 6"/>
                        <a:gd name="T5" fmla="*/ 1 h 36"/>
                        <a:gd name="T6" fmla="*/ 0 w 6"/>
                        <a:gd name="T7" fmla="*/ 1 h 36"/>
                        <a:gd name="T8" fmla="*/ 0 w 6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6">
                          <a:moveTo>
                            <a:pt x="0" y="2"/>
                          </a:moveTo>
                          <a:lnTo>
                            <a:pt x="6" y="0"/>
                          </a:lnTo>
                          <a:lnTo>
                            <a:pt x="6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6EB84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4" name="Freeform 1147"/>
                    <p:cNvSpPr>
                      <a:spLocks/>
                    </p:cNvSpPr>
                    <p:nvPr/>
                  </p:nvSpPr>
                  <p:spPr bwMode="auto">
                    <a:xfrm>
                      <a:off x="5633" y="4094"/>
                      <a:ext cx="3" cy="18"/>
                    </a:xfrm>
                    <a:custGeom>
                      <a:avLst/>
                      <a:gdLst>
                        <a:gd name="T0" fmla="*/ 0 w 4"/>
                        <a:gd name="T1" fmla="*/ 1 h 36"/>
                        <a:gd name="T2" fmla="*/ 2 w 4"/>
                        <a:gd name="T3" fmla="*/ 0 h 36"/>
                        <a:gd name="T4" fmla="*/ 2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3"/>
                          </a:moveTo>
                          <a:lnTo>
                            <a:pt x="4" y="0"/>
                          </a:lnTo>
                          <a:lnTo>
                            <a:pt x="4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6FB9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5" name="Freeform 1148"/>
                    <p:cNvSpPr>
                      <a:spLocks/>
                    </p:cNvSpPr>
                    <p:nvPr/>
                  </p:nvSpPr>
                  <p:spPr bwMode="auto">
                    <a:xfrm>
                      <a:off x="5636" y="4093"/>
                      <a:ext cx="2" cy="18"/>
                    </a:xfrm>
                    <a:custGeom>
                      <a:avLst/>
                      <a:gdLst>
                        <a:gd name="T0" fmla="*/ 0 w 6"/>
                        <a:gd name="T1" fmla="*/ 1 h 36"/>
                        <a:gd name="T2" fmla="*/ 0 w 6"/>
                        <a:gd name="T3" fmla="*/ 0 h 36"/>
                        <a:gd name="T4" fmla="*/ 0 w 6"/>
                        <a:gd name="T5" fmla="*/ 1 h 36"/>
                        <a:gd name="T6" fmla="*/ 0 w 6"/>
                        <a:gd name="T7" fmla="*/ 1 h 36"/>
                        <a:gd name="T8" fmla="*/ 0 w 6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" h="36">
                          <a:moveTo>
                            <a:pt x="0" y="2"/>
                          </a:moveTo>
                          <a:lnTo>
                            <a:pt x="6" y="0"/>
                          </a:lnTo>
                          <a:lnTo>
                            <a:pt x="6" y="34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0BA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6" name="Freeform 1149"/>
                    <p:cNvSpPr>
                      <a:spLocks/>
                    </p:cNvSpPr>
                    <p:nvPr/>
                  </p:nvSpPr>
                  <p:spPr bwMode="auto">
                    <a:xfrm>
                      <a:off x="5638" y="4086"/>
                      <a:ext cx="11" cy="24"/>
                    </a:xfrm>
                    <a:custGeom>
                      <a:avLst/>
                      <a:gdLst>
                        <a:gd name="T0" fmla="*/ 0 w 21"/>
                        <a:gd name="T1" fmla="*/ 1 h 48"/>
                        <a:gd name="T2" fmla="*/ 1 w 21"/>
                        <a:gd name="T3" fmla="*/ 0 h 48"/>
                        <a:gd name="T4" fmla="*/ 1 w 21"/>
                        <a:gd name="T5" fmla="*/ 1 h 48"/>
                        <a:gd name="T6" fmla="*/ 0 w 21"/>
                        <a:gd name="T7" fmla="*/ 1 h 48"/>
                        <a:gd name="T8" fmla="*/ 0 w 21"/>
                        <a:gd name="T9" fmla="*/ 1 h 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1" h="48">
                          <a:moveTo>
                            <a:pt x="0" y="14"/>
                          </a:moveTo>
                          <a:lnTo>
                            <a:pt x="21" y="0"/>
                          </a:lnTo>
                          <a:lnTo>
                            <a:pt x="21" y="34"/>
                          </a:lnTo>
                          <a:lnTo>
                            <a:pt x="0" y="48"/>
                          </a:lnTo>
                          <a:lnTo>
                            <a:pt x="0" y="14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7" name="Freeform 1150"/>
                    <p:cNvSpPr>
                      <a:spLocks/>
                    </p:cNvSpPr>
                    <p:nvPr/>
                  </p:nvSpPr>
                  <p:spPr bwMode="auto">
                    <a:xfrm>
                      <a:off x="5638" y="4092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1 w 3"/>
                        <a:gd name="T3" fmla="*/ 0 h 36"/>
                        <a:gd name="T4" fmla="*/ 1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2"/>
                          </a:moveTo>
                          <a:lnTo>
                            <a:pt x="3" y="0"/>
                          </a:lnTo>
                          <a:lnTo>
                            <a:pt x="3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8" name="Freeform 1151"/>
                    <p:cNvSpPr>
                      <a:spLocks/>
                    </p:cNvSpPr>
                    <p:nvPr/>
                  </p:nvSpPr>
                  <p:spPr bwMode="auto">
                    <a:xfrm>
                      <a:off x="5640" y="4090"/>
                      <a:ext cx="2" cy="19"/>
                    </a:xfrm>
                    <a:custGeom>
                      <a:avLst/>
                      <a:gdLst>
                        <a:gd name="T0" fmla="*/ 0 w 4"/>
                        <a:gd name="T1" fmla="*/ 1 h 36"/>
                        <a:gd name="T2" fmla="*/ 1 w 4"/>
                        <a:gd name="T3" fmla="*/ 0 h 36"/>
                        <a:gd name="T4" fmla="*/ 1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3"/>
                          </a:moveTo>
                          <a:lnTo>
                            <a:pt x="4" y="0"/>
                          </a:lnTo>
                          <a:lnTo>
                            <a:pt x="4" y="33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1BC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69" name="Freeform 1152"/>
                    <p:cNvSpPr>
                      <a:spLocks/>
                    </p:cNvSpPr>
                    <p:nvPr/>
                  </p:nvSpPr>
                  <p:spPr bwMode="auto">
                    <a:xfrm>
                      <a:off x="5642" y="4090"/>
                      <a:ext cx="2" cy="17"/>
                    </a:xfrm>
                    <a:custGeom>
                      <a:avLst/>
                      <a:gdLst>
                        <a:gd name="T0" fmla="*/ 0 w 4"/>
                        <a:gd name="T1" fmla="*/ 0 h 35"/>
                        <a:gd name="T2" fmla="*/ 1 w 4"/>
                        <a:gd name="T3" fmla="*/ 0 h 35"/>
                        <a:gd name="T4" fmla="*/ 1 w 4"/>
                        <a:gd name="T5" fmla="*/ 0 h 35"/>
                        <a:gd name="T6" fmla="*/ 0 w 4"/>
                        <a:gd name="T7" fmla="*/ 0 h 35"/>
                        <a:gd name="T8" fmla="*/ 0 w 4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5">
                          <a:moveTo>
                            <a:pt x="0" y="2"/>
                          </a:moveTo>
                          <a:lnTo>
                            <a:pt x="4" y="0"/>
                          </a:lnTo>
                          <a:lnTo>
                            <a:pt x="4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1BD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0" name="Freeform 1153"/>
                    <p:cNvSpPr>
                      <a:spLocks/>
                    </p:cNvSpPr>
                    <p:nvPr/>
                  </p:nvSpPr>
                  <p:spPr bwMode="auto">
                    <a:xfrm>
                      <a:off x="5644" y="4088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1 h 37"/>
                        <a:gd name="T2" fmla="*/ 0 w 3"/>
                        <a:gd name="T3" fmla="*/ 0 h 37"/>
                        <a:gd name="T4" fmla="*/ 0 w 3"/>
                        <a:gd name="T5" fmla="*/ 1 h 37"/>
                        <a:gd name="T6" fmla="*/ 0 w 3"/>
                        <a:gd name="T7" fmla="*/ 1 h 37"/>
                        <a:gd name="T8" fmla="*/ 0 w 3"/>
                        <a:gd name="T9" fmla="*/ 1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2BE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1" name="Freeform 1154"/>
                    <p:cNvSpPr>
                      <a:spLocks/>
                    </p:cNvSpPr>
                    <p:nvPr/>
                  </p:nvSpPr>
                  <p:spPr bwMode="auto">
                    <a:xfrm>
                      <a:off x="5645" y="4087"/>
                      <a:ext cx="3" cy="18"/>
                    </a:xfrm>
                    <a:custGeom>
                      <a:avLst/>
                      <a:gdLst>
                        <a:gd name="T0" fmla="*/ 0 w 4"/>
                        <a:gd name="T1" fmla="*/ 1 h 36"/>
                        <a:gd name="T2" fmla="*/ 2 w 4"/>
                        <a:gd name="T3" fmla="*/ 0 h 36"/>
                        <a:gd name="T4" fmla="*/ 2 w 4"/>
                        <a:gd name="T5" fmla="*/ 1 h 36"/>
                        <a:gd name="T6" fmla="*/ 0 w 4"/>
                        <a:gd name="T7" fmla="*/ 1 h 36"/>
                        <a:gd name="T8" fmla="*/ 0 w 4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" h="36">
                          <a:moveTo>
                            <a:pt x="0" y="2"/>
                          </a:moveTo>
                          <a:lnTo>
                            <a:pt x="4" y="0"/>
                          </a:lnTo>
                          <a:lnTo>
                            <a:pt x="4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2BF4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2" name="Freeform 1155"/>
                    <p:cNvSpPr>
                      <a:spLocks/>
                    </p:cNvSpPr>
                    <p:nvPr/>
                  </p:nvSpPr>
                  <p:spPr bwMode="auto">
                    <a:xfrm>
                      <a:off x="5648" y="4086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1 h 35"/>
                        <a:gd name="T2" fmla="*/ 0 w 3"/>
                        <a:gd name="T3" fmla="*/ 0 h 35"/>
                        <a:gd name="T4" fmla="*/ 0 w 3"/>
                        <a:gd name="T5" fmla="*/ 1 h 35"/>
                        <a:gd name="T6" fmla="*/ 0 w 3"/>
                        <a:gd name="T7" fmla="*/ 1 h 35"/>
                        <a:gd name="T8" fmla="*/ 0 w 3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2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3C04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3" name="Freeform 1156"/>
                    <p:cNvSpPr>
                      <a:spLocks/>
                    </p:cNvSpPr>
                    <p:nvPr/>
                  </p:nvSpPr>
                  <p:spPr bwMode="auto">
                    <a:xfrm>
                      <a:off x="5649" y="4078"/>
                      <a:ext cx="10" cy="25"/>
                    </a:xfrm>
                    <a:custGeom>
                      <a:avLst/>
                      <a:gdLst>
                        <a:gd name="T0" fmla="*/ 0 w 20"/>
                        <a:gd name="T1" fmla="*/ 1 h 49"/>
                        <a:gd name="T2" fmla="*/ 1 w 20"/>
                        <a:gd name="T3" fmla="*/ 0 h 49"/>
                        <a:gd name="T4" fmla="*/ 1 w 20"/>
                        <a:gd name="T5" fmla="*/ 1 h 49"/>
                        <a:gd name="T6" fmla="*/ 0 w 20"/>
                        <a:gd name="T7" fmla="*/ 1 h 49"/>
                        <a:gd name="T8" fmla="*/ 0 w 20"/>
                        <a:gd name="T9" fmla="*/ 1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0" h="49">
                          <a:moveTo>
                            <a:pt x="0" y="15"/>
                          </a:moveTo>
                          <a:lnTo>
                            <a:pt x="20" y="0"/>
                          </a:lnTo>
                          <a:lnTo>
                            <a:pt x="20" y="34"/>
                          </a:lnTo>
                          <a:lnTo>
                            <a:pt x="0" y="49"/>
                          </a:lnTo>
                          <a:lnTo>
                            <a:pt x="0" y="15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4" name="Freeform 1157"/>
                    <p:cNvSpPr>
                      <a:spLocks/>
                    </p:cNvSpPr>
                    <p:nvPr/>
                  </p:nvSpPr>
                  <p:spPr bwMode="auto">
                    <a:xfrm>
                      <a:off x="5649" y="4085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5" name="Freeform 1158"/>
                    <p:cNvSpPr>
                      <a:spLocks/>
                    </p:cNvSpPr>
                    <p:nvPr/>
                  </p:nvSpPr>
                  <p:spPr bwMode="auto">
                    <a:xfrm>
                      <a:off x="5650" y="4084"/>
                      <a:ext cx="2" cy="18"/>
                    </a:xfrm>
                    <a:custGeom>
                      <a:avLst/>
                      <a:gdLst>
                        <a:gd name="T0" fmla="*/ 0 w 2"/>
                        <a:gd name="T1" fmla="*/ 1 h 35"/>
                        <a:gd name="T2" fmla="*/ 2 w 2"/>
                        <a:gd name="T3" fmla="*/ 0 h 35"/>
                        <a:gd name="T4" fmla="*/ 2 w 2"/>
                        <a:gd name="T5" fmla="*/ 1 h 35"/>
                        <a:gd name="T6" fmla="*/ 0 w 2"/>
                        <a:gd name="T7" fmla="*/ 1 h 35"/>
                        <a:gd name="T8" fmla="*/ 0 w 2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5">
                          <a:moveTo>
                            <a:pt x="0" y="1"/>
                          </a:moveTo>
                          <a:lnTo>
                            <a:pt x="2" y="0"/>
                          </a:lnTo>
                          <a:lnTo>
                            <a:pt x="2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74C2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6" name="Freeform 1159"/>
                    <p:cNvSpPr>
                      <a:spLocks/>
                    </p:cNvSpPr>
                    <p:nvPr/>
                  </p:nvSpPr>
                  <p:spPr bwMode="auto">
                    <a:xfrm>
                      <a:off x="5652" y="4083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5C34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7" name="Freeform 1160"/>
                    <p:cNvSpPr>
                      <a:spLocks/>
                    </p:cNvSpPr>
                    <p:nvPr/>
                  </p:nvSpPr>
                  <p:spPr bwMode="auto">
                    <a:xfrm>
                      <a:off x="5653" y="4082"/>
                      <a:ext cx="2" cy="18"/>
                    </a:xfrm>
                    <a:custGeom>
                      <a:avLst/>
                      <a:gdLst>
                        <a:gd name="T0" fmla="*/ 0 w 3"/>
                        <a:gd name="T1" fmla="*/ 1 h 35"/>
                        <a:gd name="T2" fmla="*/ 1 w 3"/>
                        <a:gd name="T3" fmla="*/ 0 h 35"/>
                        <a:gd name="T4" fmla="*/ 1 w 3"/>
                        <a:gd name="T5" fmla="*/ 1 h 35"/>
                        <a:gd name="T6" fmla="*/ 0 w 3"/>
                        <a:gd name="T7" fmla="*/ 1 h 35"/>
                        <a:gd name="T8" fmla="*/ 0 w 3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1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75C4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8" name="Freeform 1161"/>
                    <p:cNvSpPr>
                      <a:spLocks/>
                    </p:cNvSpPr>
                    <p:nvPr/>
                  </p:nvSpPr>
                  <p:spPr bwMode="auto">
                    <a:xfrm>
                      <a:off x="5655" y="4081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6C5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79" name="Freeform 1162"/>
                    <p:cNvSpPr>
                      <a:spLocks/>
                    </p:cNvSpPr>
                    <p:nvPr/>
                  </p:nvSpPr>
                  <p:spPr bwMode="auto">
                    <a:xfrm>
                      <a:off x="5656" y="4080"/>
                      <a:ext cx="1" cy="17"/>
                    </a:xfrm>
                    <a:custGeom>
                      <a:avLst/>
                      <a:gdLst>
                        <a:gd name="T0" fmla="*/ 0 w 3"/>
                        <a:gd name="T1" fmla="*/ 0 h 35"/>
                        <a:gd name="T2" fmla="*/ 0 w 3"/>
                        <a:gd name="T3" fmla="*/ 0 h 35"/>
                        <a:gd name="T4" fmla="*/ 0 w 3"/>
                        <a:gd name="T5" fmla="*/ 0 h 35"/>
                        <a:gd name="T6" fmla="*/ 0 w 3"/>
                        <a:gd name="T7" fmla="*/ 0 h 35"/>
                        <a:gd name="T8" fmla="*/ 0 w 3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5">
                          <a:moveTo>
                            <a:pt x="0" y="1"/>
                          </a:moveTo>
                          <a:lnTo>
                            <a:pt x="3" y="0"/>
                          </a:lnTo>
                          <a:lnTo>
                            <a:pt x="3" y="33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76C64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0" name="Freeform 1163"/>
                    <p:cNvSpPr>
                      <a:spLocks/>
                    </p:cNvSpPr>
                    <p:nvPr/>
                  </p:nvSpPr>
                  <p:spPr bwMode="auto">
                    <a:xfrm>
                      <a:off x="5657" y="4078"/>
                      <a:ext cx="2" cy="19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1 w 3"/>
                        <a:gd name="T3" fmla="*/ 0 h 36"/>
                        <a:gd name="T4" fmla="*/ 1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7C74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1" name="Freeform 1164"/>
                    <p:cNvSpPr>
                      <a:spLocks/>
                    </p:cNvSpPr>
                    <p:nvPr/>
                  </p:nvSpPr>
                  <p:spPr bwMode="auto">
                    <a:xfrm>
                      <a:off x="5659" y="4071"/>
                      <a:ext cx="7" cy="24"/>
                    </a:xfrm>
                    <a:custGeom>
                      <a:avLst/>
                      <a:gdLst>
                        <a:gd name="T0" fmla="*/ 0 w 14"/>
                        <a:gd name="T1" fmla="*/ 0 h 50"/>
                        <a:gd name="T2" fmla="*/ 1 w 14"/>
                        <a:gd name="T3" fmla="*/ 0 h 50"/>
                        <a:gd name="T4" fmla="*/ 1 w 14"/>
                        <a:gd name="T5" fmla="*/ 0 h 50"/>
                        <a:gd name="T6" fmla="*/ 0 w 14"/>
                        <a:gd name="T7" fmla="*/ 0 h 50"/>
                        <a:gd name="T8" fmla="*/ 0 w 14"/>
                        <a:gd name="T9" fmla="*/ 0 h 5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" h="50">
                          <a:moveTo>
                            <a:pt x="0" y="16"/>
                          </a:moveTo>
                          <a:lnTo>
                            <a:pt x="14" y="0"/>
                          </a:lnTo>
                          <a:lnTo>
                            <a:pt x="14" y="34"/>
                          </a:lnTo>
                          <a:lnTo>
                            <a:pt x="0" y="50"/>
                          </a:lnTo>
                          <a:lnTo>
                            <a:pt x="0" y="16"/>
                          </a:lnTo>
                          <a:close/>
                        </a:path>
                      </a:pathLst>
                    </a:custGeom>
                    <a:solidFill>
                      <a:srgbClr val="78C9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2" name="Freeform 1165"/>
                    <p:cNvSpPr>
                      <a:spLocks/>
                    </p:cNvSpPr>
                    <p:nvPr/>
                  </p:nvSpPr>
                  <p:spPr bwMode="auto">
                    <a:xfrm>
                      <a:off x="5659" y="4078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36"/>
                        <a:gd name="T2" fmla="*/ 1 w 1"/>
                        <a:gd name="T3" fmla="*/ 0 h 36"/>
                        <a:gd name="T4" fmla="*/ 1 w 1"/>
                        <a:gd name="T5" fmla="*/ 0 h 36"/>
                        <a:gd name="T6" fmla="*/ 0 w 1"/>
                        <a:gd name="T7" fmla="*/ 0 h 36"/>
                        <a:gd name="T8" fmla="*/ 0 w 1"/>
                        <a:gd name="T9" fmla="*/ 0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6">
                          <a:moveTo>
                            <a:pt x="0" y="2"/>
                          </a:moveTo>
                          <a:lnTo>
                            <a:pt x="1" y="0"/>
                          </a:lnTo>
                          <a:lnTo>
                            <a:pt x="1" y="34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8C9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3" name="Freeform 1166"/>
                    <p:cNvSpPr>
                      <a:spLocks/>
                    </p:cNvSpPr>
                    <p:nvPr/>
                  </p:nvSpPr>
                  <p:spPr bwMode="auto">
                    <a:xfrm>
                      <a:off x="5659" y="4076"/>
                      <a:ext cx="2" cy="19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1 w 3"/>
                        <a:gd name="T3" fmla="*/ 0 h 36"/>
                        <a:gd name="T4" fmla="*/ 1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2"/>
                          </a:moveTo>
                          <a:lnTo>
                            <a:pt x="3" y="0"/>
                          </a:lnTo>
                          <a:lnTo>
                            <a:pt x="3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8CA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4" name="Freeform 1167"/>
                    <p:cNvSpPr>
                      <a:spLocks/>
                    </p:cNvSpPr>
                    <p:nvPr/>
                  </p:nvSpPr>
                  <p:spPr bwMode="auto">
                    <a:xfrm>
                      <a:off x="5661" y="4076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35"/>
                        <a:gd name="T2" fmla="*/ 1 w 1"/>
                        <a:gd name="T3" fmla="*/ 0 h 35"/>
                        <a:gd name="T4" fmla="*/ 1 w 1"/>
                        <a:gd name="T5" fmla="*/ 0 h 35"/>
                        <a:gd name="T6" fmla="*/ 0 w 1"/>
                        <a:gd name="T7" fmla="*/ 0 h 35"/>
                        <a:gd name="T8" fmla="*/ 0 w 1"/>
                        <a:gd name="T9" fmla="*/ 0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5">
                          <a:moveTo>
                            <a:pt x="0" y="2"/>
                          </a:moveTo>
                          <a:lnTo>
                            <a:pt x="1" y="0"/>
                          </a:lnTo>
                          <a:lnTo>
                            <a:pt x="1" y="34"/>
                          </a:lnTo>
                          <a:lnTo>
                            <a:pt x="0" y="35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9CB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5" name="Freeform 1168"/>
                    <p:cNvSpPr>
                      <a:spLocks/>
                    </p:cNvSpPr>
                    <p:nvPr/>
                  </p:nvSpPr>
                  <p:spPr bwMode="auto">
                    <a:xfrm>
                      <a:off x="5662" y="4074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ACC5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6" name="Freeform 1169"/>
                    <p:cNvSpPr>
                      <a:spLocks/>
                    </p:cNvSpPr>
                    <p:nvPr/>
                  </p:nvSpPr>
                  <p:spPr bwMode="auto">
                    <a:xfrm>
                      <a:off x="5663" y="4073"/>
                      <a:ext cx="1" cy="18"/>
                    </a:xfrm>
                    <a:custGeom>
                      <a:avLst/>
                      <a:gdLst>
                        <a:gd name="T0" fmla="*/ 0 w 1"/>
                        <a:gd name="T1" fmla="*/ 1 h 35"/>
                        <a:gd name="T2" fmla="*/ 1 w 1"/>
                        <a:gd name="T3" fmla="*/ 0 h 35"/>
                        <a:gd name="T4" fmla="*/ 1 w 1"/>
                        <a:gd name="T5" fmla="*/ 1 h 35"/>
                        <a:gd name="T6" fmla="*/ 0 w 1"/>
                        <a:gd name="T7" fmla="*/ 1 h 35"/>
                        <a:gd name="T8" fmla="*/ 0 w 1"/>
                        <a:gd name="T9" fmla="*/ 1 h 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5">
                          <a:moveTo>
                            <a:pt x="0" y="1"/>
                          </a:moveTo>
                          <a:lnTo>
                            <a:pt x="1" y="0"/>
                          </a:lnTo>
                          <a:lnTo>
                            <a:pt x="1" y="34"/>
                          </a:lnTo>
                          <a:lnTo>
                            <a:pt x="0" y="35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rgbClr val="7ACD5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7" name="Freeform 1170"/>
                    <p:cNvSpPr>
                      <a:spLocks/>
                    </p:cNvSpPr>
                    <p:nvPr/>
                  </p:nvSpPr>
                  <p:spPr bwMode="auto">
                    <a:xfrm>
                      <a:off x="5664" y="4072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0 h 37"/>
                        <a:gd name="T2" fmla="*/ 0 w 3"/>
                        <a:gd name="T3" fmla="*/ 0 h 37"/>
                        <a:gd name="T4" fmla="*/ 0 w 3"/>
                        <a:gd name="T5" fmla="*/ 0 h 37"/>
                        <a:gd name="T6" fmla="*/ 0 w 3"/>
                        <a:gd name="T7" fmla="*/ 0 h 37"/>
                        <a:gd name="T8" fmla="*/ 0 w 3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7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BCE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8" name="Freeform 1171"/>
                    <p:cNvSpPr>
                      <a:spLocks/>
                    </p:cNvSpPr>
                    <p:nvPr/>
                  </p:nvSpPr>
                  <p:spPr bwMode="auto">
                    <a:xfrm>
                      <a:off x="5665" y="4071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0 h 37"/>
                        <a:gd name="T2" fmla="*/ 1 w 2"/>
                        <a:gd name="T3" fmla="*/ 0 h 37"/>
                        <a:gd name="T4" fmla="*/ 1 w 2"/>
                        <a:gd name="T5" fmla="*/ 0 h 37"/>
                        <a:gd name="T6" fmla="*/ 0 w 2"/>
                        <a:gd name="T7" fmla="*/ 0 h 37"/>
                        <a:gd name="T8" fmla="*/ 0 w 2"/>
                        <a:gd name="T9" fmla="*/ 0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7">
                          <a:moveTo>
                            <a:pt x="0" y="3"/>
                          </a:moveTo>
                          <a:lnTo>
                            <a:pt x="2" y="0"/>
                          </a:lnTo>
                          <a:lnTo>
                            <a:pt x="2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CCF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89" name="Freeform 1172"/>
                    <p:cNvSpPr>
                      <a:spLocks/>
                    </p:cNvSpPr>
                    <p:nvPr/>
                  </p:nvSpPr>
                  <p:spPr bwMode="auto">
                    <a:xfrm>
                      <a:off x="5666" y="4063"/>
                      <a:ext cx="5" cy="25"/>
                    </a:xfrm>
                    <a:custGeom>
                      <a:avLst/>
                      <a:gdLst>
                        <a:gd name="T0" fmla="*/ 0 w 11"/>
                        <a:gd name="T1" fmla="*/ 1 h 49"/>
                        <a:gd name="T2" fmla="*/ 0 w 11"/>
                        <a:gd name="T3" fmla="*/ 0 h 49"/>
                        <a:gd name="T4" fmla="*/ 0 w 11"/>
                        <a:gd name="T5" fmla="*/ 1 h 49"/>
                        <a:gd name="T6" fmla="*/ 0 w 11"/>
                        <a:gd name="T7" fmla="*/ 1 h 49"/>
                        <a:gd name="T8" fmla="*/ 0 w 11"/>
                        <a:gd name="T9" fmla="*/ 1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" h="49">
                          <a:moveTo>
                            <a:pt x="0" y="15"/>
                          </a:moveTo>
                          <a:lnTo>
                            <a:pt x="11" y="0"/>
                          </a:lnTo>
                          <a:lnTo>
                            <a:pt x="11" y="34"/>
                          </a:lnTo>
                          <a:lnTo>
                            <a:pt x="0" y="49"/>
                          </a:lnTo>
                          <a:lnTo>
                            <a:pt x="0" y="15"/>
                          </a:lnTo>
                          <a:close/>
                        </a:path>
                      </a:pathLst>
                    </a:custGeom>
                    <a:solidFill>
                      <a:srgbClr val="7DD1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0" name="Freeform 1173"/>
                    <p:cNvSpPr>
                      <a:spLocks/>
                    </p:cNvSpPr>
                    <p:nvPr/>
                  </p:nvSpPr>
                  <p:spPr bwMode="auto">
                    <a:xfrm>
                      <a:off x="5666" y="4069"/>
                      <a:ext cx="1" cy="19"/>
                    </a:xfrm>
                    <a:custGeom>
                      <a:avLst/>
                      <a:gdLst>
                        <a:gd name="T0" fmla="*/ 0 w 2"/>
                        <a:gd name="T1" fmla="*/ 1 h 37"/>
                        <a:gd name="T2" fmla="*/ 1 w 2"/>
                        <a:gd name="T3" fmla="*/ 0 h 37"/>
                        <a:gd name="T4" fmla="*/ 1 w 2"/>
                        <a:gd name="T5" fmla="*/ 1 h 37"/>
                        <a:gd name="T6" fmla="*/ 0 w 2"/>
                        <a:gd name="T7" fmla="*/ 1 h 37"/>
                        <a:gd name="T8" fmla="*/ 0 w 2"/>
                        <a:gd name="T9" fmla="*/ 1 h 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7">
                          <a:moveTo>
                            <a:pt x="0" y="3"/>
                          </a:moveTo>
                          <a:lnTo>
                            <a:pt x="2" y="0"/>
                          </a:lnTo>
                          <a:lnTo>
                            <a:pt x="2" y="34"/>
                          </a:lnTo>
                          <a:lnTo>
                            <a:pt x="0" y="37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DD1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1" name="Freeform 1174"/>
                    <p:cNvSpPr>
                      <a:spLocks/>
                    </p:cNvSpPr>
                    <p:nvPr/>
                  </p:nvSpPr>
                  <p:spPr bwMode="auto">
                    <a:xfrm>
                      <a:off x="5667" y="4068"/>
                      <a:ext cx="1" cy="18"/>
                    </a:xfrm>
                    <a:custGeom>
                      <a:avLst/>
                      <a:gdLst>
                        <a:gd name="T0" fmla="*/ 0 w 2"/>
                        <a:gd name="T1" fmla="*/ 1 h 36"/>
                        <a:gd name="T2" fmla="*/ 1 w 2"/>
                        <a:gd name="T3" fmla="*/ 0 h 36"/>
                        <a:gd name="T4" fmla="*/ 1 w 2"/>
                        <a:gd name="T5" fmla="*/ 1 h 36"/>
                        <a:gd name="T6" fmla="*/ 0 w 2"/>
                        <a:gd name="T7" fmla="*/ 1 h 36"/>
                        <a:gd name="T8" fmla="*/ 0 w 2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36">
                          <a:moveTo>
                            <a:pt x="0" y="2"/>
                          </a:moveTo>
                          <a:lnTo>
                            <a:pt x="2" y="0"/>
                          </a:lnTo>
                          <a:lnTo>
                            <a:pt x="2" y="33"/>
                          </a:lnTo>
                          <a:lnTo>
                            <a:pt x="0" y="36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solidFill>
                      <a:srgbClr val="7DD2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2" name="Freeform 1175"/>
                    <p:cNvSpPr>
                      <a:spLocks/>
                    </p:cNvSpPr>
                    <p:nvPr/>
                  </p:nvSpPr>
                  <p:spPr bwMode="auto">
                    <a:xfrm>
                      <a:off x="5668" y="4066"/>
                      <a:ext cx="1" cy="19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0 w 3"/>
                        <a:gd name="T3" fmla="*/ 0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7ED35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3" name="Freeform 1176"/>
                    <p:cNvSpPr>
                      <a:spLocks/>
                    </p:cNvSpPr>
                    <p:nvPr/>
                  </p:nvSpPr>
                  <p:spPr bwMode="auto">
                    <a:xfrm>
                      <a:off x="5669" y="4064"/>
                      <a:ext cx="1" cy="19"/>
                    </a:xfrm>
                    <a:custGeom>
                      <a:avLst/>
                      <a:gdLst>
                        <a:gd name="T0" fmla="*/ 0 w 1"/>
                        <a:gd name="T1" fmla="*/ 1 h 38"/>
                        <a:gd name="T2" fmla="*/ 1 w 1"/>
                        <a:gd name="T3" fmla="*/ 0 h 38"/>
                        <a:gd name="T4" fmla="*/ 1 w 1"/>
                        <a:gd name="T5" fmla="*/ 1 h 38"/>
                        <a:gd name="T6" fmla="*/ 0 w 1"/>
                        <a:gd name="T7" fmla="*/ 1 h 38"/>
                        <a:gd name="T8" fmla="*/ 0 w 1"/>
                        <a:gd name="T9" fmla="*/ 1 h 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38">
                          <a:moveTo>
                            <a:pt x="0" y="4"/>
                          </a:moveTo>
                          <a:lnTo>
                            <a:pt x="1" y="0"/>
                          </a:lnTo>
                          <a:lnTo>
                            <a:pt x="1" y="33"/>
                          </a:lnTo>
                          <a:lnTo>
                            <a:pt x="0" y="38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solidFill>
                      <a:srgbClr val="7FD45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4" name="Freeform 1177"/>
                    <p:cNvSpPr>
                      <a:spLocks/>
                    </p:cNvSpPr>
                    <p:nvPr/>
                  </p:nvSpPr>
                  <p:spPr bwMode="auto">
                    <a:xfrm>
                      <a:off x="5670" y="4063"/>
                      <a:ext cx="1" cy="18"/>
                    </a:xfrm>
                    <a:custGeom>
                      <a:avLst/>
                      <a:gdLst>
                        <a:gd name="T0" fmla="*/ 0 w 3"/>
                        <a:gd name="T1" fmla="*/ 1 h 36"/>
                        <a:gd name="T2" fmla="*/ 0 w 3"/>
                        <a:gd name="T3" fmla="*/ 0 h 36"/>
                        <a:gd name="T4" fmla="*/ 0 w 3"/>
                        <a:gd name="T5" fmla="*/ 1 h 36"/>
                        <a:gd name="T6" fmla="*/ 0 w 3"/>
                        <a:gd name="T7" fmla="*/ 1 h 36"/>
                        <a:gd name="T8" fmla="*/ 0 w 3"/>
                        <a:gd name="T9" fmla="*/ 1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36">
                          <a:moveTo>
                            <a:pt x="0" y="3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36"/>
                          </a:lnTo>
                          <a:lnTo>
                            <a:pt x="0" y="3"/>
                          </a:lnTo>
                          <a:close/>
                        </a:path>
                      </a:pathLst>
                    </a:custGeom>
                    <a:solidFill>
                      <a:srgbClr val="80D55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5" name="Freeform 1178"/>
                    <p:cNvSpPr>
                      <a:spLocks/>
                    </p:cNvSpPr>
                    <p:nvPr/>
                  </p:nvSpPr>
                  <p:spPr bwMode="auto">
                    <a:xfrm>
                      <a:off x="5671" y="4059"/>
                      <a:ext cx="2" cy="21"/>
                    </a:xfrm>
                    <a:custGeom>
                      <a:avLst/>
                      <a:gdLst>
                        <a:gd name="T0" fmla="*/ 0 w 3"/>
                        <a:gd name="T1" fmla="*/ 0 h 43"/>
                        <a:gd name="T2" fmla="*/ 1 w 3"/>
                        <a:gd name="T3" fmla="*/ 0 h 43"/>
                        <a:gd name="T4" fmla="*/ 1 w 3"/>
                        <a:gd name="T5" fmla="*/ 0 h 43"/>
                        <a:gd name="T6" fmla="*/ 0 w 3"/>
                        <a:gd name="T7" fmla="*/ 0 h 43"/>
                        <a:gd name="T8" fmla="*/ 0 w 3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43">
                          <a:moveTo>
                            <a:pt x="0" y="9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43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1D75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6" name="Freeform 1179"/>
                    <p:cNvSpPr>
                      <a:spLocks/>
                    </p:cNvSpPr>
                    <p:nvPr/>
                  </p:nvSpPr>
                  <p:spPr bwMode="auto">
                    <a:xfrm>
                      <a:off x="5673" y="4054"/>
                      <a:ext cx="1" cy="22"/>
                    </a:xfrm>
                    <a:custGeom>
                      <a:avLst/>
                      <a:gdLst>
                        <a:gd name="T0" fmla="*/ 0 w 3"/>
                        <a:gd name="T1" fmla="*/ 1 h 42"/>
                        <a:gd name="T2" fmla="*/ 0 w 3"/>
                        <a:gd name="T3" fmla="*/ 0 h 42"/>
                        <a:gd name="T4" fmla="*/ 0 w 3"/>
                        <a:gd name="T5" fmla="*/ 1 h 42"/>
                        <a:gd name="T6" fmla="*/ 0 w 3"/>
                        <a:gd name="T7" fmla="*/ 1 h 42"/>
                        <a:gd name="T8" fmla="*/ 0 w 3"/>
                        <a:gd name="T9" fmla="*/ 1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" h="42">
                          <a:moveTo>
                            <a:pt x="0" y="8"/>
                          </a:moveTo>
                          <a:lnTo>
                            <a:pt x="3" y="0"/>
                          </a:lnTo>
                          <a:lnTo>
                            <a:pt x="3" y="34"/>
                          </a:lnTo>
                          <a:lnTo>
                            <a:pt x="0" y="42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83DB5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7" name="Freeform 1180"/>
                    <p:cNvSpPr>
                      <a:spLocks/>
                    </p:cNvSpPr>
                    <p:nvPr/>
                  </p:nvSpPr>
                  <p:spPr bwMode="auto">
                    <a:xfrm>
                      <a:off x="5674" y="4050"/>
                      <a:ext cx="2" cy="21"/>
                    </a:xfrm>
                    <a:custGeom>
                      <a:avLst/>
                      <a:gdLst>
                        <a:gd name="T0" fmla="*/ 0 w 2"/>
                        <a:gd name="T1" fmla="*/ 0 h 43"/>
                        <a:gd name="T2" fmla="*/ 2 w 2"/>
                        <a:gd name="T3" fmla="*/ 0 h 43"/>
                        <a:gd name="T4" fmla="*/ 2 w 2"/>
                        <a:gd name="T5" fmla="*/ 0 h 43"/>
                        <a:gd name="T6" fmla="*/ 0 w 2"/>
                        <a:gd name="T7" fmla="*/ 0 h 43"/>
                        <a:gd name="T8" fmla="*/ 0 w 2"/>
                        <a:gd name="T9" fmla="*/ 0 h 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" h="43">
                          <a:moveTo>
                            <a:pt x="0" y="9"/>
                          </a:moveTo>
                          <a:lnTo>
                            <a:pt x="2" y="0"/>
                          </a:lnTo>
                          <a:lnTo>
                            <a:pt x="2" y="34"/>
                          </a:lnTo>
                          <a:lnTo>
                            <a:pt x="0" y="43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5DE5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8" name="Freeform 1181"/>
                    <p:cNvSpPr>
                      <a:spLocks/>
                    </p:cNvSpPr>
                    <p:nvPr/>
                  </p:nvSpPr>
                  <p:spPr bwMode="auto">
                    <a:xfrm>
                      <a:off x="5676" y="4046"/>
                      <a:ext cx="1" cy="21"/>
                    </a:xfrm>
                    <a:custGeom>
                      <a:avLst/>
                      <a:gdLst>
                        <a:gd name="T0" fmla="*/ 0 w 1"/>
                        <a:gd name="T1" fmla="*/ 1 h 42"/>
                        <a:gd name="T2" fmla="*/ 0 w 1"/>
                        <a:gd name="T3" fmla="*/ 0 h 42"/>
                        <a:gd name="T4" fmla="*/ 0 w 1"/>
                        <a:gd name="T5" fmla="*/ 1 h 42"/>
                        <a:gd name="T6" fmla="*/ 0 w 1"/>
                        <a:gd name="T7" fmla="*/ 1 h 42"/>
                        <a:gd name="T8" fmla="*/ 0 w 1"/>
                        <a:gd name="T9" fmla="*/ 1 h 4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" h="42">
                          <a:moveTo>
                            <a:pt x="0" y="8"/>
                          </a:moveTo>
                          <a:lnTo>
                            <a:pt x="0" y="0"/>
                          </a:lnTo>
                          <a:lnTo>
                            <a:pt x="0" y="34"/>
                          </a:lnTo>
                          <a:lnTo>
                            <a:pt x="0" y="42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86E05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99" name="Freeform 1182"/>
                    <p:cNvSpPr>
                      <a:spLocks/>
                    </p:cNvSpPr>
                    <p:nvPr/>
                  </p:nvSpPr>
                  <p:spPr bwMode="auto">
                    <a:xfrm>
                      <a:off x="5238" y="3962"/>
                      <a:ext cx="438" cy="168"/>
                    </a:xfrm>
                    <a:custGeom>
                      <a:avLst/>
                      <a:gdLst>
                        <a:gd name="T0" fmla="*/ 4 w 875"/>
                        <a:gd name="T1" fmla="*/ 1 h 335"/>
                        <a:gd name="T2" fmla="*/ 3 w 875"/>
                        <a:gd name="T3" fmla="*/ 1 h 335"/>
                        <a:gd name="T4" fmla="*/ 2 w 875"/>
                        <a:gd name="T5" fmla="*/ 1 h 335"/>
                        <a:gd name="T6" fmla="*/ 2 w 875"/>
                        <a:gd name="T7" fmla="*/ 1 h 335"/>
                        <a:gd name="T8" fmla="*/ 1 w 875"/>
                        <a:gd name="T9" fmla="*/ 1 h 335"/>
                        <a:gd name="T10" fmla="*/ 1 w 875"/>
                        <a:gd name="T11" fmla="*/ 1 h 335"/>
                        <a:gd name="T12" fmla="*/ 1 w 875"/>
                        <a:gd name="T13" fmla="*/ 1 h 335"/>
                        <a:gd name="T14" fmla="*/ 1 w 875"/>
                        <a:gd name="T15" fmla="*/ 2 h 335"/>
                        <a:gd name="T16" fmla="*/ 0 w 875"/>
                        <a:gd name="T17" fmla="*/ 2 h 335"/>
                        <a:gd name="T18" fmla="*/ 0 w 875"/>
                        <a:gd name="T19" fmla="*/ 2 h 335"/>
                        <a:gd name="T20" fmla="*/ 1 w 875"/>
                        <a:gd name="T21" fmla="*/ 2 h 335"/>
                        <a:gd name="T22" fmla="*/ 1 w 875"/>
                        <a:gd name="T23" fmla="*/ 2 h 335"/>
                        <a:gd name="T24" fmla="*/ 1 w 875"/>
                        <a:gd name="T25" fmla="*/ 2 h 335"/>
                        <a:gd name="T26" fmla="*/ 1 w 875"/>
                        <a:gd name="T27" fmla="*/ 3 h 335"/>
                        <a:gd name="T28" fmla="*/ 2 w 875"/>
                        <a:gd name="T29" fmla="*/ 3 h 335"/>
                        <a:gd name="T30" fmla="*/ 2 w 875"/>
                        <a:gd name="T31" fmla="*/ 3 h 335"/>
                        <a:gd name="T32" fmla="*/ 3 w 875"/>
                        <a:gd name="T33" fmla="*/ 3 h 335"/>
                        <a:gd name="T34" fmla="*/ 4 w 875"/>
                        <a:gd name="T35" fmla="*/ 3 h 335"/>
                        <a:gd name="T36" fmla="*/ 4 w 875"/>
                        <a:gd name="T37" fmla="*/ 3 h 335"/>
                        <a:gd name="T38" fmla="*/ 5 w 875"/>
                        <a:gd name="T39" fmla="*/ 3 h 335"/>
                        <a:gd name="T40" fmla="*/ 6 w 875"/>
                        <a:gd name="T41" fmla="*/ 3 h 335"/>
                        <a:gd name="T42" fmla="*/ 6 w 875"/>
                        <a:gd name="T43" fmla="*/ 3 h 335"/>
                        <a:gd name="T44" fmla="*/ 7 w 875"/>
                        <a:gd name="T45" fmla="*/ 3 h 335"/>
                        <a:gd name="T46" fmla="*/ 7 w 875"/>
                        <a:gd name="T47" fmla="*/ 2 h 335"/>
                        <a:gd name="T48" fmla="*/ 7 w 875"/>
                        <a:gd name="T49" fmla="*/ 2 h 335"/>
                        <a:gd name="T50" fmla="*/ 7 w 875"/>
                        <a:gd name="T51" fmla="*/ 2 h 335"/>
                        <a:gd name="T52" fmla="*/ 7 w 875"/>
                        <a:gd name="T53" fmla="*/ 2 h 335"/>
                        <a:gd name="T54" fmla="*/ 7 w 875"/>
                        <a:gd name="T55" fmla="*/ 2 h 335"/>
                        <a:gd name="T56" fmla="*/ 7 w 875"/>
                        <a:gd name="T57" fmla="*/ 2 h 335"/>
                        <a:gd name="T58" fmla="*/ 7 w 875"/>
                        <a:gd name="T59" fmla="*/ 1 h 335"/>
                        <a:gd name="T60" fmla="*/ 7 w 875"/>
                        <a:gd name="T61" fmla="*/ 1 h 335"/>
                        <a:gd name="T62" fmla="*/ 7 w 875"/>
                        <a:gd name="T63" fmla="*/ 1 h 335"/>
                        <a:gd name="T64" fmla="*/ 6 w 875"/>
                        <a:gd name="T65" fmla="*/ 1 h 335"/>
                        <a:gd name="T66" fmla="*/ 6 w 875"/>
                        <a:gd name="T67" fmla="*/ 1 h 335"/>
                        <a:gd name="T68" fmla="*/ 5 w 875"/>
                        <a:gd name="T69" fmla="*/ 1 h 335"/>
                        <a:gd name="T70" fmla="*/ 4 w 875"/>
                        <a:gd name="T71" fmla="*/ 1 h 335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0" t="0" r="r" b="b"/>
                      <a:pathLst>
                        <a:path w="875" h="335">
                          <a:moveTo>
                            <a:pt x="437" y="0"/>
                          </a:moveTo>
                          <a:lnTo>
                            <a:pt x="392" y="1"/>
                          </a:lnTo>
                          <a:lnTo>
                            <a:pt x="349" y="2"/>
                          </a:lnTo>
                          <a:lnTo>
                            <a:pt x="308" y="7"/>
                          </a:lnTo>
                          <a:lnTo>
                            <a:pt x="267" y="12"/>
                          </a:lnTo>
                          <a:lnTo>
                            <a:pt x="229" y="19"/>
                          </a:lnTo>
                          <a:lnTo>
                            <a:pt x="193" y="28"/>
                          </a:lnTo>
                          <a:lnTo>
                            <a:pt x="159" y="38"/>
                          </a:lnTo>
                          <a:lnTo>
                            <a:pt x="128" y="49"/>
                          </a:lnTo>
                          <a:lnTo>
                            <a:pt x="100" y="60"/>
                          </a:lnTo>
                          <a:lnTo>
                            <a:pt x="74" y="73"/>
                          </a:lnTo>
                          <a:lnTo>
                            <a:pt x="53" y="87"/>
                          </a:lnTo>
                          <a:lnTo>
                            <a:pt x="33" y="102"/>
                          </a:lnTo>
                          <a:lnTo>
                            <a:pt x="19" y="118"/>
                          </a:lnTo>
                          <a:lnTo>
                            <a:pt x="8" y="133"/>
                          </a:lnTo>
                          <a:lnTo>
                            <a:pt x="5" y="142"/>
                          </a:lnTo>
                          <a:lnTo>
                            <a:pt x="2" y="150"/>
                          </a:lnTo>
                          <a:lnTo>
                            <a:pt x="0" y="159"/>
                          </a:lnTo>
                          <a:lnTo>
                            <a:pt x="0" y="167"/>
                          </a:lnTo>
                          <a:lnTo>
                            <a:pt x="0" y="175"/>
                          </a:lnTo>
                          <a:lnTo>
                            <a:pt x="2" y="184"/>
                          </a:lnTo>
                          <a:lnTo>
                            <a:pt x="5" y="192"/>
                          </a:lnTo>
                          <a:lnTo>
                            <a:pt x="8" y="201"/>
                          </a:lnTo>
                          <a:lnTo>
                            <a:pt x="19" y="216"/>
                          </a:lnTo>
                          <a:lnTo>
                            <a:pt x="33" y="232"/>
                          </a:lnTo>
                          <a:lnTo>
                            <a:pt x="53" y="247"/>
                          </a:lnTo>
                          <a:lnTo>
                            <a:pt x="74" y="261"/>
                          </a:lnTo>
                          <a:lnTo>
                            <a:pt x="100" y="274"/>
                          </a:lnTo>
                          <a:lnTo>
                            <a:pt x="128" y="285"/>
                          </a:lnTo>
                          <a:lnTo>
                            <a:pt x="159" y="297"/>
                          </a:lnTo>
                          <a:lnTo>
                            <a:pt x="193" y="306"/>
                          </a:lnTo>
                          <a:lnTo>
                            <a:pt x="229" y="315"/>
                          </a:lnTo>
                          <a:lnTo>
                            <a:pt x="267" y="322"/>
                          </a:lnTo>
                          <a:lnTo>
                            <a:pt x="308" y="328"/>
                          </a:lnTo>
                          <a:lnTo>
                            <a:pt x="349" y="332"/>
                          </a:lnTo>
                          <a:lnTo>
                            <a:pt x="392" y="333"/>
                          </a:lnTo>
                          <a:lnTo>
                            <a:pt x="437" y="335"/>
                          </a:lnTo>
                          <a:lnTo>
                            <a:pt x="483" y="333"/>
                          </a:lnTo>
                          <a:lnTo>
                            <a:pt x="526" y="332"/>
                          </a:lnTo>
                          <a:lnTo>
                            <a:pt x="567" y="328"/>
                          </a:lnTo>
                          <a:lnTo>
                            <a:pt x="608" y="322"/>
                          </a:lnTo>
                          <a:lnTo>
                            <a:pt x="646" y="315"/>
                          </a:lnTo>
                          <a:lnTo>
                            <a:pt x="682" y="306"/>
                          </a:lnTo>
                          <a:lnTo>
                            <a:pt x="716" y="297"/>
                          </a:lnTo>
                          <a:lnTo>
                            <a:pt x="747" y="285"/>
                          </a:lnTo>
                          <a:lnTo>
                            <a:pt x="775" y="274"/>
                          </a:lnTo>
                          <a:lnTo>
                            <a:pt x="801" y="261"/>
                          </a:lnTo>
                          <a:lnTo>
                            <a:pt x="822" y="247"/>
                          </a:lnTo>
                          <a:lnTo>
                            <a:pt x="842" y="232"/>
                          </a:lnTo>
                          <a:lnTo>
                            <a:pt x="856" y="216"/>
                          </a:lnTo>
                          <a:lnTo>
                            <a:pt x="867" y="201"/>
                          </a:lnTo>
                          <a:lnTo>
                            <a:pt x="870" y="192"/>
                          </a:lnTo>
                          <a:lnTo>
                            <a:pt x="873" y="184"/>
                          </a:lnTo>
                          <a:lnTo>
                            <a:pt x="875" y="175"/>
                          </a:lnTo>
                          <a:lnTo>
                            <a:pt x="875" y="167"/>
                          </a:lnTo>
                          <a:lnTo>
                            <a:pt x="875" y="159"/>
                          </a:lnTo>
                          <a:lnTo>
                            <a:pt x="873" y="150"/>
                          </a:lnTo>
                          <a:lnTo>
                            <a:pt x="870" y="142"/>
                          </a:lnTo>
                          <a:lnTo>
                            <a:pt x="867" y="133"/>
                          </a:lnTo>
                          <a:lnTo>
                            <a:pt x="856" y="118"/>
                          </a:lnTo>
                          <a:lnTo>
                            <a:pt x="842" y="102"/>
                          </a:lnTo>
                          <a:lnTo>
                            <a:pt x="822" y="87"/>
                          </a:lnTo>
                          <a:lnTo>
                            <a:pt x="801" y="73"/>
                          </a:lnTo>
                          <a:lnTo>
                            <a:pt x="775" y="60"/>
                          </a:lnTo>
                          <a:lnTo>
                            <a:pt x="747" y="49"/>
                          </a:lnTo>
                          <a:lnTo>
                            <a:pt x="716" y="38"/>
                          </a:lnTo>
                          <a:lnTo>
                            <a:pt x="682" y="28"/>
                          </a:lnTo>
                          <a:lnTo>
                            <a:pt x="646" y="19"/>
                          </a:lnTo>
                          <a:lnTo>
                            <a:pt x="608" y="12"/>
                          </a:lnTo>
                          <a:lnTo>
                            <a:pt x="567" y="7"/>
                          </a:lnTo>
                          <a:lnTo>
                            <a:pt x="526" y="2"/>
                          </a:lnTo>
                          <a:lnTo>
                            <a:pt x="483" y="1"/>
                          </a:lnTo>
                          <a:lnTo>
                            <a:pt x="437" y="0"/>
                          </a:lnTo>
                          <a:close/>
                        </a:path>
                      </a:pathLst>
                    </a:custGeom>
                    <a:solidFill>
                      <a:srgbClr val="75C4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0325" name="Group 1186"/>
                  <p:cNvGrpSpPr>
                    <a:grpSpLocks/>
                  </p:cNvGrpSpPr>
                  <p:nvPr/>
                </p:nvGrpSpPr>
                <p:grpSpPr bwMode="auto">
                  <a:xfrm>
                    <a:off x="5493" y="3834"/>
                    <a:ext cx="140" cy="241"/>
                    <a:chOff x="5493" y="3834"/>
                    <a:chExt cx="140" cy="241"/>
                  </a:xfrm>
                </p:grpSpPr>
                <p:sp>
                  <p:nvSpPr>
                    <p:cNvPr id="10439" name="Freeform 1184"/>
                    <p:cNvSpPr>
                      <a:spLocks/>
                    </p:cNvSpPr>
                    <p:nvPr/>
                  </p:nvSpPr>
                  <p:spPr bwMode="auto">
                    <a:xfrm>
                      <a:off x="5589" y="3834"/>
                      <a:ext cx="44" cy="241"/>
                    </a:xfrm>
                    <a:custGeom>
                      <a:avLst/>
                      <a:gdLst>
                        <a:gd name="T0" fmla="*/ 1 w 87"/>
                        <a:gd name="T1" fmla="*/ 4 h 482"/>
                        <a:gd name="T2" fmla="*/ 0 w 87"/>
                        <a:gd name="T3" fmla="*/ 1 h 482"/>
                        <a:gd name="T4" fmla="*/ 1 w 87"/>
                        <a:gd name="T5" fmla="*/ 0 h 482"/>
                        <a:gd name="T6" fmla="*/ 1 w 87"/>
                        <a:gd name="T7" fmla="*/ 4 h 482"/>
                        <a:gd name="T8" fmla="*/ 1 w 87"/>
                        <a:gd name="T9" fmla="*/ 4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7" h="482">
                          <a:moveTo>
                            <a:pt x="64" y="482"/>
                          </a:moveTo>
                          <a:lnTo>
                            <a:pt x="0" y="24"/>
                          </a:lnTo>
                          <a:lnTo>
                            <a:pt x="24" y="0"/>
                          </a:lnTo>
                          <a:lnTo>
                            <a:pt x="87" y="458"/>
                          </a:lnTo>
                          <a:lnTo>
                            <a:pt x="64" y="482"/>
                          </a:lnTo>
                          <a:close/>
                        </a:path>
                      </a:pathLst>
                    </a:custGeom>
                    <a:solidFill>
                      <a:srgbClr val="E0E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40" name="Freeform 1185"/>
                    <p:cNvSpPr>
                      <a:spLocks/>
                    </p:cNvSpPr>
                    <p:nvPr/>
                  </p:nvSpPr>
                  <p:spPr bwMode="auto">
                    <a:xfrm>
                      <a:off x="5493" y="3846"/>
                      <a:ext cx="128" cy="229"/>
                    </a:xfrm>
                    <a:custGeom>
                      <a:avLst/>
                      <a:gdLst>
                        <a:gd name="T0" fmla="*/ 0 w 257"/>
                        <a:gd name="T1" fmla="*/ 3 h 458"/>
                        <a:gd name="T2" fmla="*/ 2 w 257"/>
                        <a:gd name="T3" fmla="*/ 4 h 458"/>
                        <a:gd name="T4" fmla="*/ 1 w 257"/>
                        <a:gd name="T5" fmla="*/ 0 h 458"/>
                        <a:gd name="T6" fmla="*/ 0 w 257"/>
                        <a:gd name="T7" fmla="*/ 3 h 45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57" h="458">
                          <a:moveTo>
                            <a:pt x="0" y="300"/>
                          </a:moveTo>
                          <a:lnTo>
                            <a:pt x="257" y="458"/>
                          </a:lnTo>
                          <a:lnTo>
                            <a:pt x="193" y="0"/>
                          </a:lnTo>
                          <a:lnTo>
                            <a:pt x="0" y="300"/>
                          </a:lnTo>
                          <a:close/>
                        </a:path>
                      </a:pathLst>
                    </a:custGeom>
                    <a:solidFill>
                      <a:srgbClr val="C4C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0326" name="Group 1296"/>
                  <p:cNvGrpSpPr>
                    <a:grpSpLocks/>
                  </p:cNvGrpSpPr>
                  <p:nvPr/>
                </p:nvGrpSpPr>
                <p:grpSpPr bwMode="auto">
                  <a:xfrm>
                    <a:off x="5262" y="3708"/>
                    <a:ext cx="333" cy="394"/>
                    <a:chOff x="5262" y="3708"/>
                    <a:chExt cx="333" cy="394"/>
                  </a:xfrm>
                </p:grpSpPr>
                <p:sp>
                  <p:nvSpPr>
                    <p:cNvPr id="10330" name="Freeform 1187"/>
                    <p:cNvSpPr>
                      <a:spLocks/>
                    </p:cNvSpPr>
                    <p:nvPr/>
                  </p:nvSpPr>
                  <p:spPr bwMode="auto">
                    <a:xfrm>
                      <a:off x="5337" y="3709"/>
                      <a:ext cx="169" cy="137"/>
                    </a:xfrm>
                    <a:custGeom>
                      <a:avLst/>
                      <a:gdLst>
                        <a:gd name="T0" fmla="*/ 3 w 338"/>
                        <a:gd name="T1" fmla="*/ 3 h 274"/>
                        <a:gd name="T2" fmla="*/ 3 w 338"/>
                        <a:gd name="T3" fmla="*/ 3 h 274"/>
                        <a:gd name="T4" fmla="*/ 0 w 338"/>
                        <a:gd name="T5" fmla="*/ 1 h 274"/>
                        <a:gd name="T6" fmla="*/ 1 w 338"/>
                        <a:gd name="T7" fmla="*/ 0 h 274"/>
                        <a:gd name="T8" fmla="*/ 3 w 338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8" h="274">
                          <a:moveTo>
                            <a:pt x="338" y="270"/>
                          </a:moveTo>
                          <a:lnTo>
                            <a:pt x="320" y="274"/>
                          </a:lnTo>
                          <a:lnTo>
                            <a:pt x="0" y="4"/>
                          </a:lnTo>
                          <a:lnTo>
                            <a:pt x="17" y="0"/>
                          </a:lnTo>
                          <a:lnTo>
                            <a:pt x="338" y="270"/>
                          </a:lnTo>
                          <a:close/>
                        </a:path>
                      </a:pathLst>
                    </a:custGeom>
                    <a:solidFill>
                      <a:srgbClr val="009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1" name="Freeform 1188"/>
                    <p:cNvSpPr>
                      <a:spLocks/>
                    </p:cNvSpPr>
                    <p:nvPr/>
                  </p:nvSpPr>
                  <p:spPr bwMode="auto">
                    <a:xfrm>
                      <a:off x="5343" y="3709"/>
                      <a:ext cx="163" cy="136"/>
                    </a:xfrm>
                    <a:custGeom>
                      <a:avLst/>
                      <a:gdLst>
                        <a:gd name="T0" fmla="*/ 2 w 327"/>
                        <a:gd name="T1" fmla="*/ 3 h 271"/>
                        <a:gd name="T2" fmla="*/ 2 w 327"/>
                        <a:gd name="T3" fmla="*/ 3 h 271"/>
                        <a:gd name="T4" fmla="*/ 0 w 327"/>
                        <a:gd name="T5" fmla="*/ 1 h 271"/>
                        <a:gd name="T6" fmla="*/ 0 w 327"/>
                        <a:gd name="T7" fmla="*/ 0 h 271"/>
                        <a:gd name="T8" fmla="*/ 2 w 327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7" h="271">
                          <a:moveTo>
                            <a:pt x="327" y="270"/>
                          </a:moveTo>
                          <a:lnTo>
                            <a:pt x="321" y="271"/>
                          </a:lnTo>
                          <a:lnTo>
                            <a:pt x="0" y="1"/>
                          </a:lnTo>
                          <a:lnTo>
                            <a:pt x="6" y="0"/>
                          </a:lnTo>
                          <a:lnTo>
                            <a:pt x="327" y="270"/>
                          </a:lnTo>
                          <a:close/>
                        </a:path>
                      </a:pathLst>
                    </a:custGeom>
                    <a:solidFill>
                      <a:srgbClr val="009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2" name="Freeform 1189"/>
                    <p:cNvSpPr>
                      <a:spLocks/>
                    </p:cNvSpPr>
                    <p:nvPr/>
                  </p:nvSpPr>
                  <p:spPr bwMode="auto">
                    <a:xfrm>
                      <a:off x="5340" y="3710"/>
                      <a:ext cx="163" cy="135"/>
                    </a:xfrm>
                    <a:custGeom>
                      <a:avLst/>
                      <a:gdLst>
                        <a:gd name="T0" fmla="*/ 3 w 326"/>
                        <a:gd name="T1" fmla="*/ 2 h 272"/>
                        <a:gd name="T2" fmla="*/ 3 w 326"/>
                        <a:gd name="T3" fmla="*/ 2 h 272"/>
                        <a:gd name="T4" fmla="*/ 0 w 326"/>
                        <a:gd name="T5" fmla="*/ 0 h 272"/>
                        <a:gd name="T6" fmla="*/ 1 w 326"/>
                        <a:gd name="T7" fmla="*/ 0 h 272"/>
                        <a:gd name="T8" fmla="*/ 3 w 326"/>
                        <a:gd name="T9" fmla="*/ 2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6" h="272">
                          <a:moveTo>
                            <a:pt x="326" y="270"/>
                          </a:moveTo>
                          <a:lnTo>
                            <a:pt x="319" y="272"/>
                          </a:lnTo>
                          <a:lnTo>
                            <a:pt x="0" y="2"/>
                          </a:lnTo>
                          <a:lnTo>
                            <a:pt x="5" y="0"/>
                          </a:lnTo>
                          <a:lnTo>
                            <a:pt x="326" y="270"/>
                          </a:lnTo>
                          <a:close/>
                        </a:path>
                      </a:pathLst>
                    </a:custGeom>
                    <a:solidFill>
                      <a:srgbClr val="009B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3" name="Freeform 1190"/>
                    <p:cNvSpPr>
                      <a:spLocks/>
                    </p:cNvSpPr>
                    <p:nvPr/>
                  </p:nvSpPr>
                  <p:spPr bwMode="auto">
                    <a:xfrm>
                      <a:off x="5337" y="3710"/>
                      <a:ext cx="163" cy="136"/>
                    </a:xfrm>
                    <a:custGeom>
                      <a:avLst/>
                      <a:gdLst>
                        <a:gd name="T0" fmla="*/ 3 w 325"/>
                        <a:gd name="T1" fmla="*/ 3 h 271"/>
                        <a:gd name="T2" fmla="*/ 3 w 325"/>
                        <a:gd name="T3" fmla="*/ 3 h 271"/>
                        <a:gd name="T4" fmla="*/ 0 w 325"/>
                        <a:gd name="T5" fmla="*/ 1 h 271"/>
                        <a:gd name="T6" fmla="*/ 1 w 325"/>
                        <a:gd name="T7" fmla="*/ 0 h 271"/>
                        <a:gd name="T8" fmla="*/ 3 w 325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5" h="271">
                          <a:moveTo>
                            <a:pt x="325" y="270"/>
                          </a:moveTo>
                          <a:lnTo>
                            <a:pt x="320" y="271"/>
                          </a:lnTo>
                          <a:lnTo>
                            <a:pt x="0" y="1"/>
                          </a:lnTo>
                          <a:lnTo>
                            <a:pt x="6" y="0"/>
                          </a:lnTo>
                          <a:lnTo>
                            <a:pt x="325" y="270"/>
                          </a:lnTo>
                          <a:close/>
                        </a:path>
                      </a:pathLst>
                    </a:custGeom>
                    <a:solidFill>
                      <a:srgbClr val="009A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4" name="Freeform 1191"/>
                    <p:cNvSpPr>
                      <a:spLocks/>
                    </p:cNvSpPr>
                    <p:nvPr/>
                  </p:nvSpPr>
                  <p:spPr bwMode="auto">
                    <a:xfrm>
                      <a:off x="5329" y="3711"/>
                      <a:ext cx="168" cy="139"/>
                    </a:xfrm>
                    <a:custGeom>
                      <a:avLst/>
                      <a:gdLst>
                        <a:gd name="T0" fmla="*/ 2 w 337"/>
                        <a:gd name="T1" fmla="*/ 2 h 279"/>
                        <a:gd name="T2" fmla="*/ 2 w 337"/>
                        <a:gd name="T3" fmla="*/ 2 h 279"/>
                        <a:gd name="T4" fmla="*/ 0 w 337"/>
                        <a:gd name="T5" fmla="*/ 0 h 279"/>
                        <a:gd name="T6" fmla="*/ 0 w 337"/>
                        <a:gd name="T7" fmla="*/ 0 h 279"/>
                        <a:gd name="T8" fmla="*/ 2 w 337"/>
                        <a:gd name="T9" fmla="*/ 2 h 2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7" h="279">
                          <a:moveTo>
                            <a:pt x="337" y="270"/>
                          </a:moveTo>
                          <a:lnTo>
                            <a:pt x="318" y="279"/>
                          </a:lnTo>
                          <a:lnTo>
                            <a:pt x="0" y="7"/>
                          </a:lnTo>
                          <a:lnTo>
                            <a:pt x="17" y="0"/>
                          </a:lnTo>
                          <a:lnTo>
                            <a:pt x="337" y="270"/>
                          </a:lnTo>
                          <a:close/>
                        </a:path>
                      </a:pathLst>
                    </a:custGeom>
                    <a:solidFill>
                      <a:srgbClr val="00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5" name="Freeform 1192"/>
                    <p:cNvSpPr>
                      <a:spLocks/>
                    </p:cNvSpPr>
                    <p:nvPr/>
                  </p:nvSpPr>
                  <p:spPr bwMode="auto">
                    <a:xfrm>
                      <a:off x="5336" y="3711"/>
                      <a:ext cx="161" cy="136"/>
                    </a:xfrm>
                    <a:custGeom>
                      <a:avLst/>
                      <a:gdLst>
                        <a:gd name="T0" fmla="*/ 2 w 323"/>
                        <a:gd name="T1" fmla="*/ 3 h 272"/>
                        <a:gd name="T2" fmla="*/ 2 w 323"/>
                        <a:gd name="T3" fmla="*/ 3 h 272"/>
                        <a:gd name="T4" fmla="*/ 0 w 323"/>
                        <a:gd name="T5" fmla="*/ 1 h 272"/>
                        <a:gd name="T6" fmla="*/ 0 w 323"/>
                        <a:gd name="T7" fmla="*/ 0 h 272"/>
                        <a:gd name="T8" fmla="*/ 2 w 323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3" h="272">
                          <a:moveTo>
                            <a:pt x="323" y="270"/>
                          </a:moveTo>
                          <a:lnTo>
                            <a:pt x="320" y="272"/>
                          </a:lnTo>
                          <a:lnTo>
                            <a:pt x="0" y="1"/>
                          </a:lnTo>
                          <a:lnTo>
                            <a:pt x="3" y="0"/>
                          </a:lnTo>
                          <a:lnTo>
                            <a:pt x="323" y="270"/>
                          </a:lnTo>
                          <a:close/>
                        </a:path>
                      </a:pathLst>
                    </a:custGeom>
                    <a:solidFill>
                      <a:srgbClr val="0099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6" name="Freeform 1193"/>
                    <p:cNvSpPr>
                      <a:spLocks/>
                    </p:cNvSpPr>
                    <p:nvPr/>
                  </p:nvSpPr>
                  <p:spPr bwMode="auto">
                    <a:xfrm>
                      <a:off x="5335" y="3712"/>
                      <a:ext cx="160" cy="136"/>
                    </a:xfrm>
                    <a:custGeom>
                      <a:avLst/>
                      <a:gdLst>
                        <a:gd name="T0" fmla="*/ 2 w 321"/>
                        <a:gd name="T1" fmla="*/ 3 h 272"/>
                        <a:gd name="T2" fmla="*/ 2 w 321"/>
                        <a:gd name="T3" fmla="*/ 3 h 272"/>
                        <a:gd name="T4" fmla="*/ 0 w 321"/>
                        <a:gd name="T5" fmla="*/ 0 h 272"/>
                        <a:gd name="T6" fmla="*/ 0 w 321"/>
                        <a:gd name="T7" fmla="*/ 0 h 272"/>
                        <a:gd name="T8" fmla="*/ 2 w 321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2">
                          <a:moveTo>
                            <a:pt x="321" y="271"/>
                          </a:moveTo>
                          <a:lnTo>
                            <a:pt x="318" y="272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321" y="271"/>
                          </a:lnTo>
                          <a:close/>
                        </a:path>
                      </a:pathLst>
                    </a:custGeom>
                    <a:solidFill>
                      <a:srgbClr val="0098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7" name="Freeform 1194"/>
                    <p:cNvSpPr>
                      <a:spLocks/>
                    </p:cNvSpPr>
                    <p:nvPr/>
                  </p:nvSpPr>
                  <p:spPr bwMode="auto">
                    <a:xfrm>
                      <a:off x="5334" y="3712"/>
                      <a:ext cx="160" cy="136"/>
                    </a:xfrm>
                    <a:custGeom>
                      <a:avLst/>
                      <a:gdLst>
                        <a:gd name="T0" fmla="*/ 2 w 321"/>
                        <a:gd name="T1" fmla="*/ 3 h 272"/>
                        <a:gd name="T2" fmla="*/ 2 w 321"/>
                        <a:gd name="T3" fmla="*/ 3 h 272"/>
                        <a:gd name="T4" fmla="*/ 0 w 321"/>
                        <a:gd name="T5" fmla="*/ 1 h 272"/>
                        <a:gd name="T6" fmla="*/ 0 w 321"/>
                        <a:gd name="T7" fmla="*/ 0 h 272"/>
                        <a:gd name="T8" fmla="*/ 2 w 321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2">
                          <a:moveTo>
                            <a:pt x="321" y="272"/>
                          </a:moveTo>
                          <a:lnTo>
                            <a:pt x="320" y="272"/>
                          </a:lnTo>
                          <a:lnTo>
                            <a:pt x="0" y="2"/>
                          </a:lnTo>
                          <a:lnTo>
                            <a:pt x="3" y="0"/>
                          </a:lnTo>
                          <a:lnTo>
                            <a:pt x="321" y="272"/>
                          </a:lnTo>
                          <a:close/>
                        </a:path>
                      </a:pathLst>
                    </a:custGeom>
                    <a:solidFill>
                      <a:srgbClr val="0097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8" name="Freeform 1195"/>
                    <p:cNvSpPr>
                      <a:spLocks/>
                    </p:cNvSpPr>
                    <p:nvPr/>
                  </p:nvSpPr>
                  <p:spPr bwMode="auto">
                    <a:xfrm>
                      <a:off x="5333" y="3712"/>
                      <a:ext cx="160" cy="136"/>
                    </a:xfrm>
                    <a:custGeom>
                      <a:avLst/>
                      <a:gdLst>
                        <a:gd name="T0" fmla="*/ 2 w 321"/>
                        <a:gd name="T1" fmla="*/ 3 h 271"/>
                        <a:gd name="T2" fmla="*/ 2 w 321"/>
                        <a:gd name="T3" fmla="*/ 3 h 271"/>
                        <a:gd name="T4" fmla="*/ 0 w 321"/>
                        <a:gd name="T5" fmla="*/ 0 h 271"/>
                        <a:gd name="T6" fmla="*/ 0 w 321"/>
                        <a:gd name="T7" fmla="*/ 0 h 271"/>
                        <a:gd name="T8" fmla="*/ 2 w 321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1">
                          <a:moveTo>
                            <a:pt x="321" y="270"/>
                          </a:moveTo>
                          <a:lnTo>
                            <a:pt x="318" y="271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321" y="270"/>
                          </a:lnTo>
                          <a:close/>
                        </a:path>
                      </a:pathLst>
                    </a:custGeom>
                    <a:solidFill>
                      <a:srgbClr val="0097F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39" name="Freeform 1196"/>
                    <p:cNvSpPr>
                      <a:spLocks/>
                    </p:cNvSpPr>
                    <p:nvPr/>
                  </p:nvSpPr>
                  <p:spPr bwMode="auto">
                    <a:xfrm>
                      <a:off x="5331" y="3712"/>
                      <a:ext cx="161" cy="137"/>
                    </a:xfrm>
                    <a:custGeom>
                      <a:avLst/>
                      <a:gdLst>
                        <a:gd name="T0" fmla="*/ 3 w 321"/>
                        <a:gd name="T1" fmla="*/ 3 h 273"/>
                        <a:gd name="T2" fmla="*/ 3 w 321"/>
                        <a:gd name="T3" fmla="*/ 3 h 273"/>
                        <a:gd name="T4" fmla="*/ 0 w 321"/>
                        <a:gd name="T5" fmla="*/ 1 h 273"/>
                        <a:gd name="T6" fmla="*/ 1 w 321"/>
                        <a:gd name="T7" fmla="*/ 0 h 273"/>
                        <a:gd name="T8" fmla="*/ 3 w 321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3">
                          <a:moveTo>
                            <a:pt x="321" y="271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3" y="0"/>
                          </a:lnTo>
                          <a:lnTo>
                            <a:pt x="321" y="271"/>
                          </a:lnTo>
                          <a:close/>
                        </a:path>
                      </a:pathLst>
                    </a:custGeom>
                    <a:solidFill>
                      <a:srgbClr val="0096F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0" name="Freeform 1197"/>
                    <p:cNvSpPr>
                      <a:spLocks/>
                    </p:cNvSpPr>
                    <p:nvPr/>
                  </p:nvSpPr>
                  <p:spPr bwMode="auto">
                    <a:xfrm>
                      <a:off x="5331" y="3713"/>
                      <a:ext cx="160" cy="136"/>
                    </a:xfrm>
                    <a:custGeom>
                      <a:avLst/>
                      <a:gdLst>
                        <a:gd name="T0" fmla="*/ 3 w 320"/>
                        <a:gd name="T1" fmla="*/ 3 h 272"/>
                        <a:gd name="T2" fmla="*/ 3 w 320"/>
                        <a:gd name="T3" fmla="*/ 3 h 272"/>
                        <a:gd name="T4" fmla="*/ 0 w 320"/>
                        <a:gd name="T5" fmla="*/ 1 h 272"/>
                        <a:gd name="T6" fmla="*/ 1 w 320"/>
                        <a:gd name="T7" fmla="*/ 0 h 272"/>
                        <a:gd name="T8" fmla="*/ 3 w 320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2">
                          <a:moveTo>
                            <a:pt x="320" y="272"/>
                          </a:moveTo>
                          <a:lnTo>
                            <a:pt x="319" y="272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20" y="272"/>
                          </a:lnTo>
                          <a:close/>
                        </a:path>
                      </a:pathLst>
                    </a:custGeom>
                    <a:solidFill>
                      <a:srgbClr val="0095F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1" name="Freeform 1198"/>
                    <p:cNvSpPr>
                      <a:spLocks/>
                    </p:cNvSpPr>
                    <p:nvPr/>
                  </p:nvSpPr>
                  <p:spPr bwMode="auto">
                    <a:xfrm>
                      <a:off x="5329" y="3714"/>
                      <a:ext cx="161" cy="136"/>
                    </a:xfrm>
                    <a:custGeom>
                      <a:avLst/>
                      <a:gdLst>
                        <a:gd name="T0" fmla="*/ 3 w 321"/>
                        <a:gd name="T1" fmla="*/ 3 h 271"/>
                        <a:gd name="T2" fmla="*/ 3 w 321"/>
                        <a:gd name="T3" fmla="*/ 3 h 271"/>
                        <a:gd name="T4" fmla="*/ 0 w 321"/>
                        <a:gd name="T5" fmla="*/ 0 h 271"/>
                        <a:gd name="T6" fmla="*/ 1 w 321"/>
                        <a:gd name="T7" fmla="*/ 0 h 271"/>
                        <a:gd name="T8" fmla="*/ 3 w 321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1">
                          <a:moveTo>
                            <a:pt x="321" y="270"/>
                          </a:moveTo>
                          <a:lnTo>
                            <a:pt x="318" y="271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lnTo>
                            <a:pt x="321" y="270"/>
                          </a:lnTo>
                          <a:close/>
                        </a:path>
                      </a:pathLst>
                    </a:custGeom>
                    <a:solidFill>
                      <a:srgbClr val="0095F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2" name="Freeform 1199"/>
                    <p:cNvSpPr>
                      <a:spLocks/>
                    </p:cNvSpPr>
                    <p:nvPr/>
                  </p:nvSpPr>
                  <p:spPr bwMode="auto">
                    <a:xfrm>
                      <a:off x="5329" y="3714"/>
                      <a:ext cx="159" cy="136"/>
                    </a:xfrm>
                    <a:custGeom>
                      <a:avLst/>
                      <a:gdLst>
                        <a:gd name="T0" fmla="*/ 2 w 320"/>
                        <a:gd name="T1" fmla="*/ 2 h 273"/>
                        <a:gd name="T2" fmla="*/ 2 w 320"/>
                        <a:gd name="T3" fmla="*/ 2 h 273"/>
                        <a:gd name="T4" fmla="*/ 0 w 320"/>
                        <a:gd name="T5" fmla="*/ 0 h 273"/>
                        <a:gd name="T6" fmla="*/ 0 w 320"/>
                        <a:gd name="T7" fmla="*/ 0 h 273"/>
                        <a:gd name="T8" fmla="*/ 2 w 320"/>
                        <a:gd name="T9" fmla="*/ 2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1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20" y="271"/>
                          </a:lnTo>
                          <a:close/>
                        </a:path>
                      </a:pathLst>
                    </a:custGeom>
                    <a:solidFill>
                      <a:srgbClr val="0094F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3" name="Freeform 1200"/>
                    <p:cNvSpPr>
                      <a:spLocks/>
                    </p:cNvSpPr>
                    <p:nvPr/>
                  </p:nvSpPr>
                  <p:spPr bwMode="auto">
                    <a:xfrm>
                      <a:off x="5320" y="3714"/>
                      <a:ext cx="168" cy="141"/>
                    </a:xfrm>
                    <a:custGeom>
                      <a:avLst/>
                      <a:gdLst>
                        <a:gd name="T0" fmla="*/ 3 w 335"/>
                        <a:gd name="T1" fmla="*/ 3 h 282"/>
                        <a:gd name="T2" fmla="*/ 3 w 335"/>
                        <a:gd name="T3" fmla="*/ 3 h 282"/>
                        <a:gd name="T4" fmla="*/ 0 w 335"/>
                        <a:gd name="T5" fmla="*/ 1 h 282"/>
                        <a:gd name="T6" fmla="*/ 1 w 335"/>
                        <a:gd name="T7" fmla="*/ 0 h 282"/>
                        <a:gd name="T8" fmla="*/ 3 w 335"/>
                        <a:gd name="T9" fmla="*/ 3 h 2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5" h="282">
                          <a:moveTo>
                            <a:pt x="335" y="272"/>
                          </a:moveTo>
                          <a:lnTo>
                            <a:pt x="317" y="282"/>
                          </a:lnTo>
                          <a:lnTo>
                            <a:pt x="0" y="8"/>
                          </a:lnTo>
                          <a:lnTo>
                            <a:pt x="17" y="0"/>
                          </a:lnTo>
                          <a:lnTo>
                            <a:pt x="335" y="272"/>
                          </a:lnTo>
                          <a:close/>
                        </a:path>
                      </a:pathLst>
                    </a:custGeom>
                    <a:solidFill>
                      <a:srgbClr val="0094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4" name="Freeform 1201"/>
                    <p:cNvSpPr>
                      <a:spLocks/>
                    </p:cNvSpPr>
                    <p:nvPr/>
                  </p:nvSpPr>
                  <p:spPr bwMode="auto">
                    <a:xfrm>
                      <a:off x="5327" y="3714"/>
                      <a:ext cx="161" cy="136"/>
                    </a:xfrm>
                    <a:custGeom>
                      <a:avLst/>
                      <a:gdLst>
                        <a:gd name="T0" fmla="*/ 3 w 321"/>
                        <a:gd name="T1" fmla="*/ 3 h 272"/>
                        <a:gd name="T2" fmla="*/ 3 w 321"/>
                        <a:gd name="T3" fmla="*/ 3 h 272"/>
                        <a:gd name="T4" fmla="*/ 0 w 321"/>
                        <a:gd name="T5" fmla="*/ 0 h 272"/>
                        <a:gd name="T6" fmla="*/ 1 w 321"/>
                        <a:gd name="T7" fmla="*/ 0 h 272"/>
                        <a:gd name="T8" fmla="*/ 3 w 321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72">
                          <a:moveTo>
                            <a:pt x="321" y="272"/>
                          </a:moveTo>
                          <a:lnTo>
                            <a:pt x="319" y="272"/>
                          </a:lnTo>
                          <a:lnTo>
                            <a:pt x="0" y="0"/>
                          </a:lnTo>
                          <a:lnTo>
                            <a:pt x="3" y="0"/>
                          </a:lnTo>
                          <a:lnTo>
                            <a:pt x="321" y="272"/>
                          </a:lnTo>
                          <a:close/>
                        </a:path>
                      </a:pathLst>
                    </a:custGeom>
                    <a:solidFill>
                      <a:srgbClr val="0094F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5" name="Freeform 1202"/>
                    <p:cNvSpPr>
                      <a:spLocks/>
                    </p:cNvSpPr>
                    <p:nvPr/>
                  </p:nvSpPr>
                  <p:spPr bwMode="auto">
                    <a:xfrm>
                      <a:off x="5327" y="3714"/>
                      <a:ext cx="159" cy="137"/>
                    </a:xfrm>
                    <a:custGeom>
                      <a:avLst/>
                      <a:gdLst>
                        <a:gd name="T0" fmla="*/ 2 w 320"/>
                        <a:gd name="T1" fmla="*/ 3 h 273"/>
                        <a:gd name="T2" fmla="*/ 2 w 320"/>
                        <a:gd name="T3" fmla="*/ 3 h 273"/>
                        <a:gd name="T4" fmla="*/ 0 w 320"/>
                        <a:gd name="T5" fmla="*/ 1 h 273"/>
                        <a:gd name="T6" fmla="*/ 0 w 320"/>
                        <a:gd name="T7" fmla="*/ 0 h 273"/>
                        <a:gd name="T8" fmla="*/ 2 w 320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2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20" y="272"/>
                          </a:lnTo>
                          <a:close/>
                        </a:path>
                      </a:pathLst>
                    </a:custGeom>
                    <a:solidFill>
                      <a:srgbClr val="0093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6" name="Freeform 1203"/>
                    <p:cNvSpPr>
                      <a:spLocks/>
                    </p:cNvSpPr>
                    <p:nvPr/>
                  </p:nvSpPr>
                  <p:spPr bwMode="auto">
                    <a:xfrm>
                      <a:off x="5326" y="3715"/>
                      <a:ext cx="160" cy="137"/>
                    </a:xfrm>
                    <a:custGeom>
                      <a:avLst/>
                      <a:gdLst>
                        <a:gd name="T0" fmla="*/ 3 w 319"/>
                        <a:gd name="T1" fmla="*/ 3 h 273"/>
                        <a:gd name="T2" fmla="*/ 3 w 319"/>
                        <a:gd name="T3" fmla="*/ 3 h 273"/>
                        <a:gd name="T4" fmla="*/ 0 w 319"/>
                        <a:gd name="T5" fmla="*/ 1 h 273"/>
                        <a:gd name="T6" fmla="*/ 1 w 319"/>
                        <a:gd name="T7" fmla="*/ 0 h 273"/>
                        <a:gd name="T8" fmla="*/ 3 w 319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3">
                          <a:moveTo>
                            <a:pt x="319" y="272"/>
                          </a:moveTo>
                          <a:lnTo>
                            <a:pt x="316" y="273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9" y="272"/>
                          </a:lnTo>
                          <a:close/>
                        </a:path>
                      </a:pathLst>
                    </a:custGeom>
                    <a:solidFill>
                      <a:srgbClr val="0092F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7" name="Freeform 1204"/>
                    <p:cNvSpPr>
                      <a:spLocks/>
                    </p:cNvSpPr>
                    <p:nvPr/>
                  </p:nvSpPr>
                  <p:spPr bwMode="auto">
                    <a:xfrm>
                      <a:off x="5324" y="3716"/>
                      <a:ext cx="160" cy="136"/>
                    </a:xfrm>
                    <a:custGeom>
                      <a:avLst/>
                      <a:gdLst>
                        <a:gd name="T0" fmla="*/ 3 w 319"/>
                        <a:gd name="T1" fmla="*/ 2 h 273"/>
                        <a:gd name="T2" fmla="*/ 3 w 319"/>
                        <a:gd name="T3" fmla="*/ 2 h 273"/>
                        <a:gd name="T4" fmla="*/ 0 w 319"/>
                        <a:gd name="T5" fmla="*/ 0 h 273"/>
                        <a:gd name="T6" fmla="*/ 1 w 319"/>
                        <a:gd name="T7" fmla="*/ 0 h 273"/>
                        <a:gd name="T8" fmla="*/ 3 w 319"/>
                        <a:gd name="T9" fmla="*/ 2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3">
                          <a:moveTo>
                            <a:pt x="319" y="271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3" y="0"/>
                          </a:lnTo>
                          <a:lnTo>
                            <a:pt x="319" y="271"/>
                          </a:lnTo>
                          <a:close/>
                        </a:path>
                      </a:pathLst>
                    </a:custGeom>
                    <a:solidFill>
                      <a:srgbClr val="0092F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8" name="Freeform 1205"/>
                    <p:cNvSpPr>
                      <a:spLocks/>
                    </p:cNvSpPr>
                    <p:nvPr/>
                  </p:nvSpPr>
                  <p:spPr bwMode="auto">
                    <a:xfrm>
                      <a:off x="5324" y="3717"/>
                      <a:ext cx="159" cy="136"/>
                    </a:xfrm>
                    <a:custGeom>
                      <a:avLst/>
                      <a:gdLst>
                        <a:gd name="T0" fmla="*/ 2 w 320"/>
                        <a:gd name="T1" fmla="*/ 2 h 273"/>
                        <a:gd name="T2" fmla="*/ 2 w 320"/>
                        <a:gd name="T3" fmla="*/ 2 h 273"/>
                        <a:gd name="T4" fmla="*/ 0 w 320"/>
                        <a:gd name="T5" fmla="*/ 0 h 273"/>
                        <a:gd name="T6" fmla="*/ 0 w 320"/>
                        <a:gd name="T7" fmla="*/ 0 h 273"/>
                        <a:gd name="T8" fmla="*/ 2 w 320"/>
                        <a:gd name="T9" fmla="*/ 2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2"/>
                          </a:moveTo>
                          <a:lnTo>
                            <a:pt x="319" y="273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lnTo>
                            <a:pt x="320" y="272"/>
                          </a:lnTo>
                          <a:close/>
                        </a:path>
                      </a:pathLst>
                    </a:custGeom>
                    <a:solidFill>
                      <a:srgbClr val="0091F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49" name="Freeform 1206"/>
                    <p:cNvSpPr>
                      <a:spLocks/>
                    </p:cNvSpPr>
                    <p:nvPr/>
                  </p:nvSpPr>
                  <p:spPr bwMode="auto">
                    <a:xfrm>
                      <a:off x="5323" y="3717"/>
                      <a:ext cx="160" cy="136"/>
                    </a:xfrm>
                    <a:custGeom>
                      <a:avLst/>
                      <a:gdLst>
                        <a:gd name="T0" fmla="*/ 3 w 320"/>
                        <a:gd name="T1" fmla="*/ 2 h 273"/>
                        <a:gd name="T2" fmla="*/ 3 w 320"/>
                        <a:gd name="T3" fmla="*/ 2 h 273"/>
                        <a:gd name="T4" fmla="*/ 0 w 320"/>
                        <a:gd name="T5" fmla="*/ 0 h 273"/>
                        <a:gd name="T6" fmla="*/ 1 w 320"/>
                        <a:gd name="T7" fmla="*/ 0 h 273"/>
                        <a:gd name="T8" fmla="*/ 3 w 320"/>
                        <a:gd name="T9" fmla="*/ 2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3"/>
                          </a:moveTo>
                          <a:lnTo>
                            <a:pt x="317" y="273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20" y="273"/>
                          </a:lnTo>
                          <a:close/>
                        </a:path>
                      </a:pathLst>
                    </a:custGeom>
                    <a:solidFill>
                      <a:srgbClr val="0091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0" name="Freeform 1207"/>
                    <p:cNvSpPr>
                      <a:spLocks/>
                    </p:cNvSpPr>
                    <p:nvPr/>
                  </p:nvSpPr>
                  <p:spPr bwMode="auto">
                    <a:xfrm>
                      <a:off x="5322" y="3717"/>
                      <a:ext cx="159" cy="137"/>
                    </a:xfrm>
                    <a:custGeom>
                      <a:avLst/>
                      <a:gdLst>
                        <a:gd name="T0" fmla="*/ 2 w 320"/>
                        <a:gd name="T1" fmla="*/ 3 h 273"/>
                        <a:gd name="T2" fmla="*/ 2 w 320"/>
                        <a:gd name="T3" fmla="*/ 3 h 273"/>
                        <a:gd name="T4" fmla="*/ 0 w 320"/>
                        <a:gd name="T5" fmla="*/ 1 h 273"/>
                        <a:gd name="T6" fmla="*/ 0 w 320"/>
                        <a:gd name="T7" fmla="*/ 0 h 273"/>
                        <a:gd name="T8" fmla="*/ 2 w 320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273">
                          <a:moveTo>
                            <a:pt x="320" y="271"/>
                          </a:moveTo>
                          <a:lnTo>
                            <a:pt x="318" y="273"/>
                          </a:lnTo>
                          <a:lnTo>
                            <a:pt x="0" y="1"/>
                          </a:lnTo>
                          <a:lnTo>
                            <a:pt x="3" y="0"/>
                          </a:lnTo>
                          <a:lnTo>
                            <a:pt x="320" y="271"/>
                          </a:lnTo>
                          <a:close/>
                        </a:path>
                      </a:pathLst>
                    </a:custGeom>
                    <a:solidFill>
                      <a:srgbClr val="0090F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1" name="Freeform 1208"/>
                    <p:cNvSpPr>
                      <a:spLocks/>
                    </p:cNvSpPr>
                    <p:nvPr/>
                  </p:nvSpPr>
                  <p:spPr bwMode="auto">
                    <a:xfrm>
                      <a:off x="5321" y="3718"/>
                      <a:ext cx="160" cy="137"/>
                    </a:xfrm>
                    <a:custGeom>
                      <a:avLst/>
                      <a:gdLst>
                        <a:gd name="T0" fmla="*/ 3 w 319"/>
                        <a:gd name="T1" fmla="*/ 3 h 273"/>
                        <a:gd name="T2" fmla="*/ 3 w 319"/>
                        <a:gd name="T3" fmla="*/ 3 h 273"/>
                        <a:gd name="T4" fmla="*/ 0 w 319"/>
                        <a:gd name="T5" fmla="*/ 0 h 273"/>
                        <a:gd name="T6" fmla="*/ 1 w 319"/>
                        <a:gd name="T7" fmla="*/ 0 h 273"/>
                        <a:gd name="T8" fmla="*/ 3 w 319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3">
                          <a:moveTo>
                            <a:pt x="319" y="272"/>
                          </a:moveTo>
                          <a:lnTo>
                            <a:pt x="317" y="273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319" y="272"/>
                          </a:lnTo>
                          <a:close/>
                        </a:path>
                      </a:pathLst>
                    </a:custGeom>
                    <a:solidFill>
                      <a:srgbClr val="0090F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2" name="Freeform 1209"/>
                    <p:cNvSpPr>
                      <a:spLocks/>
                    </p:cNvSpPr>
                    <p:nvPr/>
                  </p:nvSpPr>
                  <p:spPr bwMode="auto">
                    <a:xfrm>
                      <a:off x="5320" y="3718"/>
                      <a:ext cx="159" cy="137"/>
                    </a:xfrm>
                    <a:custGeom>
                      <a:avLst/>
                      <a:gdLst>
                        <a:gd name="T0" fmla="*/ 2 w 319"/>
                        <a:gd name="T1" fmla="*/ 2 h 275"/>
                        <a:gd name="T2" fmla="*/ 2 w 319"/>
                        <a:gd name="T3" fmla="*/ 2 h 275"/>
                        <a:gd name="T4" fmla="*/ 0 w 319"/>
                        <a:gd name="T5" fmla="*/ 0 h 275"/>
                        <a:gd name="T6" fmla="*/ 0 w 319"/>
                        <a:gd name="T7" fmla="*/ 0 h 275"/>
                        <a:gd name="T8" fmla="*/ 2 w 319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5">
                          <a:moveTo>
                            <a:pt x="319" y="273"/>
                          </a:moveTo>
                          <a:lnTo>
                            <a:pt x="317" y="275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9" y="273"/>
                          </a:lnTo>
                          <a:close/>
                        </a:path>
                      </a:pathLst>
                    </a:custGeom>
                    <a:solidFill>
                      <a:srgbClr val="008FE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3" name="Freeform 1210"/>
                    <p:cNvSpPr>
                      <a:spLocks/>
                    </p:cNvSpPr>
                    <p:nvPr/>
                  </p:nvSpPr>
                  <p:spPr bwMode="auto">
                    <a:xfrm>
                      <a:off x="5312" y="3719"/>
                      <a:ext cx="167" cy="142"/>
                    </a:xfrm>
                    <a:custGeom>
                      <a:avLst/>
                      <a:gdLst>
                        <a:gd name="T0" fmla="*/ 3 w 332"/>
                        <a:gd name="T1" fmla="*/ 2 h 285"/>
                        <a:gd name="T2" fmla="*/ 3 w 332"/>
                        <a:gd name="T3" fmla="*/ 2 h 285"/>
                        <a:gd name="T4" fmla="*/ 0 w 332"/>
                        <a:gd name="T5" fmla="*/ 0 h 285"/>
                        <a:gd name="T6" fmla="*/ 1 w 332"/>
                        <a:gd name="T7" fmla="*/ 0 h 285"/>
                        <a:gd name="T8" fmla="*/ 3 w 332"/>
                        <a:gd name="T9" fmla="*/ 2 h 2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2" h="285">
                          <a:moveTo>
                            <a:pt x="332" y="274"/>
                          </a:moveTo>
                          <a:lnTo>
                            <a:pt x="315" y="285"/>
                          </a:lnTo>
                          <a:lnTo>
                            <a:pt x="0" y="12"/>
                          </a:lnTo>
                          <a:lnTo>
                            <a:pt x="15" y="0"/>
                          </a:lnTo>
                          <a:lnTo>
                            <a:pt x="332" y="274"/>
                          </a:lnTo>
                          <a:close/>
                        </a:path>
                      </a:pathLst>
                    </a:custGeom>
                    <a:solidFill>
                      <a:srgbClr val="008F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4" name="Freeform 1211"/>
                    <p:cNvSpPr>
                      <a:spLocks/>
                    </p:cNvSpPr>
                    <p:nvPr/>
                  </p:nvSpPr>
                  <p:spPr bwMode="auto">
                    <a:xfrm>
                      <a:off x="5319" y="3719"/>
                      <a:ext cx="160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4"/>
                          </a:moveTo>
                          <a:lnTo>
                            <a:pt x="317" y="275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8" y="274"/>
                          </a:lnTo>
                          <a:close/>
                        </a:path>
                      </a:pathLst>
                    </a:custGeom>
                    <a:solidFill>
                      <a:srgbClr val="008FE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5" name="Freeform 1212"/>
                    <p:cNvSpPr>
                      <a:spLocks/>
                    </p:cNvSpPr>
                    <p:nvPr/>
                  </p:nvSpPr>
                  <p:spPr bwMode="auto">
                    <a:xfrm>
                      <a:off x="5319" y="3719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3 h 273"/>
                        <a:gd name="T2" fmla="*/ 3 w 318"/>
                        <a:gd name="T3" fmla="*/ 3 h 273"/>
                        <a:gd name="T4" fmla="*/ 0 w 318"/>
                        <a:gd name="T5" fmla="*/ 1 h 273"/>
                        <a:gd name="T6" fmla="*/ 1 w 318"/>
                        <a:gd name="T7" fmla="*/ 0 h 273"/>
                        <a:gd name="T8" fmla="*/ 3 w 318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3">
                          <a:moveTo>
                            <a:pt x="318" y="273"/>
                          </a:moveTo>
                          <a:lnTo>
                            <a:pt x="316" y="273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EE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6" name="Freeform 1213"/>
                    <p:cNvSpPr>
                      <a:spLocks/>
                    </p:cNvSpPr>
                    <p:nvPr/>
                  </p:nvSpPr>
                  <p:spPr bwMode="auto">
                    <a:xfrm>
                      <a:off x="5317" y="3720"/>
                      <a:ext cx="160" cy="137"/>
                    </a:xfrm>
                    <a:custGeom>
                      <a:avLst/>
                      <a:gdLst>
                        <a:gd name="T0" fmla="*/ 3 w 319"/>
                        <a:gd name="T1" fmla="*/ 3 h 273"/>
                        <a:gd name="T2" fmla="*/ 3 w 319"/>
                        <a:gd name="T3" fmla="*/ 3 h 273"/>
                        <a:gd name="T4" fmla="*/ 0 w 319"/>
                        <a:gd name="T5" fmla="*/ 0 h 273"/>
                        <a:gd name="T6" fmla="*/ 1 w 319"/>
                        <a:gd name="T7" fmla="*/ 0 h 273"/>
                        <a:gd name="T8" fmla="*/ 3 w 319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73">
                          <a:moveTo>
                            <a:pt x="319" y="272"/>
                          </a:moveTo>
                          <a:lnTo>
                            <a:pt x="316" y="273"/>
                          </a:lnTo>
                          <a:lnTo>
                            <a:pt x="0" y="0"/>
                          </a:lnTo>
                          <a:lnTo>
                            <a:pt x="3" y="0"/>
                          </a:lnTo>
                          <a:lnTo>
                            <a:pt x="319" y="272"/>
                          </a:lnTo>
                          <a:close/>
                        </a:path>
                      </a:pathLst>
                    </a:custGeom>
                    <a:solidFill>
                      <a:srgbClr val="008DE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7" name="Freeform 1214"/>
                    <p:cNvSpPr>
                      <a:spLocks/>
                    </p:cNvSpPr>
                    <p:nvPr/>
                  </p:nvSpPr>
                  <p:spPr bwMode="auto">
                    <a:xfrm>
                      <a:off x="5317" y="3720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3"/>
                          </a:moveTo>
                          <a:lnTo>
                            <a:pt x="317" y="275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DE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8" name="Freeform 1215"/>
                    <p:cNvSpPr>
                      <a:spLocks/>
                    </p:cNvSpPr>
                    <p:nvPr/>
                  </p:nvSpPr>
                  <p:spPr bwMode="auto">
                    <a:xfrm>
                      <a:off x="5316" y="3721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3 h 274"/>
                        <a:gd name="T2" fmla="*/ 3 w 318"/>
                        <a:gd name="T3" fmla="*/ 3 h 274"/>
                        <a:gd name="T4" fmla="*/ 0 w 318"/>
                        <a:gd name="T5" fmla="*/ 1 h 274"/>
                        <a:gd name="T6" fmla="*/ 1 w 318"/>
                        <a:gd name="T7" fmla="*/ 0 h 274"/>
                        <a:gd name="T8" fmla="*/ 3 w 318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4">
                          <a:moveTo>
                            <a:pt x="318" y="273"/>
                          </a:moveTo>
                          <a:lnTo>
                            <a:pt x="317" y="274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C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59" name="Freeform 1216"/>
                    <p:cNvSpPr>
                      <a:spLocks/>
                    </p:cNvSpPr>
                    <p:nvPr/>
                  </p:nvSpPr>
                  <p:spPr bwMode="auto">
                    <a:xfrm>
                      <a:off x="5315" y="3722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3"/>
                          </a:moveTo>
                          <a:lnTo>
                            <a:pt x="316" y="275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BE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0" name="Freeform 1217"/>
                    <p:cNvSpPr>
                      <a:spLocks/>
                    </p:cNvSpPr>
                    <p:nvPr/>
                  </p:nvSpPr>
                  <p:spPr bwMode="auto">
                    <a:xfrm>
                      <a:off x="5315" y="3722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4"/>
                          </a:moveTo>
                          <a:lnTo>
                            <a:pt x="317" y="275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lnTo>
                            <a:pt x="318" y="274"/>
                          </a:lnTo>
                          <a:close/>
                        </a:path>
                      </a:pathLst>
                    </a:custGeom>
                    <a:solidFill>
                      <a:srgbClr val="008BE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1" name="Freeform 1218"/>
                    <p:cNvSpPr>
                      <a:spLocks/>
                    </p:cNvSpPr>
                    <p:nvPr/>
                  </p:nvSpPr>
                  <p:spPr bwMode="auto">
                    <a:xfrm>
                      <a:off x="5314" y="3722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5"/>
                          </a:moveTo>
                          <a:lnTo>
                            <a:pt x="315" y="275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8" y="275"/>
                          </a:lnTo>
                          <a:close/>
                        </a:path>
                      </a:pathLst>
                    </a:custGeom>
                    <a:solidFill>
                      <a:srgbClr val="008AE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2" name="Freeform 1219"/>
                    <p:cNvSpPr>
                      <a:spLocks/>
                    </p:cNvSpPr>
                    <p:nvPr/>
                  </p:nvSpPr>
                  <p:spPr bwMode="auto">
                    <a:xfrm>
                      <a:off x="5313" y="3723"/>
                      <a:ext cx="159" cy="137"/>
                    </a:xfrm>
                    <a:custGeom>
                      <a:avLst/>
                      <a:gdLst>
                        <a:gd name="T0" fmla="*/ 3 w 317"/>
                        <a:gd name="T1" fmla="*/ 3 h 274"/>
                        <a:gd name="T2" fmla="*/ 3 w 317"/>
                        <a:gd name="T3" fmla="*/ 3 h 274"/>
                        <a:gd name="T4" fmla="*/ 0 w 317"/>
                        <a:gd name="T5" fmla="*/ 1 h 274"/>
                        <a:gd name="T6" fmla="*/ 1 w 317"/>
                        <a:gd name="T7" fmla="*/ 0 h 274"/>
                        <a:gd name="T8" fmla="*/ 3 w 317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4">
                          <a:moveTo>
                            <a:pt x="317" y="273"/>
                          </a:moveTo>
                          <a:lnTo>
                            <a:pt x="316" y="274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7" y="273"/>
                          </a:lnTo>
                          <a:close/>
                        </a:path>
                      </a:pathLst>
                    </a:custGeom>
                    <a:solidFill>
                      <a:srgbClr val="008A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3" name="Freeform 1220"/>
                    <p:cNvSpPr>
                      <a:spLocks/>
                    </p:cNvSpPr>
                    <p:nvPr/>
                  </p:nvSpPr>
                  <p:spPr bwMode="auto">
                    <a:xfrm>
                      <a:off x="5312" y="3724"/>
                      <a:ext cx="159" cy="137"/>
                    </a:xfrm>
                    <a:custGeom>
                      <a:avLst/>
                      <a:gdLst>
                        <a:gd name="T0" fmla="*/ 3 w 317"/>
                        <a:gd name="T1" fmla="*/ 2 h 275"/>
                        <a:gd name="T2" fmla="*/ 3 w 317"/>
                        <a:gd name="T3" fmla="*/ 2 h 275"/>
                        <a:gd name="T4" fmla="*/ 0 w 317"/>
                        <a:gd name="T5" fmla="*/ 0 h 275"/>
                        <a:gd name="T6" fmla="*/ 1 w 317"/>
                        <a:gd name="T7" fmla="*/ 0 h 275"/>
                        <a:gd name="T8" fmla="*/ 3 w 317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5">
                          <a:moveTo>
                            <a:pt x="317" y="273"/>
                          </a:moveTo>
                          <a:lnTo>
                            <a:pt x="315" y="275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7" y="273"/>
                          </a:lnTo>
                          <a:close/>
                        </a:path>
                      </a:pathLst>
                    </a:custGeom>
                    <a:solidFill>
                      <a:srgbClr val="0089E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4" name="Freeform 1221"/>
                    <p:cNvSpPr>
                      <a:spLocks/>
                    </p:cNvSpPr>
                    <p:nvPr/>
                  </p:nvSpPr>
                  <p:spPr bwMode="auto">
                    <a:xfrm>
                      <a:off x="5305" y="3724"/>
                      <a:ext cx="165" cy="144"/>
                    </a:xfrm>
                    <a:custGeom>
                      <a:avLst/>
                      <a:gdLst>
                        <a:gd name="T0" fmla="*/ 2 w 331"/>
                        <a:gd name="T1" fmla="*/ 3 h 287"/>
                        <a:gd name="T2" fmla="*/ 2 w 331"/>
                        <a:gd name="T3" fmla="*/ 3 h 287"/>
                        <a:gd name="T4" fmla="*/ 0 w 331"/>
                        <a:gd name="T5" fmla="*/ 1 h 287"/>
                        <a:gd name="T6" fmla="*/ 0 w 331"/>
                        <a:gd name="T7" fmla="*/ 0 h 287"/>
                        <a:gd name="T8" fmla="*/ 2 w 331"/>
                        <a:gd name="T9" fmla="*/ 3 h 2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1" h="287">
                          <a:moveTo>
                            <a:pt x="331" y="273"/>
                          </a:moveTo>
                          <a:lnTo>
                            <a:pt x="316" y="287"/>
                          </a:lnTo>
                          <a:lnTo>
                            <a:pt x="0" y="12"/>
                          </a:lnTo>
                          <a:lnTo>
                            <a:pt x="16" y="0"/>
                          </a:lnTo>
                          <a:lnTo>
                            <a:pt x="331" y="273"/>
                          </a:lnTo>
                          <a:close/>
                        </a:path>
                      </a:pathLst>
                    </a:custGeom>
                    <a:solidFill>
                      <a:srgbClr val="0089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5" name="Freeform 1222"/>
                    <p:cNvSpPr>
                      <a:spLocks/>
                    </p:cNvSpPr>
                    <p:nvPr/>
                  </p:nvSpPr>
                  <p:spPr bwMode="auto">
                    <a:xfrm>
                      <a:off x="5312" y="3724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4"/>
                        <a:gd name="T2" fmla="*/ 2 w 317"/>
                        <a:gd name="T3" fmla="*/ 3 h 274"/>
                        <a:gd name="T4" fmla="*/ 0 w 317"/>
                        <a:gd name="T5" fmla="*/ 1 h 274"/>
                        <a:gd name="T6" fmla="*/ 0 w 317"/>
                        <a:gd name="T7" fmla="*/ 0 h 274"/>
                        <a:gd name="T8" fmla="*/ 2 w 317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4">
                          <a:moveTo>
                            <a:pt x="317" y="273"/>
                          </a:moveTo>
                          <a:lnTo>
                            <a:pt x="316" y="274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7" y="273"/>
                          </a:lnTo>
                          <a:close/>
                        </a:path>
                      </a:pathLst>
                    </a:custGeom>
                    <a:solidFill>
                      <a:srgbClr val="0089E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6" name="Freeform 1223"/>
                    <p:cNvSpPr>
                      <a:spLocks/>
                    </p:cNvSpPr>
                    <p:nvPr/>
                  </p:nvSpPr>
                  <p:spPr bwMode="auto">
                    <a:xfrm>
                      <a:off x="5311" y="3725"/>
                      <a:ext cx="158" cy="137"/>
                    </a:xfrm>
                    <a:custGeom>
                      <a:avLst/>
                      <a:gdLst>
                        <a:gd name="T0" fmla="*/ 2 w 317"/>
                        <a:gd name="T1" fmla="*/ 2 h 275"/>
                        <a:gd name="T2" fmla="*/ 2 w 317"/>
                        <a:gd name="T3" fmla="*/ 2 h 275"/>
                        <a:gd name="T4" fmla="*/ 0 w 317"/>
                        <a:gd name="T5" fmla="*/ 0 h 275"/>
                        <a:gd name="T6" fmla="*/ 0 w 317"/>
                        <a:gd name="T7" fmla="*/ 0 h 275"/>
                        <a:gd name="T8" fmla="*/ 2 w 317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5">
                          <a:moveTo>
                            <a:pt x="317" y="273"/>
                          </a:moveTo>
                          <a:lnTo>
                            <a:pt x="315" y="275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7" y="273"/>
                          </a:lnTo>
                          <a:close/>
                        </a:path>
                      </a:pathLst>
                    </a:custGeom>
                    <a:solidFill>
                      <a:srgbClr val="0088E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7" name="Freeform 1224"/>
                    <p:cNvSpPr>
                      <a:spLocks/>
                    </p:cNvSpPr>
                    <p:nvPr/>
                  </p:nvSpPr>
                  <p:spPr bwMode="auto">
                    <a:xfrm>
                      <a:off x="5310" y="3726"/>
                      <a:ext cx="159" cy="137"/>
                    </a:xfrm>
                    <a:custGeom>
                      <a:avLst/>
                      <a:gdLst>
                        <a:gd name="T0" fmla="*/ 3 w 318"/>
                        <a:gd name="T1" fmla="*/ 2 h 275"/>
                        <a:gd name="T2" fmla="*/ 3 w 318"/>
                        <a:gd name="T3" fmla="*/ 2 h 275"/>
                        <a:gd name="T4" fmla="*/ 0 w 318"/>
                        <a:gd name="T5" fmla="*/ 0 h 275"/>
                        <a:gd name="T6" fmla="*/ 1 w 318"/>
                        <a:gd name="T7" fmla="*/ 0 h 275"/>
                        <a:gd name="T8" fmla="*/ 3 w 318"/>
                        <a:gd name="T9" fmla="*/ 2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5">
                          <a:moveTo>
                            <a:pt x="318" y="274"/>
                          </a:moveTo>
                          <a:lnTo>
                            <a:pt x="317" y="275"/>
                          </a:lnTo>
                          <a:lnTo>
                            <a:pt x="0" y="2"/>
                          </a:lnTo>
                          <a:lnTo>
                            <a:pt x="3" y="0"/>
                          </a:lnTo>
                          <a:lnTo>
                            <a:pt x="318" y="274"/>
                          </a:lnTo>
                          <a:close/>
                        </a:path>
                      </a:pathLst>
                    </a:custGeom>
                    <a:solidFill>
                      <a:srgbClr val="0087E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8" name="Freeform 1225"/>
                    <p:cNvSpPr>
                      <a:spLocks/>
                    </p:cNvSpPr>
                    <p:nvPr/>
                  </p:nvSpPr>
                  <p:spPr bwMode="auto">
                    <a:xfrm>
                      <a:off x="5309" y="3726"/>
                      <a:ext cx="159" cy="138"/>
                    </a:xfrm>
                    <a:custGeom>
                      <a:avLst/>
                      <a:gdLst>
                        <a:gd name="T0" fmla="*/ 3 w 318"/>
                        <a:gd name="T1" fmla="*/ 3 h 274"/>
                        <a:gd name="T2" fmla="*/ 3 w 318"/>
                        <a:gd name="T3" fmla="*/ 3 h 274"/>
                        <a:gd name="T4" fmla="*/ 0 w 318"/>
                        <a:gd name="T5" fmla="*/ 0 h 274"/>
                        <a:gd name="T6" fmla="*/ 1 w 318"/>
                        <a:gd name="T7" fmla="*/ 0 h 274"/>
                        <a:gd name="T8" fmla="*/ 3 w 318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274">
                          <a:moveTo>
                            <a:pt x="318" y="273"/>
                          </a:moveTo>
                          <a:lnTo>
                            <a:pt x="315" y="274"/>
                          </a:lnTo>
                          <a:lnTo>
                            <a:pt x="0" y="0"/>
                          </a:lnTo>
                          <a:lnTo>
                            <a:pt x="1" y="0"/>
                          </a:lnTo>
                          <a:lnTo>
                            <a:pt x="318" y="273"/>
                          </a:lnTo>
                          <a:close/>
                        </a:path>
                      </a:pathLst>
                    </a:custGeom>
                    <a:solidFill>
                      <a:srgbClr val="0087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69" name="Freeform 1226"/>
                    <p:cNvSpPr>
                      <a:spLocks/>
                    </p:cNvSpPr>
                    <p:nvPr/>
                  </p:nvSpPr>
                  <p:spPr bwMode="auto">
                    <a:xfrm>
                      <a:off x="5308" y="3726"/>
                      <a:ext cx="159" cy="138"/>
                    </a:xfrm>
                    <a:custGeom>
                      <a:avLst/>
                      <a:gdLst>
                        <a:gd name="T0" fmla="*/ 3 w 317"/>
                        <a:gd name="T1" fmla="*/ 3 h 276"/>
                        <a:gd name="T2" fmla="*/ 3 w 317"/>
                        <a:gd name="T3" fmla="*/ 3 h 276"/>
                        <a:gd name="T4" fmla="*/ 0 w 317"/>
                        <a:gd name="T5" fmla="*/ 1 h 276"/>
                        <a:gd name="T6" fmla="*/ 1 w 317"/>
                        <a:gd name="T7" fmla="*/ 0 h 276"/>
                        <a:gd name="T8" fmla="*/ 3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4"/>
                          </a:moveTo>
                          <a:lnTo>
                            <a:pt x="316" y="276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7" y="274"/>
                          </a:lnTo>
                          <a:close/>
                        </a:path>
                      </a:pathLst>
                    </a:custGeom>
                    <a:solidFill>
                      <a:srgbClr val="0086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0" name="Freeform 1227"/>
                    <p:cNvSpPr>
                      <a:spLocks/>
                    </p:cNvSpPr>
                    <p:nvPr/>
                  </p:nvSpPr>
                  <p:spPr bwMode="auto">
                    <a:xfrm>
                      <a:off x="5308" y="3727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6"/>
                        <a:gd name="T2" fmla="*/ 2 w 317"/>
                        <a:gd name="T3" fmla="*/ 3 h 276"/>
                        <a:gd name="T4" fmla="*/ 0 w 317"/>
                        <a:gd name="T5" fmla="*/ 1 h 276"/>
                        <a:gd name="T6" fmla="*/ 0 w 317"/>
                        <a:gd name="T7" fmla="*/ 0 h 276"/>
                        <a:gd name="T8" fmla="*/ 2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5"/>
                          </a:moveTo>
                          <a:lnTo>
                            <a:pt x="315" y="276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7" y="275"/>
                          </a:lnTo>
                          <a:close/>
                        </a:path>
                      </a:pathLst>
                    </a:custGeom>
                    <a:solidFill>
                      <a:srgbClr val="0085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1" name="Freeform 1228"/>
                    <p:cNvSpPr>
                      <a:spLocks/>
                    </p:cNvSpPr>
                    <p:nvPr/>
                  </p:nvSpPr>
                  <p:spPr bwMode="auto">
                    <a:xfrm>
                      <a:off x="5307" y="3728"/>
                      <a:ext cx="158" cy="138"/>
                    </a:xfrm>
                    <a:custGeom>
                      <a:avLst/>
                      <a:gdLst>
                        <a:gd name="T0" fmla="*/ 3 w 316"/>
                        <a:gd name="T1" fmla="*/ 3 h 276"/>
                        <a:gd name="T2" fmla="*/ 3 w 316"/>
                        <a:gd name="T3" fmla="*/ 3 h 276"/>
                        <a:gd name="T4" fmla="*/ 0 w 316"/>
                        <a:gd name="T5" fmla="*/ 1 h 276"/>
                        <a:gd name="T6" fmla="*/ 1 w 316"/>
                        <a:gd name="T7" fmla="*/ 0 h 276"/>
                        <a:gd name="T8" fmla="*/ 3 w 316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76">
                          <a:moveTo>
                            <a:pt x="316" y="274"/>
                          </a:moveTo>
                          <a:lnTo>
                            <a:pt x="315" y="276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6" y="274"/>
                          </a:lnTo>
                          <a:close/>
                        </a:path>
                      </a:pathLst>
                    </a:custGeom>
                    <a:solidFill>
                      <a:srgbClr val="0085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2" name="Freeform 1229"/>
                    <p:cNvSpPr>
                      <a:spLocks/>
                    </p:cNvSpPr>
                    <p:nvPr/>
                  </p:nvSpPr>
                  <p:spPr bwMode="auto">
                    <a:xfrm>
                      <a:off x="5306" y="3729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6"/>
                        <a:gd name="T2" fmla="*/ 2 w 317"/>
                        <a:gd name="T3" fmla="*/ 3 h 276"/>
                        <a:gd name="T4" fmla="*/ 0 w 317"/>
                        <a:gd name="T5" fmla="*/ 1 h 276"/>
                        <a:gd name="T6" fmla="*/ 0 w 317"/>
                        <a:gd name="T7" fmla="*/ 0 h 276"/>
                        <a:gd name="T8" fmla="*/ 2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5"/>
                          </a:moveTo>
                          <a:lnTo>
                            <a:pt x="316" y="276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17" y="275"/>
                          </a:lnTo>
                          <a:close/>
                        </a:path>
                      </a:pathLst>
                    </a:custGeom>
                    <a:solidFill>
                      <a:srgbClr val="008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3" name="Freeform 1230"/>
                    <p:cNvSpPr>
                      <a:spLocks/>
                    </p:cNvSpPr>
                    <p:nvPr/>
                  </p:nvSpPr>
                  <p:spPr bwMode="auto">
                    <a:xfrm>
                      <a:off x="5305" y="3729"/>
                      <a:ext cx="159" cy="138"/>
                    </a:xfrm>
                    <a:custGeom>
                      <a:avLst/>
                      <a:gdLst>
                        <a:gd name="T0" fmla="*/ 3 w 317"/>
                        <a:gd name="T1" fmla="*/ 3 h 275"/>
                        <a:gd name="T2" fmla="*/ 3 w 317"/>
                        <a:gd name="T3" fmla="*/ 3 h 275"/>
                        <a:gd name="T4" fmla="*/ 0 w 317"/>
                        <a:gd name="T5" fmla="*/ 1 h 275"/>
                        <a:gd name="T6" fmla="*/ 1 w 317"/>
                        <a:gd name="T7" fmla="*/ 0 h 275"/>
                        <a:gd name="T8" fmla="*/ 3 w 317"/>
                        <a:gd name="T9" fmla="*/ 3 h 2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5">
                          <a:moveTo>
                            <a:pt x="317" y="274"/>
                          </a:moveTo>
                          <a:lnTo>
                            <a:pt x="315" y="275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7" y="274"/>
                          </a:lnTo>
                          <a:close/>
                        </a:path>
                      </a:pathLst>
                    </a:custGeom>
                    <a:solidFill>
                      <a:srgbClr val="0084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4" name="Freeform 1231"/>
                    <p:cNvSpPr>
                      <a:spLocks/>
                    </p:cNvSpPr>
                    <p:nvPr/>
                  </p:nvSpPr>
                  <p:spPr bwMode="auto">
                    <a:xfrm>
                      <a:off x="5305" y="3730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6"/>
                        <a:gd name="T2" fmla="*/ 2 w 317"/>
                        <a:gd name="T3" fmla="*/ 3 h 276"/>
                        <a:gd name="T4" fmla="*/ 0 w 317"/>
                        <a:gd name="T5" fmla="*/ 1 h 276"/>
                        <a:gd name="T6" fmla="*/ 0 w 317"/>
                        <a:gd name="T7" fmla="*/ 0 h 276"/>
                        <a:gd name="T8" fmla="*/ 2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4"/>
                          </a:moveTo>
                          <a:lnTo>
                            <a:pt x="316" y="276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7" y="274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5" name="Freeform 1232"/>
                    <p:cNvSpPr>
                      <a:spLocks/>
                    </p:cNvSpPr>
                    <p:nvPr/>
                  </p:nvSpPr>
                  <p:spPr bwMode="auto">
                    <a:xfrm>
                      <a:off x="5298" y="3731"/>
                      <a:ext cx="164" cy="145"/>
                    </a:xfrm>
                    <a:custGeom>
                      <a:avLst/>
                      <a:gdLst>
                        <a:gd name="T0" fmla="*/ 2 w 330"/>
                        <a:gd name="T1" fmla="*/ 2 h 292"/>
                        <a:gd name="T2" fmla="*/ 2 w 330"/>
                        <a:gd name="T3" fmla="*/ 2 h 292"/>
                        <a:gd name="T4" fmla="*/ 0 w 330"/>
                        <a:gd name="T5" fmla="*/ 0 h 292"/>
                        <a:gd name="T6" fmla="*/ 0 w 330"/>
                        <a:gd name="T7" fmla="*/ 0 h 292"/>
                        <a:gd name="T8" fmla="*/ 2 w 330"/>
                        <a:gd name="T9" fmla="*/ 2 h 2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0" h="292">
                          <a:moveTo>
                            <a:pt x="330" y="275"/>
                          </a:moveTo>
                          <a:lnTo>
                            <a:pt x="314" y="292"/>
                          </a:lnTo>
                          <a:lnTo>
                            <a:pt x="0" y="16"/>
                          </a:lnTo>
                          <a:lnTo>
                            <a:pt x="14" y="0"/>
                          </a:lnTo>
                          <a:lnTo>
                            <a:pt x="330" y="275"/>
                          </a:lnTo>
                          <a:close/>
                        </a:path>
                      </a:pathLst>
                    </a:custGeom>
                    <a:solidFill>
                      <a:srgbClr val="0083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6" name="Freeform 1233"/>
                    <p:cNvSpPr>
                      <a:spLocks/>
                    </p:cNvSpPr>
                    <p:nvPr/>
                  </p:nvSpPr>
                  <p:spPr bwMode="auto">
                    <a:xfrm>
                      <a:off x="5304" y="3731"/>
                      <a:ext cx="158" cy="138"/>
                    </a:xfrm>
                    <a:custGeom>
                      <a:avLst/>
                      <a:gdLst>
                        <a:gd name="T0" fmla="*/ 2 w 317"/>
                        <a:gd name="T1" fmla="*/ 3 h 276"/>
                        <a:gd name="T2" fmla="*/ 2 w 317"/>
                        <a:gd name="T3" fmla="*/ 3 h 276"/>
                        <a:gd name="T4" fmla="*/ 0 w 317"/>
                        <a:gd name="T5" fmla="*/ 1 h 276"/>
                        <a:gd name="T6" fmla="*/ 0 w 317"/>
                        <a:gd name="T7" fmla="*/ 0 h 276"/>
                        <a:gd name="T8" fmla="*/ 2 w 317"/>
                        <a:gd name="T9" fmla="*/ 3 h 27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276">
                          <a:moveTo>
                            <a:pt x="317" y="275"/>
                          </a:moveTo>
                          <a:lnTo>
                            <a:pt x="314" y="276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7" y="275"/>
                          </a:lnTo>
                          <a:close/>
                        </a:path>
                      </a:pathLst>
                    </a:custGeom>
                    <a:solidFill>
                      <a:srgbClr val="0083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7" name="Freeform 1234"/>
                    <p:cNvSpPr>
                      <a:spLocks/>
                    </p:cNvSpPr>
                    <p:nvPr/>
                  </p:nvSpPr>
                  <p:spPr bwMode="auto">
                    <a:xfrm>
                      <a:off x="5303" y="3731"/>
                      <a:ext cx="158" cy="139"/>
                    </a:xfrm>
                    <a:custGeom>
                      <a:avLst/>
                      <a:gdLst>
                        <a:gd name="T0" fmla="*/ 3 w 315"/>
                        <a:gd name="T1" fmla="*/ 3 h 277"/>
                        <a:gd name="T2" fmla="*/ 3 w 315"/>
                        <a:gd name="T3" fmla="*/ 3 h 277"/>
                        <a:gd name="T4" fmla="*/ 0 w 315"/>
                        <a:gd name="T5" fmla="*/ 1 h 277"/>
                        <a:gd name="T6" fmla="*/ 1 w 315"/>
                        <a:gd name="T7" fmla="*/ 0 h 277"/>
                        <a:gd name="T8" fmla="*/ 3 w 315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7">
                          <a:moveTo>
                            <a:pt x="315" y="274"/>
                          </a:moveTo>
                          <a:lnTo>
                            <a:pt x="314" y="277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5" y="274"/>
                          </a:lnTo>
                          <a:close/>
                        </a:path>
                      </a:pathLst>
                    </a:custGeom>
                    <a:solidFill>
                      <a:srgbClr val="00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8" name="Freeform 1235"/>
                    <p:cNvSpPr>
                      <a:spLocks/>
                    </p:cNvSpPr>
                    <p:nvPr/>
                  </p:nvSpPr>
                  <p:spPr bwMode="auto">
                    <a:xfrm>
                      <a:off x="5303" y="3732"/>
                      <a:ext cx="157" cy="139"/>
                    </a:xfrm>
                    <a:custGeom>
                      <a:avLst/>
                      <a:gdLst>
                        <a:gd name="T0" fmla="*/ 2 w 316"/>
                        <a:gd name="T1" fmla="*/ 3 h 277"/>
                        <a:gd name="T2" fmla="*/ 2 w 316"/>
                        <a:gd name="T3" fmla="*/ 3 h 277"/>
                        <a:gd name="T4" fmla="*/ 0 w 316"/>
                        <a:gd name="T5" fmla="*/ 1 h 277"/>
                        <a:gd name="T6" fmla="*/ 0 w 316"/>
                        <a:gd name="T7" fmla="*/ 0 h 277"/>
                        <a:gd name="T8" fmla="*/ 2 w 316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77">
                          <a:moveTo>
                            <a:pt x="316" y="276"/>
                          </a:moveTo>
                          <a:lnTo>
                            <a:pt x="314" y="277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16" y="276"/>
                          </a:lnTo>
                          <a:close/>
                        </a:path>
                      </a:pathLst>
                    </a:custGeom>
                    <a:solidFill>
                      <a:srgbClr val="0081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79" name="Freeform 1236"/>
                    <p:cNvSpPr>
                      <a:spLocks/>
                    </p:cNvSpPr>
                    <p:nvPr/>
                  </p:nvSpPr>
                  <p:spPr bwMode="auto">
                    <a:xfrm>
                      <a:off x="5302" y="3733"/>
                      <a:ext cx="158" cy="138"/>
                    </a:xfrm>
                    <a:custGeom>
                      <a:avLst/>
                      <a:gdLst>
                        <a:gd name="T0" fmla="*/ 3 w 315"/>
                        <a:gd name="T1" fmla="*/ 2 h 277"/>
                        <a:gd name="T2" fmla="*/ 3 w 315"/>
                        <a:gd name="T3" fmla="*/ 2 h 277"/>
                        <a:gd name="T4" fmla="*/ 0 w 315"/>
                        <a:gd name="T5" fmla="*/ 0 h 277"/>
                        <a:gd name="T6" fmla="*/ 1 w 315"/>
                        <a:gd name="T7" fmla="*/ 0 h 277"/>
                        <a:gd name="T8" fmla="*/ 3 w 315"/>
                        <a:gd name="T9" fmla="*/ 2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7">
                          <a:moveTo>
                            <a:pt x="315" y="275"/>
                          </a:moveTo>
                          <a:lnTo>
                            <a:pt x="314" y="277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5" y="275"/>
                          </a:lnTo>
                          <a:close/>
                        </a:path>
                      </a:pathLst>
                    </a:custGeom>
                    <a:solidFill>
                      <a:srgbClr val="0080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0" name="Freeform 1237"/>
                    <p:cNvSpPr>
                      <a:spLocks/>
                    </p:cNvSpPr>
                    <p:nvPr/>
                  </p:nvSpPr>
                  <p:spPr bwMode="auto">
                    <a:xfrm>
                      <a:off x="5301" y="3733"/>
                      <a:ext cx="158" cy="139"/>
                    </a:xfrm>
                    <a:custGeom>
                      <a:avLst/>
                      <a:gdLst>
                        <a:gd name="T0" fmla="*/ 3 w 316"/>
                        <a:gd name="T1" fmla="*/ 3 h 277"/>
                        <a:gd name="T2" fmla="*/ 3 w 316"/>
                        <a:gd name="T3" fmla="*/ 3 h 277"/>
                        <a:gd name="T4" fmla="*/ 0 w 316"/>
                        <a:gd name="T5" fmla="*/ 1 h 277"/>
                        <a:gd name="T6" fmla="*/ 1 w 316"/>
                        <a:gd name="T7" fmla="*/ 0 h 277"/>
                        <a:gd name="T8" fmla="*/ 3 w 316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77">
                          <a:moveTo>
                            <a:pt x="316" y="276"/>
                          </a:moveTo>
                          <a:lnTo>
                            <a:pt x="314" y="277"/>
                          </a:lnTo>
                          <a:lnTo>
                            <a:pt x="0" y="1"/>
                          </a:lnTo>
                          <a:lnTo>
                            <a:pt x="2" y="0"/>
                          </a:lnTo>
                          <a:lnTo>
                            <a:pt x="316" y="276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1" name="Freeform 1238"/>
                    <p:cNvSpPr>
                      <a:spLocks/>
                    </p:cNvSpPr>
                    <p:nvPr/>
                  </p:nvSpPr>
                  <p:spPr bwMode="auto">
                    <a:xfrm>
                      <a:off x="5300" y="3734"/>
                      <a:ext cx="158" cy="139"/>
                    </a:xfrm>
                    <a:custGeom>
                      <a:avLst/>
                      <a:gdLst>
                        <a:gd name="T0" fmla="*/ 3 w 315"/>
                        <a:gd name="T1" fmla="*/ 3 h 278"/>
                        <a:gd name="T2" fmla="*/ 3 w 315"/>
                        <a:gd name="T3" fmla="*/ 3 h 278"/>
                        <a:gd name="T4" fmla="*/ 0 w 315"/>
                        <a:gd name="T5" fmla="*/ 1 h 278"/>
                        <a:gd name="T6" fmla="*/ 1 w 315"/>
                        <a:gd name="T7" fmla="*/ 0 h 278"/>
                        <a:gd name="T8" fmla="*/ 3 w 315"/>
                        <a:gd name="T9" fmla="*/ 3 h 27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8">
                          <a:moveTo>
                            <a:pt x="315" y="276"/>
                          </a:moveTo>
                          <a:lnTo>
                            <a:pt x="314" y="278"/>
                          </a:lnTo>
                          <a:lnTo>
                            <a:pt x="0" y="2"/>
                          </a:lnTo>
                          <a:lnTo>
                            <a:pt x="1" y="0"/>
                          </a:lnTo>
                          <a:lnTo>
                            <a:pt x="315" y="276"/>
                          </a:lnTo>
                          <a:close/>
                        </a:path>
                      </a:pathLst>
                    </a:custGeom>
                    <a:solidFill>
                      <a:srgbClr val="007F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2" name="Freeform 1239"/>
                    <p:cNvSpPr>
                      <a:spLocks/>
                    </p:cNvSpPr>
                    <p:nvPr/>
                  </p:nvSpPr>
                  <p:spPr bwMode="auto">
                    <a:xfrm>
                      <a:off x="5300" y="3735"/>
                      <a:ext cx="157" cy="139"/>
                    </a:xfrm>
                    <a:custGeom>
                      <a:avLst/>
                      <a:gdLst>
                        <a:gd name="T0" fmla="*/ 2 w 315"/>
                        <a:gd name="T1" fmla="*/ 3 h 277"/>
                        <a:gd name="T2" fmla="*/ 2 w 315"/>
                        <a:gd name="T3" fmla="*/ 3 h 277"/>
                        <a:gd name="T4" fmla="*/ 0 w 315"/>
                        <a:gd name="T5" fmla="*/ 1 h 277"/>
                        <a:gd name="T6" fmla="*/ 0 w 315"/>
                        <a:gd name="T7" fmla="*/ 0 h 277"/>
                        <a:gd name="T8" fmla="*/ 2 w 315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7">
                          <a:moveTo>
                            <a:pt x="315" y="276"/>
                          </a:moveTo>
                          <a:lnTo>
                            <a:pt x="313" y="277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5" y="276"/>
                          </a:lnTo>
                          <a:close/>
                        </a:path>
                      </a:pathLst>
                    </a:custGeom>
                    <a:solidFill>
                      <a:srgbClr val="007E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3" name="Freeform 1240"/>
                    <p:cNvSpPr>
                      <a:spLocks/>
                    </p:cNvSpPr>
                    <p:nvPr/>
                  </p:nvSpPr>
                  <p:spPr bwMode="auto">
                    <a:xfrm>
                      <a:off x="5299" y="3736"/>
                      <a:ext cx="158" cy="138"/>
                    </a:xfrm>
                    <a:custGeom>
                      <a:avLst/>
                      <a:gdLst>
                        <a:gd name="T0" fmla="*/ 3 w 315"/>
                        <a:gd name="T1" fmla="*/ 2 h 278"/>
                        <a:gd name="T2" fmla="*/ 3 w 315"/>
                        <a:gd name="T3" fmla="*/ 2 h 278"/>
                        <a:gd name="T4" fmla="*/ 0 w 315"/>
                        <a:gd name="T5" fmla="*/ 0 h 278"/>
                        <a:gd name="T6" fmla="*/ 1 w 315"/>
                        <a:gd name="T7" fmla="*/ 0 h 278"/>
                        <a:gd name="T8" fmla="*/ 3 w 315"/>
                        <a:gd name="T9" fmla="*/ 2 h 27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8">
                          <a:moveTo>
                            <a:pt x="315" y="276"/>
                          </a:moveTo>
                          <a:lnTo>
                            <a:pt x="314" y="278"/>
                          </a:lnTo>
                          <a:lnTo>
                            <a:pt x="0" y="2"/>
                          </a:lnTo>
                          <a:lnTo>
                            <a:pt x="2" y="0"/>
                          </a:lnTo>
                          <a:lnTo>
                            <a:pt x="315" y="276"/>
                          </a:lnTo>
                          <a:close/>
                        </a:path>
                      </a:pathLst>
                    </a:custGeom>
                    <a:solidFill>
                      <a:srgbClr val="007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4" name="Freeform 1241"/>
                    <p:cNvSpPr>
                      <a:spLocks/>
                    </p:cNvSpPr>
                    <p:nvPr/>
                  </p:nvSpPr>
                  <p:spPr bwMode="auto">
                    <a:xfrm>
                      <a:off x="5298" y="3736"/>
                      <a:ext cx="158" cy="140"/>
                    </a:xfrm>
                    <a:custGeom>
                      <a:avLst/>
                      <a:gdLst>
                        <a:gd name="T0" fmla="*/ 3 w 315"/>
                        <a:gd name="T1" fmla="*/ 3 h 278"/>
                        <a:gd name="T2" fmla="*/ 3 w 315"/>
                        <a:gd name="T3" fmla="*/ 3 h 278"/>
                        <a:gd name="T4" fmla="*/ 0 w 315"/>
                        <a:gd name="T5" fmla="*/ 1 h 278"/>
                        <a:gd name="T6" fmla="*/ 1 w 315"/>
                        <a:gd name="T7" fmla="*/ 0 h 278"/>
                        <a:gd name="T8" fmla="*/ 3 w 315"/>
                        <a:gd name="T9" fmla="*/ 3 h 27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78">
                          <a:moveTo>
                            <a:pt x="315" y="276"/>
                          </a:moveTo>
                          <a:lnTo>
                            <a:pt x="314" y="278"/>
                          </a:lnTo>
                          <a:lnTo>
                            <a:pt x="0" y="1"/>
                          </a:lnTo>
                          <a:lnTo>
                            <a:pt x="1" y="0"/>
                          </a:lnTo>
                          <a:lnTo>
                            <a:pt x="315" y="276"/>
                          </a:lnTo>
                          <a:close/>
                        </a:path>
                      </a:pathLst>
                    </a:custGeom>
                    <a:solidFill>
                      <a:srgbClr val="007D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5" name="Freeform 1242"/>
                    <p:cNvSpPr>
                      <a:spLocks/>
                    </p:cNvSpPr>
                    <p:nvPr/>
                  </p:nvSpPr>
                  <p:spPr bwMode="auto">
                    <a:xfrm>
                      <a:off x="5298" y="3737"/>
                      <a:ext cx="157" cy="139"/>
                    </a:xfrm>
                    <a:custGeom>
                      <a:avLst/>
                      <a:gdLst>
                        <a:gd name="T0" fmla="*/ 2 w 316"/>
                        <a:gd name="T1" fmla="*/ 2 h 279"/>
                        <a:gd name="T2" fmla="*/ 2 w 316"/>
                        <a:gd name="T3" fmla="*/ 2 h 279"/>
                        <a:gd name="T4" fmla="*/ 0 w 316"/>
                        <a:gd name="T5" fmla="*/ 0 h 279"/>
                        <a:gd name="T6" fmla="*/ 0 w 316"/>
                        <a:gd name="T7" fmla="*/ 0 h 279"/>
                        <a:gd name="T8" fmla="*/ 2 w 316"/>
                        <a:gd name="T9" fmla="*/ 2 h 27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79">
                          <a:moveTo>
                            <a:pt x="316" y="277"/>
                          </a:moveTo>
                          <a:lnTo>
                            <a:pt x="314" y="279"/>
                          </a:lnTo>
                          <a:lnTo>
                            <a:pt x="0" y="3"/>
                          </a:lnTo>
                          <a:lnTo>
                            <a:pt x="2" y="0"/>
                          </a:lnTo>
                          <a:lnTo>
                            <a:pt x="316" y="277"/>
                          </a:lnTo>
                          <a:close/>
                        </a:path>
                      </a:pathLst>
                    </a:custGeom>
                    <a:solidFill>
                      <a:srgbClr val="007C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6" name="Freeform 1243"/>
                    <p:cNvSpPr>
                      <a:spLocks/>
                    </p:cNvSpPr>
                    <p:nvPr/>
                  </p:nvSpPr>
                  <p:spPr bwMode="auto">
                    <a:xfrm>
                      <a:off x="5291" y="3738"/>
                      <a:ext cx="164" cy="147"/>
                    </a:xfrm>
                    <a:custGeom>
                      <a:avLst/>
                      <a:gdLst>
                        <a:gd name="T0" fmla="*/ 3 w 326"/>
                        <a:gd name="T1" fmla="*/ 3 h 293"/>
                        <a:gd name="T2" fmla="*/ 3 w 326"/>
                        <a:gd name="T3" fmla="*/ 3 h 293"/>
                        <a:gd name="T4" fmla="*/ 0 w 326"/>
                        <a:gd name="T5" fmla="*/ 1 h 293"/>
                        <a:gd name="T6" fmla="*/ 1 w 326"/>
                        <a:gd name="T7" fmla="*/ 0 h 293"/>
                        <a:gd name="T8" fmla="*/ 3 w 326"/>
                        <a:gd name="T9" fmla="*/ 3 h 2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6" h="293">
                          <a:moveTo>
                            <a:pt x="326" y="276"/>
                          </a:moveTo>
                          <a:lnTo>
                            <a:pt x="312" y="293"/>
                          </a:lnTo>
                          <a:lnTo>
                            <a:pt x="0" y="15"/>
                          </a:lnTo>
                          <a:lnTo>
                            <a:pt x="12" y="0"/>
                          </a:lnTo>
                          <a:lnTo>
                            <a:pt x="326" y="276"/>
                          </a:lnTo>
                          <a:close/>
                        </a:path>
                      </a:pathLst>
                    </a:custGeom>
                    <a:solidFill>
                      <a:srgbClr val="007C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7" name="Freeform 1244"/>
                    <p:cNvSpPr>
                      <a:spLocks/>
                    </p:cNvSpPr>
                    <p:nvPr/>
                  </p:nvSpPr>
                  <p:spPr bwMode="auto">
                    <a:xfrm>
                      <a:off x="5294" y="3738"/>
                      <a:ext cx="161" cy="143"/>
                    </a:xfrm>
                    <a:custGeom>
                      <a:avLst/>
                      <a:gdLst>
                        <a:gd name="T0" fmla="*/ 3 w 321"/>
                        <a:gd name="T1" fmla="*/ 3 h 284"/>
                        <a:gd name="T2" fmla="*/ 3 w 321"/>
                        <a:gd name="T3" fmla="*/ 3 h 284"/>
                        <a:gd name="T4" fmla="*/ 0 w 321"/>
                        <a:gd name="T5" fmla="*/ 1 h 284"/>
                        <a:gd name="T6" fmla="*/ 1 w 321"/>
                        <a:gd name="T7" fmla="*/ 0 h 284"/>
                        <a:gd name="T8" fmla="*/ 3 w 321"/>
                        <a:gd name="T9" fmla="*/ 3 h 28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84">
                          <a:moveTo>
                            <a:pt x="321" y="276"/>
                          </a:moveTo>
                          <a:lnTo>
                            <a:pt x="314" y="284"/>
                          </a:lnTo>
                          <a:lnTo>
                            <a:pt x="0" y="7"/>
                          </a:lnTo>
                          <a:lnTo>
                            <a:pt x="7" y="0"/>
                          </a:lnTo>
                          <a:lnTo>
                            <a:pt x="321" y="276"/>
                          </a:lnTo>
                          <a:close/>
                        </a:path>
                      </a:pathLst>
                    </a:custGeom>
                    <a:solidFill>
                      <a:srgbClr val="007C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8" name="Freeform 1245"/>
                    <p:cNvSpPr>
                      <a:spLocks/>
                    </p:cNvSpPr>
                    <p:nvPr/>
                  </p:nvSpPr>
                  <p:spPr bwMode="auto">
                    <a:xfrm>
                      <a:off x="5291" y="3742"/>
                      <a:ext cx="160" cy="143"/>
                    </a:xfrm>
                    <a:custGeom>
                      <a:avLst/>
                      <a:gdLst>
                        <a:gd name="T0" fmla="*/ 3 w 319"/>
                        <a:gd name="T1" fmla="*/ 3 h 286"/>
                        <a:gd name="T2" fmla="*/ 3 w 319"/>
                        <a:gd name="T3" fmla="*/ 3 h 286"/>
                        <a:gd name="T4" fmla="*/ 0 w 319"/>
                        <a:gd name="T5" fmla="*/ 1 h 286"/>
                        <a:gd name="T6" fmla="*/ 1 w 319"/>
                        <a:gd name="T7" fmla="*/ 0 h 286"/>
                        <a:gd name="T8" fmla="*/ 3 w 319"/>
                        <a:gd name="T9" fmla="*/ 3 h 2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9" h="286">
                          <a:moveTo>
                            <a:pt x="319" y="277"/>
                          </a:moveTo>
                          <a:lnTo>
                            <a:pt x="312" y="286"/>
                          </a:lnTo>
                          <a:lnTo>
                            <a:pt x="0" y="8"/>
                          </a:lnTo>
                          <a:lnTo>
                            <a:pt x="5" y="0"/>
                          </a:lnTo>
                          <a:lnTo>
                            <a:pt x="319" y="277"/>
                          </a:lnTo>
                          <a:close/>
                        </a:path>
                      </a:pathLst>
                    </a:custGeom>
                    <a:solidFill>
                      <a:srgbClr val="007D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89" name="Freeform 1246"/>
                    <p:cNvSpPr>
                      <a:spLocks/>
                    </p:cNvSpPr>
                    <p:nvPr/>
                  </p:nvSpPr>
                  <p:spPr bwMode="auto">
                    <a:xfrm>
                      <a:off x="5285" y="3746"/>
                      <a:ext cx="163" cy="149"/>
                    </a:xfrm>
                    <a:custGeom>
                      <a:avLst/>
                      <a:gdLst>
                        <a:gd name="T0" fmla="*/ 3 w 325"/>
                        <a:gd name="T1" fmla="*/ 3 h 297"/>
                        <a:gd name="T2" fmla="*/ 3 w 325"/>
                        <a:gd name="T3" fmla="*/ 3 h 297"/>
                        <a:gd name="T4" fmla="*/ 0 w 325"/>
                        <a:gd name="T5" fmla="*/ 1 h 297"/>
                        <a:gd name="T6" fmla="*/ 1 w 325"/>
                        <a:gd name="T7" fmla="*/ 0 h 297"/>
                        <a:gd name="T8" fmla="*/ 3 w 325"/>
                        <a:gd name="T9" fmla="*/ 3 h 2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5" h="297">
                          <a:moveTo>
                            <a:pt x="325" y="278"/>
                          </a:moveTo>
                          <a:lnTo>
                            <a:pt x="311" y="297"/>
                          </a:lnTo>
                          <a:lnTo>
                            <a:pt x="0" y="19"/>
                          </a:lnTo>
                          <a:lnTo>
                            <a:pt x="13" y="0"/>
                          </a:lnTo>
                          <a:lnTo>
                            <a:pt x="325" y="278"/>
                          </a:lnTo>
                          <a:close/>
                        </a:path>
                      </a:pathLst>
                    </a:custGeom>
                    <a:solidFill>
                      <a:srgbClr val="007E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0" name="Freeform 1247"/>
                    <p:cNvSpPr>
                      <a:spLocks/>
                    </p:cNvSpPr>
                    <p:nvPr/>
                  </p:nvSpPr>
                  <p:spPr bwMode="auto">
                    <a:xfrm>
                      <a:off x="5290" y="3746"/>
                      <a:ext cx="158" cy="142"/>
                    </a:xfrm>
                    <a:custGeom>
                      <a:avLst/>
                      <a:gdLst>
                        <a:gd name="T0" fmla="*/ 3 w 315"/>
                        <a:gd name="T1" fmla="*/ 3 h 283"/>
                        <a:gd name="T2" fmla="*/ 3 w 315"/>
                        <a:gd name="T3" fmla="*/ 3 h 283"/>
                        <a:gd name="T4" fmla="*/ 0 w 315"/>
                        <a:gd name="T5" fmla="*/ 1 h 283"/>
                        <a:gd name="T6" fmla="*/ 1 w 315"/>
                        <a:gd name="T7" fmla="*/ 0 h 283"/>
                        <a:gd name="T8" fmla="*/ 3 w 315"/>
                        <a:gd name="T9" fmla="*/ 3 h 2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83">
                          <a:moveTo>
                            <a:pt x="315" y="278"/>
                          </a:moveTo>
                          <a:lnTo>
                            <a:pt x="311" y="283"/>
                          </a:lnTo>
                          <a:lnTo>
                            <a:pt x="0" y="5"/>
                          </a:lnTo>
                          <a:lnTo>
                            <a:pt x="3" y="0"/>
                          </a:lnTo>
                          <a:lnTo>
                            <a:pt x="315" y="278"/>
                          </a:lnTo>
                          <a:close/>
                        </a:path>
                      </a:pathLst>
                    </a:custGeom>
                    <a:solidFill>
                      <a:srgbClr val="007E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1" name="Freeform 1248"/>
                    <p:cNvSpPr>
                      <a:spLocks/>
                    </p:cNvSpPr>
                    <p:nvPr/>
                  </p:nvSpPr>
                  <p:spPr bwMode="auto">
                    <a:xfrm>
                      <a:off x="5289" y="3748"/>
                      <a:ext cx="156" cy="142"/>
                    </a:xfrm>
                    <a:custGeom>
                      <a:avLst/>
                      <a:gdLst>
                        <a:gd name="T0" fmla="*/ 2 w 314"/>
                        <a:gd name="T1" fmla="*/ 3 h 283"/>
                        <a:gd name="T2" fmla="*/ 2 w 314"/>
                        <a:gd name="T3" fmla="*/ 3 h 283"/>
                        <a:gd name="T4" fmla="*/ 0 w 314"/>
                        <a:gd name="T5" fmla="*/ 1 h 283"/>
                        <a:gd name="T6" fmla="*/ 0 w 314"/>
                        <a:gd name="T7" fmla="*/ 0 h 283"/>
                        <a:gd name="T8" fmla="*/ 2 w 314"/>
                        <a:gd name="T9" fmla="*/ 3 h 2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83">
                          <a:moveTo>
                            <a:pt x="314" y="278"/>
                          </a:moveTo>
                          <a:lnTo>
                            <a:pt x="311" y="283"/>
                          </a:lnTo>
                          <a:lnTo>
                            <a:pt x="0" y="5"/>
                          </a:lnTo>
                          <a:lnTo>
                            <a:pt x="3" y="0"/>
                          </a:lnTo>
                          <a:lnTo>
                            <a:pt x="314" y="278"/>
                          </a:lnTo>
                          <a:close/>
                        </a:path>
                      </a:pathLst>
                    </a:custGeom>
                    <a:solidFill>
                      <a:srgbClr val="007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2" name="Freeform 1249"/>
                    <p:cNvSpPr>
                      <a:spLocks/>
                    </p:cNvSpPr>
                    <p:nvPr/>
                  </p:nvSpPr>
                  <p:spPr bwMode="auto">
                    <a:xfrm>
                      <a:off x="5286" y="3751"/>
                      <a:ext cx="158" cy="142"/>
                    </a:xfrm>
                    <a:custGeom>
                      <a:avLst/>
                      <a:gdLst>
                        <a:gd name="T0" fmla="*/ 3 w 315"/>
                        <a:gd name="T1" fmla="*/ 3 h 283"/>
                        <a:gd name="T2" fmla="*/ 3 w 315"/>
                        <a:gd name="T3" fmla="*/ 3 h 283"/>
                        <a:gd name="T4" fmla="*/ 0 w 315"/>
                        <a:gd name="T5" fmla="*/ 1 h 283"/>
                        <a:gd name="T6" fmla="*/ 1 w 315"/>
                        <a:gd name="T7" fmla="*/ 0 h 283"/>
                        <a:gd name="T8" fmla="*/ 3 w 315"/>
                        <a:gd name="T9" fmla="*/ 3 h 2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83">
                          <a:moveTo>
                            <a:pt x="315" y="278"/>
                          </a:moveTo>
                          <a:lnTo>
                            <a:pt x="312" y="283"/>
                          </a:lnTo>
                          <a:lnTo>
                            <a:pt x="0" y="4"/>
                          </a:lnTo>
                          <a:lnTo>
                            <a:pt x="4" y="0"/>
                          </a:lnTo>
                          <a:lnTo>
                            <a:pt x="315" y="278"/>
                          </a:lnTo>
                          <a:close/>
                        </a:path>
                      </a:pathLst>
                    </a:custGeom>
                    <a:solidFill>
                      <a:srgbClr val="007F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3" name="Freeform 1250"/>
                    <p:cNvSpPr>
                      <a:spLocks/>
                    </p:cNvSpPr>
                    <p:nvPr/>
                  </p:nvSpPr>
                  <p:spPr bwMode="auto">
                    <a:xfrm>
                      <a:off x="5285" y="3753"/>
                      <a:ext cx="158" cy="142"/>
                    </a:xfrm>
                    <a:custGeom>
                      <a:avLst/>
                      <a:gdLst>
                        <a:gd name="T0" fmla="*/ 3 w 315"/>
                        <a:gd name="T1" fmla="*/ 3 h 283"/>
                        <a:gd name="T2" fmla="*/ 3 w 315"/>
                        <a:gd name="T3" fmla="*/ 3 h 283"/>
                        <a:gd name="T4" fmla="*/ 0 w 315"/>
                        <a:gd name="T5" fmla="*/ 1 h 283"/>
                        <a:gd name="T6" fmla="*/ 1 w 315"/>
                        <a:gd name="T7" fmla="*/ 0 h 283"/>
                        <a:gd name="T8" fmla="*/ 3 w 315"/>
                        <a:gd name="T9" fmla="*/ 3 h 28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83">
                          <a:moveTo>
                            <a:pt x="315" y="279"/>
                          </a:moveTo>
                          <a:lnTo>
                            <a:pt x="311" y="283"/>
                          </a:lnTo>
                          <a:lnTo>
                            <a:pt x="0" y="5"/>
                          </a:lnTo>
                          <a:lnTo>
                            <a:pt x="3" y="0"/>
                          </a:lnTo>
                          <a:lnTo>
                            <a:pt x="315" y="279"/>
                          </a:lnTo>
                          <a:close/>
                        </a:path>
                      </a:pathLst>
                    </a:custGeom>
                    <a:solidFill>
                      <a:srgbClr val="007F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4" name="Freeform 1251"/>
                    <p:cNvSpPr>
                      <a:spLocks/>
                    </p:cNvSpPr>
                    <p:nvPr/>
                  </p:nvSpPr>
                  <p:spPr bwMode="auto">
                    <a:xfrm>
                      <a:off x="5280" y="3755"/>
                      <a:ext cx="161" cy="150"/>
                    </a:xfrm>
                    <a:custGeom>
                      <a:avLst/>
                      <a:gdLst>
                        <a:gd name="T0" fmla="*/ 3 w 321"/>
                        <a:gd name="T1" fmla="*/ 3 h 299"/>
                        <a:gd name="T2" fmla="*/ 3 w 321"/>
                        <a:gd name="T3" fmla="*/ 3 h 299"/>
                        <a:gd name="T4" fmla="*/ 0 w 321"/>
                        <a:gd name="T5" fmla="*/ 1 h 299"/>
                        <a:gd name="T6" fmla="*/ 1 w 321"/>
                        <a:gd name="T7" fmla="*/ 0 h 299"/>
                        <a:gd name="T8" fmla="*/ 3 w 321"/>
                        <a:gd name="T9" fmla="*/ 3 h 29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1" h="299">
                          <a:moveTo>
                            <a:pt x="321" y="278"/>
                          </a:moveTo>
                          <a:lnTo>
                            <a:pt x="310" y="299"/>
                          </a:lnTo>
                          <a:lnTo>
                            <a:pt x="0" y="19"/>
                          </a:lnTo>
                          <a:lnTo>
                            <a:pt x="10" y="0"/>
                          </a:lnTo>
                          <a:lnTo>
                            <a:pt x="321" y="278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5" name="Freeform 1252"/>
                    <p:cNvSpPr>
                      <a:spLocks/>
                    </p:cNvSpPr>
                    <p:nvPr/>
                  </p:nvSpPr>
                  <p:spPr bwMode="auto">
                    <a:xfrm>
                      <a:off x="5284" y="3755"/>
                      <a:ext cx="157" cy="143"/>
                    </a:xfrm>
                    <a:custGeom>
                      <a:avLst/>
                      <a:gdLst>
                        <a:gd name="T0" fmla="*/ 3 w 314"/>
                        <a:gd name="T1" fmla="*/ 3 h 285"/>
                        <a:gd name="T2" fmla="*/ 3 w 314"/>
                        <a:gd name="T3" fmla="*/ 3 h 285"/>
                        <a:gd name="T4" fmla="*/ 0 w 314"/>
                        <a:gd name="T5" fmla="*/ 1 h 285"/>
                        <a:gd name="T6" fmla="*/ 1 w 314"/>
                        <a:gd name="T7" fmla="*/ 0 h 285"/>
                        <a:gd name="T8" fmla="*/ 3 w 314"/>
                        <a:gd name="T9" fmla="*/ 3 h 2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85">
                          <a:moveTo>
                            <a:pt x="314" y="278"/>
                          </a:moveTo>
                          <a:lnTo>
                            <a:pt x="311" y="285"/>
                          </a:lnTo>
                          <a:lnTo>
                            <a:pt x="0" y="7"/>
                          </a:lnTo>
                          <a:lnTo>
                            <a:pt x="3" y="0"/>
                          </a:lnTo>
                          <a:lnTo>
                            <a:pt x="314" y="278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6" name="Freeform 1253"/>
                    <p:cNvSpPr>
                      <a:spLocks/>
                    </p:cNvSpPr>
                    <p:nvPr/>
                  </p:nvSpPr>
                  <p:spPr bwMode="auto">
                    <a:xfrm>
                      <a:off x="5281" y="3759"/>
                      <a:ext cx="158" cy="143"/>
                    </a:xfrm>
                    <a:custGeom>
                      <a:avLst/>
                      <a:gdLst>
                        <a:gd name="T0" fmla="*/ 3 w 315"/>
                        <a:gd name="T1" fmla="*/ 3 h 285"/>
                        <a:gd name="T2" fmla="*/ 3 w 315"/>
                        <a:gd name="T3" fmla="*/ 3 h 285"/>
                        <a:gd name="T4" fmla="*/ 0 w 315"/>
                        <a:gd name="T5" fmla="*/ 1 h 285"/>
                        <a:gd name="T6" fmla="*/ 1 w 315"/>
                        <a:gd name="T7" fmla="*/ 0 h 285"/>
                        <a:gd name="T8" fmla="*/ 3 w 315"/>
                        <a:gd name="T9" fmla="*/ 3 h 2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285">
                          <a:moveTo>
                            <a:pt x="315" y="278"/>
                          </a:moveTo>
                          <a:lnTo>
                            <a:pt x="311" y="285"/>
                          </a:lnTo>
                          <a:lnTo>
                            <a:pt x="0" y="5"/>
                          </a:lnTo>
                          <a:lnTo>
                            <a:pt x="4" y="0"/>
                          </a:lnTo>
                          <a:lnTo>
                            <a:pt x="315" y="278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7" name="Freeform 1254"/>
                    <p:cNvSpPr>
                      <a:spLocks/>
                    </p:cNvSpPr>
                    <p:nvPr/>
                  </p:nvSpPr>
                  <p:spPr bwMode="auto">
                    <a:xfrm>
                      <a:off x="5280" y="3762"/>
                      <a:ext cx="157" cy="143"/>
                    </a:xfrm>
                    <a:custGeom>
                      <a:avLst/>
                      <a:gdLst>
                        <a:gd name="T0" fmla="*/ 3 w 314"/>
                        <a:gd name="T1" fmla="*/ 2 h 287"/>
                        <a:gd name="T2" fmla="*/ 3 w 314"/>
                        <a:gd name="T3" fmla="*/ 2 h 287"/>
                        <a:gd name="T4" fmla="*/ 0 w 314"/>
                        <a:gd name="T5" fmla="*/ 0 h 287"/>
                        <a:gd name="T6" fmla="*/ 1 w 314"/>
                        <a:gd name="T7" fmla="*/ 0 h 287"/>
                        <a:gd name="T8" fmla="*/ 3 w 314"/>
                        <a:gd name="T9" fmla="*/ 2 h 28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87">
                          <a:moveTo>
                            <a:pt x="314" y="280"/>
                          </a:moveTo>
                          <a:lnTo>
                            <a:pt x="310" y="287"/>
                          </a:lnTo>
                          <a:lnTo>
                            <a:pt x="0" y="7"/>
                          </a:lnTo>
                          <a:lnTo>
                            <a:pt x="3" y="0"/>
                          </a:lnTo>
                          <a:lnTo>
                            <a:pt x="314" y="280"/>
                          </a:lnTo>
                          <a:close/>
                        </a:path>
                      </a:pathLst>
                    </a:custGeom>
                    <a:solidFill>
                      <a:srgbClr val="0081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8" name="Freeform 1255"/>
                    <p:cNvSpPr>
                      <a:spLocks/>
                    </p:cNvSpPr>
                    <p:nvPr/>
                  </p:nvSpPr>
                  <p:spPr bwMode="auto">
                    <a:xfrm>
                      <a:off x="5275" y="3765"/>
                      <a:ext cx="160" cy="151"/>
                    </a:xfrm>
                    <a:custGeom>
                      <a:avLst/>
                      <a:gdLst>
                        <a:gd name="T0" fmla="*/ 3 w 320"/>
                        <a:gd name="T1" fmla="*/ 2 h 303"/>
                        <a:gd name="T2" fmla="*/ 3 w 320"/>
                        <a:gd name="T3" fmla="*/ 2 h 303"/>
                        <a:gd name="T4" fmla="*/ 0 w 320"/>
                        <a:gd name="T5" fmla="*/ 0 h 303"/>
                        <a:gd name="T6" fmla="*/ 1 w 320"/>
                        <a:gd name="T7" fmla="*/ 0 h 303"/>
                        <a:gd name="T8" fmla="*/ 3 w 320"/>
                        <a:gd name="T9" fmla="*/ 2 h 3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303">
                          <a:moveTo>
                            <a:pt x="320" y="280"/>
                          </a:moveTo>
                          <a:lnTo>
                            <a:pt x="310" y="303"/>
                          </a:lnTo>
                          <a:lnTo>
                            <a:pt x="0" y="21"/>
                          </a:lnTo>
                          <a:lnTo>
                            <a:pt x="10" y="0"/>
                          </a:lnTo>
                          <a:lnTo>
                            <a:pt x="320" y="280"/>
                          </a:lnTo>
                          <a:close/>
                        </a:path>
                      </a:pathLst>
                    </a:custGeom>
                    <a:solidFill>
                      <a:srgbClr val="00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99" name="Freeform 1256"/>
                    <p:cNvSpPr>
                      <a:spLocks/>
                    </p:cNvSpPr>
                    <p:nvPr/>
                  </p:nvSpPr>
                  <p:spPr bwMode="auto">
                    <a:xfrm>
                      <a:off x="5277" y="3765"/>
                      <a:ext cx="158" cy="146"/>
                    </a:xfrm>
                    <a:custGeom>
                      <a:avLst/>
                      <a:gdLst>
                        <a:gd name="T0" fmla="*/ 3 w 316"/>
                        <a:gd name="T1" fmla="*/ 3 h 292"/>
                        <a:gd name="T2" fmla="*/ 3 w 316"/>
                        <a:gd name="T3" fmla="*/ 3 h 292"/>
                        <a:gd name="T4" fmla="*/ 0 w 316"/>
                        <a:gd name="T5" fmla="*/ 1 h 292"/>
                        <a:gd name="T6" fmla="*/ 1 w 316"/>
                        <a:gd name="T7" fmla="*/ 0 h 292"/>
                        <a:gd name="T8" fmla="*/ 3 w 316"/>
                        <a:gd name="T9" fmla="*/ 3 h 2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292">
                          <a:moveTo>
                            <a:pt x="316" y="280"/>
                          </a:moveTo>
                          <a:lnTo>
                            <a:pt x="310" y="292"/>
                          </a:lnTo>
                          <a:lnTo>
                            <a:pt x="0" y="10"/>
                          </a:lnTo>
                          <a:lnTo>
                            <a:pt x="6" y="0"/>
                          </a:lnTo>
                          <a:lnTo>
                            <a:pt x="316" y="280"/>
                          </a:lnTo>
                          <a:close/>
                        </a:path>
                      </a:pathLst>
                    </a:custGeom>
                    <a:solidFill>
                      <a:srgbClr val="00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0" name="Freeform 1257"/>
                    <p:cNvSpPr>
                      <a:spLocks/>
                    </p:cNvSpPr>
                    <p:nvPr/>
                  </p:nvSpPr>
                  <p:spPr bwMode="auto">
                    <a:xfrm>
                      <a:off x="5275" y="3770"/>
                      <a:ext cx="157" cy="146"/>
                    </a:xfrm>
                    <a:custGeom>
                      <a:avLst/>
                      <a:gdLst>
                        <a:gd name="T0" fmla="*/ 3 w 314"/>
                        <a:gd name="T1" fmla="*/ 2 h 293"/>
                        <a:gd name="T2" fmla="*/ 3 w 314"/>
                        <a:gd name="T3" fmla="*/ 2 h 293"/>
                        <a:gd name="T4" fmla="*/ 0 w 314"/>
                        <a:gd name="T5" fmla="*/ 0 h 293"/>
                        <a:gd name="T6" fmla="*/ 1 w 314"/>
                        <a:gd name="T7" fmla="*/ 0 h 293"/>
                        <a:gd name="T8" fmla="*/ 3 w 314"/>
                        <a:gd name="T9" fmla="*/ 2 h 2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93">
                          <a:moveTo>
                            <a:pt x="314" y="282"/>
                          </a:moveTo>
                          <a:lnTo>
                            <a:pt x="310" y="293"/>
                          </a:lnTo>
                          <a:lnTo>
                            <a:pt x="0" y="11"/>
                          </a:lnTo>
                          <a:lnTo>
                            <a:pt x="4" y="0"/>
                          </a:lnTo>
                          <a:lnTo>
                            <a:pt x="314" y="282"/>
                          </a:lnTo>
                          <a:close/>
                        </a:path>
                      </a:pathLst>
                    </a:custGeom>
                    <a:solidFill>
                      <a:srgbClr val="0082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1" name="Freeform 1258"/>
                    <p:cNvSpPr>
                      <a:spLocks/>
                    </p:cNvSpPr>
                    <p:nvPr/>
                  </p:nvSpPr>
                  <p:spPr bwMode="auto">
                    <a:xfrm>
                      <a:off x="5271" y="3776"/>
                      <a:ext cx="159" cy="152"/>
                    </a:xfrm>
                    <a:custGeom>
                      <a:avLst/>
                      <a:gdLst>
                        <a:gd name="T0" fmla="*/ 3 w 318"/>
                        <a:gd name="T1" fmla="*/ 2 h 305"/>
                        <a:gd name="T2" fmla="*/ 3 w 318"/>
                        <a:gd name="T3" fmla="*/ 2 h 305"/>
                        <a:gd name="T4" fmla="*/ 0 w 318"/>
                        <a:gd name="T5" fmla="*/ 0 h 305"/>
                        <a:gd name="T6" fmla="*/ 1 w 318"/>
                        <a:gd name="T7" fmla="*/ 0 h 305"/>
                        <a:gd name="T8" fmla="*/ 3 w 318"/>
                        <a:gd name="T9" fmla="*/ 2 h 3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8" h="305">
                          <a:moveTo>
                            <a:pt x="318" y="282"/>
                          </a:moveTo>
                          <a:lnTo>
                            <a:pt x="308" y="305"/>
                          </a:lnTo>
                          <a:lnTo>
                            <a:pt x="0" y="22"/>
                          </a:lnTo>
                          <a:lnTo>
                            <a:pt x="8" y="0"/>
                          </a:lnTo>
                          <a:lnTo>
                            <a:pt x="318" y="282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2" name="Freeform 1259"/>
                    <p:cNvSpPr>
                      <a:spLocks/>
                    </p:cNvSpPr>
                    <p:nvPr/>
                  </p:nvSpPr>
                  <p:spPr bwMode="auto">
                    <a:xfrm>
                      <a:off x="5273" y="3776"/>
                      <a:ext cx="157" cy="146"/>
                    </a:xfrm>
                    <a:custGeom>
                      <a:avLst/>
                      <a:gdLst>
                        <a:gd name="T0" fmla="*/ 3 w 314"/>
                        <a:gd name="T1" fmla="*/ 2 h 293"/>
                        <a:gd name="T2" fmla="*/ 3 w 314"/>
                        <a:gd name="T3" fmla="*/ 2 h 293"/>
                        <a:gd name="T4" fmla="*/ 0 w 314"/>
                        <a:gd name="T5" fmla="*/ 0 h 293"/>
                        <a:gd name="T6" fmla="*/ 1 w 314"/>
                        <a:gd name="T7" fmla="*/ 0 h 293"/>
                        <a:gd name="T8" fmla="*/ 3 w 314"/>
                        <a:gd name="T9" fmla="*/ 2 h 29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293">
                          <a:moveTo>
                            <a:pt x="314" y="282"/>
                          </a:moveTo>
                          <a:lnTo>
                            <a:pt x="308" y="293"/>
                          </a:lnTo>
                          <a:lnTo>
                            <a:pt x="0" y="10"/>
                          </a:lnTo>
                          <a:lnTo>
                            <a:pt x="4" y="0"/>
                          </a:lnTo>
                          <a:lnTo>
                            <a:pt x="314" y="282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3" name="Freeform 1260"/>
                    <p:cNvSpPr>
                      <a:spLocks/>
                    </p:cNvSpPr>
                    <p:nvPr/>
                  </p:nvSpPr>
                  <p:spPr bwMode="auto">
                    <a:xfrm>
                      <a:off x="5271" y="3781"/>
                      <a:ext cx="156" cy="147"/>
                    </a:xfrm>
                    <a:custGeom>
                      <a:avLst/>
                      <a:gdLst>
                        <a:gd name="T0" fmla="*/ 3 w 312"/>
                        <a:gd name="T1" fmla="*/ 2 h 295"/>
                        <a:gd name="T2" fmla="*/ 3 w 312"/>
                        <a:gd name="T3" fmla="*/ 2 h 295"/>
                        <a:gd name="T4" fmla="*/ 0 w 312"/>
                        <a:gd name="T5" fmla="*/ 0 h 295"/>
                        <a:gd name="T6" fmla="*/ 1 w 312"/>
                        <a:gd name="T7" fmla="*/ 0 h 295"/>
                        <a:gd name="T8" fmla="*/ 3 w 312"/>
                        <a:gd name="T9" fmla="*/ 2 h 29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2" h="295">
                          <a:moveTo>
                            <a:pt x="312" y="283"/>
                          </a:moveTo>
                          <a:lnTo>
                            <a:pt x="308" y="295"/>
                          </a:lnTo>
                          <a:lnTo>
                            <a:pt x="0" y="12"/>
                          </a:lnTo>
                          <a:lnTo>
                            <a:pt x="4" y="0"/>
                          </a:lnTo>
                          <a:lnTo>
                            <a:pt x="312" y="283"/>
                          </a:lnTo>
                          <a:close/>
                        </a:path>
                      </a:pathLst>
                    </a:custGeom>
                    <a:solidFill>
                      <a:srgbClr val="0083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4" name="Freeform 1261"/>
                    <p:cNvSpPr>
                      <a:spLocks/>
                    </p:cNvSpPr>
                    <p:nvPr/>
                  </p:nvSpPr>
                  <p:spPr bwMode="auto">
                    <a:xfrm>
                      <a:off x="5267" y="3786"/>
                      <a:ext cx="158" cy="154"/>
                    </a:xfrm>
                    <a:custGeom>
                      <a:avLst/>
                      <a:gdLst>
                        <a:gd name="T0" fmla="*/ 3 w 315"/>
                        <a:gd name="T1" fmla="*/ 3 h 308"/>
                        <a:gd name="T2" fmla="*/ 3 w 315"/>
                        <a:gd name="T3" fmla="*/ 3 h 308"/>
                        <a:gd name="T4" fmla="*/ 0 w 315"/>
                        <a:gd name="T5" fmla="*/ 1 h 308"/>
                        <a:gd name="T6" fmla="*/ 1 w 315"/>
                        <a:gd name="T7" fmla="*/ 0 h 308"/>
                        <a:gd name="T8" fmla="*/ 3 w 315"/>
                        <a:gd name="T9" fmla="*/ 3 h 30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5" h="308">
                          <a:moveTo>
                            <a:pt x="315" y="283"/>
                          </a:moveTo>
                          <a:lnTo>
                            <a:pt x="308" y="308"/>
                          </a:lnTo>
                          <a:lnTo>
                            <a:pt x="0" y="22"/>
                          </a:lnTo>
                          <a:lnTo>
                            <a:pt x="7" y="0"/>
                          </a:lnTo>
                          <a:lnTo>
                            <a:pt x="315" y="283"/>
                          </a:lnTo>
                          <a:close/>
                        </a:path>
                      </a:pathLst>
                    </a:custGeom>
                    <a:solidFill>
                      <a:srgbClr val="008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5" name="Freeform 1262"/>
                    <p:cNvSpPr>
                      <a:spLocks/>
                    </p:cNvSpPr>
                    <p:nvPr/>
                  </p:nvSpPr>
                  <p:spPr bwMode="auto">
                    <a:xfrm>
                      <a:off x="5265" y="3798"/>
                      <a:ext cx="157" cy="155"/>
                    </a:xfrm>
                    <a:custGeom>
                      <a:avLst/>
                      <a:gdLst>
                        <a:gd name="T0" fmla="*/ 3 w 312"/>
                        <a:gd name="T1" fmla="*/ 2 h 311"/>
                        <a:gd name="T2" fmla="*/ 3 w 312"/>
                        <a:gd name="T3" fmla="*/ 2 h 311"/>
                        <a:gd name="T4" fmla="*/ 0 w 312"/>
                        <a:gd name="T5" fmla="*/ 0 h 311"/>
                        <a:gd name="T6" fmla="*/ 1 w 312"/>
                        <a:gd name="T7" fmla="*/ 0 h 311"/>
                        <a:gd name="T8" fmla="*/ 3 w 312"/>
                        <a:gd name="T9" fmla="*/ 2 h 31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2" h="311">
                          <a:moveTo>
                            <a:pt x="312" y="286"/>
                          </a:moveTo>
                          <a:lnTo>
                            <a:pt x="305" y="311"/>
                          </a:lnTo>
                          <a:lnTo>
                            <a:pt x="0" y="24"/>
                          </a:lnTo>
                          <a:lnTo>
                            <a:pt x="4" y="0"/>
                          </a:lnTo>
                          <a:lnTo>
                            <a:pt x="312" y="286"/>
                          </a:lnTo>
                          <a:close/>
                        </a:path>
                      </a:pathLst>
                    </a:custGeom>
                    <a:solidFill>
                      <a:srgbClr val="0085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6" name="Freeform 1263"/>
                    <p:cNvSpPr>
                      <a:spLocks/>
                    </p:cNvSpPr>
                    <p:nvPr/>
                  </p:nvSpPr>
                  <p:spPr bwMode="auto">
                    <a:xfrm>
                      <a:off x="5263" y="3810"/>
                      <a:ext cx="155" cy="156"/>
                    </a:xfrm>
                    <a:custGeom>
                      <a:avLst/>
                      <a:gdLst>
                        <a:gd name="T0" fmla="*/ 3 w 310"/>
                        <a:gd name="T1" fmla="*/ 2 h 313"/>
                        <a:gd name="T2" fmla="*/ 3 w 310"/>
                        <a:gd name="T3" fmla="*/ 2 h 313"/>
                        <a:gd name="T4" fmla="*/ 0 w 310"/>
                        <a:gd name="T5" fmla="*/ 0 h 313"/>
                        <a:gd name="T6" fmla="*/ 1 w 310"/>
                        <a:gd name="T7" fmla="*/ 0 h 313"/>
                        <a:gd name="T8" fmla="*/ 3 w 310"/>
                        <a:gd name="T9" fmla="*/ 2 h 3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13">
                          <a:moveTo>
                            <a:pt x="310" y="287"/>
                          </a:moveTo>
                          <a:lnTo>
                            <a:pt x="306" y="313"/>
                          </a:lnTo>
                          <a:lnTo>
                            <a:pt x="0" y="24"/>
                          </a:lnTo>
                          <a:lnTo>
                            <a:pt x="5" y="0"/>
                          </a:lnTo>
                          <a:lnTo>
                            <a:pt x="310" y="287"/>
                          </a:lnTo>
                          <a:close/>
                        </a:path>
                      </a:pathLst>
                    </a:custGeom>
                    <a:solidFill>
                      <a:srgbClr val="0086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7" name="Freeform 1264"/>
                    <p:cNvSpPr>
                      <a:spLocks/>
                    </p:cNvSpPr>
                    <p:nvPr/>
                  </p:nvSpPr>
                  <p:spPr bwMode="auto">
                    <a:xfrm>
                      <a:off x="5262" y="3821"/>
                      <a:ext cx="154" cy="158"/>
                    </a:xfrm>
                    <a:custGeom>
                      <a:avLst/>
                      <a:gdLst>
                        <a:gd name="T0" fmla="*/ 3 w 307"/>
                        <a:gd name="T1" fmla="*/ 3 h 315"/>
                        <a:gd name="T2" fmla="*/ 3 w 307"/>
                        <a:gd name="T3" fmla="*/ 3 h 315"/>
                        <a:gd name="T4" fmla="*/ 0 w 307"/>
                        <a:gd name="T5" fmla="*/ 1 h 315"/>
                        <a:gd name="T6" fmla="*/ 1 w 307"/>
                        <a:gd name="T7" fmla="*/ 0 h 315"/>
                        <a:gd name="T8" fmla="*/ 3 w 307"/>
                        <a:gd name="T9" fmla="*/ 3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15">
                          <a:moveTo>
                            <a:pt x="307" y="289"/>
                          </a:moveTo>
                          <a:lnTo>
                            <a:pt x="305" y="315"/>
                          </a:lnTo>
                          <a:lnTo>
                            <a:pt x="0" y="24"/>
                          </a:lnTo>
                          <a:lnTo>
                            <a:pt x="1" y="0"/>
                          </a:lnTo>
                          <a:lnTo>
                            <a:pt x="307" y="289"/>
                          </a:lnTo>
                          <a:close/>
                        </a:path>
                      </a:pathLst>
                    </a:custGeom>
                    <a:solidFill>
                      <a:srgbClr val="0086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8" name="Freeform 1265"/>
                    <p:cNvSpPr>
                      <a:spLocks/>
                    </p:cNvSpPr>
                    <p:nvPr/>
                  </p:nvSpPr>
                  <p:spPr bwMode="auto">
                    <a:xfrm>
                      <a:off x="5262" y="3833"/>
                      <a:ext cx="153" cy="160"/>
                    </a:xfrm>
                    <a:custGeom>
                      <a:avLst/>
                      <a:gdLst>
                        <a:gd name="T0" fmla="*/ 3 w 306"/>
                        <a:gd name="T1" fmla="*/ 3 h 318"/>
                        <a:gd name="T2" fmla="*/ 3 w 306"/>
                        <a:gd name="T3" fmla="*/ 3 h 318"/>
                        <a:gd name="T4" fmla="*/ 0 w 306"/>
                        <a:gd name="T5" fmla="*/ 1 h 318"/>
                        <a:gd name="T6" fmla="*/ 1 w 306"/>
                        <a:gd name="T7" fmla="*/ 0 h 318"/>
                        <a:gd name="T8" fmla="*/ 3 w 306"/>
                        <a:gd name="T9" fmla="*/ 3 h 3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6" h="318">
                          <a:moveTo>
                            <a:pt x="306" y="291"/>
                          </a:moveTo>
                          <a:lnTo>
                            <a:pt x="305" y="318"/>
                          </a:lnTo>
                          <a:lnTo>
                            <a:pt x="0" y="25"/>
                          </a:lnTo>
                          <a:lnTo>
                            <a:pt x="1" y="0"/>
                          </a:lnTo>
                          <a:lnTo>
                            <a:pt x="306" y="291"/>
                          </a:lnTo>
                          <a:close/>
                        </a:path>
                      </a:pathLst>
                    </a:custGeom>
                    <a:solidFill>
                      <a:srgbClr val="0086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09" name="Freeform 1266"/>
                    <p:cNvSpPr>
                      <a:spLocks/>
                    </p:cNvSpPr>
                    <p:nvPr/>
                  </p:nvSpPr>
                  <p:spPr bwMode="auto">
                    <a:xfrm>
                      <a:off x="5262" y="3846"/>
                      <a:ext cx="153" cy="159"/>
                    </a:xfrm>
                    <a:custGeom>
                      <a:avLst/>
                      <a:gdLst>
                        <a:gd name="T0" fmla="*/ 3 w 306"/>
                        <a:gd name="T1" fmla="*/ 3 h 318"/>
                        <a:gd name="T2" fmla="*/ 3 w 306"/>
                        <a:gd name="T3" fmla="*/ 3 h 318"/>
                        <a:gd name="T4" fmla="*/ 1 w 306"/>
                        <a:gd name="T5" fmla="*/ 1 h 318"/>
                        <a:gd name="T6" fmla="*/ 0 w 306"/>
                        <a:gd name="T7" fmla="*/ 0 h 318"/>
                        <a:gd name="T8" fmla="*/ 3 w 306"/>
                        <a:gd name="T9" fmla="*/ 3 h 3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6" h="318">
                          <a:moveTo>
                            <a:pt x="305" y="293"/>
                          </a:moveTo>
                          <a:lnTo>
                            <a:pt x="306" y="318"/>
                          </a:lnTo>
                          <a:lnTo>
                            <a:pt x="2" y="26"/>
                          </a:lnTo>
                          <a:lnTo>
                            <a:pt x="0" y="0"/>
                          </a:lnTo>
                          <a:lnTo>
                            <a:pt x="305" y="293"/>
                          </a:lnTo>
                          <a:close/>
                        </a:path>
                      </a:pathLst>
                    </a:custGeom>
                    <a:solidFill>
                      <a:srgbClr val="0086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0" name="Freeform 1267"/>
                    <p:cNvSpPr>
                      <a:spLocks/>
                    </p:cNvSpPr>
                    <p:nvPr/>
                  </p:nvSpPr>
                  <p:spPr bwMode="auto">
                    <a:xfrm>
                      <a:off x="5263" y="3859"/>
                      <a:ext cx="154" cy="159"/>
                    </a:xfrm>
                    <a:custGeom>
                      <a:avLst/>
                      <a:gdLst>
                        <a:gd name="T0" fmla="*/ 3 w 307"/>
                        <a:gd name="T1" fmla="*/ 3 h 318"/>
                        <a:gd name="T2" fmla="*/ 3 w 307"/>
                        <a:gd name="T3" fmla="*/ 3 h 318"/>
                        <a:gd name="T4" fmla="*/ 1 w 307"/>
                        <a:gd name="T5" fmla="*/ 1 h 318"/>
                        <a:gd name="T6" fmla="*/ 0 w 307"/>
                        <a:gd name="T7" fmla="*/ 0 h 318"/>
                        <a:gd name="T8" fmla="*/ 3 w 307"/>
                        <a:gd name="T9" fmla="*/ 3 h 3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18">
                          <a:moveTo>
                            <a:pt x="304" y="292"/>
                          </a:moveTo>
                          <a:lnTo>
                            <a:pt x="307" y="318"/>
                          </a:lnTo>
                          <a:lnTo>
                            <a:pt x="3" y="22"/>
                          </a:lnTo>
                          <a:lnTo>
                            <a:pt x="0" y="0"/>
                          </a:lnTo>
                          <a:lnTo>
                            <a:pt x="304" y="292"/>
                          </a:lnTo>
                          <a:close/>
                        </a:path>
                      </a:pathLst>
                    </a:custGeom>
                    <a:solidFill>
                      <a:srgbClr val="0085D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1" name="Freeform 1268"/>
                    <p:cNvSpPr>
                      <a:spLocks/>
                    </p:cNvSpPr>
                    <p:nvPr/>
                  </p:nvSpPr>
                  <p:spPr bwMode="auto">
                    <a:xfrm>
                      <a:off x="5265" y="3870"/>
                      <a:ext cx="154" cy="160"/>
                    </a:xfrm>
                    <a:custGeom>
                      <a:avLst/>
                      <a:gdLst>
                        <a:gd name="T0" fmla="*/ 2 w 310"/>
                        <a:gd name="T1" fmla="*/ 3 h 320"/>
                        <a:gd name="T2" fmla="*/ 2 w 310"/>
                        <a:gd name="T3" fmla="*/ 3 h 320"/>
                        <a:gd name="T4" fmla="*/ 0 w 310"/>
                        <a:gd name="T5" fmla="*/ 1 h 320"/>
                        <a:gd name="T6" fmla="*/ 0 w 310"/>
                        <a:gd name="T7" fmla="*/ 0 h 320"/>
                        <a:gd name="T8" fmla="*/ 2 w 310"/>
                        <a:gd name="T9" fmla="*/ 3 h 32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20">
                          <a:moveTo>
                            <a:pt x="304" y="296"/>
                          </a:moveTo>
                          <a:lnTo>
                            <a:pt x="310" y="320"/>
                          </a:lnTo>
                          <a:lnTo>
                            <a:pt x="4" y="23"/>
                          </a:lnTo>
                          <a:lnTo>
                            <a:pt x="0" y="0"/>
                          </a:lnTo>
                          <a:lnTo>
                            <a:pt x="304" y="296"/>
                          </a:lnTo>
                          <a:close/>
                        </a:path>
                      </a:pathLst>
                    </a:custGeom>
                    <a:solidFill>
                      <a:srgbClr val="0085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2" name="Freeform 1269"/>
                    <p:cNvSpPr>
                      <a:spLocks/>
                    </p:cNvSpPr>
                    <p:nvPr/>
                  </p:nvSpPr>
                  <p:spPr bwMode="auto">
                    <a:xfrm>
                      <a:off x="5265" y="3870"/>
                      <a:ext cx="153" cy="153"/>
                    </a:xfrm>
                    <a:custGeom>
                      <a:avLst/>
                      <a:gdLst>
                        <a:gd name="T0" fmla="*/ 2 w 307"/>
                        <a:gd name="T1" fmla="*/ 2 h 307"/>
                        <a:gd name="T2" fmla="*/ 2 w 307"/>
                        <a:gd name="T3" fmla="*/ 2 h 307"/>
                        <a:gd name="T4" fmla="*/ 0 w 307"/>
                        <a:gd name="T5" fmla="*/ 0 h 307"/>
                        <a:gd name="T6" fmla="*/ 0 w 307"/>
                        <a:gd name="T7" fmla="*/ 0 h 307"/>
                        <a:gd name="T8" fmla="*/ 2 w 307"/>
                        <a:gd name="T9" fmla="*/ 2 h 30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7">
                          <a:moveTo>
                            <a:pt x="304" y="296"/>
                          </a:moveTo>
                          <a:lnTo>
                            <a:pt x="307" y="307"/>
                          </a:lnTo>
                          <a:lnTo>
                            <a:pt x="3" y="11"/>
                          </a:lnTo>
                          <a:lnTo>
                            <a:pt x="0" y="0"/>
                          </a:lnTo>
                          <a:lnTo>
                            <a:pt x="304" y="296"/>
                          </a:lnTo>
                          <a:close/>
                        </a:path>
                      </a:pathLst>
                    </a:custGeom>
                    <a:solidFill>
                      <a:srgbClr val="0085D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3" name="Freeform 1270"/>
                    <p:cNvSpPr>
                      <a:spLocks/>
                    </p:cNvSpPr>
                    <p:nvPr/>
                  </p:nvSpPr>
                  <p:spPr bwMode="auto">
                    <a:xfrm>
                      <a:off x="5266" y="3876"/>
                      <a:ext cx="153" cy="154"/>
                    </a:xfrm>
                    <a:custGeom>
                      <a:avLst/>
                      <a:gdLst>
                        <a:gd name="T0" fmla="*/ 2 w 307"/>
                        <a:gd name="T1" fmla="*/ 2 h 309"/>
                        <a:gd name="T2" fmla="*/ 2 w 307"/>
                        <a:gd name="T3" fmla="*/ 2 h 309"/>
                        <a:gd name="T4" fmla="*/ 0 w 307"/>
                        <a:gd name="T5" fmla="*/ 0 h 309"/>
                        <a:gd name="T6" fmla="*/ 0 w 307"/>
                        <a:gd name="T7" fmla="*/ 0 h 309"/>
                        <a:gd name="T8" fmla="*/ 2 w 307"/>
                        <a:gd name="T9" fmla="*/ 2 h 30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9">
                          <a:moveTo>
                            <a:pt x="304" y="296"/>
                          </a:moveTo>
                          <a:lnTo>
                            <a:pt x="307" y="309"/>
                          </a:lnTo>
                          <a:lnTo>
                            <a:pt x="1" y="12"/>
                          </a:lnTo>
                          <a:lnTo>
                            <a:pt x="0" y="0"/>
                          </a:lnTo>
                          <a:lnTo>
                            <a:pt x="304" y="296"/>
                          </a:lnTo>
                          <a:close/>
                        </a:path>
                      </a:pathLst>
                    </a:custGeom>
                    <a:solidFill>
                      <a:srgbClr val="0084D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4" name="Freeform 1271"/>
                    <p:cNvSpPr>
                      <a:spLocks/>
                    </p:cNvSpPr>
                    <p:nvPr/>
                  </p:nvSpPr>
                  <p:spPr bwMode="auto">
                    <a:xfrm>
                      <a:off x="5267" y="3881"/>
                      <a:ext cx="155" cy="160"/>
                    </a:xfrm>
                    <a:custGeom>
                      <a:avLst/>
                      <a:gdLst>
                        <a:gd name="T0" fmla="*/ 2 w 311"/>
                        <a:gd name="T1" fmla="*/ 3 h 319"/>
                        <a:gd name="T2" fmla="*/ 2 w 311"/>
                        <a:gd name="T3" fmla="*/ 3 h 319"/>
                        <a:gd name="T4" fmla="*/ 0 w 311"/>
                        <a:gd name="T5" fmla="*/ 1 h 319"/>
                        <a:gd name="T6" fmla="*/ 0 w 311"/>
                        <a:gd name="T7" fmla="*/ 0 h 319"/>
                        <a:gd name="T8" fmla="*/ 2 w 311"/>
                        <a:gd name="T9" fmla="*/ 3 h 3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1" h="319">
                          <a:moveTo>
                            <a:pt x="306" y="297"/>
                          </a:moveTo>
                          <a:lnTo>
                            <a:pt x="311" y="319"/>
                          </a:lnTo>
                          <a:lnTo>
                            <a:pt x="7" y="21"/>
                          </a:lnTo>
                          <a:lnTo>
                            <a:pt x="0" y="0"/>
                          </a:lnTo>
                          <a:lnTo>
                            <a:pt x="306" y="297"/>
                          </a:lnTo>
                          <a:close/>
                        </a:path>
                      </a:pathLst>
                    </a:custGeom>
                    <a:solidFill>
                      <a:srgbClr val="0084D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5" name="Freeform 1272"/>
                    <p:cNvSpPr>
                      <a:spLocks/>
                    </p:cNvSpPr>
                    <p:nvPr/>
                  </p:nvSpPr>
                  <p:spPr bwMode="auto">
                    <a:xfrm>
                      <a:off x="5270" y="3892"/>
                      <a:ext cx="156" cy="159"/>
                    </a:xfrm>
                    <a:custGeom>
                      <a:avLst/>
                      <a:gdLst>
                        <a:gd name="T0" fmla="*/ 2 w 313"/>
                        <a:gd name="T1" fmla="*/ 3 h 318"/>
                        <a:gd name="T2" fmla="*/ 2 w 313"/>
                        <a:gd name="T3" fmla="*/ 3 h 318"/>
                        <a:gd name="T4" fmla="*/ 0 w 313"/>
                        <a:gd name="T5" fmla="*/ 1 h 318"/>
                        <a:gd name="T6" fmla="*/ 0 w 313"/>
                        <a:gd name="T7" fmla="*/ 0 h 318"/>
                        <a:gd name="T8" fmla="*/ 2 w 313"/>
                        <a:gd name="T9" fmla="*/ 3 h 3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3" h="318">
                          <a:moveTo>
                            <a:pt x="304" y="298"/>
                          </a:moveTo>
                          <a:lnTo>
                            <a:pt x="313" y="318"/>
                          </a:lnTo>
                          <a:lnTo>
                            <a:pt x="7" y="19"/>
                          </a:lnTo>
                          <a:lnTo>
                            <a:pt x="0" y="0"/>
                          </a:lnTo>
                          <a:lnTo>
                            <a:pt x="304" y="298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6" name="Freeform 1273"/>
                    <p:cNvSpPr>
                      <a:spLocks/>
                    </p:cNvSpPr>
                    <p:nvPr/>
                  </p:nvSpPr>
                  <p:spPr bwMode="auto">
                    <a:xfrm>
                      <a:off x="5270" y="3892"/>
                      <a:ext cx="154" cy="152"/>
                    </a:xfrm>
                    <a:custGeom>
                      <a:avLst/>
                      <a:gdLst>
                        <a:gd name="T0" fmla="*/ 3 w 307"/>
                        <a:gd name="T1" fmla="*/ 3 h 304"/>
                        <a:gd name="T2" fmla="*/ 3 w 307"/>
                        <a:gd name="T3" fmla="*/ 3 h 304"/>
                        <a:gd name="T4" fmla="*/ 1 w 307"/>
                        <a:gd name="T5" fmla="*/ 1 h 304"/>
                        <a:gd name="T6" fmla="*/ 0 w 307"/>
                        <a:gd name="T7" fmla="*/ 0 h 304"/>
                        <a:gd name="T8" fmla="*/ 3 w 307"/>
                        <a:gd name="T9" fmla="*/ 3 h 3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4">
                          <a:moveTo>
                            <a:pt x="304" y="298"/>
                          </a:moveTo>
                          <a:lnTo>
                            <a:pt x="307" y="304"/>
                          </a:lnTo>
                          <a:lnTo>
                            <a:pt x="3" y="7"/>
                          </a:lnTo>
                          <a:lnTo>
                            <a:pt x="0" y="0"/>
                          </a:lnTo>
                          <a:lnTo>
                            <a:pt x="304" y="298"/>
                          </a:lnTo>
                          <a:close/>
                        </a:path>
                      </a:pathLst>
                    </a:custGeom>
                    <a:solidFill>
                      <a:srgbClr val="0083D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7" name="Freeform 1274"/>
                    <p:cNvSpPr>
                      <a:spLocks/>
                    </p:cNvSpPr>
                    <p:nvPr/>
                  </p:nvSpPr>
                  <p:spPr bwMode="auto">
                    <a:xfrm>
                      <a:off x="5272" y="3895"/>
                      <a:ext cx="153" cy="152"/>
                    </a:xfrm>
                    <a:custGeom>
                      <a:avLst/>
                      <a:gdLst>
                        <a:gd name="T0" fmla="*/ 2 w 307"/>
                        <a:gd name="T1" fmla="*/ 3 h 304"/>
                        <a:gd name="T2" fmla="*/ 2 w 307"/>
                        <a:gd name="T3" fmla="*/ 3 h 304"/>
                        <a:gd name="T4" fmla="*/ 0 w 307"/>
                        <a:gd name="T5" fmla="*/ 1 h 304"/>
                        <a:gd name="T6" fmla="*/ 0 w 307"/>
                        <a:gd name="T7" fmla="*/ 0 h 304"/>
                        <a:gd name="T8" fmla="*/ 2 w 307"/>
                        <a:gd name="T9" fmla="*/ 3 h 3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4">
                          <a:moveTo>
                            <a:pt x="304" y="297"/>
                          </a:moveTo>
                          <a:lnTo>
                            <a:pt x="307" y="304"/>
                          </a:lnTo>
                          <a:lnTo>
                            <a:pt x="3" y="5"/>
                          </a:lnTo>
                          <a:lnTo>
                            <a:pt x="0" y="0"/>
                          </a:lnTo>
                          <a:lnTo>
                            <a:pt x="304" y="297"/>
                          </a:lnTo>
                          <a:close/>
                        </a:path>
                      </a:pathLst>
                    </a:custGeom>
                    <a:solidFill>
                      <a:srgbClr val="0082D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8" name="Freeform 1275"/>
                    <p:cNvSpPr>
                      <a:spLocks/>
                    </p:cNvSpPr>
                    <p:nvPr/>
                  </p:nvSpPr>
                  <p:spPr bwMode="auto">
                    <a:xfrm>
                      <a:off x="5273" y="3898"/>
                      <a:ext cx="153" cy="153"/>
                    </a:xfrm>
                    <a:custGeom>
                      <a:avLst/>
                      <a:gdLst>
                        <a:gd name="T0" fmla="*/ 2 w 307"/>
                        <a:gd name="T1" fmla="*/ 3 h 306"/>
                        <a:gd name="T2" fmla="*/ 2 w 307"/>
                        <a:gd name="T3" fmla="*/ 3 h 306"/>
                        <a:gd name="T4" fmla="*/ 0 w 307"/>
                        <a:gd name="T5" fmla="*/ 1 h 306"/>
                        <a:gd name="T6" fmla="*/ 0 w 307"/>
                        <a:gd name="T7" fmla="*/ 0 h 306"/>
                        <a:gd name="T8" fmla="*/ 2 w 307"/>
                        <a:gd name="T9" fmla="*/ 3 h 30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306">
                          <a:moveTo>
                            <a:pt x="304" y="299"/>
                          </a:moveTo>
                          <a:lnTo>
                            <a:pt x="307" y="306"/>
                          </a:lnTo>
                          <a:lnTo>
                            <a:pt x="1" y="7"/>
                          </a:lnTo>
                          <a:lnTo>
                            <a:pt x="0" y="0"/>
                          </a:lnTo>
                          <a:lnTo>
                            <a:pt x="304" y="299"/>
                          </a:lnTo>
                          <a:close/>
                        </a:path>
                      </a:pathLst>
                    </a:custGeom>
                    <a:solidFill>
                      <a:srgbClr val="0082D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19" name="Freeform 1276"/>
                    <p:cNvSpPr>
                      <a:spLocks/>
                    </p:cNvSpPr>
                    <p:nvPr/>
                  </p:nvSpPr>
                  <p:spPr bwMode="auto">
                    <a:xfrm>
                      <a:off x="5274" y="3902"/>
                      <a:ext cx="157" cy="159"/>
                    </a:xfrm>
                    <a:custGeom>
                      <a:avLst/>
                      <a:gdLst>
                        <a:gd name="T0" fmla="*/ 3 w 314"/>
                        <a:gd name="T1" fmla="*/ 2 h 319"/>
                        <a:gd name="T2" fmla="*/ 3 w 314"/>
                        <a:gd name="T3" fmla="*/ 2 h 319"/>
                        <a:gd name="T4" fmla="*/ 1 w 314"/>
                        <a:gd name="T5" fmla="*/ 0 h 319"/>
                        <a:gd name="T6" fmla="*/ 0 w 314"/>
                        <a:gd name="T7" fmla="*/ 0 h 319"/>
                        <a:gd name="T8" fmla="*/ 3 w 314"/>
                        <a:gd name="T9" fmla="*/ 2 h 3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4" h="319">
                          <a:moveTo>
                            <a:pt x="306" y="299"/>
                          </a:moveTo>
                          <a:lnTo>
                            <a:pt x="314" y="319"/>
                          </a:lnTo>
                          <a:lnTo>
                            <a:pt x="10" y="19"/>
                          </a:lnTo>
                          <a:lnTo>
                            <a:pt x="0" y="0"/>
                          </a:lnTo>
                          <a:lnTo>
                            <a:pt x="306" y="299"/>
                          </a:lnTo>
                          <a:close/>
                        </a:path>
                      </a:pathLst>
                    </a:custGeom>
                    <a:solidFill>
                      <a:srgbClr val="0082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0" name="Freeform 1277"/>
                    <p:cNvSpPr>
                      <a:spLocks/>
                    </p:cNvSpPr>
                    <p:nvPr/>
                  </p:nvSpPr>
                  <p:spPr bwMode="auto">
                    <a:xfrm>
                      <a:off x="5274" y="3902"/>
                      <a:ext cx="155" cy="154"/>
                    </a:xfrm>
                    <a:custGeom>
                      <a:avLst/>
                      <a:gdLst>
                        <a:gd name="T0" fmla="*/ 3 w 310"/>
                        <a:gd name="T1" fmla="*/ 2 h 309"/>
                        <a:gd name="T2" fmla="*/ 3 w 310"/>
                        <a:gd name="T3" fmla="*/ 2 h 309"/>
                        <a:gd name="T4" fmla="*/ 1 w 310"/>
                        <a:gd name="T5" fmla="*/ 0 h 309"/>
                        <a:gd name="T6" fmla="*/ 0 w 310"/>
                        <a:gd name="T7" fmla="*/ 0 h 309"/>
                        <a:gd name="T8" fmla="*/ 3 w 310"/>
                        <a:gd name="T9" fmla="*/ 2 h 30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09">
                          <a:moveTo>
                            <a:pt x="306" y="299"/>
                          </a:moveTo>
                          <a:lnTo>
                            <a:pt x="310" y="309"/>
                          </a:lnTo>
                          <a:lnTo>
                            <a:pt x="6" y="9"/>
                          </a:lnTo>
                          <a:lnTo>
                            <a:pt x="0" y="0"/>
                          </a:lnTo>
                          <a:lnTo>
                            <a:pt x="306" y="299"/>
                          </a:lnTo>
                          <a:close/>
                        </a:path>
                      </a:pathLst>
                    </a:custGeom>
                    <a:solidFill>
                      <a:srgbClr val="0082D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1" name="Freeform 1278"/>
                    <p:cNvSpPr>
                      <a:spLocks/>
                    </p:cNvSpPr>
                    <p:nvPr/>
                  </p:nvSpPr>
                  <p:spPr bwMode="auto">
                    <a:xfrm>
                      <a:off x="5277" y="3906"/>
                      <a:ext cx="154" cy="155"/>
                    </a:xfrm>
                    <a:custGeom>
                      <a:avLst/>
                      <a:gdLst>
                        <a:gd name="T0" fmla="*/ 3 w 308"/>
                        <a:gd name="T1" fmla="*/ 3 h 310"/>
                        <a:gd name="T2" fmla="*/ 3 w 308"/>
                        <a:gd name="T3" fmla="*/ 3 h 310"/>
                        <a:gd name="T4" fmla="*/ 1 w 308"/>
                        <a:gd name="T5" fmla="*/ 1 h 310"/>
                        <a:gd name="T6" fmla="*/ 0 w 308"/>
                        <a:gd name="T7" fmla="*/ 0 h 310"/>
                        <a:gd name="T8" fmla="*/ 3 w 308"/>
                        <a:gd name="T9" fmla="*/ 3 h 31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8" h="310">
                          <a:moveTo>
                            <a:pt x="304" y="300"/>
                          </a:moveTo>
                          <a:lnTo>
                            <a:pt x="308" y="310"/>
                          </a:lnTo>
                          <a:lnTo>
                            <a:pt x="4" y="10"/>
                          </a:lnTo>
                          <a:lnTo>
                            <a:pt x="0" y="0"/>
                          </a:lnTo>
                          <a:lnTo>
                            <a:pt x="304" y="300"/>
                          </a:lnTo>
                          <a:close/>
                        </a:path>
                      </a:pathLst>
                    </a:custGeom>
                    <a:solidFill>
                      <a:srgbClr val="0081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2" name="Freeform 1279"/>
                    <p:cNvSpPr>
                      <a:spLocks/>
                    </p:cNvSpPr>
                    <p:nvPr/>
                  </p:nvSpPr>
                  <p:spPr bwMode="auto">
                    <a:xfrm>
                      <a:off x="5279" y="3911"/>
                      <a:ext cx="157" cy="158"/>
                    </a:xfrm>
                    <a:custGeom>
                      <a:avLst/>
                      <a:gdLst>
                        <a:gd name="T0" fmla="*/ 2 w 316"/>
                        <a:gd name="T1" fmla="*/ 3 h 316"/>
                        <a:gd name="T2" fmla="*/ 2 w 316"/>
                        <a:gd name="T3" fmla="*/ 3 h 316"/>
                        <a:gd name="T4" fmla="*/ 0 w 316"/>
                        <a:gd name="T5" fmla="*/ 1 h 316"/>
                        <a:gd name="T6" fmla="*/ 0 w 316"/>
                        <a:gd name="T7" fmla="*/ 0 h 316"/>
                        <a:gd name="T8" fmla="*/ 2 w 316"/>
                        <a:gd name="T9" fmla="*/ 3 h 3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6" h="316">
                          <a:moveTo>
                            <a:pt x="304" y="300"/>
                          </a:moveTo>
                          <a:lnTo>
                            <a:pt x="316" y="316"/>
                          </a:lnTo>
                          <a:lnTo>
                            <a:pt x="10" y="17"/>
                          </a:lnTo>
                          <a:lnTo>
                            <a:pt x="0" y="0"/>
                          </a:lnTo>
                          <a:lnTo>
                            <a:pt x="304" y="300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3" name="Freeform 1280"/>
                    <p:cNvSpPr>
                      <a:spLocks/>
                    </p:cNvSpPr>
                    <p:nvPr/>
                  </p:nvSpPr>
                  <p:spPr bwMode="auto">
                    <a:xfrm>
                      <a:off x="5279" y="3911"/>
                      <a:ext cx="155" cy="154"/>
                    </a:xfrm>
                    <a:custGeom>
                      <a:avLst/>
                      <a:gdLst>
                        <a:gd name="T0" fmla="*/ 3 w 310"/>
                        <a:gd name="T1" fmla="*/ 3 h 308"/>
                        <a:gd name="T2" fmla="*/ 3 w 310"/>
                        <a:gd name="T3" fmla="*/ 3 h 308"/>
                        <a:gd name="T4" fmla="*/ 1 w 310"/>
                        <a:gd name="T5" fmla="*/ 1 h 308"/>
                        <a:gd name="T6" fmla="*/ 0 w 310"/>
                        <a:gd name="T7" fmla="*/ 0 h 308"/>
                        <a:gd name="T8" fmla="*/ 3 w 310"/>
                        <a:gd name="T9" fmla="*/ 3 h 30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08">
                          <a:moveTo>
                            <a:pt x="304" y="300"/>
                          </a:moveTo>
                          <a:lnTo>
                            <a:pt x="310" y="308"/>
                          </a:lnTo>
                          <a:lnTo>
                            <a:pt x="6" y="8"/>
                          </a:lnTo>
                          <a:lnTo>
                            <a:pt x="0" y="0"/>
                          </a:lnTo>
                          <a:lnTo>
                            <a:pt x="304" y="300"/>
                          </a:lnTo>
                          <a:close/>
                        </a:path>
                      </a:pathLst>
                    </a:custGeom>
                    <a:solidFill>
                      <a:srgbClr val="0080D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4" name="Freeform 1281"/>
                    <p:cNvSpPr>
                      <a:spLocks/>
                    </p:cNvSpPr>
                    <p:nvPr/>
                  </p:nvSpPr>
                  <p:spPr bwMode="auto">
                    <a:xfrm>
                      <a:off x="5281" y="3915"/>
                      <a:ext cx="155" cy="154"/>
                    </a:xfrm>
                    <a:custGeom>
                      <a:avLst/>
                      <a:gdLst>
                        <a:gd name="T0" fmla="*/ 3 w 310"/>
                        <a:gd name="T1" fmla="*/ 3 h 308"/>
                        <a:gd name="T2" fmla="*/ 3 w 310"/>
                        <a:gd name="T3" fmla="*/ 3 h 308"/>
                        <a:gd name="T4" fmla="*/ 1 w 310"/>
                        <a:gd name="T5" fmla="*/ 1 h 308"/>
                        <a:gd name="T6" fmla="*/ 0 w 310"/>
                        <a:gd name="T7" fmla="*/ 0 h 308"/>
                        <a:gd name="T8" fmla="*/ 3 w 310"/>
                        <a:gd name="T9" fmla="*/ 3 h 30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0" h="308">
                          <a:moveTo>
                            <a:pt x="304" y="300"/>
                          </a:moveTo>
                          <a:lnTo>
                            <a:pt x="310" y="308"/>
                          </a:lnTo>
                          <a:lnTo>
                            <a:pt x="4" y="9"/>
                          </a:lnTo>
                          <a:lnTo>
                            <a:pt x="0" y="0"/>
                          </a:lnTo>
                          <a:lnTo>
                            <a:pt x="304" y="300"/>
                          </a:lnTo>
                          <a:close/>
                        </a:path>
                      </a:pathLst>
                    </a:custGeom>
                    <a:solidFill>
                      <a:srgbClr val="007F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5" name="Freeform 1282"/>
                    <p:cNvSpPr>
                      <a:spLocks/>
                    </p:cNvSpPr>
                    <p:nvPr/>
                  </p:nvSpPr>
                  <p:spPr bwMode="auto">
                    <a:xfrm>
                      <a:off x="5284" y="3919"/>
                      <a:ext cx="158" cy="158"/>
                    </a:xfrm>
                    <a:custGeom>
                      <a:avLst/>
                      <a:gdLst>
                        <a:gd name="T0" fmla="*/ 2 w 317"/>
                        <a:gd name="T1" fmla="*/ 3 h 315"/>
                        <a:gd name="T2" fmla="*/ 2 w 317"/>
                        <a:gd name="T3" fmla="*/ 3 h 315"/>
                        <a:gd name="T4" fmla="*/ 0 w 317"/>
                        <a:gd name="T5" fmla="*/ 1 h 315"/>
                        <a:gd name="T6" fmla="*/ 0 w 317"/>
                        <a:gd name="T7" fmla="*/ 0 h 315"/>
                        <a:gd name="T8" fmla="*/ 2 w 317"/>
                        <a:gd name="T9" fmla="*/ 3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17" h="315">
                          <a:moveTo>
                            <a:pt x="306" y="299"/>
                          </a:moveTo>
                          <a:lnTo>
                            <a:pt x="317" y="315"/>
                          </a:lnTo>
                          <a:lnTo>
                            <a:pt x="11" y="14"/>
                          </a:lnTo>
                          <a:lnTo>
                            <a:pt x="0" y="0"/>
                          </a:lnTo>
                          <a:lnTo>
                            <a:pt x="306" y="299"/>
                          </a:lnTo>
                          <a:close/>
                        </a:path>
                      </a:pathLst>
                    </a:custGeom>
                    <a:solidFill>
                      <a:srgbClr val="007E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6" name="Freeform 1283"/>
                    <p:cNvSpPr>
                      <a:spLocks/>
                    </p:cNvSpPr>
                    <p:nvPr/>
                  </p:nvSpPr>
                  <p:spPr bwMode="auto">
                    <a:xfrm>
                      <a:off x="5289" y="3926"/>
                      <a:ext cx="160" cy="158"/>
                    </a:xfrm>
                    <a:custGeom>
                      <a:avLst/>
                      <a:gdLst>
                        <a:gd name="T0" fmla="*/ 3 w 320"/>
                        <a:gd name="T1" fmla="*/ 3 h 315"/>
                        <a:gd name="T2" fmla="*/ 3 w 320"/>
                        <a:gd name="T3" fmla="*/ 3 h 315"/>
                        <a:gd name="T4" fmla="*/ 1 w 320"/>
                        <a:gd name="T5" fmla="*/ 1 h 315"/>
                        <a:gd name="T6" fmla="*/ 0 w 320"/>
                        <a:gd name="T7" fmla="*/ 0 h 315"/>
                        <a:gd name="T8" fmla="*/ 3 w 320"/>
                        <a:gd name="T9" fmla="*/ 3 h 3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0" h="315">
                          <a:moveTo>
                            <a:pt x="306" y="301"/>
                          </a:moveTo>
                          <a:lnTo>
                            <a:pt x="320" y="315"/>
                          </a:lnTo>
                          <a:lnTo>
                            <a:pt x="13" y="12"/>
                          </a:lnTo>
                          <a:lnTo>
                            <a:pt x="0" y="0"/>
                          </a:lnTo>
                          <a:lnTo>
                            <a:pt x="306" y="301"/>
                          </a:lnTo>
                          <a:close/>
                        </a:path>
                      </a:pathLst>
                    </a:custGeom>
                    <a:solidFill>
                      <a:srgbClr val="007C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7" name="Freeform 1284"/>
                    <p:cNvSpPr>
                      <a:spLocks/>
                    </p:cNvSpPr>
                    <p:nvPr/>
                  </p:nvSpPr>
                  <p:spPr bwMode="auto">
                    <a:xfrm>
                      <a:off x="5387" y="3717"/>
                      <a:ext cx="170" cy="140"/>
                    </a:xfrm>
                    <a:custGeom>
                      <a:avLst/>
                      <a:gdLst>
                        <a:gd name="T0" fmla="*/ 3 w 339"/>
                        <a:gd name="T1" fmla="*/ 2 h 282"/>
                        <a:gd name="T2" fmla="*/ 3 w 339"/>
                        <a:gd name="T3" fmla="*/ 2 h 282"/>
                        <a:gd name="T4" fmla="*/ 0 w 339"/>
                        <a:gd name="T5" fmla="*/ 0 h 282"/>
                        <a:gd name="T6" fmla="*/ 1 w 339"/>
                        <a:gd name="T7" fmla="*/ 0 h 282"/>
                        <a:gd name="T8" fmla="*/ 3 w 339"/>
                        <a:gd name="T9" fmla="*/ 2 h 2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9" h="282">
                          <a:moveTo>
                            <a:pt x="339" y="282"/>
                          </a:moveTo>
                          <a:lnTo>
                            <a:pt x="325" y="270"/>
                          </a:lnTo>
                          <a:lnTo>
                            <a:pt x="0" y="0"/>
                          </a:lnTo>
                          <a:lnTo>
                            <a:pt x="14" y="11"/>
                          </a:lnTo>
                          <a:lnTo>
                            <a:pt x="339" y="282"/>
                          </a:lnTo>
                          <a:close/>
                        </a:path>
                      </a:pathLst>
                    </a:custGeom>
                    <a:solidFill>
                      <a:srgbClr val="0097F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8" name="Freeform 1285"/>
                    <p:cNvSpPr>
                      <a:spLocks/>
                    </p:cNvSpPr>
                    <p:nvPr/>
                  </p:nvSpPr>
                  <p:spPr bwMode="auto">
                    <a:xfrm>
                      <a:off x="5379" y="3713"/>
                      <a:ext cx="171" cy="139"/>
                    </a:xfrm>
                    <a:custGeom>
                      <a:avLst/>
                      <a:gdLst>
                        <a:gd name="T0" fmla="*/ 3 w 340"/>
                        <a:gd name="T1" fmla="*/ 3 h 277"/>
                        <a:gd name="T2" fmla="*/ 3 w 340"/>
                        <a:gd name="T3" fmla="*/ 3 h 277"/>
                        <a:gd name="T4" fmla="*/ 0 w 340"/>
                        <a:gd name="T5" fmla="*/ 0 h 277"/>
                        <a:gd name="T6" fmla="*/ 1 w 340"/>
                        <a:gd name="T7" fmla="*/ 1 h 277"/>
                        <a:gd name="T8" fmla="*/ 3 w 340"/>
                        <a:gd name="T9" fmla="*/ 3 h 27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0" h="277">
                          <a:moveTo>
                            <a:pt x="340" y="277"/>
                          </a:moveTo>
                          <a:lnTo>
                            <a:pt x="325" y="269"/>
                          </a:lnTo>
                          <a:lnTo>
                            <a:pt x="0" y="0"/>
                          </a:lnTo>
                          <a:lnTo>
                            <a:pt x="15" y="7"/>
                          </a:lnTo>
                          <a:lnTo>
                            <a:pt x="340" y="277"/>
                          </a:lnTo>
                          <a:close/>
                        </a:path>
                      </a:pathLst>
                    </a:custGeom>
                    <a:solidFill>
                      <a:srgbClr val="009B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29" name="Freeform 1286"/>
                    <p:cNvSpPr>
                      <a:spLocks/>
                    </p:cNvSpPr>
                    <p:nvPr/>
                  </p:nvSpPr>
                  <p:spPr bwMode="auto">
                    <a:xfrm>
                      <a:off x="5372" y="3710"/>
                      <a:ext cx="170" cy="138"/>
                    </a:xfrm>
                    <a:custGeom>
                      <a:avLst/>
                      <a:gdLst>
                        <a:gd name="T0" fmla="*/ 2 w 341"/>
                        <a:gd name="T1" fmla="*/ 3 h 274"/>
                        <a:gd name="T2" fmla="*/ 2 w 341"/>
                        <a:gd name="T3" fmla="*/ 3 h 274"/>
                        <a:gd name="T4" fmla="*/ 0 w 341"/>
                        <a:gd name="T5" fmla="*/ 0 h 274"/>
                        <a:gd name="T6" fmla="*/ 0 w 341"/>
                        <a:gd name="T7" fmla="*/ 1 h 274"/>
                        <a:gd name="T8" fmla="*/ 2 w 341"/>
                        <a:gd name="T9" fmla="*/ 3 h 27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1" h="274">
                          <a:moveTo>
                            <a:pt x="341" y="274"/>
                          </a:moveTo>
                          <a:lnTo>
                            <a:pt x="324" y="268"/>
                          </a:lnTo>
                          <a:lnTo>
                            <a:pt x="0" y="0"/>
                          </a:lnTo>
                          <a:lnTo>
                            <a:pt x="16" y="5"/>
                          </a:lnTo>
                          <a:lnTo>
                            <a:pt x="341" y="274"/>
                          </a:lnTo>
                          <a:close/>
                        </a:path>
                      </a:pathLst>
                    </a:custGeom>
                    <a:solidFill>
                      <a:srgbClr val="009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0" name="Freeform 1287"/>
                    <p:cNvSpPr>
                      <a:spLocks/>
                    </p:cNvSpPr>
                    <p:nvPr/>
                  </p:nvSpPr>
                  <p:spPr bwMode="auto">
                    <a:xfrm>
                      <a:off x="5375" y="3712"/>
                      <a:ext cx="167" cy="136"/>
                    </a:xfrm>
                    <a:custGeom>
                      <a:avLst/>
                      <a:gdLst>
                        <a:gd name="T0" fmla="*/ 3 w 334"/>
                        <a:gd name="T1" fmla="*/ 3 h 272"/>
                        <a:gd name="T2" fmla="*/ 3 w 334"/>
                        <a:gd name="T3" fmla="*/ 3 h 272"/>
                        <a:gd name="T4" fmla="*/ 0 w 334"/>
                        <a:gd name="T5" fmla="*/ 0 h 272"/>
                        <a:gd name="T6" fmla="*/ 1 w 334"/>
                        <a:gd name="T7" fmla="*/ 1 h 272"/>
                        <a:gd name="T8" fmla="*/ 3 w 334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4" h="272">
                          <a:moveTo>
                            <a:pt x="334" y="272"/>
                          </a:moveTo>
                          <a:lnTo>
                            <a:pt x="325" y="269"/>
                          </a:lnTo>
                          <a:lnTo>
                            <a:pt x="0" y="0"/>
                          </a:lnTo>
                          <a:lnTo>
                            <a:pt x="9" y="3"/>
                          </a:lnTo>
                          <a:lnTo>
                            <a:pt x="334" y="272"/>
                          </a:lnTo>
                          <a:close/>
                        </a:path>
                      </a:pathLst>
                    </a:custGeom>
                    <a:solidFill>
                      <a:srgbClr val="009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1" name="Freeform 1288"/>
                    <p:cNvSpPr>
                      <a:spLocks/>
                    </p:cNvSpPr>
                    <p:nvPr/>
                  </p:nvSpPr>
                  <p:spPr bwMode="auto">
                    <a:xfrm>
                      <a:off x="5372" y="3710"/>
                      <a:ext cx="166" cy="136"/>
                    </a:xfrm>
                    <a:custGeom>
                      <a:avLst/>
                      <a:gdLst>
                        <a:gd name="T0" fmla="*/ 3 w 332"/>
                        <a:gd name="T1" fmla="*/ 3 h 271"/>
                        <a:gd name="T2" fmla="*/ 3 w 332"/>
                        <a:gd name="T3" fmla="*/ 3 h 271"/>
                        <a:gd name="T4" fmla="*/ 0 w 332"/>
                        <a:gd name="T5" fmla="*/ 0 h 271"/>
                        <a:gd name="T6" fmla="*/ 1 w 332"/>
                        <a:gd name="T7" fmla="*/ 1 h 271"/>
                        <a:gd name="T8" fmla="*/ 3 w 332"/>
                        <a:gd name="T9" fmla="*/ 3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2" h="271">
                          <a:moveTo>
                            <a:pt x="332" y="271"/>
                          </a:moveTo>
                          <a:lnTo>
                            <a:pt x="324" y="268"/>
                          </a:lnTo>
                          <a:lnTo>
                            <a:pt x="0" y="0"/>
                          </a:lnTo>
                          <a:lnTo>
                            <a:pt x="7" y="2"/>
                          </a:lnTo>
                          <a:lnTo>
                            <a:pt x="332" y="271"/>
                          </a:lnTo>
                          <a:close/>
                        </a:path>
                      </a:pathLst>
                    </a:custGeom>
                    <a:solidFill>
                      <a:srgbClr val="009E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2" name="Freeform 1289"/>
                    <p:cNvSpPr>
                      <a:spLocks/>
                    </p:cNvSpPr>
                    <p:nvPr/>
                  </p:nvSpPr>
                  <p:spPr bwMode="auto">
                    <a:xfrm>
                      <a:off x="5363" y="3708"/>
                      <a:ext cx="170" cy="137"/>
                    </a:xfrm>
                    <a:custGeom>
                      <a:avLst/>
                      <a:gdLst>
                        <a:gd name="T0" fmla="*/ 2 w 341"/>
                        <a:gd name="T1" fmla="*/ 3 h 273"/>
                        <a:gd name="T2" fmla="*/ 2 w 341"/>
                        <a:gd name="T3" fmla="*/ 3 h 273"/>
                        <a:gd name="T4" fmla="*/ 0 w 341"/>
                        <a:gd name="T5" fmla="*/ 0 h 273"/>
                        <a:gd name="T6" fmla="*/ 0 w 341"/>
                        <a:gd name="T7" fmla="*/ 1 h 273"/>
                        <a:gd name="T8" fmla="*/ 2 w 341"/>
                        <a:gd name="T9" fmla="*/ 3 h 2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1" h="273">
                          <a:moveTo>
                            <a:pt x="341" y="273"/>
                          </a:moveTo>
                          <a:lnTo>
                            <a:pt x="323" y="271"/>
                          </a:lnTo>
                          <a:lnTo>
                            <a:pt x="0" y="0"/>
                          </a:lnTo>
                          <a:lnTo>
                            <a:pt x="17" y="5"/>
                          </a:lnTo>
                          <a:lnTo>
                            <a:pt x="341" y="273"/>
                          </a:lnTo>
                          <a:close/>
                        </a:path>
                      </a:pathLst>
                    </a:custGeom>
                    <a:solidFill>
                      <a:srgbClr val="009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3" name="Freeform 1290"/>
                    <p:cNvSpPr>
                      <a:spLocks/>
                    </p:cNvSpPr>
                    <p:nvPr/>
                  </p:nvSpPr>
                  <p:spPr bwMode="auto">
                    <a:xfrm>
                      <a:off x="5355" y="3708"/>
                      <a:ext cx="169" cy="135"/>
                    </a:xfrm>
                    <a:custGeom>
                      <a:avLst/>
                      <a:gdLst>
                        <a:gd name="T0" fmla="*/ 2 w 340"/>
                        <a:gd name="T1" fmla="*/ 2 h 271"/>
                        <a:gd name="T2" fmla="*/ 2 w 340"/>
                        <a:gd name="T3" fmla="*/ 2 h 271"/>
                        <a:gd name="T4" fmla="*/ 0 w 340"/>
                        <a:gd name="T5" fmla="*/ 0 h 271"/>
                        <a:gd name="T6" fmla="*/ 0 w 340"/>
                        <a:gd name="T7" fmla="*/ 0 h 271"/>
                        <a:gd name="T8" fmla="*/ 2 w 340"/>
                        <a:gd name="T9" fmla="*/ 2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40" h="271">
                          <a:moveTo>
                            <a:pt x="340" y="271"/>
                          </a:moveTo>
                          <a:lnTo>
                            <a:pt x="321" y="271"/>
                          </a:lnTo>
                          <a:lnTo>
                            <a:pt x="0" y="0"/>
                          </a:lnTo>
                          <a:lnTo>
                            <a:pt x="17" y="0"/>
                          </a:lnTo>
                          <a:lnTo>
                            <a:pt x="340" y="271"/>
                          </a:lnTo>
                          <a:close/>
                        </a:path>
                      </a:pathLst>
                    </a:custGeom>
                    <a:solidFill>
                      <a:srgbClr val="009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4" name="Freeform 1291"/>
                    <p:cNvSpPr>
                      <a:spLocks/>
                    </p:cNvSpPr>
                    <p:nvPr/>
                  </p:nvSpPr>
                  <p:spPr bwMode="auto">
                    <a:xfrm>
                      <a:off x="5346" y="3708"/>
                      <a:ext cx="169" cy="136"/>
                    </a:xfrm>
                    <a:custGeom>
                      <a:avLst/>
                      <a:gdLst>
                        <a:gd name="T0" fmla="*/ 2 w 339"/>
                        <a:gd name="T1" fmla="*/ 3 h 272"/>
                        <a:gd name="T2" fmla="*/ 2 w 339"/>
                        <a:gd name="T3" fmla="*/ 3 h 272"/>
                        <a:gd name="T4" fmla="*/ 0 w 339"/>
                        <a:gd name="T5" fmla="*/ 1 h 272"/>
                        <a:gd name="T6" fmla="*/ 0 w 339"/>
                        <a:gd name="T7" fmla="*/ 0 h 272"/>
                        <a:gd name="T8" fmla="*/ 2 w 339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9" h="272">
                          <a:moveTo>
                            <a:pt x="339" y="271"/>
                          </a:moveTo>
                          <a:lnTo>
                            <a:pt x="321" y="272"/>
                          </a:lnTo>
                          <a:lnTo>
                            <a:pt x="0" y="2"/>
                          </a:lnTo>
                          <a:lnTo>
                            <a:pt x="18" y="0"/>
                          </a:lnTo>
                          <a:lnTo>
                            <a:pt x="339" y="271"/>
                          </a:lnTo>
                          <a:close/>
                        </a:path>
                      </a:pathLst>
                    </a:custGeom>
                    <a:solidFill>
                      <a:srgbClr val="009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5" name="Freeform 1292"/>
                    <p:cNvSpPr>
                      <a:spLocks/>
                    </p:cNvSpPr>
                    <p:nvPr/>
                  </p:nvSpPr>
                  <p:spPr bwMode="auto">
                    <a:xfrm>
                      <a:off x="5352" y="3708"/>
                      <a:ext cx="163" cy="135"/>
                    </a:xfrm>
                    <a:custGeom>
                      <a:avLst/>
                      <a:gdLst>
                        <a:gd name="T0" fmla="*/ 3 w 326"/>
                        <a:gd name="T1" fmla="*/ 2 h 271"/>
                        <a:gd name="T2" fmla="*/ 3 w 326"/>
                        <a:gd name="T3" fmla="*/ 2 h 271"/>
                        <a:gd name="T4" fmla="*/ 0 w 326"/>
                        <a:gd name="T5" fmla="*/ 0 h 271"/>
                        <a:gd name="T6" fmla="*/ 1 w 326"/>
                        <a:gd name="T7" fmla="*/ 0 h 271"/>
                        <a:gd name="T8" fmla="*/ 3 w 326"/>
                        <a:gd name="T9" fmla="*/ 2 h 2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6" h="271">
                          <a:moveTo>
                            <a:pt x="326" y="271"/>
                          </a:moveTo>
                          <a:lnTo>
                            <a:pt x="321" y="271"/>
                          </a:lnTo>
                          <a:lnTo>
                            <a:pt x="0" y="0"/>
                          </a:lnTo>
                          <a:lnTo>
                            <a:pt x="5" y="0"/>
                          </a:lnTo>
                          <a:lnTo>
                            <a:pt x="326" y="271"/>
                          </a:lnTo>
                          <a:close/>
                        </a:path>
                      </a:pathLst>
                    </a:custGeom>
                    <a:solidFill>
                      <a:srgbClr val="009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6" name="Freeform 1293"/>
                    <p:cNvSpPr>
                      <a:spLocks/>
                    </p:cNvSpPr>
                    <p:nvPr/>
                  </p:nvSpPr>
                  <p:spPr bwMode="auto">
                    <a:xfrm>
                      <a:off x="5348" y="3708"/>
                      <a:ext cx="164" cy="136"/>
                    </a:xfrm>
                    <a:custGeom>
                      <a:avLst/>
                      <a:gdLst>
                        <a:gd name="T0" fmla="*/ 3 w 328"/>
                        <a:gd name="T1" fmla="*/ 3 h 272"/>
                        <a:gd name="T2" fmla="*/ 3 w 328"/>
                        <a:gd name="T3" fmla="*/ 3 h 272"/>
                        <a:gd name="T4" fmla="*/ 0 w 328"/>
                        <a:gd name="T5" fmla="*/ 1 h 272"/>
                        <a:gd name="T6" fmla="*/ 1 w 328"/>
                        <a:gd name="T7" fmla="*/ 0 h 272"/>
                        <a:gd name="T8" fmla="*/ 3 w 328"/>
                        <a:gd name="T9" fmla="*/ 3 h 2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8" h="272">
                          <a:moveTo>
                            <a:pt x="328" y="271"/>
                          </a:moveTo>
                          <a:lnTo>
                            <a:pt x="321" y="272"/>
                          </a:lnTo>
                          <a:lnTo>
                            <a:pt x="0" y="2"/>
                          </a:lnTo>
                          <a:lnTo>
                            <a:pt x="7" y="0"/>
                          </a:lnTo>
                          <a:lnTo>
                            <a:pt x="328" y="271"/>
                          </a:lnTo>
                          <a:close/>
                        </a:path>
                      </a:pathLst>
                    </a:custGeom>
                    <a:solidFill>
                      <a:srgbClr val="009E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7" name="Freeform 1294"/>
                    <p:cNvSpPr>
                      <a:spLocks/>
                    </p:cNvSpPr>
                    <p:nvPr/>
                  </p:nvSpPr>
                  <p:spPr bwMode="auto">
                    <a:xfrm>
                      <a:off x="5346" y="3709"/>
                      <a:ext cx="163" cy="135"/>
                    </a:xfrm>
                    <a:custGeom>
                      <a:avLst/>
                      <a:gdLst>
                        <a:gd name="T0" fmla="*/ 2 w 327"/>
                        <a:gd name="T1" fmla="*/ 3 h 270"/>
                        <a:gd name="T2" fmla="*/ 2 w 327"/>
                        <a:gd name="T3" fmla="*/ 3 h 270"/>
                        <a:gd name="T4" fmla="*/ 0 w 327"/>
                        <a:gd name="T5" fmla="*/ 0 h 270"/>
                        <a:gd name="T6" fmla="*/ 0 w 327"/>
                        <a:gd name="T7" fmla="*/ 0 h 270"/>
                        <a:gd name="T8" fmla="*/ 2 w 327"/>
                        <a:gd name="T9" fmla="*/ 3 h 27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27" h="270">
                          <a:moveTo>
                            <a:pt x="327" y="270"/>
                          </a:moveTo>
                          <a:lnTo>
                            <a:pt x="321" y="270"/>
                          </a:lnTo>
                          <a:lnTo>
                            <a:pt x="0" y="0"/>
                          </a:lnTo>
                          <a:lnTo>
                            <a:pt x="6" y="0"/>
                          </a:lnTo>
                          <a:lnTo>
                            <a:pt x="327" y="270"/>
                          </a:lnTo>
                          <a:close/>
                        </a:path>
                      </a:pathLst>
                    </a:custGeom>
                    <a:solidFill>
                      <a:srgbClr val="009D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38" name="Freeform 1295"/>
                    <p:cNvSpPr>
                      <a:spLocks/>
                    </p:cNvSpPr>
                    <p:nvPr/>
                  </p:nvSpPr>
                  <p:spPr bwMode="auto">
                    <a:xfrm>
                      <a:off x="5415" y="3843"/>
                      <a:ext cx="180" cy="259"/>
                    </a:xfrm>
                    <a:custGeom>
                      <a:avLst/>
                      <a:gdLst>
                        <a:gd name="T0" fmla="*/ 1 w 362"/>
                        <a:gd name="T1" fmla="*/ 1 h 516"/>
                        <a:gd name="T2" fmla="*/ 1 w 362"/>
                        <a:gd name="T3" fmla="*/ 1 h 516"/>
                        <a:gd name="T4" fmla="*/ 0 w 362"/>
                        <a:gd name="T5" fmla="*/ 1 h 516"/>
                        <a:gd name="T6" fmla="*/ 0 w 362"/>
                        <a:gd name="T7" fmla="*/ 1 h 516"/>
                        <a:gd name="T8" fmla="*/ 0 w 362"/>
                        <a:gd name="T9" fmla="*/ 1 h 516"/>
                        <a:gd name="T10" fmla="*/ 0 w 362"/>
                        <a:gd name="T11" fmla="*/ 2 h 516"/>
                        <a:gd name="T12" fmla="*/ 0 w 362"/>
                        <a:gd name="T13" fmla="*/ 2 h 516"/>
                        <a:gd name="T14" fmla="*/ 0 w 362"/>
                        <a:gd name="T15" fmla="*/ 3 h 516"/>
                        <a:gd name="T16" fmla="*/ 0 w 362"/>
                        <a:gd name="T17" fmla="*/ 3 h 516"/>
                        <a:gd name="T18" fmla="*/ 0 w 362"/>
                        <a:gd name="T19" fmla="*/ 3 h 516"/>
                        <a:gd name="T20" fmla="*/ 0 w 362"/>
                        <a:gd name="T21" fmla="*/ 4 h 516"/>
                        <a:gd name="T22" fmla="*/ 0 w 362"/>
                        <a:gd name="T23" fmla="*/ 4 h 516"/>
                        <a:gd name="T24" fmla="*/ 0 w 362"/>
                        <a:gd name="T25" fmla="*/ 4 h 516"/>
                        <a:gd name="T26" fmla="*/ 0 w 362"/>
                        <a:gd name="T27" fmla="*/ 4 h 516"/>
                        <a:gd name="T28" fmla="*/ 1 w 362"/>
                        <a:gd name="T29" fmla="*/ 5 h 516"/>
                        <a:gd name="T30" fmla="*/ 1 w 362"/>
                        <a:gd name="T31" fmla="*/ 5 h 516"/>
                        <a:gd name="T32" fmla="*/ 1 w 362"/>
                        <a:gd name="T33" fmla="*/ 4 h 516"/>
                        <a:gd name="T34" fmla="*/ 1 w 362"/>
                        <a:gd name="T35" fmla="*/ 4 h 516"/>
                        <a:gd name="T36" fmla="*/ 2 w 362"/>
                        <a:gd name="T37" fmla="*/ 4 h 516"/>
                        <a:gd name="T38" fmla="*/ 2 w 362"/>
                        <a:gd name="T39" fmla="*/ 4 h 516"/>
                        <a:gd name="T40" fmla="*/ 2 w 362"/>
                        <a:gd name="T41" fmla="*/ 4 h 516"/>
                        <a:gd name="T42" fmla="*/ 2 w 362"/>
                        <a:gd name="T43" fmla="*/ 3 h 516"/>
                        <a:gd name="T44" fmla="*/ 2 w 362"/>
                        <a:gd name="T45" fmla="*/ 3 h 516"/>
                        <a:gd name="T46" fmla="*/ 2 w 362"/>
                        <a:gd name="T47" fmla="*/ 2 h 516"/>
                        <a:gd name="T48" fmla="*/ 2 w 362"/>
                        <a:gd name="T49" fmla="*/ 2 h 516"/>
                        <a:gd name="T50" fmla="*/ 2 w 362"/>
                        <a:gd name="T51" fmla="*/ 2 h 516"/>
                        <a:gd name="T52" fmla="*/ 2 w 362"/>
                        <a:gd name="T53" fmla="*/ 1 h 516"/>
                        <a:gd name="T54" fmla="*/ 2 w 362"/>
                        <a:gd name="T55" fmla="*/ 1 h 516"/>
                        <a:gd name="T56" fmla="*/ 2 w 362"/>
                        <a:gd name="T57" fmla="*/ 1 h 516"/>
                        <a:gd name="T58" fmla="*/ 2 w 362"/>
                        <a:gd name="T59" fmla="*/ 1 h 516"/>
                        <a:gd name="T60" fmla="*/ 1 w 362"/>
                        <a:gd name="T61" fmla="*/ 1 h 516"/>
                        <a:gd name="T62" fmla="*/ 1 w 362"/>
                        <a:gd name="T63" fmla="*/ 0 h 51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62" h="516">
                          <a:moveTo>
                            <a:pt x="183" y="1"/>
                          </a:moveTo>
                          <a:lnTo>
                            <a:pt x="165" y="5"/>
                          </a:lnTo>
                          <a:lnTo>
                            <a:pt x="146" y="14"/>
                          </a:lnTo>
                          <a:lnTo>
                            <a:pt x="128" y="24"/>
                          </a:lnTo>
                          <a:lnTo>
                            <a:pt x="111" y="35"/>
                          </a:lnTo>
                          <a:lnTo>
                            <a:pt x="96" y="49"/>
                          </a:lnTo>
                          <a:lnTo>
                            <a:pt x="80" y="66"/>
                          </a:lnTo>
                          <a:lnTo>
                            <a:pt x="66" y="83"/>
                          </a:lnTo>
                          <a:lnTo>
                            <a:pt x="52" y="102"/>
                          </a:lnTo>
                          <a:lnTo>
                            <a:pt x="41" y="123"/>
                          </a:lnTo>
                          <a:lnTo>
                            <a:pt x="31" y="146"/>
                          </a:lnTo>
                          <a:lnTo>
                            <a:pt x="21" y="169"/>
                          </a:lnTo>
                          <a:lnTo>
                            <a:pt x="14" y="194"/>
                          </a:lnTo>
                          <a:lnTo>
                            <a:pt x="7" y="219"/>
                          </a:lnTo>
                          <a:lnTo>
                            <a:pt x="3" y="245"/>
                          </a:lnTo>
                          <a:lnTo>
                            <a:pt x="1" y="271"/>
                          </a:lnTo>
                          <a:lnTo>
                            <a:pt x="0" y="298"/>
                          </a:lnTo>
                          <a:lnTo>
                            <a:pt x="1" y="323"/>
                          </a:lnTo>
                          <a:lnTo>
                            <a:pt x="4" y="349"/>
                          </a:lnTo>
                          <a:lnTo>
                            <a:pt x="10" y="373"/>
                          </a:lnTo>
                          <a:lnTo>
                            <a:pt x="15" y="395"/>
                          </a:lnTo>
                          <a:lnTo>
                            <a:pt x="24" y="415"/>
                          </a:lnTo>
                          <a:lnTo>
                            <a:pt x="32" y="435"/>
                          </a:lnTo>
                          <a:lnTo>
                            <a:pt x="44" y="451"/>
                          </a:lnTo>
                          <a:lnTo>
                            <a:pt x="55" y="467"/>
                          </a:lnTo>
                          <a:lnTo>
                            <a:pt x="69" y="481"/>
                          </a:lnTo>
                          <a:lnTo>
                            <a:pt x="83" y="492"/>
                          </a:lnTo>
                          <a:lnTo>
                            <a:pt x="97" y="502"/>
                          </a:lnTo>
                          <a:lnTo>
                            <a:pt x="113" y="509"/>
                          </a:lnTo>
                          <a:lnTo>
                            <a:pt x="130" y="513"/>
                          </a:lnTo>
                          <a:lnTo>
                            <a:pt x="146" y="516"/>
                          </a:lnTo>
                          <a:lnTo>
                            <a:pt x="165" y="516"/>
                          </a:lnTo>
                          <a:lnTo>
                            <a:pt x="183" y="513"/>
                          </a:lnTo>
                          <a:lnTo>
                            <a:pt x="201" y="509"/>
                          </a:lnTo>
                          <a:lnTo>
                            <a:pt x="220" y="502"/>
                          </a:lnTo>
                          <a:lnTo>
                            <a:pt x="237" y="492"/>
                          </a:lnTo>
                          <a:lnTo>
                            <a:pt x="252" y="480"/>
                          </a:lnTo>
                          <a:lnTo>
                            <a:pt x="268" y="467"/>
                          </a:lnTo>
                          <a:lnTo>
                            <a:pt x="283" y="450"/>
                          </a:lnTo>
                          <a:lnTo>
                            <a:pt x="296" y="433"/>
                          </a:lnTo>
                          <a:lnTo>
                            <a:pt x="308" y="415"/>
                          </a:lnTo>
                          <a:lnTo>
                            <a:pt x="321" y="395"/>
                          </a:lnTo>
                          <a:lnTo>
                            <a:pt x="331" y="374"/>
                          </a:lnTo>
                          <a:lnTo>
                            <a:pt x="339" y="352"/>
                          </a:lnTo>
                          <a:lnTo>
                            <a:pt x="348" y="328"/>
                          </a:lnTo>
                          <a:lnTo>
                            <a:pt x="353" y="304"/>
                          </a:lnTo>
                          <a:lnTo>
                            <a:pt x="359" y="278"/>
                          </a:lnTo>
                          <a:lnTo>
                            <a:pt x="362" y="252"/>
                          </a:lnTo>
                          <a:lnTo>
                            <a:pt x="362" y="226"/>
                          </a:lnTo>
                          <a:lnTo>
                            <a:pt x="362" y="199"/>
                          </a:lnTo>
                          <a:lnTo>
                            <a:pt x="359" y="176"/>
                          </a:lnTo>
                          <a:lnTo>
                            <a:pt x="355" y="152"/>
                          </a:lnTo>
                          <a:lnTo>
                            <a:pt x="349" y="129"/>
                          </a:lnTo>
                          <a:lnTo>
                            <a:pt x="342" y="108"/>
                          </a:lnTo>
                          <a:lnTo>
                            <a:pt x="334" y="88"/>
                          </a:lnTo>
                          <a:lnTo>
                            <a:pt x="324" y="70"/>
                          </a:lnTo>
                          <a:lnTo>
                            <a:pt x="311" y="54"/>
                          </a:lnTo>
                          <a:lnTo>
                            <a:pt x="298" y="39"/>
                          </a:lnTo>
                          <a:lnTo>
                            <a:pt x="284" y="28"/>
                          </a:lnTo>
                          <a:lnTo>
                            <a:pt x="270" y="16"/>
                          </a:lnTo>
                          <a:lnTo>
                            <a:pt x="255" y="8"/>
                          </a:lnTo>
                          <a:lnTo>
                            <a:pt x="238" y="2"/>
                          </a:lnTo>
                          <a:lnTo>
                            <a:pt x="220" y="0"/>
                          </a:lnTo>
                          <a:lnTo>
                            <a:pt x="201" y="0"/>
                          </a:lnTo>
                          <a:lnTo>
                            <a:pt x="183" y="1"/>
                          </a:lnTo>
                          <a:close/>
                        </a:path>
                      </a:pathLst>
                    </a:custGeom>
                    <a:solidFill>
                      <a:srgbClr val="005C9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0327" name="Group 1299"/>
                  <p:cNvGrpSpPr>
                    <a:grpSpLocks/>
                  </p:cNvGrpSpPr>
                  <p:nvPr/>
                </p:nvGrpSpPr>
                <p:grpSpPr bwMode="auto">
                  <a:xfrm>
                    <a:off x="5278" y="3889"/>
                    <a:ext cx="140" cy="241"/>
                    <a:chOff x="5278" y="3889"/>
                    <a:chExt cx="140" cy="241"/>
                  </a:xfrm>
                </p:grpSpPr>
                <p:sp>
                  <p:nvSpPr>
                    <p:cNvPr id="10328" name="Freeform 1297"/>
                    <p:cNvSpPr>
                      <a:spLocks/>
                    </p:cNvSpPr>
                    <p:nvPr/>
                  </p:nvSpPr>
                  <p:spPr bwMode="auto">
                    <a:xfrm>
                      <a:off x="5374" y="3889"/>
                      <a:ext cx="44" cy="241"/>
                    </a:xfrm>
                    <a:custGeom>
                      <a:avLst/>
                      <a:gdLst>
                        <a:gd name="T0" fmla="*/ 1 w 87"/>
                        <a:gd name="T1" fmla="*/ 4 h 482"/>
                        <a:gd name="T2" fmla="*/ 0 w 87"/>
                        <a:gd name="T3" fmla="*/ 1 h 482"/>
                        <a:gd name="T4" fmla="*/ 1 w 87"/>
                        <a:gd name="T5" fmla="*/ 0 h 482"/>
                        <a:gd name="T6" fmla="*/ 1 w 87"/>
                        <a:gd name="T7" fmla="*/ 4 h 482"/>
                        <a:gd name="T8" fmla="*/ 1 w 87"/>
                        <a:gd name="T9" fmla="*/ 4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7" h="482">
                          <a:moveTo>
                            <a:pt x="63" y="482"/>
                          </a:moveTo>
                          <a:lnTo>
                            <a:pt x="0" y="24"/>
                          </a:lnTo>
                          <a:lnTo>
                            <a:pt x="24" y="0"/>
                          </a:lnTo>
                          <a:lnTo>
                            <a:pt x="87" y="458"/>
                          </a:lnTo>
                          <a:lnTo>
                            <a:pt x="63" y="482"/>
                          </a:lnTo>
                          <a:close/>
                        </a:path>
                      </a:pathLst>
                    </a:custGeom>
                    <a:solidFill>
                      <a:srgbClr val="E0E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29" name="Freeform 1298"/>
                    <p:cNvSpPr>
                      <a:spLocks/>
                    </p:cNvSpPr>
                    <p:nvPr/>
                  </p:nvSpPr>
                  <p:spPr bwMode="auto">
                    <a:xfrm>
                      <a:off x="5278" y="3901"/>
                      <a:ext cx="128" cy="229"/>
                    </a:xfrm>
                    <a:custGeom>
                      <a:avLst/>
                      <a:gdLst>
                        <a:gd name="T0" fmla="*/ 0 w 256"/>
                        <a:gd name="T1" fmla="*/ 3 h 458"/>
                        <a:gd name="T2" fmla="*/ 2 w 256"/>
                        <a:gd name="T3" fmla="*/ 4 h 458"/>
                        <a:gd name="T4" fmla="*/ 2 w 256"/>
                        <a:gd name="T5" fmla="*/ 0 h 458"/>
                        <a:gd name="T6" fmla="*/ 0 w 256"/>
                        <a:gd name="T7" fmla="*/ 3 h 45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56" h="458">
                          <a:moveTo>
                            <a:pt x="0" y="300"/>
                          </a:moveTo>
                          <a:lnTo>
                            <a:pt x="256" y="458"/>
                          </a:lnTo>
                          <a:lnTo>
                            <a:pt x="193" y="0"/>
                          </a:lnTo>
                          <a:lnTo>
                            <a:pt x="0" y="300"/>
                          </a:lnTo>
                          <a:close/>
                        </a:path>
                      </a:pathLst>
                    </a:custGeom>
                    <a:solidFill>
                      <a:srgbClr val="C4C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10316" name="Freeform 1771"/>
              <p:cNvSpPr>
                <a:spLocks/>
              </p:cNvSpPr>
              <p:nvPr/>
            </p:nvSpPr>
            <p:spPr bwMode="auto">
              <a:xfrm>
                <a:off x="4105" y="2881"/>
                <a:ext cx="1113" cy="886"/>
              </a:xfrm>
              <a:custGeom>
                <a:avLst/>
                <a:gdLst>
                  <a:gd name="T0" fmla="*/ 0 w 2408"/>
                  <a:gd name="T1" fmla="*/ 0 h 1569"/>
                  <a:gd name="T2" fmla="*/ 11 w 2408"/>
                  <a:gd name="T3" fmla="*/ 29 h 1569"/>
                  <a:gd name="T4" fmla="*/ 0 w 2408"/>
                  <a:gd name="T5" fmla="*/ 1 h 156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08" h="1569">
                    <a:moveTo>
                      <a:pt x="78" y="0"/>
                    </a:moveTo>
                    <a:lnTo>
                      <a:pt x="2408" y="1569"/>
                    </a:lnTo>
                    <a:lnTo>
                      <a:pt x="0" y="3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493909" name="Picture 13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427413"/>
            <a:ext cx="18002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3847" name="Group 1303"/>
          <p:cNvGrpSpPr>
            <a:grpSpLocks/>
          </p:cNvGrpSpPr>
          <p:nvPr/>
        </p:nvGrpSpPr>
        <p:grpSpPr bwMode="auto">
          <a:xfrm>
            <a:off x="5194300" y="3475038"/>
            <a:ext cx="1785938" cy="1679575"/>
            <a:chOff x="2105" y="937"/>
            <a:chExt cx="1500" cy="1444"/>
          </a:xfrm>
        </p:grpSpPr>
        <p:grpSp>
          <p:nvGrpSpPr>
            <p:cNvPr id="10261" name="Group 1304"/>
            <p:cNvGrpSpPr>
              <a:grpSpLocks/>
            </p:cNvGrpSpPr>
            <p:nvPr/>
          </p:nvGrpSpPr>
          <p:grpSpPr bwMode="auto">
            <a:xfrm>
              <a:off x="2105" y="946"/>
              <a:ext cx="1500" cy="1435"/>
              <a:chOff x="2105" y="946"/>
              <a:chExt cx="1500" cy="1435"/>
            </a:xfrm>
          </p:grpSpPr>
          <p:sp>
            <p:nvSpPr>
              <p:cNvPr id="10287" name="Line 1305"/>
              <p:cNvSpPr>
                <a:spLocks noChangeShapeType="1"/>
              </p:cNvSpPr>
              <p:nvPr/>
            </p:nvSpPr>
            <p:spPr bwMode="auto">
              <a:xfrm>
                <a:off x="2162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88" name="Line 1306"/>
              <p:cNvSpPr>
                <a:spLocks noChangeShapeType="1"/>
              </p:cNvSpPr>
              <p:nvPr/>
            </p:nvSpPr>
            <p:spPr bwMode="auto">
              <a:xfrm>
                <a:off x="210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89" name="Line 1307"/>
              <p:cNvSpPr>
                <a:spLocks noChangeShapeType="1"/>
              </p:cNvSpPr>
              <p:nvPr/>
            </p:nvSpPr>
            <p:spPr bwMode="auto">
              <a:xfrm>
                <a:off x="222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0" name="Line 1308"/>
              <p:cNvSpPr>
                <a:spLocks noChangeShapeType="1"/>
              </p:cNvSpPr>
              <p:nvPr/>
            </p:nvSpPr>
            <p:spPr bwMode="auto">
              <a:xfrm>
                <a:off x="228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1" name="Line 1309"/>
              <p:cNvSpPr>
                <a:spLocks noChangeShapeType="1"/>
              </p:cNvSpPr>
              <p:nvPr/>
            </p:nvSpPr>
            <p:spPr bwMode="auto">
              <a:xfrm>
                <a:off x="234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2" name="Line 1310"/>
              <p:cNvSpPr>
                <a:spLocks noChangeShapeType="1"/>
              </p:cNvSpPr>
              <p:nvPr/>
            </p:nvSpPr>
            <p:spPr bwMode="auto">
              <a:xfrm>
                <a:off x="240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3" name="Line 1311"/>
              <p:cNvSpPr>
                <a:spLocks noChangeShapeType="1"/>
              </p:cNvSpPr>
              <p:nvPr/>
            </p:nvSpPr>
            <p:spPr bwMode="auto">
              <a:xfrm>
                <a:off x="246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4" name="Line 1312"/>
              <p:cNvSpPr>
                <a:spLocks noChangeShapeType="1"/>
              </p:cNvSpPr>
              <p:nvPr/>
            </p:nvSpPr>
            <p:spPr bwMode="auto">
              <a:xfrm>
                <a:off x="252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5" name="Line 1313"/>
              <p:cNvSpPr>
                <a:spLocks noChangeShapeType="1"/>
              </p:cNvSpPr>
              <p:nvPr/>
            </p:nvSpPr>
            <p:spPr bwMode="auto">
              <a:xfrm>
                <a:off x="258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6" name="Line 1314"/>
              <p:cNvSpPr>
                <a:spLocks noChangeShapeType="1"/>
              </p:cNvSpPr>
              <p:nvPr/>
            </p:nvSpPr>
            <p:spPr bwMode="auto">
              <a:xfrm>
                <a:off x="264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7" name="Line 1315"/>
              <p:cNvSpPr>
                <a:spLocks noChangeShapeType="1"/>
              </p:cNvSpPr>
              <p:nvPr/>
            </p:nvSpPr>
            <p:spPr bwMode="auto">
              <a:xfrm>
                <a:off x="270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8" name="Line 1316"/>
              <p:cNvSpPr>
                <a:spLocks noChangeShapeType="1"/>
              </p:cNvSpPr>
              <p:nvPr/>
            </p:nvSpPr>
            <p:spPr bwMode="auto">
              <a:xfrm>
                <a:off x="276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299" name="Line 1317"/>
              <p:cNvSpPr>
                <a:spLocks noChangeShapeType="1"/>
              </p:cNvSpPr>
              <p:nvPr/>
            </p:nvSpPr>
            <p:spPr bwMode="auto">
              <a:xfrm>
                <a:off x="282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0" name="Line 1318"/>
              <p:cNvSpPr>
                <a:spLocks noChangeShapeType="1"/>
              </p:cNvSpPr>
              <p:nvPr/>
            </p:nvSpPr>
            <p:spPr bwMode="auto">
              <a:xfrm>
                <a:off x="288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1" name="Line 1319"/>
              <p:cNvSpPr>
                <a:spLocks noChangeShapeType="1"/>
              </p:cNvSpPr>
              <p:nvPr/>
            </p:nvSpPr>
            <p:spPr bwMode="auto">
              <a:xfrm>
                <a:off x="294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2" name="Line 1320"/>
              <p:cNvSpPr>
                <a:spLocks noChangeShapeType="1"/>
              </p:cNvSpPr>
              <p:nvPr/>
            </p:nvSpPr>
            <p:spPr bwMode="auto">
              <a:xfrm>
                <a:off x="300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3" name="Line 1321"/>
              <p:cNvSpPr>
                <a:spLocks noChangeShapeType="1"/>
              </p:cNvSpPr>
              <p:nvPr/>
            </p:nvSpPr>
            <p:spPr bwMode="auto">
              <a:xfrm>
                <a:off x="306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4" name="Line 1322"/>
              <p:cNvSpPr>
                <a:spLocks noChangeShapeType="1"/>
              </p:cNvSpPr>
              <p:nvPr/>
            </p:nvSpPr>
            <p:spPr bwMode="auto">
              <a:xfrm>
                <a:off x="312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5" name="Line 1323"/>
              <p:cNvSpPr>
                <a:spLocks noChangeShapeType="1"/>
              </p:cNvSpPr>
              <p:nvPr/>
            </p:nvSpPr>
            <p:spPr bwMode="auto">
              <a:xfrm>
                <a:off x="318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6" name="Line 1324"/>
              <p:cNvSpPr>
                <a:spLocks noChangeShapeType="1"/>
              </p:cNvSpPr>
              <p:nvPr/>
            </p:nvSpPr>
            <p:spPr bwMode="auto">
              <a:xfrm>
                <a:off x="324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7" name="Line 1325"/>
              <p:cNvSpPr>
                <a:spLocks noChangeShapeType="1"/>
              </p:cNvSpPr>
              <p:nvPr/>
            </p:nvSpPr>
            <p:spPr bwMode="auto">
              <a:xfrm>
                <a:off x="330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8" name="Line 1326"/>
              <p:cNvSpPr>
                <a:spLocks noChangeShapeType="1"/>
              </p:cNvSpPr>
              <p:nvPr/>
            </p:nvSpPr>
            <p:spPr bwMode="auto">
              <a:xfrm>
                <a:off x="336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09" name="Line 1327"/>
              <p:cNvSpPr>
                <a:spLocks noChangeShapeType="1"/>
              </p:cNvSpPr>
              <p:nvPr/>
            </p:nvSpPr>
            <p:spPr bwMode="auto">
              <a:xfrm>
                <a:off x="342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10" name="Line 1328"/>
              <p:cNvSpPr>
                <a:spLocks noChangeShapeType="1"/>
              </p:cNvSpPr>
              <p:nvPr/>
            </p:nvSpPr>
            <p:spPr bwMode="auto">
              <a:xfrm>
                <a:off x="348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11" name="Line 1329"/>
              <p:cNvSpPr>
                <a:spLocks noChangeShapeType="1"/>
              </p:cNvSpPr>
              <p:nvPr/>
            </p:nvSpPr>
            <p:spPr bwMode="auto">
              <a:xfrm>
                <a:off x="354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312" name="Line 1330"/>
              <p:cNvSpPr>
                <a:spLocks noChangeShapeType="1"/>
              </p:cNvSpPr>
              <p:nvPr/>
            </p:nvSpPr>
            <p:spPr bwMode="auto">
              <a:xfrm>
                <a:off x="3605" y="946"/>
                <a:ext cx="0" cy="1435"/>
              </a:xfrm>
              <a:prstGeom prst="line">
                <a:avLst/>
              </a:prstGeom>
              <a:noFill/>
              <a:ln w="635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0262" name="Line 1331"/>
            <p:cNvSpPr>
              <a:spLocks noChangeShapeType="1"/>
            </p:cNvSpPr>
            <p:nvPr/>
          </p:nvSpPr>
          <p:spPr bwMode="auto">
            <a:xfrm rot="5400000">
              <a:off x="2860" y="249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63" name="Line 1332"/>
            <p:cNvSpPr>
              <a:spLocks noChangeShapeType="1"/>
            </p:cNvSpPr>
            <p:nvPr/>
          </p:nvSpPr>
          <p:spPr bwMode="auto">
            <a:xfrm rot="5400000">
              <a:off x="2860" y="19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64" name="Line 1333"/>
            <p:cNvSpPr>
              <a:spLocks noChangeShapeType="1"/>
            </p:cNvSpPr>
            <p:nvPr/>
          </p:nvSpPr>
          <p:spPr bwMode="auto">
            <a:xfrm rot="5400000">
              <a:off x="2860" y="31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65" name="Line 1334"/>
            <p:cNvSpPr>
              <a:spLocks noChangeShapeType="1"/>
            </p:cNvSpPr>
            <p:nvPr/>
          </p:nvSpPr>
          <p:spPr bwMode="auto">
            <a:xfrm rot="5400000">
              <a:off x="2860" y="37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66" name="Line 1335"/>
            <p:cNvSpPr>
              <a:spLocks noChangeShapeType="1"/>
            </p:cNvSpPr>
            <p:nvPr/>
          </p:nvSpPr>
          <p:spPr bwMode="auto">
            <a:xfrm rot="5400000">
              <a:off x="2860" y="43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67" name="Line 1336"/>
            <p:cNvSpPr>
              <a:spLocks noChangeShapeType="1"/>
            </p:cNvSpPr>
            <p:nvPr/>
          </p:nvSpPr>
          <p:spPr bwMode="auto">
            <a:xfrm rot="5400000">
              <a:off x="2860" y="49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68" name="Line 1337"/>
            <p:cNvSpPr>
              <a:spLocks noChangeShapeType="1"/>
            </p:cNvSpPr>
            <p:nvPr/>
          </p:nvSpPr>
          <p:spPr bwMode="auto">
            <a:xfrm rot="5400000">
              <a:off x="2860" y="55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69" name="Line 1338"/>
            <p:cNvSpPr>
              <a:spLocks noChangeShapeType="1"/>
            </p:cNvSpPr>
            <p:nvPr/>
          </p:nvSpPr>
          <p:spPr bwMode="auto">
            <a:xfrm rot="5400000">
              <a:off x="2860" y="61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0" name="Line 1339"/>
            <p:cNvSpPr>
              <a:spLocks noChangeShapeType="1"/>
            </p:cNvSpPr>
            <p:nvPr/>
          </p:nvSpPr>
          <p:spPr bwMode="auto">
            <a:xfrm rot="5400000">
              <a:off x="2860" y="67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1" name="Line 1340"/>
            <p:cNvSpPr>
              <a:spLocks noChangeShapeType="1"/>
            </p:cNvSpPr>
            <p:nvPr/>
          </p:nvSpPr>
          <p:spPr bwMode="auto">
            <a:xfrm rot="5400000">
              <a:off x="2860" y="73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2" name="Line 1341"/>
            <p:cNvSpPr>
              <a:spLocks noChangeShapeType="1"/>
            </p:cNvSpPr>
            <p:nvPr/>
          </p:nvSpPr>
          <p:spPr bwMode="auto">
            <a:xfrm rot="5400000">
              <a:off x="2860" y="79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3" name="Line 1342"/>
            <p:cNvSpPr>
              <a:spLocks noChangeShapeType="1"/>
            </p:cNvSpPr>
            <p:nvPr/>
          </p:nvSpPr>
          <p:spPr bwMode="auto">
            <a:xfrm rot="5400000">
              <a:off x="2860" y="85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4" name="Line 1343"/>
            <p:cNvSpPr>
              <a:spLocks noChangeShapeType="1"/>
            </p:cNvSpPr>
            <p:nvPr/>
          </p:nvSpPr>
          <p:spPr bwMode="auto">
            <a:xfrm rot="5400000">
              <a:off x="2860" y="91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5" name="Line 1344"/>
            <p:cNvSpPr>
              <a:spLocks noChangeShapeType="1"/>
            </p:cNvSpPr>
            <p:nvPr/>
          </p:nvSpPr>
          <p:spPr bwMode="auto">
            <a:xfrm rot="5400000">
              <a:off x="2860" y="97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6" name="Line 1345"/>
            <p:cNvSpPr>
              <a:spLocks noChangeShapeType="1"/>
            </p:cNvSpPr>
            <p:nvPr/>
          </p:nvSpPr>
          <p:spPr bwMode="auto">
            <a:xfrm rot="5400000">
              <a:off x="2860" y="103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7" name="Line 1346"/>
            <p:cNvSpPr>
              <a:spLocks noChangeShapeType="1"/>
            </p:cNvSpPr>
            <p:nvPr/>
          </p:nvSpPr>
          <p:spPr bwMode="auto">
            <a:xfrm rot="5400000">
              <a:off x="2860" y="109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8" name="Line 1347"/>
            <p:cNvSpPr>
              <a:spLocks noChangeShapeType="1"/>
            </p:cNvSpPr>
            <p:nvPr/>
          </p:nvSpPr>
          <p:spPr bwMode="auto">
            <a:xfrm rot="5400000">
              <a:off x="2860" y="115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79" name="Line 1348"/>
            <p:cNvSpPr>
              <a:spLocks noChangeShapeType="1"/>
            </p:cNvSpPr>
            <p:nvPr/>
          </p:nvSpPr>
          <p:spPr bwMode="auto">
            <a:xfrm rot="5400000">
              <a:off x="2860" y="121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80" name="Line 1349"/>
            <p:cNvSpPr>
              <a:spLocks noChangeShapeType="1"/>
            </p:cNvSpPr>
            <p:nvPr/>
          </p:nvSpPr>
          <p:spPr bwMode="auto">
            <a:xfrm rot="5400000">
              <a:off x="2860" y="127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81" name="Line 1350"/>
            <p:cNvSpPr>
              <a:spLocks noChangeShapeType="1"/>
            </p:cNvSpPr>
            <p:nvPr/>
          </p:nvSpPr>
          <p:spPr bwMode="auto">
            <a:xfrm rot="5400000">
              <a:off x="2860" y="133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82" name="Line 1351"/>
            <p:cNvSpPr>
              <a:spLocks noChangeShapeType="1"/>
            </p:cNvSpPr>
            <p:nvPr/>
          </p:nvSpPr>
          <p:spPr bwMode="auto">
            <a:xfrm rot="5400000">
              <a:off x="2860" y="139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83" name="Line 1352"/>
            <p:cNvSpPr>
              <a:spLocks noChangeShapeType="1"/>
            </p:cNvSpPr>
            <p:nvPr/>
          </p:nvSpPr>
          <p:spPr bwMode="auto">
            <a:xfrm rot="5400000">
              <a:off x="2860" y="145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84" name="Line 1353"/>
            <p:cNvSpPr>
              <a:spLocks noChangeShapeType="1"/>
            </p:cNvSpPr>
            <p:nvPr/>
          </p:nvSpPr>
          <p:spPr bwMode="auto">
            <a:xfrm rot="5400000">
              <a:off x="2860" y="151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85" name="Line 1354"/>
            <p:cNvSpPr>
              <a:spLocks noChangeShapeType="1"/>
            </p:cNvSpPr>
            <p:nvPr/>
          </p:nvSpPr>
          <p:spPr bwMode="auto">
            <a:xfrm rot="5400000">
              <a:off x="2860" y="157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0286" name="Line 1355"/>
            <p:cNvSpPr>
              <a:spLocks noChangeShapeType="1"/>
            </p:cNvSpPr>
            <p:nvPr/>
          </p:nvSpPr>
          <p:spPr bwMode="auto">
            <a:xfrm rot="5400000">
              <a:off x="2860" y="1632"/>
              <a:ext cx="0" cy="1490"/>
            </a:xfrm>
            <a:prstGeom prst="line">
              <a:avLst/>
            </a:prstGeom>
            <a:noFill/>
            <a:ln w="6350">
              <a:solidFill>
                <a:srgbClr val="FFFF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493933" name="Group 1389"/>
          <p:cNvGrpSpPr>
            <a:grpSpLocks/>
          </p:cNvGrpSpPr>
          <p:nvPr/>
        </p:nvGrpSpPr>
        <p:grpSpPr bwMode="auto">
          <a:xfrm>
            <a:off x="4787903" y="3865563"/>
            <a:ext cx="3960816" cy="3114675"/>
            <a:chOff x="3016" y="2435"/>
            <a:chExt cx="2495" cy="1962"/>
          </a:xfrm>
        </p:grpSpPr>
        <p:sp>
          <p:nvSpPr>
            <p:cNvPr id="10251" name="Text Box 1372"/>
            <p:cNvSpPr txBox="1">
              <a:spLocks noChangeArrowheads="1"/>
            </p:cNvSpPr>
            <p:nvPr/>
          </p:nvSpPr>
          <p:spPr bwMode="auto">
            <a:xfrm>
              <a:off x="3016" y="3523"/>
              <a:ext cx="1674" cy="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un resel peut couvrir</a:t>
              </a:r>
            </a:p>
            <a:p>
              <a:r>
                <a:rPr lang="fr-FR" altLang="fr-FR" sz="2000" smtClean="0"/>
                <a:t>plusieurs pixels </a:t>
              </a:r>
            </a:p>
            <a:p>
              <a:r>
                <a:rPr lang="fr-FR" altLang="fr-FR" sz="2000" smtClean="0"/>
                <a:t>sur le detecteur</a:t>
              </a:r>
            </a:p>
            <a:p>
              <a:endParaRPr lang="fr-FR" altLang="fr-FR"/>
            </a:p>
          </p:txBody>
        </p:sp>
        <p:grpSp>
          <p:nvGrpSpPr>
            <p:cNvPr id="10252" name="Group 1386"/>
            <p:cNvGrpSpPr>
              <a:grpSpLocks/>
            </p:cNvGrpSpPr>
            <p:nvPr/>
          </p:nvGrpSpPr>
          <p:grpSpPr bwMode="auto">
            <a:xfrm>
              <a:off x="3839" y="2435"/>
              <a:ext cx="1672" cy="688"/>
              <a:chOff x="3794" y="1589"/>
              <a:chExt cx="1672" cy="688"/>
            </a:xfrm>
          </p:grpSpPr>
          <p:grpSp>
            <p:nvGrpSpPr>
              <p:cNvPr id="10253" name="Group 1371"/>
              <p:cNvGrpSpPr>
                <a:grpSpLocks/>
              </p:cNvGrpSpPr>
              <p:nvPr/>
            </p:nvGrpSpPr>
            <p:grpSpPr bwMode="auto">
              <a:xfrm>
                <a:off x="4665" y="1589"/>
                <a:ext cx="801" cy="688"/>
                <a:chOff x="4665" y="2426"/>
                <a:chExt cx="801" cy="688"/>
              </a:xfrm>
            </p:grpSpPr>
            <p:pic>
              <p:nvPicPr>
                <p:cNvPr id="10259" name="Picture 1370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69" y="2444"/>
                  <a:ext cx="797" cy="6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260" name="Rectangle 1358"/>
                <p:cNvSpPr>
                  <a:spLocks noChangeArrowheads="1"/>
                </p:cNvSpPr>
                <p:nvPr/>
              </p:nvSpPr>
              <p:spPr bwMode="auto">
                <a:xfrm>
                  <a:off x="4665" y="2426"/>
                  <a:ext cx="782" cy="682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10254" name="Rectangle 1373"/>
              <p:cNvSpPr>
                <a:spLocks noChangeArrowheads="1"/>
              </p:cNvSpPr>
              <p:nvPr/>
            </p:nvSpPr>
            <p:spPr bwMode="auto">
              <a:xfrm>
                <a:off x="4679" y="1607"/>
                <a:ext cx="219" cy="238"/>
              </a:xfrm>
              <a:prstGeom prst="rect">
                <a:avLst/>
              </a:prstGeom>
              <a:noFill/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0255" name="Rectangle 1374"/>
              <p:cNvSpPr>
                <a:spLocks noChangeArrowheads="1"/>
              </p:cNvSpPr>
              <p:nvPr/>
            </p:nvSpPr>
            <p:spPr bwMode="auto">
              <a:xfrm>
                <a:off x="3794" y="1715"/>
                <a:ext cx="102" cy="100"/>
              </a:xfrm>
              <a:prstGeom prst="rect">
                <a:avLst/>
              </a:prstGeom>
              <a:noFill/>
              <a:ln w="19050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0256" name="Group 1366"/>
              <p:cNvGrpSpPr>
                <a:grpSpLocks/>
              </p:cNvGrpSpPr>
              <p:nvPr/>
            </p:nvGrpSpPr>
            <p:grpSpPr bwMode="auto">
              <a:xfrm>
                <a:off x="3796" y="1708"/>
                <a:ext cx="845" cy="243"/>
                <a:chOff x="3827" y="2587"/>
                <a:chExt cx="845" cy="243"/>
              </a:xfrm>
            </p:grpSpPr>
            <p:sp>
              <p:nvSpPr>
                <p:cNvPr id="10257" name="Rectangle 1359"/>
                <p:cNvSpPr>
                  <a:spLocks noChangeArrowheads="1"/>
                </p:cNvSpPr>
                <p:nvPr/>
              </p:nvSpPr>
              <p:spPr bwMode="auto">
                <a:xfrm>
                  <a:off x="3827" y="2587"/>
                  <a:ext cx="289" cy="243"/>
                </a:xfrm>
                <a:prstGeom prst="rect">
                  <a:avLst/>
                </a:prstGeom>
                <a:no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0258" name="Line 1361"/>
                <p:cNvSpPr>
                  <a:spLocks noChangeShapeType="1"/>
                </p:cNvSpPr>
                <p:nvPr/>
              </p:nvSpPr>
              <p:spPr bwMode="auto">
                <a:xfrm flipV="1">
                  <a:off x="4123" y="2660"/>
                  <a:ext cx="549" cy="1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3089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454" grpId="0" autoUpdateAnimBg="0"/>
      <p:bldP spid="44345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44538" y="1244600"/>
            <a:ext cx="7212529" cy="2556727"/>
          </a:xfrm>
          <a:noFill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4000" smtClean="0">
                <a:solidFill>
                  <a:schemeClr val="accent1"/>
                </a:solidFill>
              </a:rPr>
              <a:t>quelques rappels académiques</a:t>
            </a:r>
            <a:br>
              <a:rPr lang="fr-FR" altLang="fr-FR" sz="4000" smtClean="0">
                <a:solidFill>
                  <a:schemeClr val="accent1"/>
                </a:solidFill>
              </a:rPr>
            </a:br>
            <a:r>
              <a:rPr lang="fr-FR" altLang="fr-FR" sz="4000" smtClean="0">
                <a:solidFill>
                  <a:schemeClr val="accent1"/>
                </a:solidFill>
              </a:rPr>
              <a:t>relatifs à notre sujet</a:t>
            </a:r>
            <a:br>
              <a:rPr lang="fr-FR" altLang="fr-FR" sz="4000" smtClean="0">
                <a:solidFill>
                  <a:schemeClr val="accent1"/>
                </a:solidFill>
              </a:rPr>
            </a:br>
            <a:r>
              <a:rPr lang="fr-FR" altLang="fr-FR" sz="4000">
                <a:solidFill>
                  <a:schemeClr val="accent1"/>
                </a:solidFill>
              </a:rPr>
              <a:t/>
            </a:r>
            <a:br>
              <a:rPr lang="fr-FR" altLang="fr-FR" sz="4000">
                <a:solidFill>
                  <a:schemeClr val="accent1"/>
                </a:solidFill>
              </a:rPr>
            </a:br>
            <a:r>
              <a:rPr lang="fr-FR" altLang="fr-FR" sz="4000" smtClean="0">
                <a:solidFill>
                  <a:schemeClr val="accent1"/>
                </a:solidFill>
              </a:rPr>
              <a:t>lumière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79438" y="536575"/>
            <a:ext cx="7761287" cy="431800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fr-FR" altLang="fr-FR" sz="2000" smtClean="0">
                <a:solidFill>
                  <a:schemeClr val="tx1"/>
                </a:solidFill>
                <a:latin typeface="Comic Sans MS" pitchFamily="66" charset="0"/>
              </a:rPr>
              <a:t>bref rappel :    une definition, intuitions initiales et  synthèse </a:t>
            </a:r>
          </a:p>
        </p:txBody>
      </p:sp>
      <p:sp>
        <p:nvSpPr>
          <p:cNvPr id="168964" name="Oval 4"/>
          <p:cNvSpPr>
            <a:spLocks noChangeArrowheads="1"/>
          </p:cNvSpPr>
          <p:nvPr/>
        </p:nvSpPr>
        <p:spPr bwMode="auto">
          <a:xfrm>
            <a:off x="4340225" y="2662238"/>
            <a:ext cx="3086100" cy="60960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 sz="2400"/>
          </a:p>
        </p:txBody>
      </p:sp>
      <p:sp>
        <p:nvSpPr>
          <p:cNvPr id="733189" name="Oval 5"/>
          <p:cNvSpPr>
            <a:spLocks noChangeArrowheads="1"/>
          </p:cNvSpPr>
          <p:nvPr/>
        </p:nvSpPr>
        <p:spPr bwMode="auto">
          <a:xfrm>
            <a:off x="5119688" y="2203450"/>
            <a:ext cx="1525587" cy="1525588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 sz="2000"/>
          </a:p>
        </p:txBody>
      </p:sp>
      <p:sp>
        <p:nvSpPr>
          <p:cNvPr id="733190" name="Oval 6"/>
          <p:cNvSpPr>
            <a:spLocks noChangeArrowheads="1"/>
          </p:cNvSpPr>
          <p:nvPr/>
        </p:nvSpPr>
        <p:spPr bwMode="auto">
          <a:xfrm>
            <a:off x="4811713" y="1895475"/>
            <a:ext cx="2141537" cy="2141538"/>
          </a:xfrm>
          <a:prstGeom prst="ellips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 sz="2000"/>
          </a:p>
        </p:txBody>
      </p:sp>
      <p:sp>
        <p:nvSpPr>
          <p:cNvPr id="168967" name="Oval 7"/>
          <p:cNvSpPr>
            <a:spLocks noChangeArrowheads="1"/>
          </p:cNvSpPr>
          <p:nvPr/>
        </p:nvSpPr>
        <p:spPr bwMode="auto">
          <a:xfrm>
            <a:off x="5862638" y="2892425"/>
            <a:ext cx="100012" cy="10001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 sz="2000"/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5468938" y="3021013"/>
            <a:ext cx="96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source</a:t>
            </a:r>
          </a:p>
        </p:txBody>
      </p:sp>
      <p:sp>
        <p:nvSpPr>
          <p:cNvPr id="733193" name="Text Box 9"/>
          <p:cNvSpPr txBox="1">
            <a:spLocks noChangeArrowheads="1"/>
          </p:cNvSpPr>
          <p:nvPr/>
        </p:nvSpPr>
        <p:spPr bwMode="auto">
          <a:xfrm>
            <a:off x="5778500" y="4017963"/>
            <a:ext cx="85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front </a:t>
            </a:r>
          </a:p>
          <a:p>
            <a:r>
              <a:rPr lang="fr-FR" altLang="fr-FR"/>
              <a:t>d’onde</a:t>
            </a:r>
          </a:p>
        </p:txBody>
      </p:sp>
      <p:grpSp>
        <p:nvGrpSpPr>
          <p:cNvPr id="733194" name="Group 10"/>
          <p:cNvGrpSpPr>
            <a:grpSpLocks/>
          </p:cNvGrpSpPr>
          <p:nvPr/>
        </p:nvGrpSpPr>
        <p:grpSpPr bwMode="auto">
          <a:xfrm>
            <a:off x="4121150" y="1041400"/>
            <a:ext cx="4722813" cy="3724275"/>
            <a:chOff x="2596" y="656"/>
            <a:chExt cx="2975" cy="2346"/>
          </a:xfrm>
        </p:grpSpPr>
        <p:sp>
          <p:nvSpPr>
            <p:cNvPr id="9235" name="Text Box 11"/>
            <p:cNvSpPr txBox="1">
              <a:spLocks noChangeArrowheads="1"/>
            </p:cNvSpPr>
            <p:nvPr/>
          </p:nvSpPr>
          <p:spPr bwMode="auto">
            <a:xfrm>
              <a:off x="4884" y="1455"/>
              <a:ext cx="6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capteur</a:t>
              </a:r>
            </a:p>
          </p:txBody>
        </p:sp>
        <p:sp>
          <p:nvSpPr>
            <p:cNvPr id="9236" name="Line 12"/>
            <p:cNvSpPr>
              <a:spLocks noChangeShapeType="1"/>
            </p:cNvSpPr>
            <p:nvPr/>
          </p:nvSpPr>
          <p:spPr bwMode="auto">
            <a:xfrm>
              <a:off x="3713" y="1848"/>
              <a:ext cx="1195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37" name="Line 13"/>
            <p:cNvSpPr>
              <a:spLocks noChangeShapeType="1"/>
            </p:cNvSpPr>
            <p:nvPr/>
          </p:nvSpPr>
          <p:spPr bwMode="auto">
            <a:xfrm rot="-2171592">
              <a:off x="3605" y="1504"/>
              <a:ext cx="1195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38" name="Line 14"/>
            <p:cNvSpPr>
              <a:spLocks noChangeShapeType="1"/>
            </p:cNvSpPr>
            <p:nvPr/>
          </p:nvSpPr>
          <p:spPr bwMode="auto">
            <a:xfrm rot="-4950349">
              <a:off x="3198" y="1253"/>
              <a:ext cx="1195" cy="1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39" name="Line 15"/>
            <p:cNvSpPr>
              <a:spLocks noChangeShapeType="1"/>
            </p:cNvSpPr>
            <p:nvPr/>
          </p:nvSpPr>
          <p:spPr bwMode="auto">
            <a:xfrm rot="-7774077">
              <a:off x="2743" y="1380"/>
              <a:ext cx="1195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40" name="Line 16"/>
            <p:cNvSpPr>
              <a:spLocks noChangeShapeType="1"/>
            </p:cNvSpPr>
            <p:nvPr/>
          </p:nvSpPr>
          <p:spPr bwMode="auto">
            <a:xfrm rot="2171592" flipV="1">
              <a:off x="3615" y="2221"/>
              <a:ext cx="1195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41" name="Rectangle 17"/>
            <p:cNvSpPr>
              <a:spLocks noChangeArrowheads="1"/>
            </p:cNvSpPr>
            <p:nvPr/>
          </p:nvSpPr>
          <p:spPr bwMode="auto">
            <a:xfrm>
              <a:off x="4965" y="1798"/>
              <a:ext cx="50" cy="107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2000"/>
            </a:p>
          </p:txBody>
        </p:sp>
        <p:sp>
          <p:nvSpPr>
            <p:cNvPr id="9242" name="Line 18"/>
            <p:cNvSpPr>
              <a:spLocks noChangeShapeType="1"/>
            </p:cNvSpPr>
            <p:nvPr/>
          </p:nvSpPr>
          <p:spPr bwMode="auto">
            <a:xfrm flipV="1">
              <a:off x="3723" y="1813"/>
              <a:ext cx="1188" cy="38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43" name="Line 19"/>
            <p:cNvSpPr>
              <a:spLocks noChangeShapeType="1"/>
            </p:cNvSpPr>
            <p:nvPr/>
          </p:nvSpPr>
          <p:spPr bwMode="auto">
            <a:xfrm>
              <a:off x="3732" y="1852"/>
              <a:ext cx="1189" cy="38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44" name="Line 20"/>
            <p:cNvSpPr>
              <a:spLocks noChangeShapeType="1"/>
            </p:cNvSpPr>
            <p:nvPr/>
          </p:nvSpPr>
          <p:spPr bwMode="auto">
            <a:xfrm rot="9339486">
              <a:off x="2596" y="2084"/>
              <a:ext cx="1195" cy="1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45" name="Line 21"/>
            <p:cNvSpPr>
              <a:spLocks noChangeShapeType="1"/>
            </p:cNvSpPr>
            <p:nvPr/>
          </p:nvSpPr>
          <p:spPr bwMode="auto">
            <a:xfrm rot="6805835">
              <a:off x="2882" y="2405"/>
              <a:ext cx="1195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9246" name="Text Box 22"/>
            <p:cNvSpPr txBox="1">
              <a:spLocks noChangeArrowheads="1"/>
            </p:cNvSpPr>
            <p:nvPr/>
          </p:nvSpPr>
          <p:spPr bwMode="auto">
            <a:xfrm>
              <a:off x="3838" y="742"/>
              <a:ext cx="5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rayon</a:t>
              </a:r>
            </a:p>
          </p:txBody>
        </p:sp>
      </p:grpSp>
      <p:sp>
        <p:nvSpPr>
          <p:cNvPr id="168983" name="Text Box 23"/>
          <p:cNvSpPr txBox="1">
            <a:spLocks noChangeArrowheads="1"/>
          </p:cNvSpPr>
          <p:nvPr/>
        </p:nvSpPr>
        <p:spPr bwMode="auto">
          <a:xfrm>
            <a:off x="4948555" y="4703496"/>
            <a:ext cx="4012565" cy="20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fr-FR" altLang="fr-FR"/>
              <a:t>les rayons illustrent</a:t>
            </a:r>
          </a:p>
          <a:p>
            <a:pPr algn="l"/>
            <a:r>
              <a:rPr lang="fr-FR" altLang="fr-FR"/>
              <a:t>la direction </a:t>
            </a:r>
          </a:p>
          <a:p>
            <a:pPr algn="l"/>
            <a:r>
              <a:rPr lang="fr-FR" altLang="fr-FR"/>
              <a:t>de propagation de l'énergie</a:t>
            </a:r>
          </a:p>
          <a:p>
            <a:pPr algn="l"/>
            <a:r>
              <a:rPr lang="fr-FR" altLang="fr-FR"/>
              <a:t>portée par les </a:t>
            </a:r>
            <a:r>
              <a:rPr lang="fr-FR" altLang="fr-FR" smtClean="0"/>
              <a:t>fronts</a:t>
            </a:r>
          </a:p>
          <a:p>
            <a:pPr algn="l"/>
            <a:endParaRPr lang="fr-FR" altLang="fr-FR"/>
          </a:p>
          <a:p>
            <a:pPr algn="l"/>
            <a:r>
              <a:rPr lang="fr-FR" altLang="fr-FR" smtClean="0"/>
              <a:t>les rayons sont  localement perpendiculaires au front d ’onde</a:t>
            </a:r>
            <a:endParaRPr lang="fr-FR" altLang="fr-FR"/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0" y="1147763"/>
            <a:ext cx="409575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fr-FR" altLang="fr-FR" sz="2000"/>
              <a:t>lumière : </a:t>
            </a:r>
          </a:p>
          <a:p>
            <a:pPr algn="l"/>
            <a:r>
              <a:rPr lang="fr-FR" altLang="fr-FR"/>
              <a:t>transport d’energie ou d’information </a:t>
            </a:r>
          </a:p>
          <a:p>
            <a:pPr algn="l"/>
            <a:r>
              <a:rPr lang="fr-FR" altLang="fr-FR"/>
              <a:t>entre deux points de l’espace </a:t>
            </a:r>
          </a:p>
          <a:p>
            <a:pPr algn="l"/>
            <a:r>
              <a:rPr lang="fr-FR" altLang="fr-FR"/>
              <a:t>celui-ci pouvant être le vide. 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31763" y="3317875"/>
            <a:ext cx="1849437" cy="3471863"/>
            <a:chOff x="131763" y="3317875"/>
            <a:chExt cx="1849437" cy="3471863"/>
          </a:xfrm>
        </p:grpSpPr>
        <p:sp>
          <p:nvSpPr>
            <p:cNvPr id="9230" name="Text Box 9"/>
            <p:cNvSpPr txBox="1">
              <a:spLocks noChangeArrowheads="1"/>
            </p:cNvSpPr>
            <p:nvPr/>
          </p:nvSpPr>
          <p:spPr bwMode="auto">
            <a:xfrm>
              <a:off x="131763" y="3317875"/>
              <a:ext cx="1849437" cy="1069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/>
              <a:r>
                <a:rPr lang="fr-FR" altLang="fr-FR" sz="1600"/>
                <a:t>intuition 1</a:t>
              </a:r>
            </a:p>
            <a:p>
              <a:pPr algn="l"/>
              <a:r>
                <a:rPr lang="fr-FR" altLang="fr-FR" sz="1600"/>
                <a:t>rayons de lumière</a:t>
              </a:r>
            </a:p>
            <a:p>
              <a:pPr algn="l"/>
              <a:r>
                <a:rPr lang="fr-FR" altLang="fr-FR" sz="1600"/>
                <a:t>propagation </a:t>
              </a:r>
            </a:p>
            <a:p>
              <a:pPr algn="l"/>
              <a:r>
                <a:rPr lang="fr-FR" altLang="fr-FR" sz="1600"/>
                <a:t>rectiligne</a:t>
              </a:r>
            </a:p>
          </p:txBody>
        </p:sp>
        <p:pic>
          <p:nvPicPr>
            <p:cNvPr id="9231" name="Picture 11" descr="ray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50" y="4475163"/>
              <a:ext cx="1463675" cy="1079500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2" name="Picture 12" descr="rayon_boi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5710238"/>
              <a:ext cx="1438275" cy="1079500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33" name="Text Box 15"/>
          <p:cNvSpPr txBox="1">
            <a:spLocks noChangeArrowheads="1"/>
          </p:cNvSpPr>
          <p:nvPr/>
        </p:nvSpPr>
        <p:spPr bwMode="auto">
          <a:xfrm>
            <a:off x="260350" y="2909888"/>
            <a:ext cx="24082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transport comment ?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097088" y="3317875"/>
            <a:ext cx="1841500" cy="3568700"/>
            <a:chOff x="2097088" y="3317875"/>
            <a:chExt cx="1841500" cy="3568700"/>
          </a:xfrm>
        </p:grpSpPr>
        <p:pic>
          <p:nvPicPr>
            <p:cNvPr id="922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638" y="4483100"/>
              <a:ext cx="1622425" cy="1136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29" name="Text Box 7"/>
            <p:cNvSpPr txBox="1">
              <a:spLocks noChangeArrowheads="1"/>
            </p:cNvSpPr>
            <p:nvPr/>
          </p:nvSpPr>
          <p:spPr bwMode="auto">
            <a:xfrm>
              <a:off x="2194560" y="3317875"/>
              <a:ext cx="1727200" cy="1069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/>
              <a:r>
                <a:rPr lang="fr-FR" altLang="fr-FR" sz="1600"/>
                <a:t>intuition 2</a:t>
              </a:r>
            </a:p>
            <a:p>
              <a:pPr algn="l"/>
              <a:r>
                <a:rPr lang="fr-FR" altLang="fr-FR" sz="1600"/>
                <a:t>front d'énergie</a:t>
              </a:r>
            </a:p>
            <a:p>
              <a:pPr algn="l"/>
              <a:r>
                <a:rPr lang="fr-FR" altLang="fr-FR" sz="1600"/>
                <a:t>expansion </a:t>
              </a:r>
            </a:p>
            <a:p>
              <a:pPr algn="l"/>
              <a:r>
                <a:rPr lang="fr-FR" altLang="fr-FR" sz="1600"/>
                <a:t>dans l’espace</a:t>
              </a:r>
              <a:endParaRPr lang="fr-FR" altLang="fr-FR"/>
            </a:p>
          </p:txBody>
        </p:sp>
        <p:pic>
          <p:nvPicPr>
            <p:cNvPr id="9234" name="Picture 5" descr="onde_surfac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088" y="5580063"/>
              <a:ext cx="1841500" cy="130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1322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73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4" grpId="0" animBg="1"/>
      <p:bldP spid="733189" grpId="0" animBg="1"/>
      <p:bldP spid="733190" grpId="0" animBg="1"/>
      <p:bldP spid="168967" grpId="0" animBg="1"/>
      <p:bldP spid="168968" grpId="0"/>
      <p:bldP spid="733193" grpId="0"/>
      <p:bldP spid="168983" grpId="0"/>
      <p:bldP spid="92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66700" y="566738"/>
            <a:ext cx="5275263" cy="466725"/>
          </a:xfrm>
          <a:solidFill>
            <a:srgbClr val="FFFF00"/>
          </a:solidFill>
          <a:ln>
            <a:solidFill>
              <a:srgbClr val="99FF33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La Lumière ! des modèles successifs</a:t>
            </a: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203200" y="1266825"/>
            <a:ext cx="88487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pour mémoire : dans l'antiquité  	</a:t>
            </a:r>
          </a:p>
          <a:p>
            <a:r>
              <a:rPr lang="fr-FR" altLang="fr-FR"/>
              <a:t>	pouvoir de l'oeil à aller palper l'objet observé (inopérant, contradictions)</a:t>
            </a:r>
          </a:p>
          <a:p>
            <a:r>
              <a:rPr lang="fr-FR" altLang="fr-FR"/>
              <a:t>	puis notion de projectile issu de l'objet, contradictions encore</a:t>
            </a:r>
          </a:p>
        </p:txBody>
      </p:sp>
      <p:grpSp>
        <p:nvGrpSpPr>
          <p:cNvPr id="184336" name="Group 16"/>
          <p:cNvGrpSpPr>
            <a:grpSpLocks/>
          </p:cNvGrpSpPr>
          <p:nvPr/>
        </p:nvGrpSpPr>
        <p:grpSpPr bwMode="auto">
          <a:xfrm>
            <a:off x="136525" y="2363788"/>
            <a:ext cx="8694738" cy="830262"/>
            <a:chOff x="86" y="1489"/>
            <a:chExt cx="5477" cy="523"/>
          </a:xfrm>
        </p:grpSpPr>
        <p:sp>
          <p:nvSpPr>
            <p:cNvPr id="16404" name="Rectangle 3"/>
            <p:cNvSpPr>
              <a:spLocks noChangeArrowheads="1"/>
            </p:cNvSpPr>
            <p:nvPr/>
          </p:nvSpPr>
          <p:spPr bwMode="auto">
            <a:xfrm>
              <a:off x="86" y="1510"/>
              <a:ext cx="4735" cy="25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6405" name="Text Box 12"/>
            <p:cNvSpPr txBox="1">
              <a:spLocks noChangeArrowheads="1"/>
            </p:cNvSpPr>
            <p:nvPr/>
          </p:nvSpPr>
          <p:spPr bwMode="auto">
            <a:xfrm>
              <a:off x="1144" y="1781"/>
              <a:ext cx="441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Descartes, Fermat, Huyghens, (mais corpuscules aussi : Newton)</a:t>
              </a:r>
            </a:p>
          </p:txBody>
        </p:sp>
        <p:sp>
          <p:nvSpPr>
            <p:cNvPr id="16406" name="Text Box 15"/>
            <p:cNvSpPr txBox="1">
              <a:spLocks noChangeArrowheads="1"/>
            </p:cNvSpPr>
            <p:nvPr/>
          </p:nvSpPr>
          <p:spPr bwMode="auto">
            <a:xfrm>
              <a:off x="172" y="1489"/>
              <a:ext cx="4444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17eme </a:t>
              </a:r>
              <a:r>
                <a:rPr lang="fr-FR" altLang="fr-FR" sz="2000"/>
                <a:t>siècle : le modèle géométrique, les rayons lumineux</a:t>
              </a:r>
            </a:p>
          </p:txBody>
        </p:sp>
      </p:grpSp>
      <p:grpSp>
        <p:nvGrpSpPr>
          <p:cNvPr id="184338" name="Group 18"/>
          <p:cNvGrpSpPr>
            <a:grpSpLocks/>
          </p:cNvGrpSpPr>
          <p:nvPr/>
        </p:nvGrpSpPr>
        <p:grpSpPr bwMode="auto">
          <a:xfrm>
            <a:off x="136525" y="3195640"/>
            <a:ext cx="7516813" cy="738188"/>
            <a:chOff x="86" y="2013"/>
            <a:chExt cx="4735" cy="465"/>
          </a:xfrm>
        </p:grpSpPr>
        <p:sp>
          <p:nvSpPr>
            <p:cNvPr id="16401" name="Rectangle 4"/>
            <p:cNvSpPr>
              <a:spLocks noChangeArrowheads="1"/>
            </p:cNvSpPr>
            <p:nvPr/>
          </p:nvSpPr>
          <p:spPr bwMode="auto">
            <a:xfrm>
              <a:off x="86" y="2015"/>
              <a:ext cx="4735" cy="25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6402" name="Text Box 13"/>
            <p:cNvSpPr txBox="1">
              <a:spLocks noChangeArrowheads="1"/>
            </p:cNvSpPr>
            <p:nvPr/>
          </p:nvSpPr>
          <p:spPr bwMode="auto">
            <a:xfrm>
              <a:off x="2000" y="2244"/>
              <a:ext cx="2803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mtClean="0"/>
                <a:t>Young, Fresnel,, </a:t>
              </a:r>
              <a:r>
                <a:rPr lang="fr-FR" altLang="fr-FR"/>
                <a:t>Arago, Airy, Maxwell…..</a:t>
              </a:r>
            </a:p>
          </p:txBody>
        </p:sp>
        <p:sp>
          <p:nvSpPr>
            <p:cNvPr id="16403" name="Text Box 17"/>
            <p:cNvSpPr txBox="1">
              <a:spLocks noChangeArrowheads="1"/>
            </p:cNvSpPr>
            <p:nvPr/>
          </p:nvSpPr>
          <p:spPr bwMode="auto">
            <a:xfrm>
              <a:off x="164" y="2013"/>
              <a:ext cx="3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19eme siècle : le modèle ondulatoire, lumière = onde</a:t>
              </a:r>
              <a:endParaRPr lang="fr-FR" altLang="fr-FR"/>
            </a:p>
          </p:txBody>
        </p:sp>
      </p:grpSp>
      <p:grpSp>
        <p:nvGrpSpPr>
          <p:cNvPr id="184340" name="Group 20"/>
          <p:cNvGrpSpPr>
            <a:grpSpLocks/>
          </p:cNvGrpSpPr>
          <p:nvPr/>
        </p:nvGrpSpPr>
        <p:grpSpPr bwMode="auto">
          <a:xfrm>
            <a:off x="136525" y="4002088"/>
            <a:ext cx="7524750" cy="776287"/>
            <a:chOff x="86" y="2521"/>
            <a:chExt cx="4740" cy="489"/>
          </a:xfrm>
        </p:grpSpPr>
        <p:sp>
          <p:nvSpPr>
            <p:cNvPr id="16398" name="Rectangle 2"/>
            <p:cNvSpPr>
              <a:spLocks noChangeArrowheads="1"/>
            </p:cNvSpPr>
            <p:nvPr/>
          </p:nvSpPr>
          <p:spPr bwMode="auto">
            <a:xfrm>
              <a:off x="86" y="2521"/>
              <a:ext cx="4735" cy="25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6399" name="Text Box 14"/>
            <p:cNvSpPr txBox="1">
              <a:spLocks noChangeArrowheads="1"/>
            </p:cNvSpPr>
            <p:nvPr/>
          </p:nvSpPr>
          <p:spPr bwMode="auto">
            <a:xfrm>
              <a:off x="2917" y="2779"/>
              <a:ext cx="19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Planck, Einstein, de Broglie</a:t>
              </a:r>
            </a:p>
          </p:txBody>
        </p:sp>
        <p:sp>
          <p:nvSpPr>
            <p:cNvPr id="16400" name="Text Box 19"/>
            <p:cNvSpPr txBox="1">
              <a:spLocks noChangeArrowheads="1"/>
            </p:cNvSpPr>
            <p:nvPr/>
          </p:nvSpPr>
          <p:spPr bwMode="auto">
            <a:xfrm>
              <a:off x="173" y="2525"/>
              <a:ext cx="39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20eme siècle :	le modèle corpusculaire, les photons</a:t>
              </a:r>
              <a:endParaRPr lang="fr-FR" altLang="fr-FR"/>
            </a:p>
          </p:txBody>
        </p:sp>
      </p:grpSp>
      <p:sp>
        <p:nvSpPr>
          <p:cNvPr id="184341" name="Text Box 21"/>
          <p:cNvSpPr txBox="1">
            <a:spLocks noChangeArrowheads="1"/>
          </p:cNvSpPr>
          <p:nvPr/>
        </p:nvSpPr>
        <p:spPr bwMode="auto">
          <a:xfrm>
            <a:off x="228600" y="4792663"/>
            <a:ext cx="7570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b="1">
                <a:solidFill>
                  <a:schemeClr val="accent2"/>
                </a:solidFill>
              </a:rPr>
              <a:t>grosses difficultés pour concilier ces deux derniers modèles</a:t>
            </a:r>
          </a:p>
          <a:p>
            <a:r>
              <a:rPr lang="fr-FR" altLang="fr-FR" b="1">
                <a:solidFill>
                  <a:schemeClr val="accent2"/>
                </a:solidFill>
              </a:rPr>
              <a:t>on a parlé de la dualité onde-corpuscule (deBroglie)</a:t>
            </a:r>
            <a:r>
              <a:rPr lang="fr-FR" altLang="fr-FR" sz="2000" b="1">
                <a:solidFill>
                  <a:schemeClr val="accent2"/>
                </a:solidFill>
              </a:rPr>
              <a:t>              </a:t>
            </a:r>
          </a:p>
        </p:txBody>
      </p:sp>
      <p:grpSp>
        <p:nvGrpSpPr>
          <p:cNvPr id="184343" name="Group 23"/>
          <p:cNvGrpSpPr>
            <a:grpSpLocks/>
          </p:cNvGrpSpPr>
          <p:nvPr/>
        </p:nvGrpSpPr>
        <p:grpSpPr bwMode="auto">
          <a:xfrm>
            <a:off x="136525" y="5326063"/>
            <a:ext cx="8680451" cy="1435100"/>
            <a:chOff x="86" y="3355"/>
            <a:chExt cx="5468" cy="904"/>
          </a:xfrm>
        </p:grpSpPr>
        <p:sp>
          <p:nvSpPr>
            <p:cNvPr id="16393" name="Rectangle 5"/>
            <p:cNvSpPr>
              <a:spLocks noChangeArrowheads="1"/>
            </p:cNvSpPr>
            <p:nvPr/>
          </p:nvSpPr>
          <p:spPr bwMode="auto">
            <a:xfrm>
              <a:off x="86" y="3712"/>
              <a:ext cx="4735" cy="25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6394" name="Rectangle 9"/>
            <p:cNvSpPr>
              <a:spLocks noChangeArrowheads="1"/>
            </p:cNvSpPr>
            <p:nvPr/>
          </p:nvSpPr>
          <p:spPr bwMode="auto">
            <a:xfrm>
              <a:off x="3996" y="3365"/>
              <a:ext cx="470" cy="309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6395" name="Oval 10"/>
            <p:cNvSpPr>
              <a:spLocks noChangeArrowheads="1"/>
            </p:cNvSpPr>
            <p:nvPr/>
          </p:nvSpPr>
          <p:spPr bwMode="auto">
            <a:xfrm>
              <a:off x="4561" y="3355"/>
              <a:ext cx="254" cy="28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6396" name="Oval 11"/>
            <p:cNvSpPr>
              <a:spLocks noChangeArrowheads="1"/>
            </p:cNvSpPr>
            <p:nvPr/>
          </p:nvSpPr>
          <p:spPr bwMode="auto">
            <a:xfrm>
              <a:off x="5088" y="3398"/>
              <a:ext cx="254" cy="282"/>
            </a:xfrm>
            <a:prstGeom prst="ellipse">
              <a:avLst/>
            </a:prstGeom>
            <a:solidFill>
              <a:srgbClr val="66FF33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99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6397" name="Text Box 22"/>
            <p:cNvSpPr txBox="1">
              <a:spLocks noChangeArrowheads="1"/>
            </p:cNvSpPr>
            <p:nvPr/>
          </p:nvSpPr>
          <p:spPr bwMode="auto">
            <a:xfrm>
              <a:off x="144" y="3715"/>
              <a:ext cx="5410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20eme siècle : quantons , electrodynamique quantique</a:t>
              </a:r>
            </a:p>
            <a:p>
              <a:endParaRPr lang="fr-FR" altLang="fr-FR" sz="1000"/>
            </a:p>
            <a:p>
              <a:r>
                <a:rPr lang="fr-FR" altLang="fr-FR"/>
                <a:t>plus de dualité mais des êtres </a:t>
              </a:r>
              <a:r>
                <a:rPr lang="fr-FR" altLang="fr-FR" smtClean="0"/>
                <a:t>nouveaux: les quantons, </a:t>
              </a:r>
              <a:r>
                <a:rPr lang="fr-FR" altLang="fr-FR" sz="2000" smtClean="0">
                  <a:solidFill>
                    <a:schemeClr val="accent2"/>
                  </a:solidFill>
                </a:rPr>
                <a:t> </a:t>
              </a:r>
              <a:r>
                <a:rPr lang="fr-FR" altLang="fr-FR" sz="2000" b="1">
                  <a:solidFill>
                    <a:schemeClr val="accent2"/>
                  </a:solidFill>
                </a:rPr>
                <a:t>ni onde,ni corpuscule</a:t>
              </a:r>
              <a:endParaRPr lang="fr-FR" alt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52413" y="585788"/>
            <a:ext cx="4783980" cy="371513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1800">
                <a:latin typeface="Comic Sans MS" pitchFamily="66" charset="0"/>
              </a:rPr>
              <a:t>paramètres </a:t>
            </a:r>
            <a:r>
              <a:rPr lang="fr-FR" altLang="fr-FR" sz="1800" smtClean="0">
                <a:latin typeface="Comic Sans MS" pitchFamily="66" charset="0"/>
              </a:rPr>
              <a:t>associés au modèle ondulatoire</a:t>
            </a: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797701" name="Text Box 5"/>
          <p:cNvSpPr txBox="1">
            <a:spLocks noChangeArrowheads="1"/>
          </p:cNvSpPr>
          <p:nvPr/>
        </p:nvSpPr>
        <p:spPr bwMode="auto">
          <a:xfrm>
            <a:off x="334170" y="4671383"/>
            <a:ext cx="1825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/>
            <a:endParaRPr lang="fr-FR" altLang="fr-FR" sz="2000">
              <a:solidFill>
                <a:schemeClr val="accent2"/>
              </a:solidFill>
            </a:endParaRPr>
          </a:p>
        </p:txBody>
      </p:sp>
      <p:sp>
        <p:nvSpPr>
          <p:cNvPr id="797715" name="Text Box 19"/>
          <p:cNvSpPr txBox="1">
            <a:spLocks noChangeArrowheads="1"/>
          </p:cNvSpPr>
          <p:nvPr/>
        </p:nvSpPr>
        <p:spPr bwMode="auto">
          <a:xfrm>
            <a:off x="198121" y="3392969"/>
            <a:ext cx="8945880" cy="311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fr-FR" altLang="fr-FR" sz="2400" b="1">
                <a:solidFill>
                  <a:schemeClr val="tx2"/>
                </a:solidFill>
              </a:rPr>
              <a:t>fréquence  </a:t>
            </a:r>
            <a:r>
              <a:rPr lang="fr-FR" altLang="fr-FR" sz="2800" b="1">
                <a:solidFill>
                  <a:schemeClr val="tx2"/>
                </a:solidFill>
                <a:latin typeface="Symbol" pitchFamily="18" charset="2"/>
              </a:rPr>
              <a:t>n </a:t>
            </a:r>
            <a:r>
              <a:rPr lang="fr-FR" altLang="fr-FR" sz="2400">
                <a:solidFill>
                  <a:schemeClr val="accent2"/>
                </a:solidFill>
              </a:rPr>
              <a:t>:  </a:t>
            </a:r>
            <a:r>
              <a:rPr lang="fr-FR" altLang="fr-FR" sz="2400" smtClean="0">
                <a:solidFill>
                  <a:schemeClr val="accent2"/>
                </a:solidFill>
              </a:rPr>
              <a:t>nbre </a:t>
            </a:r>
            <a:r>
              <a:rPr lang="fr-FR" altLang="fr-FR" sz="2400">
                <a:solidFill>
                  <a:schemeClr val="accent2"/>
                </a:solidFill>
              </a:rPr>
              <a:t>de périodes par seconde </a:t>
            </a:r>
            <a:endParaRPr lang="fr-FR" altLang="fr-FR" sz="2400" smtClean="0">
              <a:solidFill>
                <a:schemeClr val="accent2"/>
              </a:solidFill>
            </a:endParaRPr>
          </a:p>
          <a:p>
            <a:pPr algn="l"/>
            <a:r>
              <a:rPr lang="fr-FR" altLang="fr-FR" sz="2400" smtClean="0">
                <a:solidFill>
                  <a:schemeClr val="accent2"/>
                </a:solidFill>
              </a:rPr>
              <a:t>(</a:t>
            </a:r>
            <a:r>
              <a:rPr lang="fr-FR" altLang="fr-FR" sz="2400">
                <a:solidFill>
                  <a:schemeClr val="accent2"/>
                </a:solidFill>
              </a:rPr>
              <a:t>nbre d’oscillations)</a:t>
            </a:r>
          </a:p>
          <a:p>
            <a:pPr algn="l"/>
            <a:r>
              <a:rPr lang="fr-FR" altLang="fr-FR" sz="2400"/>
              <a:t>		</a:t>
            </a:r>
            <a:r>
              <a:rPr lang="fr-FR" altLang="fr-FR"/>
              <a:t>unité   Hertz ou  s</a:t>
            </a:r>
            <a:r>
              <a:rPr lang="fr-FR" altLang="fr-FR" baseline="30000"/>
              <a:t>-1</a:t>
            </a:r>
            <a:r>
              <a:rPr lang="fr-FR" altLang="fr-FR"/>
              <a:t>         ( lumière visible : 3. 10</a:t>
            </a:r>
            <a:r>
              <a:rPr lang="fr-FR" altLang="fr-FR" baseline="30000"/>
              <a:t>14 </a:t>
            </a:r>
            <a:r>
              <a:rPr lang="fr-FR" altLang="fr-FR"/>
              <a:t>Hz)</a:t>
            </a:r>
          </a:p>
          <a:p>
            <a:pPr algn="l"/>
            <a:r>
              <a:rPr lang="fr-FR" altLang="fr-FR" sz="2400" b="1">
                <a:solidFill>
                  <a:schemeClr val="tx2"/>
                </a:solidFill>
              </a:rPr>
              <a:t>amplitude A </a:t>
            </a:r>
            <a:r>
              <a:rPr lang="fr-FR" altLang="fr-FR" sz="2400">
                <a:solidFill>
                  <a:schemeClr val="accent2"/>
                </a:solidFill>
              </a:rPr>
              <a:t>:  </a:t>
            </a:r>
            <a:r>
              <a:rPr lang="fr-FR" altLang="fr-FR" sz="2400" smtClean="0">
                <a:solidFill>
                  <a:schemeClr val="accent2"/>
                </a:solidFill>
              </a:rPr>
              <a:t>paramètre </a:t>
            </a:r>
            <a:r>
              <a:rPr lang="fr-FR" altLang="fr-FR" sz="2400">
                <a:solidFill>
                  <a:schemeClr val="accent2"/>
                </a:solidFill>
              </a:rPr>
              <a:t>associé  à  l’énergie transportée</a:t>
            </a:r>
            <a:endParaRPr lang="fr-FR" altLang="fr-FR" sz="2400"/>
          </a:p>
          <a:p>
            <a:pPr algn="l"/>
            <a:r>
              <a:rPr lang="fr-FR" altLang="fr-FR"/>
              <a:t>energie </a:t>
            </a:r>
            <a:r>
              <a:rPr lang="fr-FR" altLang="fr-FR" smtClean="0"/>
              <a:t>recueillie </a:t>
            </a:r>
            <a:r>
              <a:rPr lang="fr-FR" altLang="fr-FR"/>
              <a:t>: E</a:t>
            </a:r>
            <a:r>
              <a:rPr lang="fr-FR" altLang="fr-FR">
                <a:latin typeface="+mj-lt"/>
              </a:rPr>
              <a:t> </a:t>
            </a:r>
            <a:r>
              <a:rPr lang="fr-FR" altLang="fr-FR" smtClean="0">
                <a:latin typeface="+mj-lt"/>
              </a:rPr>
              <a:t>proportionelle à </a:t>
            </a:r>
            <a:r>
              <a:rPr lang="fr-FR" altLang="fr-FR" smtClean="0"/>
              <a:t>  (A</a:t>
            </a:r>
            <a:r>
              <a:rPr lang="fr-FR" altLang="fr-FR" baseline="30000" smtClean="0"/>
              <a:t>2</a:t>
            </a:r>
            <a:r>
              <a:rPr lang="fr-FR" altLang="fr-FR" smtClean="0"/>
              <a:t> </a:t>
            </a:r>
            <a:r>
              <a:rPr lang="fr-FR" altLang="fr-FR" sz="1000"/>
              <a:t>x</a:t>
            </a:r>
            <a:r>
              <a:rPr lang="fr-FR" altLang="fr-FR"/>
              <a:t> temps de </a:t>
            </a:r>
            <a:r>
              <a:rPr lang="fr-FR" altLang="fr-FR" smtClean="0"/>
              <a:t>pose)     unité  </a:t>
            </a:r>
            <a:r>
              <a:rPr lang="fr-FR" altLang="fr-FR"/>
              <a:t>: </a:t>
            </a:r>
            <a:r>
              <a:rPr lang="fr-FR" altLang="fr-FR" smtClean="0"/>
              <a:t>joule</a:t>
            </a:r>
            <a:endParaRPr lang="fr-FR" altLang="fr-FR"/>
          </a:p>
          <a:p>
            <a:pPr algn="l"/>
            <a:endParaRPr lang="fr-FR" altLang="fr-FR"/>
          </a:p>
          <a:p>
            <a:pPr algn="l"/>
            <a:r>
              <a:rPr lang="fr-FR" altLang="fr-FR" sz="2000">
                <a:solidFill>
                  <a:srgbClr val="FF0000"/>
                </a:solidFill>
              </a:rPr>
              <a:t>on introduit aussi </a:t>
            </a:r>
            <a:r>
              <a:rPr lang="fr-FR" altLang="fr-FR" sz="2000" b="1">
                <a:solidFill>
                  <a:schemeClr val="tx2"/>
                </a:solidFill>
              </a:rPr>
              <a:t>la longueur d’onde </a:t>
            </a:r>
            <a:r>
              <a:rPr lang="fr-FR" altLang="fr-FR" sz="2000" b="1">
                <a:solidFill>
                  <a:schemeClr val="tx2"/>
                </a:solidFill>
                <a:latin typeface="Symbol" pitchFamily="18" charset="2"/>
              </a:rPr>
              <a:t>l</a:t>
            </a:r>
            <a:r>
              <a:rPr lang="fr-FR" altLang="fr-FR" sz="2000" b="1">
                <a:solidFill>
                  <a:schemeClr val="tx2"/>
                </a:solidFill>
              </a:rPr>
              <a:t> </a:t>
            </a:r>
            <a:r>
              <a:rPr lang="fr-FR" altLang="fr-FR" sz="2000" b="1"/>
              <a:t>: </a:t>
            </a:r>
          </a:p>
          <a:p>
            <a:pPr algn="l"/>
            <a:r>
              <a:rPr lang="fr-FR" altLang="fr-FR" sz="2000"/>
              <a:t>trajet parcouru par l’energie pendant une </a:t>
            </a:r>
            <a:r>
              <a:rPr lang="fr-FR" altLang="fr-FR" sz="2000" smtClean="0"/>
              <a:t>periode</a:t>
            </a:r>
          </a:p>
          <a:p>
            <a:pPr algn="l"/>
            <a:r>
              <a:rPr lang="fr-FR" altLang="fr-FR" sz="2000" smtClean="0"/>
              <a:t>et </a:t>
            </a:r>
            <a:r>
              <a:rPr lang="fr-FR" altLang="fr-FR" sz="2000" b="1" smtClean="0"/>
              <a:t>la phase </a:t>
            </a:r>
            <a:r>
              <a:rPr lang="fr-FR" altLang="fr-FR" sz="2000" smtClean="0"/>
              <a:t>: quantité angulaire relative à une origine du temps</a:t>
            </a:r>
            <a:endParaRPr lang="fr-FR" altLang="fr-FR" sz="1600"/>
          </a:p>
        </p:txBody>
      </p:sp>
      <p:grpSp>
        <p:nvGrpSpPr>
          <p:cNvPr id="6" name="Groupe 5"/>
          <p:cNvGrpSpPr/>
          <p:nvPr/>
        </p:nvGrpSpPr>
        <p:grpSpPr>
          <a:xfrm>
            <a:off x="344330" y="949961"/>
            <a:ext cx="8367713" cy="2345764"/>
            <a:chOff x="344330" y="1178561"/>
            <a:chExt cx="8367713" cy="2345764"/>
          </a:xfrm>
        </p:grpSpPr>
        <p:sp>
          <p:nvSpPr>
            <p:cNvPr id="797704" name="Line 8"/>
            <p:cNvSpPr>
              <a:spLocks noChangeShapeType="1"/>
            </p:cNvSpPr>
            <p:nvPr/>
          </p:nvSpPr>
          <p:spPr bwMode="auto">
            <a:xfrm>
              <a:off x="998380" y="2500948"/>
              <a:ext cx="7546975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797705" name="Text Box 9"/>
            <p:cNvSpPr txBox="1">
              <a:spLocks noChangeArrowheads="1"/>
            </p:cNvSpPr>
            <p:nvPr/>
          </p:nvSpPr>
          <p:spPr bwMode="auto">
            <a:xfrm>
              <a:off x="7815105" y="2024698"/>
              <a:ext cx="8969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/>
              <a:r>
                <a:rPr lang="fr-FR" altLang="fr-FR" sz="2000"/>
                <a:t>temps</a:t>
              </a:r>
            </a:p>
          </p:txBody>
        </p:sp>
        <p:sp>
          <p:nvSpPr>
            <p:cNvPr id="797706" name="Freeform 10"/>
            <p:cNvSpPr>
              <a:spLocks/>
            </p:cNvSpPr>
            <p:nvPr/>
          </p:nvSpPr>
          <p:spPr bwMode="auto">
            <a:xfrm>
              <a:off x="2063593" y="1875473"/>
              <a:ext cx="5108575" cy="1206500"/>
            </a:xfrm>
            <a:custGeom>
              <a:avLst/>
              <a:gdLst>
                <a:gd name="T0" fmla="*/ 0 w 2432"/>
                <a:gd name="T1" fmla="*/ 448 h 476"/>
                <a:gd name="T2" fmla="*/ 301 w 2432"/>
                <a:gd name="T3" fmla="*/ 9 h 476"/>
                <a:gd name="T4" fmla="*/ 612 w 2432"/>
                <a:gd name="T5" fmla="*/ 475 h 476"/>
                <a:gd name="T6" fmla="*/ 905 w 2432"/>
                <a:gd name="T7" fmla="*/ 18 h 476"/>
                <a:gd name="T8" fmla="*/ 1225 w 2432"/>
                <a:gd name="T9" fmla="*/ 457 h 476"/>
                <a:gd name="T10" fmla="*/ 1527 w 2432"/>
                <a:gd name="T11" fmla="*/ 18 h 476"/>
                <a:gd name="T12" fmla="*/ 1828 w 2432"/>
                <a:gd name="T13" fmla="*/ 457 h 476"/>
                <a:gd name="T14" fmla="*/ 2121 w 2432"/>
                <a:gd name="T15" fmla="*/ 0 h 476"/>
                <a:gd name="T16" fmla="*/ 2432 w 2432"/>
                <a:gd name="T17" fmla="*/ 457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2" h="476">
                  <a:moveTo>
                    <a:pt x="0" y="448"/>
                  </a:moveTo>
                  <a:cubicBezTo>
                    <a:pt x="99" y="226"/>
                    <a:pt x="199" y="4"/>
                    <a:pt x="301" y="9"/>
                  </a:cubicBezTo>
                  <a:cubicBezTo>
                    <a:pt x="403" y="14"/>
                    <a:pt x="511" y="474"/>
                    <a:pt x="612" y="475"/>
                  </a:cubicBezTo>
                  <a:cubicBezTo>
                    <a:pt x="713" y="476"/>
                    <a:pt x="803" y="21"/>
                    <a:pt x="905" y="18"/>
                  </a:cubicBezTo>
                  <a:cubicBezTo>
                    <a:pt x="1007" y="15"/>
                    <a:pt x="1121" y="457"/>
                    <a:pt x="1225" y="457"/>
                  </a:cubicBezTo>
                  <a:cubicBezTo>
                    <a:pt x="1329" y="457"/>
                    <a:pt x="1427" y="18"/>
                    <a:pt x="1527" y="18"/>
                  </a:cubicBezTo>
                  <a:cubicBezTo>
                    <a:pt x="1627" y="18"/>
                    <a:pt x="1729" y="460"/>
                    <a:pt x="1828" y="457"/>
                  </a:cubicBezTo>
                  <a:cubicBezTo>
                    <a:pt x="1927" y="454"/>
                    <a:pt x="2020" y="0"/>
                    <a:pt x="2121" y="0"/>
                  </a:cubicBezTo>
                  <a:cubicBezTo>
                    <a:pt x="2222" y="0"/>
                    <a:pt x="2376" y="384"/>
                    <a:pt x="2432" y="457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797707" name="Line 11"/>
            <p:cNvSpPr>
              <a:spLocks noChangeShapeType="1"/>
            </p:cNvSpPr>
            <p:nvPr/>
          </p:nvSpPr>
          <p:spPr bwMode="auto">
            <a:xfrm flipV="1">
              <a:off x="1931830" y="1905636"/>
              <a:ext cx="0" cy="58102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797708" name="Line 12"/>
            <p:cNvSpPr>
              <a:spLocks noChangeShapeType="1"/>
            </p:cNvSpPr>
            <p:nvPr/>
          </p:nvSpPr>
          <p:spPr bwMode="auto">
            <a:xfrm>
              <a:off x="1701643" y="1905636"/>
              <a:ext cx="2278063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797709" name="Group 13"/>
            <p:cNvGrpSpPr>
              <a:grpSpLocks/>
            </p:cNvGrpSpPr>
            <p:nvPr/>
          </p:nvGrpSpPr>
          <p:grpSpPr bwMode="auto">
            <a:xfrm>
              <a:off x="5249705" y="1454768"/>
              <a:ext cx="1273175" cy="2065728"/>
              <a:chOff x="3180" y="1486"/>
              <a:chExt cx="802" cy="996"/>
            </a:xfrm>
          </p:grpSpPr>
          <p:sp>
            <p:nvSpPr>
              <p:cNvPr id="797710" name="Line 14"/>
              <p:cNvSpPr>
                <a:spLocks noChangeShapeType="1"/>
              </p:cNvSpPr>
              <p:nvPr/>
            </p:nvSpPr>
            <p:spPr bwMode="auto">
              <a:xfrm flipV="1">
                <a:off x="3184" y="1486"/>
                <a:ext cx="0" cy="50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97711" name="Line 15"/>
              <p:cNvSpPr>
                <a:spLocks noChangeShapeType="1"/>
              </p:cNvSpPr>
              <p:nvPr/>
            </p:nvSpPr>
            <p:spPr bwMode="auto">
              <a:xfrm flipV="1">
                <a:off x="3982" y="1492"/>
                <a:ext cx="0" cy="50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 flipV="1">
                <a:off x="3180" y="1979"/>
                <a:ext cx="0" cy="50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797712" name="Line 16"/>
            <p:cNvSpPr>
              <a:spLocks noChangeShapeType="1"/>
            </p:cNvSpPr>
            <p:nvPr/>
          </p:nvSpPr>
          <p:spPr bwMode="auto">
            <a:xfrm>
              <a:off x="5256055" y="1646873"/>
              <a:ext cx="124777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797713" name="Text Box 17"/>
            <p:cNvSpPr txBox="1">
              <a:spLocks noChangeArrowheads="1"/>
            </p:cNvSpPr>
            <p:nvPr/>
          </p:nvSpPr>
          <p:spPr bwMode="auto">
            <a:xfrm>
              <a:off x="344330" y="1965961"/>
              <a:ext cx="15875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/>
              <a:r>
                <a:rPr lang="fr-FR" altLang="fr-FR" sz="2000"/>
                <a:t>amplitude A</a:t>
              </a:r>
            </a:p>
          </p:txBody>
        </p:sp>
        <p:sp>
          <p:nvSpPr>
            <p:cNvPr id="797714" name="Text Box 18"/>
            <p:cNvSpPr txBox="1">
              <a:spLocks noChangeArrowheads="1"/>
            </p:cNvSpPr>
            <p:nvPr/>
          </p:nvSpPr>
          <p:spPr bwMode="auto">
            <a:xfrm>
              <a:off x="5324318" y="1178561"/>
              <a:ext cx="1073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/>
              <a:r>
                <a:rPr lang="fr-FR" altLang="fr-FR" sz="2000"/>
                <a:t>période</a:t>
              </a:r>
            </a:p>
          </p:txBody>
        </p:sp>
        <p:cxnSp>
          <p:nvCxnSpPr>
            <p:cNvPr id="3" name="Connecteur droit avec flèche 2"/>
            <p:cNvCxnSpPr/>
            <p:nvPr/>
          </p:nvCxnSpPr>
          <p:spPr bwMode="auto">
            <a:xfrm flipV="1">
              <a:off x="4160520" y="1575437"/>
              <a:ext cx="0" cy="1878492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>
              <a:off x="4140838" y="3170873"/>
              <a:ext cx="1139348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4323398" y="3122034"/>
              <a:ext cx="864637" cy="402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/>
              <a:r>
                <a:rPr lang="fr-FR" altLang="fr-FR" sz="2000" smtClean="0"/>
                <a:t>phase</a:t>
              </a:r>
              <a:endParaRPr lang="fr-FR" altLang="fr-FR" sz="2000"/>
            </a:p>
          </p:txBody>
        </p:sp>
      </p:grpSp>
    </p:spTree>
    <p:extLst>
      <p:ext uri="{BB962C8B-B14F-4D97-AF65-F5344CB8AC3E}">
        <p14:creationId xmlns:p14="http://schemas.microsoft.com/office/powerpoint/2010/main" val="1746189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1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538" y="536575"/>
            <a:ext cx="4485900" cy="431800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fr-FR" altLang="fr-FR" sz="1600" smtClean="0">
                <a:latin typeface="Comic Sans MS" pitchFamily="66" charset="0"/>
              </a:rPr>
              <a:t>modelisation du phénomène « lumiere »</a:t>
            </a:r>
            <a:endParaRPr lang="fr-FR" altLang="fr-FR" sz="1600">
              <a:latin typeface="Comic Sans MS" pitchFamily="66" charset="0"/>
            </a:endParaRPr>
          </a:p>
        </p:txBody>
      </p:sp>
      <p:sp>
        <p:nvSpPr>
          <p:cNvPr id="1088515" name="Text Box 3"/>
          <p:cNvSpPr txBox="1">
            <a:spLocks noChangeArrowheads="1"/>
          </p:cNvSpPr>
          <p:nvPr/>
        </p:nvSpPr>
        <p:spPr bwMode="auto">
          <a:xfrm>
            <a:off x="514350" y="1089025"/>
            <a:ext cx="79073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800"/>
              <a:t>quel modèle retenir ? </a:t>
            </a:r>
            <a:r>
              <a:rPr lang="fr-FR" altLang="fr-FR" sz="2000"/>
              <a:t>     </a:t>
            </a:r>
            <a:r>
              <a:rPr lang="fr-FR" altLang="fr-FR" sz="1800"/>
              <a:t>ça dépend de ce qu'on veut décrire</a:t>
            </a:r>
            <a:endParaRPr lang="fr-FR" altLang="fr-FR" sz="2000"/>
          </a:p>
        </p:txBody>
      </p:sp>
      <p:sp>
        <p:nvSpPr>
          <p:cNvPr id="1088516" name="Text Box 4"/>
          <p:cNvSpPr txBox="1">
            <a:spLocks noChangeArrowheads="1"/>
          </p:cNvSpPr>
          <p:nvPr/>
        </p:nvSpPr>
        <p:spPr bwMode="auto">
          <a:xfrm>
            <a:off x="457200" y="1749425"/>
            <a:ext cx="8512175" cy="130968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>
                <a:solidFill>
                  <a:schemeClr val="accent2"/>
                </a:solidFill>
              </a:rPr>
              <a:t>les rayons : modèle empirique, pas de concept physique en soutien</a:t>
            </a:r>
            <a:endParaRPr lang="fr-FR" altLang="fr-FR" sz="2000">
              <a:solidFill>
                <a:schemeClr val="tx2"/>
              </a:solidFill>
            </a:endParaRPr>
          </a:p>
          <a:p>
            <a:r>
              <a:rPr lang="fr-FR" altLang="fr-FR" sz="1800">
                <a:solidFill>
                  <a:schemeClr val="tx2"/>
                </a:solidFill>
              </a:rPr>
              <a:t>	</a:t>
            </a:r>
            <a:r>
              <a:rPr lang="fr-FR" altLang="fr-FR" sz="1600">
                <a:solidFill>
                  <a:schemeClr val="tx2"/>
                </a:solidFill>
              </a:rPr>
              <a:t>propagation  rectiligne en milieu homogène,</a:t>
            </a:r>
          </a:p>
          <a:p>
            <a:r>
              <a:rPr lang="fr-FR" altLang="fr-FR" sz="1600">
                <a:solidFill>
                  <a:schemeClr val="tx2"/>
                </a:solidFill>
              </a:rPr>
              <a:t>	retour inverse, reflection, refraction, diffusion  </a:t>
            </a:r>
          </a:p>
          <a:p>
            <a:r>
              <a:rPr lang="fr-FR" altLang="fr-FR" sz="1800">
                <a:solidFill>
                  <a:schemeClr val="tx2"/>
                </a:solidFill>
              </a:rPr>
              <a:t>optique géométrique (lentilles, miroirs, ...) </a:t>
            </a:r>
            <a:r>
              <a:rPr lang="fr-FR" altLang="fr-FR" sz="1600">
                <a:solidFill>
                  <a:schemeClr val="tx2"/>
                </a:solidFill>
              </a:rPr>
              <a:t>==</a:t>
            </a:r>
            <a:r>
              <a:rPr lang="fr-FR" altLang="fr-FR">
                <a:solidFill>
                  <a:schemeClr val="tx2"/>
                </a:solidFill>
              </a:rPr>
              <a:t>&gt;</a:t>
            </a:r>
            <a:r>
              <a:rPr lang="fr-FR" altLang="fr-FR" sz="1600">
                <a:solidFill>
                  <a:schemeClr val="tx2"/>
                </a:solidFill>
              </a:rPr>
              <a:t> </a:t>
            </a:r>
            <a:r>
              <a:rPr lang="fr-FR" altLang="fr-FR" sz="1800">
                <a:solidFill>
                  <a:schemeClr val="tx2"/>
                </a:solidFill>
              </a:rPr>
              <a:t>localisation et forme des images</a:t>
            </a:r>
            <a:endParaRPr lang="fr-FR" altLang="fr-FR" sz="2000">
              <a:solidFill>
                <a:schemeClr val="tx2"/>
              </a:solidFill>
            </a:endParaRPr>
          </a:p>
        </p:txBody>
      </p:sp>
      <p:sp>
        <p:nvSpPr>
          <p:cNvPr id="1088517" name="Text Box 5"/>
          <p:cNvSpPr txBox="1">
            <a:spLocks noChangeArrowheads="1"/>
          </p:cNvSpPr>
          <p:nvPr/>
        </p:nvSpPr>
        <p:spPr bwMode="auto">
          <a:xfrm>
            <a:off x="481013" y="3140075"/>
            <a:ext cx="7894637" cy="94456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>
                <a:solidFill>
                  <a:schemeClr val="accent2"/>
                </a:solidFill>
              </a:rPr>
              <a:t>modèle ondulatoire : concept de champ électromagnétique</a:t>
            </a:r>
          </a:p>
          <a:p>
            <a:r>
              <a:rPr lang="fr-FR" altLang="fr-FR" sz="1800">
                <a:solidFill>
                  <a:schemeClr val="tx2"/>
                </a:solidFill>
              </a:rPr>
              <a:t>	</a:t>
            </a:r>
            <a:r>
              <a:rPr lang="fr-FR" altLang="fr-FR" sz="1600" smtClean="0">
                <a:solidFill>
                  <a:schemeClr val="tx2"/>
                </a:solidFill>
              </a:rPr>
              <a:t>diffraction</a:t>
            </a:r>
            <a:r>
              <a:rPr lang="fr-FR" altLang="fr-FR" sz="1600">
                <a:solidFill>
                  <a:schemeClr val="tx2"/>
                </a:solidFill>
              </a:rPr>
              <a:t>, interférences, 	</a:t>
            </a:r>
          </a:p>
          <a:p>
            <a:r>
              <a:rPr lang="fr-FR" altLang="fr-FR" sz="1600">
                <a:solidFill>
                  <a:schemeClr val="tx2"/>
                </a:solidFill>
              </a:rPr>
              <a:t>	surface d'onde, formation des images, couleurs, cohérence, polarisation</a:t>
            </a:r>
            <a:endParaRPr lang="fr-FR" altLang="fr-FR" sz="2000">
              <a:solidFill>
                <a:schemeClr val="tx2"/>
              </a:solidFill>
            </a:endParaRPr>
          </a:p>
        </p:txBody>
      </p:sp>
      <p:sp>
        <p:nvSpPr>
          <p:cNvPr id="1088518" name="Text Box 6"/>
          <p:cNvSpPr txBox="1">
            <a:spLocks noChangeArrowheads="1"/>
          </p:cNvSpPr>
          <p:nvPr/>
        </p:nvSpPr>
        <p:spPr bwMode="auto">
          <a:xfrm>
            <a:off x="474663" y="4194175"/>
            <a:ext cx="6610350" cy="6699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>
                <a:solidFill>
                  <a:schemeClr val="accent2"/>
                </a:solidFill>
              </a:rPr>
              <a:t>modèle corpusculaire : le photon, particule quantique</a:t>
            </a:r>
            <a:endParaRPr lang="fr-FR" altLang="fr-FR" sz="2000">
              <a:solidFill>
                <a:schemeClr val="tx2"/>
              </a:solidFill>
            </a:endParaRPr>
          </a:p>
          <a:p>
            <a:r>
              <a:rPr lang="fr-FR" altLang="fr-FR" sz="1600">
                <a:solidFill>
                  <a:schemeClr val="tx2"/>
                </a:solidFill>
              </a:rPr>
              <a:t>	émission, absorption, interaction matière lumière	</a:t>
            </a:r>
            <a:endParaRPr lang="fr-FR" altLang="fr-FR" sz="1800">
              <a:solidFill>
                <a:schemeClr val="tx2"/>
              </a:solidFill>
            </a:endParaRPr>
          </a:p>
        </p:txBody>
      </p:sp>
      <p:grpSp>
        <p:nvGrpSpPr>
          <p:cNvPr id="1088520" name="Group 8"/>
          <p:cNvGrpSpPr>
            <a:grpSpLocks/>
          </p:cNvGrpSpPr>
          <p:nvPr/>
        </p:nvGrpSpPr>
        <p:grpSpPr bwMode="auto">
          <a:xfrm>
            <a:off x="2661862" y="5051425"/>
            <a:ext cx="6335713" cy="1614488"/>
            <a:chOff x="1036" y="3182"/>
            <a:chExt cx="3991" cy="1017"/>
          </a:xfrm>
        </p:grpSpPr>
        <p:sp>
          <p:nvSpPr>
            <p:cNvPr id="1088521" name="Rectangle 9"/>
            <p:cNvSpPr>
              <a:spLocks noChangeArrowheads="1"/>
            </p:cNvSpPr>
            <p:nvPr/>
          </p:nvSpPr>
          <p:spPr bwMode="auto">
            <a:xfrm>
              <a:off x="1036" y="3182"/>
              <a:ext cx="3991" cy="1000"/>
            </a:xfrm>
            <a:prstGeom prst="rect">
              <a:avLst/>
            </a:prstGeom>
            <a:gradFill rotWithShape="0">
              <a:gsLst>
                <a:gs pos="0">
                  <a:srgbClr val="99FFCC"/>
                </a:gs>
                <a:gs pos="50000">
                  <a:srgbClr val="FFFF99"/>
                </a:gs>
                <a:gs pos="100000">
                  <a:srgbClr val="99FFCC"/>
                </a:gs>
              </a:gsLst>
              <a:lin ang="0" scaled="1"/>
            </a:gra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1088522" name="Group 10"/>
            <p:cNvGrpSpPr>
              <a:grpSpLocks/>
            </p:cNvGrpSpPr>
            <p:nvPr/>
          </p:nvGrpSpPr>
          <p:grpSpPr bwMode="auto">
            <a:xfrm>
              <a:off x="1297" y="3294"/>
              <a:ext cx="3660" cy="307"/>
              <a:chOff x="1297" y="3375"/>
              <a:chExt cx="3660" cy="307"/>
            </a:xfrm>
          </p:grpSpPr>
          <p:sp>
            <p:nvSpPr>
              <p:cNvPr id="1088523" name="Text Box 11"/>
              <p:cNvSpPr txBox="1">
                <a:spLocks noChangeArrowheads="1"/>
              </p:cNvSpPr>
              <p:nvPr/>
            </p:nvSpPr>
            <p:spPr bwMode="auto">
              <a:xfrm>
                <a:off x="1297" y="3408"/>
                <a:ext cx="630" cy="274"/>
              </a:xfrm>
              <a:prstGeom prst="rect">
                <a:avLst/>
              </a:prstGeom>
              <a:noFill/>
              <a:ln w="38100">
                <a:solidFill>
                  <a:srgbClr val="99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2000"/>
                  <a:t>source</a:t>
                </a:r>
              </a:p>
            </p:txBody>
          </p:sp>
          <p:sp>
            <p:nvSpPr>
              <p:cNvPr id="1088524" name="Text Box 12"/>
              <p:cNvSpPr txBox="1">
                <a:spLocks noChangeArrowheads="1"/>
              </p:cNvSpPr>
              <p:nvPr/>
            </p:nvSpPr>
            <p:spPr bwMode="auto">
              <a:xfrm>
                <a:off x="4075" y="3408"/>
                <a:ext cx="882" cy="274"/>
              </a:xfrm>
              <a:prstGeom prst="rect">
                <a:avLst/>
              </a:prstGeom>
              <a:noFill/>
              <a:ln w="38100">
                <a:solidFill>
                  <a:srgbClr val="99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2000"/>
                  <a:t>récepteur</a:t>
                </a:r>
              </a:p>
            </p:txBody>
          </p:sp>
          <p:sp>
            <p:nvSpPr>
              <p:cNvPr id="1088525" name="Text Box 13"/>
              <p:cNvSpPr txBox="1">
                <a:spLocks noChangeArrowheads="1"/>
              </p:cNvSpPr>
              <p:nvPr/>
            </p:nvSpPr>
            <p:spPr bwMode="auto">
              <a:xfrm>
                <a:off x="2004" y="3375"/>
                <a:ext cx="2015" cy="274"/>
              </a:xfrm>
              <a:prstGeom prst="rect">
                <a:avLst/>
              </a:prstGeom>
              <a:noFill/>
              <a:ln w="38100">
                <a:solidFill>
                  <a:srgbClr val="99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algn="ctr"/>
                <a:r>
                  <a:rPr lang="fr-FR" altLang="fr-FR" sz="2000"/>
                  <a:t>milieu traversé</a:t>
                </a:r>
              </a:p>
            </p:txBody>
          </p:sp>
        </p:grpSp>
        <p:grpSp>
          <p:nvGrpSpPr>
            <p:cNvPr id="1088526" name="Group 14"/>
            <p:cNvGrpSpPr>
              <a:grpSpLocks/>
            </p:cNvGrpSpPr>
            <p:nvPr/>
          </p:nvGrpSpPr>
          <p:grpSpPr bwMode="auto">
            <a:xfrm>
              <a:off x="1637" y="3624"/>
              <a:ext cx="2775" cy="250"/>
              <a:chOff x="1611" y="3924"/>
              <a:chExt cx="2775" cy="250"/>
            </a:xfrm>
          </p:grpSpPr>
          <p:sp>
            <p:nvSpPr>
              <p:cNvPr id="1088527" name="Text Box 15"/>
              <p:cNvSpPr txBox="1">
                <a:spLocks noChangeArrowheads="1"/>
              </p:cNvSpPr>
              <p:nvPr/>
            </p:nvSpPr>
            <p:spPr bwMode="auto">
              <a:xfrm>
                <a:off x="1611" y="3924"/>
                <a:ext cx="69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2000">
                    <a:solidFill>
                      <a:schemeClr val="tx2"/>
                    </a:solidFill>
                  </a:rPr>
                  <a:t>photons</a:t>
                </a:r>
              </a:p>
            </p:txBody>
          </p:sp>
          <p:sp>
            <p:nvSpPr>
              <p:cNvPr id="1088528" name="Text Box 16"/>
              <p:cNvSpPr txBox="1">
                <a:spLocks noChangeArrowheads="1"/>
              </p:cNvSpPr>
              <p:nvPr/>
            </p:nvSpPr>
            <p:spPr bwMode="auto">
              <a:xfrm>
                <a:off x="3689" y="3924"/>
                <a:ext cx="69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2000">
                    <a:solidFill>
                      <a:schemeClr val="tx2"/>
                    </a:solidFill>
                  </a:rPr>
                  <a:t>photons</a:t>
                </a:r>
              </a:p>
            </p:txBody>
          </p:sp>
          <p:sp>
            <p:nvSpPr>
              <p:cNvPr id="1088529" name="Text Box 17"/>
              <p:cNvSpPr txBox="1">
                <a:spLocks noChangeArrowheads="1"/>
              </p:cNvSpPr>
              <p:nvPr/>
            </p:nvSpPr>
            <p:spPr bwMode="auto">
              <a:xfrm>
                <a:off x="2687" y="3924"/>
                <a:ext cx="54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2000">
                    <a:solidFill>
                      <a:schemeClr val="tx2"/>
                    </a:solidFill>
                  </a:rPr>
                  <a:t>ondes</a:t>
                </a:r>
              </a:p>
            </p:txBody>
          </p:sp>
        </p:grpSp>
        <p:grpSp>
          <p:nvGrpSpPr>
            <p:cNvPr id="1088530" name="Group 18"/>
            <p:cNvGrpSpPr>
              <a:grpSpLocks/>
            </p:cNvGrpSpPr>
            <p:nvPr/>
          </p:nvGrpSpPr>
          <p:grpSpPr bwMode="auto">
            <a:xfrm>
              <a:off x="1531" y="3949"/>
              <a:ext cx="3160" cy="250"/>
              <a:chOff x="1540" y="3706"/>
              <a:chExt cx="3160" cy="250"/>
            </a:xfrm>
          </p:grpSpPr>
          <p:sp>
            <p:nvSpPr>
              <p:cNvPr id="1088531" name="Text Box 19"/>
              <p:cNvSpPr txBox="1">
                <a:spLocks noChangeArrowheads="1"/>
              </p:cNvSpPr>
              <p:nvPr/>
            </p:nvSpPr>
            <p:spPr bwMode="auto">
              <a:xfrm>
                <a:off x="1540" y="3706"/>
                <a:ext cx="7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2000"/>
                  <a:t>émission</a:t>
                </a:r>
              </a:p>
            </p:txBody>
          </p:sp>
          <p:sp>
            <p:nvSpPr>
              <p:cNvPr id="1088532" name="Text Box 20"/>
              <p:cNvSpPr txBox="1">
                <a:spLocks noChangeArrowheads="1"/>
              </p:cNvSpPr>
              <p:nvPr/>
            </p:nvSpPr>
            <p:spPr bwMode="auto">
              <a:xfrm>
                <a:off x="3796" y="3706"/>
                <a:ext cx="9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2000"/>
                  <a:t>absorption</a:t>
                </a:r>
              </a:p>
            </p:txBody>
          </p:sp>
          <p:sp>
            <p:nvSpPr>
              <p:cNvPr id="1088533" name="Text Box 21"/>
              <p:cNvSpPr txBox="1">
                <a:spLocks noChangeArrowheads="1"/>
              </p:cNvSpPr>
              <p:nvPr/>
            </p:nvSpPr>
            <p:spPr bwMode="auto">
              <a:xfrm>
                <a:off x="2492" y="3706"/>
                <a:ext cx="98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2000"/>
                  <a:t>propagation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87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08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16" grpId="0" animBg="1" autoUpdateAnimBg="0"/>
      <p:bldP spid="1088517" grpId="0" animBg="1" autoUpdateAnimBg="0"/>
      <p:bldP spid="1088518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52413" y="585788"/>
            <a:ext cx="3303587" cy="376237"/>
          </a:xfrm>
          <a:solidFill>
            <a:srgbClr val="FFFF66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1800">
                <a:latin typeface="Comic Sans MS" pitchFamily="66" charset="0"/>
              </a:rPr>
              <a:t>La Lumière, paramètres clefs</a:t>
            </a:r>
          </a:p>
        </p:txBody>
      </p:sp>
      <p:sp>
        <p:nvSpPr>
          <p:cNvPr id="1089540" name="Text Box 4"/>
          <p:cNvSpPr txBox="1">
            <a:spLocks noChangeArrowheads="1"/>
          </p:cNvSpPr>
          <p:nvPr/>
        </p:nvSpPr>
        <p:spPr bwMode="auto">
          <a:xfrm>
            <a:off x="373063" y="1085850"/>
            <a:ext cx="180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fr-FR" altLang="fr-FR" sz="1800"/>
          </a:p>
        </p:txBody>
      </p:sp>
      <p:sp>
        <p:nvSpPr>
          <p:cNvPr id="1089541" name="Text Box 5"/>
          <p:cNvSpPr txBox="1">
            <a:spLocks noChangeArrowheads="1"/>
          </p:cNvSpPr>
          <p:nvPr/>
        </p:nvSpPr>
        <p:spPr bwMode="auto">
          <a:xfrm>
            <a:off x="242888" y="1038737"/>
            <a:ext cx="8100592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>
                <a:solidFill>
                  <a:schemeClr val="accent2"/>
                </a:solidFill>
              </a:rPr>
              <a:t>vitesse de </a:t>
            </a:r>
            <a:r>
              <a:rPr lang="fr-FR" altLang="fr-FR" sz="2000" smtClean="0">
                <a:solidFill>
                  <a:schemeClr val="accent2"/>
                </a:solidFill>
              </a:rPr>
              <a:t>propagation:</a:t>
            </a:r>
            <a:r>
              <a:rPr lang="fr-FR" altLang="fr-FR" sz="2000" smtClean="0"/>
              <a:t> </a:t>
            </a:r>
            <a:r>
              <a:rPr lang="fr-FR" altLang="fr-FR" sz="2000"/>
              <a:t>	dans le vide c = 3.10</a:t>
            </a:r>
            <a:r>
              <a:rPr lang="fr-FR" altLang="fr-FR" sz="2000" baseline="30000"/>
              <a:t>8</a:t>
            </a:r>
            <a:r>
              <a:rPr lang="fr-FR" altLang="fr-FR" sz="2000"/>
              <a:t> m/s,   </a:t>
            </a:r>
          </a:p>
          <a:p>
            <a:pPr lvl="4"/>
            <a:r>
              <a:rPr lang="fr-FR" altLang="fr-FR" sz="2000"/>
              <a:t>	</a:t>
            </a:r>
            <a:r>
              <a:rPr lang="fr-FR" altLang="fr-FR" sz="2000" smtClean="0"/>
              <a:t>	dans </a:t>
            </a:r>
            <a:r>
              <a:rPr lang="fr-FR" altLang="fr-FR" sz="2000"/>
              <a:t>un milieu d'indice "n" :  v = c/n</a:t>
            </a:r>
          </a:p>
          <a:p>
            <a:endParaRPr lang="fr-FR" altLang="fr-FR" sz="200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888" y="1501772"/>
            <a:ext cx="8615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000">
                <a:solidFill>
                  <a:schemeClr val="accent2"/>
                </a:solidFill>
              </a:rPr>
              <a:t>fréquence </a:t>
            </a:r>
            <a:r>
              <a:rPr lang="fr-FR" altLang="fr-FR" b="1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fr-FR" altLang="fr-FR" sz="2000">
                <a:solidFill>
                  <a:schemeClr val="accent2"/>
                </a:solidFill>
              </a:rPr>
              <a:t>:</a:t>
            </a:r>
            <a:r>
              <a:rPr lang="fr-FR" altLang="fr-FR" sz="2000"/>
              <a:t>  </a:t>
            </a:r>
            <a:endParaRPr lang="fr-FR" altLang="fr-FR" sz="1600" b="1">
              <a:solidFill>
                <a:schemeClr val="accent2"/>
              </a:solidFill>
            </a:endParaRPr>
          </a:p>
          <a:p>
            <a:r>
              <a:rPr lang="fr-FR" altLang="fr-FR" sz="2000" b="1">
                <a:solidFill>
                  <a:schemeClr val="accent2"/>
                </a:solidFill>
              </a:rPr>
              <a:t>elle ne dépend pas du milieu </a:t>
            </a:r>
            <a:r>
              <a:rPr lang="fr-FR" altLang="fr-FR" sz="2000"/>
              <a:t>où a lieu la propagation</a:t>
            </a:r>
            <a:endParaRPr lang="fr-FR" altLang="fr-FR" sz="1600"/>
          </a:p>
          <a:p>
            <a:r>
              <a:rPr lang="fr-FR" altLang="fr-FR" sz="1600"/>
              <a:t>avec le modèle du photon, la fréquence du rayonnement </a:t>
            </a:r>
            <a:endParaRPr lang="fr-FR" altLang="fr-FR" sz="1600" smtClean="0"/>
          </a:p>
          <a:p>
            <a:r>
              <a:rPr lang="fr-FR" altLang="fr-FR" sz="1600" smtClean="0"/>
              <a:t>se </a:t>
            </a:r>
            <a:r>
              <a:rPr lang="fr-FR" altLang="fr-FR" sz="1600"/>
              <a:t>manifeste </a:t>
            </a:r>
            <a:r>
              <a:rPr lang="fr-FR" altLang="fr-FR" sz="1600" smtClean="0"/>
              <a:t>dans </a:t>
            </a:r>
            <a:r>
              <a:rPr lang="fr-FR" altLang="fr-FR" sz="1600"/>
              <a:t>l’energie individuelle d'un photon :  E =  h.</a:t>
            </a:r>
            <a:r>
              <a:rPr lang="fr-FR" altLang="fr-FR" b="1">
                <a:latin typeface="Symbol" pitchFamily="18" charset="2"/>
              </a:rPr>
              <a:t>n</a:t>
            </a:r>
            <a:r>
              <a:rPr lang="fr-FR" altLang="fr-FR" sz="1600"/>
              <a:t>   </a:t>
            </a:r>
            <a:r>
              <a:rPr lang="fr-FR" altLang="fr-FR" sz="1600">
                <a:solidFill>
                  <a:srgbClr val="FF0066"/>
                </a:solidFill>
              </a:rPr>
              <a:t>Joule</a:t>
            </a:r>
          </a:p>
          <a:p>
            <a:pPr marL="0" lvl="1"/>
            <a:endParaRPr lang="fr-FR" altLang="fr-FR" sz="600" smtClean="0"/>
          </a:p>
          <a:p>
            <a:pPr marL="0" lvl="1"/>
            <a:r>
              <a:rPr lang="fr-FR" altLang="fr-FR" sz="1600" smtClean="0"/>
              <a:t>h </a:t>
            </a:r>
            <a:r>
              <a:rPr lang="fr-FR" altLang="fr-FR" sz="1600"/>
              <a:t>= constante de Planck 6.62*10^(-34) </a:t>
            </a:r>
            <a:r>
              <a:rPr lang="fr-FR" altLang="fr-FR" sz="1600">
                <a:solidFill>
                  <a:srgbClr val="FF0066"/>
                </a:solidFill>
              </a:rPr>
              <a:t> Joule.seconde</a:t>
            </a:r>
            <a:endParaRPr lang="fr-FR" altLang="fr-FR" sz="1600"/>
          </a:p>
        </p:txBody>
      </p:sp>
      <p:sp>
        <p:nvSpPr>
          <p:cNvPr id="3" name="Rectangle 2"/>
          <p:cNvSpPr/>
          <p:nvPr/>
        </p:nvSpPr>
        <p:spPr>
          <a:xfrm>
            <a:off x="242888" y="3361325"/>
            <a:ext cx="86153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>
                <a:solidFill>
                  <a:schemeClr val="accent2"/>
                </a:solidFill>
              </a:rPr>
              <a:t>longueur d'onde </a:t>
            </a:r>
            <a:r>
              <a:rPr lang="fr-FR" altLang="fr-FR" b="1">
                <a:solidFill>
                  <a:schemeClr val="accent2"/>
                </a:solidFill>
                <a:latin typeface="Symbol" pitchFamily="18" charset="2"/>
              </a:rPr>
              <a:t>l</a:t>
            </a:r>
            <a:r>
              <a:rPr lang="fr-FR" altLang="fr-FR">
                <a:solidFill>
                  <a:schemeClr val="accent2"/>
                </a:solidFill>
              </a:rPr>
              <a:t>   </a:t>
            </a:r>
          </a:p>
          <a:p>
            <a:r>
              <a:rPr lang="fr-FR" altLang="fr-FR">
                <a:solidFill>
                  <a:schemeClr val="accent2"/>
                </a:solidFill>
              </a:rPr>
              <a:t> </a:t>
            </a:r>
          </a:p>
          <a:p>
            <a:r>
              <a:rPr lang="fr-FR" altLang="fr-FR" b="1">
                <a:solidFill>
                  <a:schemeClr val="accent2"/>
                </a:solidFill>
              </a:rPr>
              <a:t>elle dépend </a:t>
            </a:r>
            <a:r>
              <a:rPr lang="fr-FR" altLang="fr-FR">
                <a:solidFill>
                  <a:schemeClr val="accent2"/>
                </a:solidFill>
              </a:rPr>
              <a:t>du milieu  </a:t>
            </a:r>
            <a:r>
              <a:rPr lang="fr-FR" altLang="fr-FR"/>
              <a:t>où a lieu la propagation </a:t>
            </a:r>
          </a:p>
          <a:p>
            <a:r>
              <a:rPr lang="fr-FR" altLang="fr-FR"/>
              <a:t>par effet de l’indice optique « n » (indice de refraction) du milieu</a:t>
            </a:r>
          </a:p>
          <a:p>
            <a:endParaRPr lang="fr-FR" altLang="fr-FR"/>
          </a:p>
          <a:p>
            <a:r>
              <a:rPr lang="fr-FR" altLang="fr-FR"/>
              <a:t>dans le vide  n = 1 </a:t>
            </a:r>
          </a:p>
          <a:p>
            <a:endParaRPr lang="fr-FR" altLang="fr-FR"/>
          </a:p>
          <a:p>
            <a:r>
              <a:rPr lang="fr-FR" altLang="fr-FR"/>
              <a:t>dans un milieu d’indice « n »      </a:t>
            </a:r>
            <a:endParaRPr lang="fr-FR" altLang="fr-FR" sz="140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093168"/>
              </p:ext>
            </p:extLst>
          </p:nvPr>
        </p:nvGraphicFramePr>
        <p:xfrm>
          <a:off x="2687427" y="3225321"/>
          <a:ext cx="3154362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2" name="Équation" r:id="rId3" imgW="1917360" imgH="419040" progId="Equation.3">
                  <p:embed/>
                </p:oleObj>
              </mc:Choice>
              <mc:Fallback>
                <p:oleObj name="Équation" r:id="rId3" imgW="1917360" imgH="419040" progId="Equation.3">
                  <p:embed/>
                  <p:pic>
                    <p:nvPicPr>
                      <p:cNvPr id="0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427" y="3225321"/>
                        <a:ext cx="3154362" cy="6889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44893"/>
              </p:ext>
            </p:extLst>
          </p:nvPr>
        </p:nvGraphicFramePr>
        <p:xfrm>
          <a:off x="2672557" y="4698825"/>
          <a:ext cx="1878012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3" name="Équation" r:id="rId5" imgW="1143000" imgH="368280" progId="Equation.3">
                  <p:embed/>
                </p:oleObj>
              </mc:Choice>
              <mc:Fallback>
                <p:oleObj name="Équation" r:id="rId5" imgW="1143000" imgH="368280" progId="Equation.3">
                  <p:embed/>
                  <p:pic>
                    <p:nvPicPr>
                      <p:cNvPr id="0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2557" y="4698825"/>
                        <a:ext cx="1878012" cy="606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889052"/>
              </p:ext>
            </p:extLst>
          </p:nvPr>
        </p:nvGraphicFramePr>
        <p:xfrm>
          <a:off x="1930400" y="5649913"/>
          <a:ext cx="62388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54" name="Équation" r:id="rId7" imgW="3365280" imgH="495000" progId="Equation.3">
                  <p:embed/>
                </p:oleObj>
              </mc:Choice>
              <mc:Fallback>
                <p:oleObj name="Équation" r:id="rId7" imgW="3365280" imgH="495000" progId="Equation.3">
                  <p:embed/>
                  <p:pic>
                    <p:nvPicPr>
                      <p:cNvPr id="0" name="Obje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0" y="5649913"/>
                        <a:ext cx="6238875" cy="9191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36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54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817563" y="2608263"/>
            <a:ext cx="4333535" cy="1941173"/>
          </a:xfrm>
          <a:noFill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4000" smtClean="0">
                <a:solidFill>
                  <a:schemeClr val="accent1"/>
                </a:solidFill>
              </a:rPr>
              <a:t>mise en route</a:t>
            </a:r>
            <a:br>
              <a:rPr lang="fr-FR" altLang="fr-FR" sz="4000" smtClean="0">
                <a:solidFill>
                  <a:schemeClr val="accent1"/>
                </a:solidFill>
              </a:rPr>
            </a:br>
            <a:r>
              <a:rPr lang="fr-FR" altLang="fr-FR" sz="4000" smtClean="0">
                <a:solidFill>
                  <a:schemeClr val="accent1"/>
                </a:solidFill>
              </a:rPr>
              <a:t>et</a:t>
            </a:r>
            <a:br>
              <a:rPr lang="fr-FR" altLang="fr-FR" sz="4000" smtClean="0">
                <a:solidFill>
                  <a:schemeClr val="accent1"/>
                </a:solidFill>
              </a:rPr>
            </a:br>
            <a:r>
              <a:rPr lang="fr-FR" altLang="fr-FR" sz="4000" smtClean="0">
                <a:solidFill>
                  <a:schemeClr val="accent1"/>
                </a:solidFill>
              </a:rPr>
              <a:t>notions générales</a:t>
            </a:r>
          </a:p>
        </p:txBody>
      </p:sp>
    </p:spTree>
    <p:extLst>
      <p:ext uri="{BB962C8B-B14F-4D97-AF65-F5344CB8AC3E}">
        <p14:creationId xmlns:p14="http://schemas.microsoft.com/office/powerpoint/2010/main" val="20768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538" y="536575"/>
            <a:ext cx="6308725" cy="431800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fr-FR" altLang="fr-FR" sz="2000">
                <a:latin typeface="Comic Sans MS" pitchFamily="66" charset="0"/>
              </a:rPr>
              <a:t>illustration :     influence de l'indice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00581" y="1041412"/>
            <a:ext cx="8980485" cy="2686057"/>
            <a:chOff x="200581" y="1112852"/>
            <a:chExt cx="8980485" cy="2686057"/>
          </a:xfrm>
        </p:grpSpPr>
        <p:sp>
          <p:nvSpPr>
            <p:cNvPr id="1090565" name="Text Box 5"/>
            <p:cNvSpPr txBox="1">
              <a:spLocks noChangeArrowheads="1"/>
            </p:cNvSpPr>
            <p:nvPr/>
          </p:nvSpPr>
          <p:spPr bwMode="auto">
            <a:xfrm>
              <a:off x="4585258" y="3255967"/>
              <a:ext cx="682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400"/>
                <a:t>temps</a:t>
              </a:r>
            </a:p>
          </p:txBody>
        </p:sp>
        <p:sp>
          <p:nvSpPr>
            <p:cNvPr id="1090564" name="Text Box 4"/>
            <p:cNvSpPr txBox="1">
              <a:spLocks noChangeArrowheads="1"/>
            </p:cNvSpPr>
            <p:nvPr/>
          </p:nvSpPr>
          <p:spPr bwMode="auto">
            <a:xfrm>
              <a:off x="200616" y="2451930"/>
              <a:ext cx="2293938" cy="638175"/>
            </a:xfrm>
            <a:prstGeom prst="rect">
              <a:avLst/>
            </a:prstGeom>
            <a:noFill/>
            <a:ln w="5715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600"/>
                <a:t>chemin geometrique L</a:t>
              </a:r>
            </a:p>
            <a:p>
              <a:r>
                <a:rPr lang="fr-FR" altLang="fr-FR" sz="1600"/>
                <a:t>chemin optique n.L</a:t>
              </a:r>
            </a:p>
          </p:txBody>
        </p:sp>
        <p:grpSp>
          <p:nvGrpSpPr>
            <p:cNvPr id="1090566" name="Group 6"/>
            <p:cNvGrpSpPr>
              <a:grpSpLocks/>
            </p:cNvGrpSpPr>
            <p:nvPr/>
          </p:nvGrpSpPr>
          <p:grpSpPr bwMode="auto">
            <a:xfrm>
              <a:off x="2615204" y="1901054"/>
              <a:ext cx="2659063" cy="1330325"/>
              <a:chOff x="1648" y="1165"/>
              <a:chExt cx="1674" cy="838"/>
            </a:xfrm>
          </p:grpSpPr>
          <p:sp>
            <p:nvSpPr>
              <p:cNvPr id="1090567" name="Rectangle 7"/>
              <p:cNvSpPr>
                <a:spLocks noChangeArrowheads="1"/>
              </p:cNvSpPr>
              <p:nvPr/>
            </p:nvSpPr>
            <p:spPr bwMode="auto">
              <a:xfrm>
                <a:off x="2183" y="1388"/>
                <a:ext cx="311" cy="61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568" name="Text Box 8"/>
              <p:cNvSpPr txBox="1">
                <a:spLocks noChangeArrowheads="1"/>
              </p:cNvSpPr>
              <p:nvPr/>
            </p:nvSpPr>
            <p:spPr bwMode="auto">
              <a:xfrm>
                <a:off x="1775" y="1165"/>
                <a:ext cx="55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distance</a:t>
                </a:r>
              </a:p>
            </p:txBody>
          </p:sp>
          <p:sp>
            <p:nvSpPr>
              <p:cNvPr id="1090569" name="Line 9"/>
              <p:cNvSpPr>
                <a:spLocks noChangeShapeType="1"/>
              </p:cNvSpPr>
              <p:nvPr/>
            </p:nvSpPr>
            <p:spPr bwMode="auto">
              <a:xfrm flipV="1">
                <a:off x="1717" y="1196"/>
                <a:ext cx="0" cy="807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570" name="Line 10"/>
              <p:cNvSpPr>
                <a:spLocks noChangeShapeType="1"/>
              </p:cNvSpPr>
              <p:nvPr/>
            </p:nvSpPr>
            <p:spPr bwMode="auto">
              <a:xfrm>
                <a:off x="1717" y="2003"/>
                <a:ext cx="160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571" name="Line 11"/>
              <p:cNvSpPr>
                <a:spLocks noChangeShapeType="1"/>
              </p:cNvSpPr>
              <p:nvPr/>
            </p:nvSpPr>
            <p:spPr bwMode="auto">
              <a:xfrm flipV="1">
                <a:off x="1717" y="1383"/>
                <a:ext cx="1211" cy="62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572" name="Text Box 12"/>
              <p:cNvSpPr txBox="1">
                <a:spLocks noChangeArrowheads="1"/>
              </p:cNvSpPr>
              <p:nvPr/>
            </p:nvSpPr>
            <p:spPr bwMode="auto">
              <a:xfrm rot="-1555499">
                <a:off x="1648" y="1734"/>
                <a:ext cx="57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vitesse c</a:t>
                </a:r>
              </a:p>
            </p:txBody>
          </p:sp>
          <p:sp>
            <p:nvSpPr>
              <p:cNvPr id="1090573" name="Freeform 13"/>
              <p:cNvSpPr>
                <a:spLocks/>
              </p:cNvSpPr>
              <p:nvPr/>
            </p:nvSpPr>
            <p:spPr bwMode="auto">
              <a:xfrm>
                <a:off x="1717" y="1388"/>
                <a:ext cx="1449" cy="610"/>
              </a:xfrm>
              <a:custGeom>
                <a:avLst/>
                <a:gdLst>
                  <a:gd name="T0" fmla="*/ 0 w 2545"/>
                  <a:gd name="T1" fmla="*/ 1073 h 1073"/>
                  <a:gd name="T2" fmla="*/ 782 w 2545"/>
                  <a:gd name="T3" fmla="*/ 682 h 1073"/>
                  <a:gd name="T4" fmla="*/ 1345 w 2545"/>
                  <a:gd name="T5" fmla="*/ 628 h 1073"/>
                  <a:gd name="T6" fmla="*/ 2545 w 2545"/>
                  <a:gd name="T7" fmla="*/ 0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45" h="1073">
                    <a:moveTo>
                      <a:pt x="0" y="1073"/>
                    </a:moveTo>
                    <a:lnTo>
                      <a:pt x="782" y="682"/>
                    </a:lnTo>
                    <a:lnTo>
                      <a:pt x="1345" y="628"/>
                    </a:lnTo>
                    <a:lnTo>
                      <a:pt x="2545" y="0"/>
                    </a:lnTo>
                  </a:path>
                </a:pathLst>
              </a:custGeom>
              <a:noFill/>
              <a:ln w="38100" cap="flat" cmpd="sng">
                <a:solidFill>
                  <a:srgbClr val="FF00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574" name="Text Box 14"/>
              <p:cNvSpPr txBox="1">
                <a:spLocks noChangeArrowheads="1"/>
              </p:cNvSpPr>
              <p:nvPr/>
            </p:nvSpPr>
            <p:spPr bwMode="auto">
              <a:xfrm>
                <a:off x="2162" y="1382"/>
                <a:ext cx="516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vitesse </a:t>
                </a:r>
              </a:p>
              <a:p>
                <a:r>
                  <a:rPr lang="fr-FR" altLang="fr-FR" sz="1400"/>
                  <a:t>c/n</a:t>
                </a:r>
              </a:p>
            </p:txBody>
          </p:sp>
          <p:sp>
            <p:nvSpPr>
              <p:cNvPr id="1090575" name="Text Box 15"/>
              <p:cNvSpPr txBox="1">
                <a:spLocks noChangeArrowheads="1"/>
              </p:cNvSpPr>
              <p:nvPr/>
            </p:nvSpPr>
            <p:spPr bwMode="auto">
              <a:xfrm rot="-1555499">
                <a:off x="2645" y="1506"/>
                <a:ext cx="57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vitesse c</a:t>
                </a:r>
              </a:p>
            </p:txBody>
          </p:sp>
          <p:sp>
            <p:nvSpPr>
              <p:cNvPr id="1090576" name="Line 16"/>
              <p:cNvSpPr>
                <a:spLocks noChangeShapeType="1"/>
              </p:cNvSpPr>
              <p:nvPr/>
            </p:nvSpPr>
            <p:spPr bwMode="auto">
              <a:xfrm flipH="1">
                <a:off x="1717" y="1388"/>
                <a:ext cx="1449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577" name="Line 17"/>
              <p:cNvSpPr>
                <a:spLocks noChangeShapeType="1"/>
              </p:cNvSpPr>
              <p:nvPr/>
            </p:nvSpPr>
            <p:spPr bwMode="auto">
              <a:xfrm>
                <a:off x="2918" y="1388"/>
                <a:ext cx="0" cy="615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578" name="Line 18"/>
              <p:cNvSpPr>
                <a:spLocks noChangeShapeType="1"/>
              </p:cNvSpPr>
              <p:nvPr/>
            </p:nvSpPr>
            <p:spPr bwMode="auto">
              <a:xfrm>
                <a:off x="3167" y="1386"/>
                <a:ext cx="0" cy="61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090648" name="Text Box 88"/>
            <p:cNvSpPr txBox="1">
              <a:spLocks noChangeArrowheads="1"/>
            </p:cNvSpPr>
            <p:nvPr/>
          </p:nvSpPr>
          <p:spPr bwMode="auto">
            <a:xfrm>
              <a:off x="2534241" y="1615304"/>
              <a:ext cx="53403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600"/>
                <a:t>un peu comme le velo = ça monte, on change de braquet</a:t>
              </a:r>
            </a:p>
          </p:txBody>
        </p:sp>
        <p:sp>
          <p:nvSpPr>
            <p:cNvPr id="1090563" name="Text Box 3"/>
            <p:cNvSpPr txBox="1">
              <a:spLocks noChangeArrowheads="1"/>
            </p:cNvSpPr>
            <p:nvPr/>
          </p:nvSpPr>
          <p:spPr bwMode="auto">
            <a:xfrm>
              <a:off x="251381" y="3432195"/>
              <a:ext cx="8489948" cy="366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fr-FR" altLang="fr-FR" sz="1800"/>
                <a:t>pour arriver au même point  c'est plus long si on traverse un milieu matériel</a:t>
              </a:r>
            </a:p>
          </p:txBody>
        </p:sp>
        <p:grpSp>
          <p:nvGrpSpPr>
            <p:cNvPr id="1090683" name="Group 123"/>
            <p:cNvGrpSpPr>
              <a:grpSpLocks/>
            </p:cNvGrpSpPr>
            <p:nvPr/>
          </p:nvGrpSpPr>
          <p:grpSpPr bwMode="auto">
            <a:xfrm>
              <a:off x="200581" y="1112852"/>
              <a:ext cx="8980485" cy="2238383"/>
              <a:chOff x="103" y="638"/>
              <a:chExt cx="5657" cy="1410"/>
            </a:xfrm>
          </p:grpSpPr>
          <p:sp>
            <p:nvSpPr>
              <p:cNvPr id="1090579" name="Text Box 19"/>
              <p:cNvSpPr txBox="1">
                <a:spLocks noChangeArrowheads="1"/>
              </p:cNvSpPr>
              <p:nvPr/>
            </p:nvSpPr>
            <p:spPr bwMode="auto">
              <a:xfrm>
                <a:off x="110" y="957"/>
                <a:ext cx="1131" cy="409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b="1">
                    <a:latin typeface="Symbol" pitchFamily="18" charset="2"/>
                  </a:rPr>
                  <a:t>l</a:t>
                </a:r>
                <a:r>
                  <a:rPr lang="fr-FR" altLang="fr-FR" sz="2000" baseline="-25000"/>
                  <a:t>milieu</a:t>
                </a:r>
                <a:r>
                  <a:rPr lang="fr-FR" altLang="fr-FR" b="1"/>
                  <a:t> = </a:t>
                </a:r>
                <a:r>
                  <a:rPr lang="fr-FR" altLang="fr-FR" b="1">
                    <a:latin typeface="Symbol" pitchFamily="18" charset="2"/>
                  </a:rPr>
                  <a:t>l</a:t>
                </a:r>
                <a:r>
                  <a:rPr lang="fr-FR" altLang="fr-FR" sz="2000" baseline="-25000"/>
                  <a:t>vide</a:t>
                </a:r>
                <a:r>
                  <a:rPr lang="fr-FR" altLang="fr-FR"/>
                  <a:t>/n</a:t>
                </a:r>
              </a:p>
              <a:p>
                <a:r>
                  <a:rPr lang="fr-FR" altLang="fr-FR" sz="1800"/>
                  <a:t>et    </a:t>
                </a:r>
                <a:r>
                  <a:rPr lang="fr-FR" altLang="fr-FR"/>
                  <a:t> v = </a:t>
                </a:r>
                <a:r>
                  <a:rPr lang="fr-FR" altLang="fr-FR" smtClean="0"/>
                  <a:t>c/n </a:t>
                </a:r>
                <a:endParaRPr lang="fr-FR" altLang="fr-FR"/>
              </a:p>
            </p:txBody>
          </p:sp>
          <p:grpSp>
            <p:nvGrpSpPr>
              <p:cNvPr id="1090682" name="Group 122"/>
              <p:cNvGrpSpPr>
                <a:grpSpLocks/>
              </p:cNvGrpSpPr>
              <p:nvPr/>
            </p:nvGrpSpPr>
            <p:grpSpPr bwMode="auto">
              <a:xfrm>
                <a:off x="103" y="638"/>
                <a:ext cx="5657" cy="1410"/>
                <a:chOff x="103" y="638"/>
                <a:chExt cx="5657" cy="1410"/>
              </a:xfrm>
            </p:grpSpPr>
            <p:grpSp>
              <p:nvGrpSpPr>
                <p:cNvPr id="1090580" name="Group 20"/>
                <p:cNvGrpSpPr>
                  <a:grpSpLocks/>
                </p:cNvGrpSpPr>
                <p:nvPr/>
              </p:nvGrpSpPr>
              <p:grpSpPr bwMode="auto">
                <a:xfrm>
                  <a:off x="3551" y="1307"/>
                  <a:ext cx="2209" cy="741"/>
                  <a:chOff x="3550" y="1307"/>
                  <a:chExt cx="2210" cy="741"/>
                </a:xfrm>
              </p:grpSpPr>
              <p:sp>
                <p:nvSpPr>
                  <p:cNvPr id="109058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550" y="1433"/>
                    <a:ext cx="161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90582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36" y="1396"/>
                    <a:ext cx="616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fr-FR" altLang="fr-FR" sz="1600"/>
                      <a:t>distance</a:t>
                    </a:r>
                  </a:p>
                </p:txBody>
              </p:sp>
              <p:sp>
                <p:nvSpPr>
                  <p:cNvPr id="1090583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1307"/>
                    <a:ext cx="1394" cy="238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090584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606" y="1358"/>
                    <a:ext cx="1378" cy="144"/>
                    <a:chOff x="2993" y="2722"/>
                    <a:chExt cx="1735" cy="182"/>
                  </a:xfrm>
                </p:grpSpPr>
                <p:grpSp>
                  <p:nvGrpSpPr>
                    <p:cNvPr id="1090585" name="Group 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93" y="2726"/>
                      <a:ext cx="575" cy="178"/>
                      <a:chOff x="705" y="1930"/>
                      <a:chExt cx="872" cy="270"/>
                    </a:xfrm>
                  </p:grpSpPr>
                  <p:grpSp>
                    <p:nvGrpSpPr>
                      <p:cNvPr id="1090586" name="Group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5" y="1930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587" name="Freeform 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588" name="Freeform 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589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1090590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45" y="1932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591" name="Freeform 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592" name="Freeform 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593" name="Freeform 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1090594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73" y="2724"/>
                      <a:ext cx="575" cy="178"/>
                      <a:chOff x="705" y="1930"/>
                      <a:chExt cx="872" cy="270"/>
                    </a:xfrm>
                  </p:grpSpPr>
                  <p:grpSp>
                    <p:nvGrpSpPr>
                      <p:cNvPr id="1090595" name="Group 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5" y="1930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596" name="Freeform 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597" name="Freeform 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598" name="Freeform 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1090599" name="Group 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45" y="1932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00" name="Freeform 4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01" name="Freeform 4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02" name="Freeform 4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1090603" name="Group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53" y="2722"/>
                      <a:ext cx="575" cy="178"/>
                      <a:chOff x="705" y="1930"/>
                      <a:chExt cx="872" cy="270"/>
                    </a:xfrm>
                  </p:grpSpPr>
                  <p:grpSp>
                    <p:nvGrpSpPr>
                      <p:cNvPr id="1090604" name="Group 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5" y="1930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05" name="Freeform 4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06" name="Freeform 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07" name="Freeform 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1090608" name="Group 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45" y="1932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09" name="Freeform 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10" name="Freeform 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11" name="Freeform 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</p:grpSp>
              </p:grpSp>
              <p:sp>
                <p:nvSpPr>
                  <p:cNvPr id="1090612" name="AutoShape 52"/>
                  <p:cNvSpPr>
                    <a:spLocks noChangeArrowheads="1"/>
                  </p:cNvSpPr>
                  <p:nvPr/>
                </p:nvSpPr>
                <p:spPr bwMode="auto">
                  <a:xfrm>
                    <a:off x="3641" y="1512"/>
                    <a:ext cx="1332" cy="231"/>
                  </a:xfrm>
                  <a:prstGeom prst="rightArrow">
                    <a:avLst>
                      <a:gd name="adj1" fmla="val 51074"/>
                      <a:gd name="adj2" fmla="val 82836"/>
                    </a:avLst>
                  </a:prstGeom>
                  <a:solidFill>
                    <a:srgbClr val="99FF66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90613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73" y="1518"/>
                    <a:ext cx="809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fr-FR" altLang="fr-FR" sz="1600"/>
                      <a:t>propagation</a:t>
                    </a:r>
                  </a:p>
                </p:txBody>
              </p:sp>
              <p:sp>
                <p:nvSpPr>
                  <p:cNvPr id="1090614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4065" y="1692"/>
                    <a:ext cx="347" cy="329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90615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3558" y="1815"/>
                    <a:ext cx="161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90616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44" y="1780"/>
                    <a:ext cx="616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fr-FR" altLang="fr-FR" sz="1600"/>
                      <a:t>distance</a:t>
                    </a:r>
                  </a:p>
                </p:txBody>
              </p:sp>
              <p:sp>
                <p:nvSpPr>
                  <p:cNvPr id="109061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1690"/>
                    <a:ext cx="1393" cy="330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090618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3613" y="1741"/>
                    <a:ext cx="1260" cy="144"/>
                    <a:chOff x="3002" y="3204"/>
                    <a:chExt cx="1587" cy="182"/>
                  </a:xfrm>
                </p:grpSpPr>
                <p:grpSp>
                  <p:nvGrpSpPr>
                    <p:cNvPr id="1090619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02" y="3208"/>
                      <a:ext cx="576" cy="178"/>
                      <a:chOff x="705" y="1930"/>
                      <a:chExt cx="872" cy="270"/>
                    </a:xfrm>
                  </p:grpSpPr>
                  <p:grpSp>
                    <p:nvGrpSpPr>
                      <p:cNvPr id="1090620" name="Group 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5" y="1930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21" name="Freeform 6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22" name="Freeform 6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23" name="Freeform 6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1090624" name="Group 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45" y="1932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25" name="Freeform 6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26" name="Freeform 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27" name="Freeform 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1090628" name="Group 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82" y="3206"/>
                      <a:ext cx="426" cy="178"/>
                      <a:chOff x="705" y="1930"/>
                      <a:chExt cx="872" cy="270"/>
                    </a:xfrm>
                  </p:grpSpPr>
                  <p:grpSp>
                    <p:nvGrpSpPr>
                      <p:cNvPr id="1090629" name="Group 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5" y="1930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30" name="Freeform 7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31" name="Freeform 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32" name="Freeform 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1090633" name="Group 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45" y="1932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34" name="Freeform 7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35" name="Freeform 7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36" name="Freeform 7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1090637" name="Group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14" y="3204"/>
                      <a:ext cx="575" cy="178"/>
                      <a:chOff x="705" y="1930"/>
                      <a:chExt cx="872" cy="270"/>
                    </a:xfrm>
                  </p:grpSpPr>
                  <p:grpSp>
                    <p:nvGrpSpPr>
                      <p:cNvPr id="1090638" name="Group 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5" y="1930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39" name="Freeform 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40" name="Freeform 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41" name="Freeform 8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1090642" name="Group 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45" y="1932"/>
                        <a:ext cx="432" cy="268"/>
                        <a:chOff x="1332" y="3490"/>
                        <a:chExt cx="2497" cy="660"/>
                      </a:xfrm>
                    </p:grpSpPr>
                    <p:sp>
                      <p:nvSpPr>
                        <p:cNvPr id="1090643" name="Freeform 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63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44" name="Freeform 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332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1090645" name="Freeform 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01" y="3490"/>
                          <a:ext cx="828" cy="660"/>
                        </a:xfrm>
                        <a:custGeom>
                          <a:avLst/>
                          <a:gdLst>
                            <a:gd name="T0" fmla="*/ 0 w 828"/>
                            <a:gd name="T1" fmla="*/ 325 h 660"/>
                            <a:gd name="T2" fmla="*/ 119 w 828"/>
                            <a:gd name="T3" fmla="*/ 61 h 660"/>
                            <a:gd name="T4" fmla="*/ 237 w 828"/>
                            <a:gd name="T5" fmla="*/ 6 h 660"/>
                            <a:gd name="T6" fmla="*/ 346 w 828"/>
                            <a:gd name="T7" fmla="*/ 97 h 660"/>
                            <a:gd name="T8" fmla="*/ 437 w 828"/>
                            <a:gd name="T9" fmla="*/ 325 h 660"/>
                            <a:gd name="T10" fmla="*/ 546 w 828"/>
                            <a:gd name="T11" fmla="*/ 588 h 660"/>
                            <a:gd name="T12" fmla="*/ 691 w 828"/>
                            <a:gd name="T13" fmla="*/ 634 h 660"/>
                            <a:gd name="T14" fmla="*/ 791 w 828"/>
                            <a:gd name="T15" fmla="*/ 434 h 660"/>
                            <a:gd name="T16" fmla="*/ 828 w 828"/>
                            <a:gd name="T17" fmla="*/ 334 h 66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828" h="660">
                              <a:moveTo>
                                <a:pt x="0" y="325"/>
                              </a:moveTo>
                              <a:cubicBezTo>
                                <a:pt x="40" y="219"/>
                                <a:pt x="80" y="114"/>
                                <a:pt x="119" y="61"/>
                              </a:cubicBezTo>
                              <a:cubicBezTo>
                                <a:pt x="158" y="8"/>
                                <a:pt x="199" y="0"/>
                                <a:pt x="237" y="6"/>
                              </a:cubicBezTo>
                              <a:cubicBezTo>
                                <a:pt x="275" y="12"/>
                                <a:pt x="313" y="44"/>
                                <a:pt x="346" y="97"/>
                              </a:cubicBezTo>
                              <a:cubicBezTo>
                                <a:pt x="379" y="150"/>
                                <a:pt x="404" y="243"/>
                                <a:pt x="437" y="325"/>
                              </a:cubicBezTo>
                              <a:cubicBezTo>
                                <a:pt x="470" y="407"/>
                                <a:pt x="504" y="537"/>
                                <a:pt x="546" y="588"/>
                              </a:cubicBezTo>
                              <a:cubicBezTo>
                                <a:pt x="588" y="639"/>
                                <a:pt x="650" y="660"/>
                                <a:pt x="691" y="634"/>
                              </a:cubicBezTo>
                              <a:cubicBezTo>
                                <a:pt x="732" y="608"/>
                                <a:pt x="768" y="484"/>
                                <a:pt x="791" y="434"/>
                              </a:cubicBezTo>
                              <a:cubicBezTo>
                                <a:pt x="814" y="384"/>
                                <a:pt x="823" y="363"/>
                                <a:pt x="828" y="334"/>
                              </a:cubicBezTo>
                            </a:path>
                          </a:pathLst>
                        </a:custGeom>
                        <a:noFill/>
                        <a:ln w="28575" cap="flat" cmpd="sng">
                          <a:solidFill>
                            <a:schemeClr val="bg2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000" tIns="46800" rIns="90000" bIns="46800" anchor="ctr">
                          <a:sp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</p:grpSp>
              </p:grpSp>
              <p:sp>
                <p:nvSpPr>
                  <p:cNvPr id="1090646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4164" y="1897"/>
                    <a:ext cx="125" cy="115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90647" name="Text 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45" y="1836"/>
                    <a:ext cx="181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fr-FR" altLang="fr-FR" sz="1600"/>
                      <a:t>n</a:t>
                    </a:r>
                  </a:p>
                </p:txBody>
              </p:sp>
            </p:grpSp>
            <p:sp>
              <p:nvSpPr>
                <p:cNvPr id="1090649" name="Rectangle 89"/>
                <p:cNvSpPr>
                  <a:spLocks noChangeArrowheads="1"/>
                </p:cNvSpPr>
                <p:nvPr/>
              </p:nvSpPr>
              <p:spPr bwMode="auto">
                <a:xfrm>
                  <a:off x="1573" y="794"/>
                  <a:ext cx="2998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fr-FR" altLang="fr-FR" sz="1600"/>
                    <a:t>dans le milieu on avance avec des  pas plus petits</a:t>
                  </a:r>
                </a:p>
              </p:txBody>
            </p:sp>
            <p:sp>
              <p:nvSpPr>
                <p:cNvPr id="127" name="Rectangle 89"/>
                <p:cNvSpPr>
                  <a:spLocks noChangeArrowheads="1"/>
                </p:cNvSpPr>
                <p:nvPr/>
              </p:nvSpPr>
              <p:spPr bwMode="auto">
                <a:xfrm>
                  <a:off x="103" y="638"/>
                  <a:ext cx="1279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fr-FR" altLang="fr-FR" sz="2000" b="1" smtClean="0">
                      <a:solidFill>
                        <a:schemeClr val="accent2"/>
                      </a:solidFill>
                    </a:rPr>
                    <a:t>vitesse reduite</a:t>
                  </a:r>
                  <a:endParaRPr lang="fr-FR" altLang="fr-FR" b="1">
                    <a:solidFill>
                      <a:schemeClr val="accent2"/>
                    </a:solidFill>
                  </a:endParaRPr>
                </a:p>
              </p:txBody>
            </p:sp>
          </p:grpSp>
        </p:grpSp>
      </p:grpSp>
      <p:grpSp>
        <p:nvGrpSpPr>
          <p:cNvPr id="3" name="Groupe 2"/>
          <p:cNvGrpSpPr/>
          <p:nvPr/>
        </p:nvGrpSpPr>
        <p:grpSpPr>
          <a:xfrm>
            <a:off x="293838" y="3898900"/>
            <a:ext cx="8799176" cy="2861146"/>
            <a:chOff x="293838" y="3898900"/>
            <a:chExt cx="8799176" cy="2861146"/>
          </a:xfrm>
        </p:grpSpPr>
        <p:sp>
          <p:nvSpPr>
            <p:cNvPr id="1090651" name="Text Box 91"/>
            <p:cNvSpPr txBox="1">
              <a:spLocks noChangeArrowheads="1"/>
            </p:cNvSpPr>
            <p:nvPr/>
          </p:nvSpPr>
          <p:spPr bwMode="auto">
            <a:xfrm>
              <a:off x="296938" y="3898900"/>
              <a:ext cx="4875350" cy="1264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2000" b="1" smtClean="0">
                  <a:solidFill>
                    <a:schemeClr val="accent2"/>
                  </a:solidFill>
                </a:rPr>
                <a:t>distorsion de front d’onde</a:t>
              </a:r>
              <a:endParaRPr lang="fr-FR" altLang="fr-FR" sz="2000" b="1">
                <a:solidFill>
                  <a:schemeClr val="accent2"/>
                </a:solidFill>
              </a:endParaRPr>
            </a:p>
            <a:p>
              <a:endParaRPr lang="fr-FR" altLang="fr-FR" sz="800"/>
            </a:p>
            <a:p>
              <a:r>
                <a:rPr lang="fr-FR" altLang="fr-FR" sz="1600"/>
                <a:t>le front d'énergie peut être déformé pour cause </a:t>
              </a:r>
            </a:p>
            <a:p>
              <a:r>
                <a:rPr lang="fr-FR" altLang="fr-FR" sz="1600"/>
                <a:t>de vitesse de propagation  non uniforme </a:t>
              </a:r>
              <a:r>
                <a:rPr lang="fr-FR" altLang="fr-FR" sz="1600" smtClean="0"/>
                <a:t> au sein</a:t>
              </a:r>
            </a:p>
            <a:p>
              <a:r>
                <a:rPr lang="fr-FR" altLang="fr-FR" sz="1600" smtClean="0"/>
                <a:t>du front d’onde</a:t>
              </a:r>
              <a:endParaRPr lang="fr-FR" altLang="fr-FR" sz="1600"/>
            </a:p>
          </p:txBody>
        </p:sp>
        <p:grpSp>
          <p:nvGrpSpPr>
            <p:cNvPr id="1090652" name="Group 92"/>
            <p:cNvGrpSpPr>
              <a:grpSpLocks/>
            </p:cNvGrpSpPr>
            <p:nvPr/>
          </p:nvGrpSpPr>
          <p:grpSpPr bwMode="auto">
            <a:xfrm>
              <a:off x="5224276" y="4056922"/>
              <a:ext cx="3868738" cy="1277938"/>
              <a:chOff x="1141" y="1545"/>
              <a:chExt cx="3506" cy="1159"/>
            </a:xfrm>
          </p:grpSpPr>
          <p:sp>
            <p:nvSpPr>
              <p:cNvPr id="1090653" name="AutoShape 93"/>
              <p:cNvSpPr>
                <a:spLocks noChangeArrowheads="1"/>
              </p:cNvSpPr>
              <p:nvPr/>
            </p:nvSpPr>
            <p:spPr bwMode="auto">
              <a:xfrm>
                <a:off x="1141" y="1545"/>
                <a:ext cx="3029" cy="892"/>
              </a:xfrm>
              <a:prstGeom prst="rightArrow">
                <a:avLst>
                  <a:gd name="adj1" fmla="val 47843"/>
                  <a:gd name="adj2" fmla="val 41519"/>
                </a:avLst>
              </a:prstGeom>
              <a:solidFill>
                <a:srgbClr val="FFFF99"/>
              </a:solidFill>
              <a:ln w="9525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54" name="Line 94"/>
              <p:cNvSpPr>
                <a:spLocks noChangeShapeType="1"/>
              </p:cNvSpPr>
              <p:nvPr/>
            </p:nvSpPr>
            <p:spPr bwMode="auto">
              <a:xfrm>
                <a:off x="1161" y="1646"/>
                <a:ext cx="0" cy="732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55" name="Line 95"/>
              <p:cNvSpPr>
                <a:spLocks noChangeShapeType="1"/>
              </p:cNvSpPr>
              <p:nvPr/>
            </p:nvSpPr>
            <p:spPr bwMode="auto">
              <a:xfrm>
                <a:off x="1701" y="1646"/>
                <a:ext cx="0" cy="732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56" name="Line 96"/>
              <p:cNvSpPr>
                <a:spLocks noChangeShapeType="1"/>
              </p:cNvSpPr>
              <p:nvPr/>
            </p:nvSpPr>
            <p:spPr bwMode="auto">
              <a:xfrm>
                <a:off x="2170" y="1646"/>
                <a:ext cx="0" cy="732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57" name="Line 97"/>
              <p:cNvSpPr>
                <a:spLocks noChangeShapeType="1"/>
              </p:cNvSpPr>
              <p:nvPr/>
            </p:nvSpPr>
            <p:spPr bwMode="auto">
              <a:xfrm>
                <a:off x="2782" y="1647"/>
                <a:ext cx="0" cy="73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58" name="Rectangle 98"/>
              <p:cNvSpPr>
                <a:spLocks noChangeArrowheads="1"/>
              </p:cNvSpPr>
              <p:nvPr/>
            </p:nvSpPr>
            <p:spPr bwMode="auto">
              <a:xfrm>
                <a:off x="2890" y="1869"/>
                <a:ext cx="358" cy="287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59" name="Freeform 99"/>
              <p:cNvSpPr>
                <a:spLocks/>
              </p:cNvSpPr>
              <p:nvPr/>
            </p:nvSpPr>
            <p:spPr bwMode="auto">
              <a:xfrm>
                <a:off x="3410" y="1647"/>
                <a:ext cx="86" cy="731"/>
              </a:xfrm>
              <a:custGeom>
                <a:avLst/>
                <a:gdLst>
                  <a:gd name="T0" fmla="*/ 109 w 109"/>
                  <a:gd name="T1" fmla="*/ 0 h 932"/>
                  <a:gd name="T2" fmla="*/ 109 w 109"/>
                  <a:gd name="T3" fmla="*/ 268 h 932"/>
                  <a:gd name="T4" fmla="*/ 0 w 109"/>
                  <a:gd name="T5" fmla="*/ 268 h 932"/>
                  <a:gd name="T6" fmla="*/ 1 w 109"/>
                  <a:gd name="T7" fmla="*/ 636 h 932"/>
                  <a:gd name="T8" fmla="*/ 109 w 109"/>
                  <a:gd name="T9" fmla="*/ 636 h 932"/>
                  <a:gd name="T10" fmla="*/ 109 w 109"/>
                  <a:gd name="T11" fmla="*/ 932 h 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" h="932">
                    <a:moveTo>
                      <a:pt x="109" y="0"/>
                    </a:moveTo>
                    <a:lnTo>
                      <a:pt x="109" y="268"/>
                    </a:lnTo>
                    <a:lnTo>
                      <a:pt x="0" y="268"/>
                    </a:lnTo>
                    <a:lnTo>
                      <a:pt x="1" y="636"/>
                    </a:lnTo>
                    <a:lnTo>
                      <a:pt x="109" y="636"/>
                    </a:lnTo>
                    <a:lnTo>
                      <a:pt x="109" y="932"/>
                    </a:lnTo>
                  </a:path>
                </a:pathLst>
              </a:cu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60" name="Text Box 100"/>
              <p:cNvSpPr txBox="1">
                <a:spLocks noChangeArrowheads="1"/>
              </p:cNvSpPr>
              <p:nvPr/>
            </p:nvSpPr>
            <p:spPr bwMode="auto">
              <a:xfrm>
                <a:off x="2974" y="1903"/>
                <a:ext cx="260" cy="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600"/>
                  <a:t>n</a:t>
                </a:r>
              </a:p>
            </p:txBody>
          </p:sp>
          <p:sp>
            <p:nvSpPr>
              <p:cNvPr id="1090661" name="Text Box 101"/>
              <p:cNvSpPr txBox="1">
                <a:spLocks noChangeArrowheads="1"/>
              </p:cNvSpPr>
              <p:nvPr/>
            </p:nvSpPr>
            <p:spPr bwMode="auto">
              <a:xfrm>
                <a:off x="1872" y="2417"/>
                <a:ext cx="1218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front incident</a:t>
                </a:r>
              </a:p>
            </p:txBody>
          </p:sp>
          <p:sp>
            <p:nvSpPr>
              <p:cNvPr id="1090662" name="Text Box 102"/>
              <p:cNvSpPr txBox="1">
                <a:spLocks noChangeArrowheads="1"/>
              </p:cNvSpPr>
              <p:nvPr/>
            </p:nvSpPr>
            <p:spPr bwMode="auto">
              <a:xfrm>
                <a:off x="3318" y="2428"/>
                <a:ext cx="1329" cy="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front émergent</a:t>
                </a:r>
              </a:p>
            </p:txBody>
          </p:sp>
        </p:grpSp>
        <p:sp>
          <p:nvSpPr>
            <p:cNvPr id="1090663" name="Text Box 103"/>
            <p:cNvSpPr txBox="1">
              <a:spLocks noChangeArrowheads="1"/>
            </p:cNvSpPr>
            <p:nvPr/>
          </p:nvSpPr>
          <p:spPr bwMode="auto">
            <a:xfrm>
              <a:off x="293838" y="5110971"/>
              <a:ext cx="5197554" cy="1479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600" smtClean="0"/>
                <a:t>avec </a:t>
              </a:r>
              <a:r>
                <a:rPr lang="fr-FR" altLang="fr-FR" sz="1600"/>
                <a:t>un front déformé </a:t>
              </a:r>
              <a:r>
                <a:rPr lang="fr-FR" altLang="fr-FR" sz="1600" smtClean="0"/>
                <a:t>on a des aberrations optiques</a:t>
              </a:r>
              <a:endParaRPr lang="fr-FR" altLang="fr-FR" sz="1600"/>
            </a:p>
            <a:p>
              <a:endParaRPr lang="fr-FR" altLang="fr-FR" sz="1600" smtClean="0">
                <a:solidFill>
                  <a:schemeClr val="accent2"/>
                </a:solidFill>
              </a:endParaRPr>
            </a:p>
            <a:p>
              <a:r>
                <a:rPr lang="fr-FR" altLang="fr-FR" sz="1600" smtClean="0">
                  <a:solidFill>
                    <a:schemeClr val="accent2"/>
                  </a:solidFill>
                </a:rPr>
                <a:t>les </a:t>
              </a:r>
              <a:r>
                <a:rPr lang="fr-FR" altLang="fr-FR" sz="1600">
                  <a:solidFill>
                    <a:schemeClr val="accent2"/>
                  </a:solidFill>
                </a:rPr>
                <a:t>rayons restent localement </a:t>
              </a:r>
              <a:endParaRPr lang="fr-FR" altLang="fr-FR" sz="1600" smtClean="0">
                <a:solidFill>
                  <a:schemeClr val="accent2"/>
                </a:solidFill>
              </a:endParaRPr>
            </a:p>
            <a:p>
              <a:r>
                <a:rPr lang="fr-FR" altLang="fr-FR" sz="1600" smtClean="0">
                  <a:solidFill>
                    <a:schemeClr val="accent2"/>
                  </a:solidFill>
                </a:rPr>
                <a:t>perpendiculaires au </a:t>
              </a:r>
              <a:r>
                <a:rPr lang="fr-FR" altLang="fr-FR" sz="1600">
                  <a:solidFill>
                    <a:schemeClr val="accent2"/>
                  </a:solidFill>
                </a:rPr>
                <a:t>front </a:t>
              </a:r>
              <a:r>
                <a:rPr lang="fr-FR" altLang="fr-FR" sz="1600" smtClean="0">
                  <a:solidFill>
                    <a:schemeClr val="accent2"/>
                  </a:solidFill>
                </a:rPr>
                <a:t>d'énergie</a:t>
              </a:r>
              <a:endParaRPr lang="fr-FR" altLang="fr-FR" sz="1600">
                <a:solidFill>
                  <a:schemeClr val="accent2"/>
                </a:solidFill>
              </a:endParaRPr>
            </a:p>
            <a:p>
              <a:r>
                <a:rPr lang="fr-FR" altLang="fr-FR" sz="1200"/>
                <a:t>théorème de Malus Dupin, 1808, </a:t>
              </a:r>
            </a:p>
            <a:p>
              <a:r>
                <a:rPr lang="fr-FR" altLang="fr-FR" sz="1200"/>
                <a:t>conséquence du principe de Fermat, 16xx)</a:t>
              </a:r>
              <a:r>
                <a:rPr lang="fr-FR" altLang="fr-FR" sz="1400"/>
                <a:t> </a:t>
              </a:r>
            </a:p>
          </p:txBody>
        </p:sp>
        <p:grpSp>
          <p:nvGrpSpPr>
            <p:cNvPr id="1090664" name="Group 104"/>
            <p:cNvGrpSpPr>
              <a:grpSpLocks/>
            </p:cNvGrpSpPr>
            <p:nvPr/>
          </p:nvGrpSpPr>
          <p:grpSpPr bwMode="auto">
            <a:xfrm>
              <a:off x="4614863" y="5332413"/>
              <a:ext cx="4014373" cy="1427633"/>
              <a:chOff x="1018" y="3060"/>
              <a:chExt cx="2901" cy="1030"/>
            </a:xfrm>
          </p:grpSpPr>
          <p:sp>
            <p:nvSpPr>
              <p:cNvPr id="1090665" name="AutoShape 105"/>
              <p:cNvSpPr>
                <a:spLocks noChangeArrowheads="1"/>
              </p:cNvSpPr>
              <p:nvPr/>
            </p:nvSpPr>
            <p:spPr bwMode="auto">
              <a:xfrm>
                <a:off x="1018" y="3119"/>
                <a:ext cx="2591" cy="763"/>
              </a:xfrm>
              <a:prstGeom prst="rightArrow">
                <a:avLst>
                  <a:gd name="adj1" fmla="val 47843"/>
                  <a:gd name="adj2" fmla="val 41520"/>
                </a:avLst>
              </a:prstGeom>
              <a:solidFill>
                <a:srgbClr val="FFFF99"/>
              </a:solidFill>
              <a:ln w="9525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66" name="Line 106"/>
              <p:cNvSpPr>
                <a:spLocks noChangeShapeType="1"/>
              </p:cNvSpPr>
              <p:nvPr/>
            </p:nvSpPr>
            <p:spPr bwMode="auto">
              <a:xfrm>
                <a:off x="1105" y="3193"/>
                <a:ext cx="0" cy="627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67" name="Line 107"/>
              <p:cNvSpPr>
                <a:spLocks noChangeShapeType="1"/>
              </p:cNvSpPr>
              <p:nvPr/>
            </p:nvSpPr>
            <p:spPr bwMode="auto">
              <a:xfrm>
                <a:off x="1567" y="3193"/>
                <a:ext cx="0" cy="627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68" name="Line 108"/>
              <p:cNvSpPr>
                <a:spLocks noChangeShapeType="1"/>
              </p:cNvSpPr>
              <p:nvPr/>
            </p:nvSpPr>
            <p:spPr bwMode="auto">
              <a:xfrm>
                <a:off x="1968" y="3193"/>
                <a:ext cx="0" cy="627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69" name="Line 109"/>
              <p:cNvSpPr>
                <a:spLocks noChangeShapeType="1"/>
              </p:cNvSpPr>
              <p:nvPr/>
            </p:nvSpPr>
            <p:spPr bwMode="auto">
              <a:xfrm>
                <a:off x="2492" y="3194"/>
                <a:ext cx="0" cy="62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1090670" name="Group 110"/>
              <p:cNvGrpSpPr>
                <a:grpSpLocks/>
              </p:cNvGrpSpPr>
              <p:nvPr/>
            </p:nvGrpSpPr>
            <p:grpSpPr bwMode="auto">
              <a:xfrm>
                <a:off x="2543" y="3060"/>
                <a:ext cx="426" cy="953"/>
                <a:chOff x="2588" y="3178"/>
                <a:chExt cx="426" cy="953"/>
              </a:xfrm>
            </p:grpSpPr>
            <p:sp>
              <p:nvSpPr>
                <p:cNvPr id="1090671" name="Freeform 111"/>
                <p:cNvSpPr>
                  <a:spLocks/>
                </p:cNvSpPr>
                <p:nvPr/>
              </p:nvSpPr>
              <p:spPr bwMode="auto">
                <a:xfrm>
                  <a:off x="2588" y="3178"/>
                  <a:ext cx="426" cy="953"/>
                </a:xfrm>
                <a:custGeom>
                  <a:avLst/>
                  <a:gdLst>
                    <a:gd name="T0" fmla="*/ 91 w 426"/>
                    <a:gd name="T1" fmla="*/ 132 h 953"/>
                    <a:gd name="T2" fmla="*/ 18 w 426"/>
                    <a:gd name="T3" fmla="*/ 305 h 953"/>
                    <a:gd name="T4" fmla="*/ 201 w 426"/>
                    <a:gd name="T5" fmla="*/ 571 h 953"/>
                    <a:gd name="T6" fmla="*/ 164 w 426"/>
                    <a:gd name="T7" fmla="*/ 817 h 953"/>
                    <a:gd name="T8" fmla="*/ 383 w 426"/>
                    <a:gd name="T9" fmla="*/ 836 h 953"/>
                    <a:gd name="T10" fmla="*/ 374 w 426"/>
                    <a:gd name="T11" fmla="*/ 113 h 953"/>
                    <a:gd name="T12" fmla="*/ 91 w 426"/>
                    <a:gd name="T13" fmla="*/ 132 h 9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6" h="953">
                      <a:moveTo>
                        <a:pt x="91" y="132"/>
                      </a:moveTo>
                      <a:cubicBezTo>
                        <a:pt x="32" y="164"/>
                        <a:pt x="0" y="232"/>
                        <a:pt x="18" y="305"/>
                      </a:cubicBezTo>
                      <a:cubicBezTo>
                        <a:pt x="36" y="378"/>
                        <a:pt x="177" y="486"/>
                        <a:pt x="201" y="571"/>
                      </a:cubicBezTo>
                      <a:cubicBezTo>
                        <a:pt x="225" y="656"/>
                        <a:pt x="134" y="773"/>
                        <a:pt x="164" y="817"/>
                      </a:cubicBezTo>
                      <a:cubicBezTo>
                        <a:pt x="194" y="861"/>
                        <a:pt x="348" y="953"/>
                        <a:pt x="383" y="836"/>
                      </a:cubicBezTo>
                      <a:cubicBezTo>
                        <a:pt x="418" y="719"/>
                        <a:pt x="426" y="226"/>
                        <a:pt x="374" y="113"/>
                      </a:cubicBezTo>
                      <a:cubicBezTo>
                        <a:pt x="322" y="0"/>
                        <a:pt x="150" y="100"/>
                        <a:pt x="91" y="132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090672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2765" y="3480"/>
                  <a:ext cx="199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fr-FR" altLang="fr-FR" sz="1400"/>
                    <a:t>n</a:t>
                  </a:r>
                </a:p>
              </p:txBody>
            </p:sp>
          </p:grpSp>
          <p:sp>
            <p:nvSpPr>
              <p:cNvPr id="1090673" name="Text Box 113"/>
              <p:cNvSpPr txBox="1">
                <a:spLocks noChangeArrowheads="1"/>
              </p:cNvSpPr>
              <p:nvPr/>
            </p:nvSpPr>
            <p:spPr bwMode="auto">
              <a:xfrm>
                <a:off x="1603" y="3892"/>
                <a:ext cx="849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200"/>
                  <a:t>front incident</a:t>
                </a:r>
              </a:p>
            </p:txBody>
          </p:sp>
          <p:sp>
            <p:nvSpPr>
              <p:cNvPr id="1090674" name="Text Box 114"/>
              <p:cNvSpPr txBox="1">
                <a:spLocks noChangeArrowheads="1"/>
              </p:cNvSpPr>
              <p:nvPr/>
            </p:nvSpPr>
            <p:spPr bwMode="auto">
              <a:xfrm>
                <a:off x="2991" y="3872"/>
                <a:ext cx="928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200"/>
                  <a:t>front émergent</a:t>
                </a:r>
              </a:p>
            </p:txBody>
          </p:sp>
          <p:sp>
            <p:nvSpPr>
              <p:cNvPr id="1090675" name="Freeform 115"/>
              <p:cNvSpPr>
                <a:spLocks/>
              </p:cNvSpPr>
              <p:nvPr/>
            </p:nvSpPr>
            <p:spPr bwMode="auto">
              <a:xfrm>
                <a:off x="3122" y="3127"/>
                <a:ext cx="89" cy="750"/>
              </a:xfrm>
              <a:custGeom>
                <a:avLst/>
                <a:gdLst>
                  <a:gd name="T0" fmla="*/ 69 w 89"/>
                  <a:gd name="T1" fmla="*/ 0 h 750"/>
                  <a:gd name="T2" fmla="*/ 11 w 89"/>
                  <a:gd name="T3" fmla="*/ 100 h 750"/>
                  <a:gd name="T4" fmla="*/ 11 w 89"/>
                  <a:gd name="T5" fmla="*/ 311 h 750"/>
                  <a:gd name="T6" fmla="*/ 77 w 89"/>
                  <a:gd name="T7" fmla="*/ 457 h 750"/>
                  <a:gd name="T8" fmla="*/ 85 w 89"/>
                  <a:gd name="T9" fmla="*/ 567 h 750"/>
                  <a:gd name="T10" fmla="*/ 63 w 89"/>
                  <a:gd name="T11" fmla="*/ 75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750">
                    <a:moveTo>
                      <a:pt x="69" y="0"/>
                    </a:moveTo>
                    <a:cubicBezTo>
                      <a:pt x="58" y="17"/>
                      <a:pt x="21" y="48"/>
                      <a:pt x="11" y="100"/>
                    </a:cubicBezTo>
                    <a:cubicBezTo>
                      <a:pt x="1" y="152"/>
                      <a:pt x="0" y="251"/>
                      <a:pt x="11" y="311"/>
                    </a:cubicBezTo>
                    <a:cubicBezTo>
                      <a:pt x="22" y="371"/>
                      <a:pt x="64" y="414"/>
                      <a:pt x="77" y="457"/>
                    </a:cubicBezTo>
                    <a:cubicBezTo>
                      <a:pt x="89" y="500"/>
                      <a:pt x="87" y="518"/>
                      <a:pt x="85" y="567"/>
                    </a:cubicBezTo>
                    <a:cubicBezTo>
                      <a:pt x="83" y="616"/>
                      <a:pt x="64" y="714"/>
                      <a:pt x="63" y="750"/>
                    </a:cubicBezTo>
                  </a:path>
                </a:pathLst>
              </a:cu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76" name="Line 116"/>
              <p:cNvSpPr>
                <a:spLocks noChangeShapeType="1"/>
              </p:cNvSpPr>
              <p:nvPr/>
            </p:nvSpPr>
            <p:spPr bwMode="auto">
              <a:xfrm>
                <a:off x="3154" y="3173"/>
                <a:ext cx="695" cy="14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77" name="Line 117"/>
              <p:cNvSpPr>
                <a:spLocks noChangeShapeType="1"/>
              </p:cNvSpPr>
              <p:nvPr/>
            </p:nvSpPr>
            <p:spPr bwMode="auto">
              <a:xfrm>
                <a:off x="3132" y="3369"/>
                <a:ext cx="713" cy="1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78" name="Line 118"/>
              <p:cNvSpPr>
                <a:spLocks noChangeShapeType="1"/>
              </p:cNvSpPr>
              <p:nvPr/>
            </p:nvSpPr>
            <p:spPr bwMode="auto">
              <a:xfrm flipV="1">
                <a:off x="3200" y="3454"/>
                <a:ext cx="658" cy="101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79" name="Line 119"/>
              <p:cNvSpPr>
                <a:spLocks noChangeShapeType="1"/>
              </p:cNvSpPr>
              <p:nvPr/>
            </p:nvSpPr>
            <p:spPr bwMode="auto">
              <a:xfrm>
                <a:off x="3222" y="3704"/>
                <a:ext cx="585" cy="81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80" name="Line 120"/>
              <p:cNvSpPr>
                <a:spLocks noChangeShapeType="1"/>
              </p:cNvSpPr>
              <p:nvPr/>
            </p:nvSpPr>
            <p:spPr bwMode="auto">
              <a:xfrm flipV="1">
                <a:off x="3168" y="3422"/>
                <a:ext cx="703" cy="5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0681" name="Line 121"/>
              <p:cNvSpPr>
                <a:spLocks noChangeShapeType="1"/>
              </p:cNvSpPr>
              <p:nvPr/>
            </p:nvSpPr>
            <p:spPr bwMode="auto">
              <a:xfrm>
                <a:off x="3226" y="3635"/>
                <a:ext cx="594" cy="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417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689406"/>
            <a:ext cx="4492233" cy="402291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000" smtClean="0">
                <a:latin typeface="Comic Sans MS" pitchFamily="66" charset="0"/>
              </a:rPr>
              <a:t>illustration :  </a:t>
            </a:r>
            <a:r>
              <a:rPr lang="fr-FR" altLang="fr-FR" sz="2000">
                <a:latin typeface="Comic Sans MS" pitchFamily="66" charset="0"/>
              </a:rPr>
              <a:t>front </a:t>
            </a:r>
            <a:r>
              <a:rPr lang="fr-FR" altLang="fr-FR" sz="2000" smtClean="0">
                <a:latin typeface="Comic Sans MS" pitchFamily="66" charset="0"/>
              </a:rPr>
              <a:t>d'onde  distordu</a:t>
            </a:r>
            <a:endParaRPr lang="fr-FR" altLang="fr-FR" sz="2000">
              <a:latin typeface="Comic Sans MS" pitchFamily="66" charset="0"/>
            </a:endParaRPr>
          </a:p>
        </p:txBody>
      </p:sp>
      <p:sp>
        <p:nvSpPr>
          <p:cNvPr id="348163" name="Text Box 3"/>
          <p:cNvSpPr txBox="1">
            <a:spLocks noChangeArrowheads="1"/>
          </p:cNvSpPr>
          <p:nvPr/>
        </p:nvSpPr>
        <p:spPr bwMode="auto">
          <a:xfrm>
            <a:off x="315913" y="2805113"/>
            <a:ext cx="4945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>
                <a:solidFill>
                  <a:schemeClr val="accent2"/>
                </a:solidFill>
              </a:rPr>
              <a:t>surfaces onde plus ou moins "cabossées"</a:t>
            </a:r>
          </a:p>
        </p:txBody>
      </p:sp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519113" y="1222375"/>
            <a:ext cx="786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/>
              <a:t>influence du milieu traversé ( géométrie et indice de réfraction) </a:t>
            </a:r>
          </a:p>
        </p:txBody>
      </p:sp>
      <p:grpSp>
        <p:nvGrpSpPr>
          <p:cNvPr id="348165" name="Group 5"/>
          <p:cNvGrpSpPr>
            <a:grpSpLocks/>
          </p:cNvGrpSpPr>
          <p:nvPr/>
        </p:nvGrpSpPr>
        <p:grpSpPr bwMode="auto">
          <a:xfrm>
            <a:off x="1055688" y="3181350"/>
            <a:ext cx="2909887" cy="1079500"/>
            <a:chOff x="519" y="2221"/>
            <a:chExt cx="1833" cy="680"/>
          </a:xfrm>
        </p:grpSpPr>
        <p:sp>
          <p:nvSpPr>
            <p:cNvPr id="348166" name="Line 6"/>
            <p:cNvSpPr>
              <a:spLocks noChangeShapeType="1"/>
            </p:cNvSpPr>
            <p:nvPr/>
          </p:nvSpPr>
          <p:spPr bwMode="auto">
            <a:xfrm>
              <a:off x="537" y="2401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67" name="Line 7"/>
            <p:cNvSpPr>
              <a:spLocks noChangeShapeType="1"/>
            </p:cNvSpPr>
            <p:nvPr/>
          </p:nvSpPr>
          <p:spPr bwMode="auto">
            <a:xfrm>
              <a:off x="531" y="2509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68" name="Line 8"/>
            <p:cNvSpPr>
              <a:spLocks noChangeShapeType="1"/>
            </p:cNvSpPr>
            <p:nvPr/>
          </p:nvSpPr>
          <p:spPr bwMode="auto">
            <a:xfrm>
              <a:off x="525" y="2617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69" name="Line 9"/>
            <p:cNvSpPr>
              <a:spLocks noChangeShapeType="1"/>
            </p:cNvSpPr>
            <p:nvPr/>
          </p:nvSpPr>
          <p:spPr bwMode="auto">
            <a:xfrm>
              <a:off x="519" y="2725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70" name="Line 10"/>
            <p:cNvSpPr>
              <a:spLocks noChangeShapeType="1"/>
            </p:cNvSpPr>
            <p:nvPr/>
          </p:nvSpPr>
          <p:spPr bwMode="auto">
            <a:xfrm>
              <a:off x="927" y="2221"/>
              <a:ext cx="0" cy="6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71" name="Line 11"/>
            <p:cNvSpPr>
              <a:spLocks noChangeShapeType="1"/>
            </p:cNvSpPr>
            <p:nvPr/>
          </p:nvSpPr>
          <p:spPr bwMode="auto">
            <a:xfrm>
              <a:off x="1440" y="2407"/>
              <a:ext cx="827" cy="229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72" name="Line 12"/>
            <p:cNvSpPr>
              <a:spLocks noChangeShapeType="1"/>
            </p:cNvSpPr>
            <p:nvPr/>
          </p:nvSpPr>
          <p:spPr bwMode="auto">
            <a:xfrm flipV="1">
              <a:off x="1422" y="2549"/>
              <a:ext cx="846" cy="18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73" name="Oval 13"/>
            <p:cNvSpPr>
              <a:spLocks noChangeArrowheads="1"/>
            </p:cNvSpPr>
            <p:nvPr/>
          </p:nvSpPr>
          <p:spPr bwMode="auto">
            <a:xfrm>
              <a:off x="1226" y="2313"/>
              <a:ext cx="119" cy="475"/>
            </a:xfrm>
            <a:prstGeom prst="ellipse">
              <a:avLst/>
            </a:prstGeom>
            <a:gradFill rotWithShape="0">
              <a:gsLst>
                <a:gs pos="0">
                  <a:srgbClr val="99FFCC"/>
                </a:gs>
                <a:gs pos="50000">
                  <a:schemeClr val="accent1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74" name="Arc 14"/>
            <p:cNvSpPr>
              <a:spLocks/>
            </p:cNvSpPr>
            <p:nvPr/>
          </p:nvSpPr>
          <p:spPr bwMode="auto">
            <a:xfrm flipH="1">
              <a:off x="1481" y="2237"/>
              <a:ext cx="677" cy="664"/>
            </a:xfrm>
            <a:custGeom>
              <a:avLst/>
              <a:gdLst>
                <a:gd name="G0" fmla="+- 0 0 0"/>
                <a:gd name="G1" fmla="+- 10752 0 0"/>
                <a:gd name="G2" fmla="+- 21600 0 0"/>
                <a:gd name="T0" fmla="*/ 18734 w 21600"/>
                <a:gd name="T1" fmla="*/ 0 h 21227"/>
                <a:gd name="T2" fmla="*/ 18890 w 21600"/>
                <a:gd name="T3" fmla="*/ 21227 h 21227"/>
                <a:gd name="T4" fmla="*/ 0 w 21600"/>
                <a:gd name="T5" fmla="*/ 10752 h 2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27" fill="none" extrusionOk="0">
                  <a:moveTo>
                    <a:pt x="18733" y="0"/>
                  </a:moveTo>
                  <a:cubicBezTo>
                    <a:pt x="20611" y="3272"/>
                    <a:pt x="21600" y="6979"/>
                    <a:pt x="21600" y="10752"/>
                  </a:cubicBezTo>
                  <a:cubicBezTo>
                    <a:pt x="21600" y="14417"/>
                    <a:pt x="20667" y="18021"/>
                    <a:pt x="18890" y="21227"/>
                  </a:cubicBezTo>
                </a:path>
                <a:path w="21600" h="21227" stroke="0" extrusionOk="0">
                  <a:moveTo>
                    <a:pt x="18733" y="0"/>
                  </a:moveTo>
                  <a:cubicBezTo>
                    <a:pt x="20611" y="3272"/>
                    <a:pt x="21600" y="6979"/>
                    <a:pt x="21600" y="10752"/>
                  </a:cubicBezTo>
                  <a:cubicBezTo>
                    <a:pt x="21600" y="14417"/>
                    <a:pt x="20667" y="18021"/>
                    <a:pt x="18890" y="21227"/>
                  </a:cubicBezTo>
                  <a:lnTo>
                    <a:pt x="0" y="10752"/>
                  </a:lnTo>
                  <a:close/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75" name="Line 15"/>
            <p:cNvSpPr>
              <a:spLocks noChangeShapeType="1"/>
            </p:cNvSpPr>
            <p:nvPr/>
          </p:nvSpPr>
          <p:spPr bwMode="auto">
            <a:xfrm>
              <a:off x="1491" y="2512"/>
              <a:ext cx="846" cy="10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76" name="Line 16"/>
            <p:cNvSpPr>
              <a:spLocks noChangeShapeType="1"/>
            </p:cNvSpPr>
            <p:nvPr/>
          </p:nvSpPr>
          <p:spPr bwMode="auto">
            <a:xfrm flipV="1">
              <a:off x="1497" y="2581"/>
              <a:ext cx="855" cy="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348177" name="Group 17"/>
          <p:cNvGrpSpPr>
            <a:grpSpLocks/>
          </p:cNvGrpSpPr>
          <p:nvPr/>
        </p:nvGrpSpPr>
        <p:grpSpPr bwMode="auto">
          <a:xfrm>
            <a:off x="5186363" y="3159125"/>
            <a:ext cx="2736850" cy="1009650"/>
            <a:chOff x="2426" y="2326"/>
            <a:chExt cx="1724" cy="636"/>
          </a:xfrm>
        </p:grpSpPr>
        <p:sp>
          <p:nvSpPr>
            <p:cNvPr id="348178" name="Line 18"/>
            <p:cNvSpPr>
              <a:spLocks noChangeShapeType="1"/>
            </p:cNvSpPr>
            <p:nvPr/>
          </p:nvSpPr>
          <p:spPr bwMode="auto">
            <a:xfrm>
              <a:off x="2444" y="2506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79" name="Line 19"/>
            <p:cNvSpPr>
              <a:spLocks noChangeShapeType="1"/>
            </p:cNvSpPr>
            <p:nvPr/>
          </p:nvSpPr>
          <p:spPr bwMode="auto">
            <a:xfrm>
              <a:off x="2438" y="2614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0" name="Line 20"/>
            <p:cNvSpPr>
              <a:spLocks noChangeShapeType="1"/>
            </p:cNvSpPr>
            <p:nvPr/>
          </p:nvSpPr>
          <p:spPr bwMode="auto">
            <a:xfrm>
              <a:off x="2432" y="2722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1" name="Line 21"/>
            <p:cNvSpPr>
              <a:spLocks noChangeShapeType="1"/>
            </p:cNvSpPr>
            <p:nvPr/>
          </p:nvSpPr>
          <p:spPr bwMode="auto">
            <a:xfrm>
              <a:off x="2426" y="2830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2" name="Line 22"/>
            <p:cNvSpPr>
              <a:spLocks noChangeShapeType="1"/>
            </p:cNvSpPr>
            <p:nvPr/>
          </p:nvSpPr>
          <p:spPr bwMode="auto">
            <a:xfrm>
              <a:off x="2834" y="2326"/>
              <a:ext cx="0" cy="6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3" name="Line 23"/>
            <p:cNvSpPr>
              <a:spLocks noChangeShapeType="1"/>
            </p:cNvSpPr>
            <p:nvPr/>
          </p:nvSpPr>
          <p:spPr bwMode="auto">
            <a:xfrm>
              <a:off x="3464" y="2512"/>
              <a:ext cx="626" cy="14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4" name="Line 24"/>
            <p:cNvSpPr>
              <a:spLocks noChangeShapeType="1"/>
            </p:cNvSpPr>
            <p:nvPr/>
          </p:nvSpPr>
          <p:spPr bwMode="auto">
            <a:xfrm flipV="1">
              <a:off x="3446" y="2736"/>
              <a:ext cx="608" cy="1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5" name="Oval 25"/>
            <p:cNvSpPr>
              <a:spLocks noChangeArrowheads="1"/>
            </p:cNvSpPr>
            <p:nvPr/>
          </p:nvSpPr>
          <p:spPr bwMode="auto">
            <a:xfrm>
              <a:off x="3367" y="2418"/>
              <a:ext cx="119" cy="475"/>
            </a:xfrm>
            <a:prstGeom prst="ellipse">
              <a:avLst/>
            </a:prstGeom>
            <a:gradFill rotWithShape="0">
              <a:gsLst>
                <a:gs pos="0">
                  <a:srgbClr val="99FFCC"/>
                </a:gs>
                <a:gs pos="50000">
                  <a:schemeClr val="accent1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6" name="Freeform 26"/>
            <p:cNvSpPr>
              <a:spLocks/>
            </p:cNvSpPr>
            <p:nvPr/>
          </p:nvSpPr>
          <p:spPr bwMode="auto">
            <a:xfrm>
              <a:off x="3164" y="2327"/>
              <a:ext cx="181" cy="630"/>
            </a:xfrm>
            <a:custGeom>
              <a:avLst/>
              <a:gdLst>
                <a:gd name="T0" fmla="*/ 218 w 501"/>
                <a:gd name="T1" fmla="*/ 123 h 1161"/>
                <a:gd name="T2" fmla="*/ 484 w 501"/>
                <a:gd name="T3" fmla="*/ 343 h 1161"/>
                <a:gd name="T4" fmla="*/ 319 w 501"/>
                <a:gd name="T5" fmla="*/ 635 h 1161"/>
                <a:gd name="T6" fmla="*/ 429 w 501"/>
                <a:gd name="T7" fmla="*/ 818 h 1161"/>
                <a:gd name="T8" fmla="*/ 420 w 501"/>
                <a:gd name="T9" fmla="*/ 955 h 1161"/>
                <a:gd name="T10" fmla="*/ 301 w 501"/>
                <a:gd name="T11" fmla="*/ 1147 h 1161"/>
                <a:gd name="T12" fmla="*/ 191 w 501"/>
                <a:gd name="T13" fmla="*/ 1038 h 1161"/>
                <a:gd name="T14" fmla="*/ 255 w 501"/>
                <a:gd name="T15" fmla="*/ 992 h 1161"/>
                <a:gd name="T16" fmla="*/ 109 w 501"/>
                <a:gd name="T17" fmla="*/ 818 h 1161"/>
                <a:gd name="T18" fmla="*/ 191 w 501"/>
                <a:gd name="T19" fmla="*/ 690 h 1161"/>
                <a:gd name="T20" fmla="*/ 81 w 501"/>
                <a:gd name="T21" fmla="*/ 507 h 1161"/>
                <a:gd name="T22" fmla="*/ 182 w 501"/>
                <a:gd name="T23" fmla="*/ 379 h 1161"/>
                <a:gd name="T24" fmla="*/ 136 w 501"/>
                <a:gd name="T25" fmla="*/ 325 h 1161"/>
                <a:gd name="T26" fmla="*/ 8 w 501"/>
                <a:gd name="T27" fmla="*/ 215 h 1161"/>
                <a:gd name="T28" fmla="*/ 90 w 501"/>
                <a:gd name="T29" fmla="*/ 50 h 1161"/>
                <a:gd name="T30" fmla="*/ 145 w 501"/>
                <a:gd name="T31" fmla="*/ 14 h 1161"/>
                <a:gd name="T32" fmla="*/ 218 w 501"/>
                <a:gd name="T33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1" h="1161">
                  <a:moveTo>
                    <a:pt x="218" y="123"/>
                  </a:moveTo>
                  <a:cubicBezTo>
                    <a:pt x="274" y="178"/>
                    <a:pt x="467" y="258"/>
                    <a:pt x="484" y="343"/>
                  </a:cubicBezTo>
                  <a:cubicBezTo>
                    <a:pt x="501" y="428"/>
                    <a:pt x="328" y="556"/>
                    <a:pt x="319" y="635"/>
                  </a:cubicBezTo>
                  <a:cubicBezTo>
                    <a:pt x="310" y="714"/>
                    <a:pt x="412" y="765"/>
                    <a:pt x="429" y="818"/>
                  </a:cubicBezTo>
                  <a:cubicBezTo>
                    <a:pt x="446" y="871"/>
                    <a:pt x="441" y="900"/>
                    <a:pt x="420" y="955"/>
                  </a:cubicBezTo>
                  <a:cubicBezTo>
                    <a:pt x="399" y="1010"/>
                    <a:pt x="339" y="1133"/>
                    <a:pt x="301" y="1147"/>
                  </a:cubicBezTo>
                  <a:cubicBezTo>
                    <a:pt x="263" y="1161"/>
                    <a:pt x="199" y="1064"/>
                    <a:pt x="191" y="1038"/>
                  </a:cubicBezTo>
                  <a:cubicBezTo>
                    <a:pt x="183" y="1012"/>
                    <a:pt x="269" y="1029"/>
                    <a:pt x="255" y="992"/>
                  </a:cubicBezTo>
                  <a:cubicBezTo>
                    <a:pt x="241" y="955"/>
                    <a:pt x="120" y="868"/>
                    <a:pt x="109" y="818"/>
                  </a:cubicBezTo>
                  <a:cubicBezTo>
                    <a:pt x="98" y="768"/>
                    <a:pt x="196" y="742"/>
                    <a:pt x="191" y="690"/>
                  </a:cubicBezTo>
                  <a:cubicBezTo>
                    <a:pt x="186" y="638"/>
                    <a:pt x="82" y="559"/>
                    <a:pt x="81" y="507"/>
                  </a:cubicBezTo>
                  <a:cubicBezTo>
                    <a:pt x="80" y="455"/>
                    <a:pt x="173" y="409"/>
                    <a:pt x="182" y="379"/>
                  </a:cubicBezTo>
                  <a:cubicBezTo>
                    <a:pt x="191" y="349"/>
                    <a:pt x="165" y="352"/>
                    <a:pt x="136" y="325"/>
                  </a:cubicBezTo>
                  <a:cubicBezTo>
                    <a:pt x="107" y="298"/>
                    <a:pt x="16" y="261"/>
                    <a:pt x="8" y="215"/>
                  </a:cubicBezTo>
                  <a:cubicBezTo>
                    <a:pt x="0" y="169"/>
                    <a:pt x="67" y="84"/>
                    <a:pt x="90" y="50"/>
                  </a:cubicBezTo>
                  <a:cubicBezTo>
                    <a:pt x="113" y="16"/>
                    <a:pt x="125" y="0"/>
                    <a:pt x="145" y="14"/>
                  </a:cubicBezTo>
                  <a:cubicBezTo>
                    <a:pt x="165" y="28"/>
                    <a:pt x="162" y="68"/>
                    <a:pt x="218" y="123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7" name="Line 27"/>
            <p:cNvSpPr>
              <a:spLocks noChangeShapeType="1"/>
            </p:cNvSpPr>
            <p:nvPr/>
          </p:nvSpPr>
          <p:spPr bwMode="auto">
            <a:xfrm>
              <a:off x="3560" y="2608"/>
              <a:ext cx="571" cy="19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8" name="Line 28"/>
            <p:cNvSpPr>
              <a:spLocks noChangeShapeType="1"/>
            </p:cNvSpPr>
            <p:nvPr/>
          </p:nvSpPr>
          <p:spPr bwMode="auto">
            <a:xfrm flipV="1">
              <a:off x="3533" y="2695"/>
              <a:ext cx="617" cy="5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89" name="Line 29"/>
            <p:cNvSpPr>
              <a:spLocks noChangeShapeType="1"/>
            </p:cNvSpPr>
            <p:nvPr/>
          </p:nvSpPr>
          <p:spPr bwMode="auto">
            <a:xfrm>
              <a:off x="3557" y="2510"/>
              <a:ext cx="580" cy="7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190" name="Freeform 30"/>
            <p:cNvSpPr>
              <a:spLocks/>
            </p:cNvSpPr>
            <p:nvPr/>
          </p:nvSpPr>
          <p:spPr bwMode="auto">
            <a:xfrm flipH="1">
              <a:off x="3596" y="2441"/>
              <a:ext cx="95" cy="430"/>
            </a:xfrm>
            <a:custGeom>
              <a:avLst/>
              <a:gdLst>
                <a:gd name="T0" fmla="*/ 44 w 95"/>
                <a:gd name="T1" fmla="*/ 0 h 430"/>
                <a:gd name="T2" fmla="*/ 89 w 95"/>
                <a:gd name="T3" fmla="*/ 92 h 430"/>
                <a:gd name="T4" fmla="*/ 7 w 95"/>
                <a:gd name="T5" fmla="*/ 183 h 430"/>
                <a:gd name="T6" fmla="*/ 44 w 95"/>
                <a:gd name="T7" fmla="*/ 238 h 430"/>
                <a:gd name="T8" fmla="*/ 7 w 95"/>
                <a:gd name="T9" fmla="*/ 302 h 430"/>
                <a:gd name="T10" fmla="*/ 62 w 95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430">
                  <a:moveTo>
                    <a:pt x="44" y="0"/>
                  </a:moveTo>
                  <a:cubicBezTo>
                    <a:pt x="52" y="15"/>
                    <a:pt x="95" y="62"/>
                    <a:pt x="89" y="92"/>
                  </a:cubicBezTo>
                  <a:cubicBezTo>
                    <a:pt x="83" y="122"/>
                    <a:pt x="14" y="159"/>
                    <a:pt x="7" y="183"/>
                  </a:cubicBezTo>
                  <a:cubicBezTo>
                    <a:pt x="0" y="207"/>
                    <a:pt x="44" y="218"/>
                    <a:pt x="44" y="238"/>
                  </a:cubicBezTo>
                  <a:cubicBezTo>
                    <a:pt x="44" y="258"/>
                    <a:pt x="4" y="270"/>
                    <a:pt x="7" y="302"/>
                  </a:cubicBezTo>
                  <a:cubicBezTo>
                    <a:pt x="10" y="334"/>
                    <a:pt x="51" y="403"/>
                    <a:pt x="62" y="430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48191" name="Text Box 31"/>
          <p:cNvSpPr txBox="1">
            <a:spLocks noChangeArrowheads="1"/>
          </p:cNvSpPr>
          <p:nvPr/>
        </p:nvSpPr>
        <p:spPr bwMode="auto">
          <a:xfrm>
            <a:off x="1492250" y="4298950"/>
            <a:ext cx="1630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/>
              <a:t>image idéale</a:t>
            </a:r>
          </a:p>
        </p:txBody>
      </p:sp>
      <p:sp>
        <p:nvSpPr>
          <p:cNvPr id="348192" name="Text Box 32"/>
          <p:cNvSpPr txBox="1">
            <a:spLocks noChangeArrowheads="1"/>
          </p:cNvSpPr>
          <p:nvPr/>
        </p:nvSpPr>
        <p:spPr bwMode="auto">
          <a:xfrm>
            <a:off x="4954588" y="4248150"/>
            <a:ext cx="1874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/>
              <a:t>image aberrée</a:t>
            </a:r>
          </a:p>
        </p:txBody>
      </p:sp>
      <p:grpSp>
        <p:nvGrpSpPr>
          <p:cNvPr id="348193" name="Group 33"/>
          <p:cNvGrpSpPr>
            <a:grpSpLocks/>
          </p:cNvGrpSpPr>
          <p:nvPr/>
        </p:nvGrpSpPr>
        <p:grpSpPr bwMode="auto">
          <a:xfrm>
            <a:off x="363538" y="1651000"/>
            <a:ext cx="2743200" cy="1009650"/>
            <a:chOff x="229" y="1040"/>
            <a:chExt cx="1728" cy="636"/>
          </a:xfrm>
        </p:grpSpPr>
        <p:grpSp>
          <p:nvGrpSpPr>
            <p:cNvPr id="348194" name="Group 34"/>
            <p:cNvGrpSpPr>
              <a:grpSpLocks/>
            </p:cNvGrpSpPr>
            <p:nvPr/>
          </p:nvGrpSpPr>
          <p:grpSpPr bwMode="auto">
            <a:xfrm>
              <a:off x="229" y="1040"/>
              <a:ext cx="1728" cy="636"/>
              <a:chOff x="229" y="1040"/>
              <a:chExt cx="1728" cy="636"/>
            </a:xfrm>
          </p:grpSpPr>
          <p:sp>
            <p:nvSpPr>
              <p:cNvPr id="348195" name="Freeform 35"/>
              <p:cNvSpPr>
                <a:spLocks/>
              </p:cNvSpPr>
              <p:nvPr/>
            </p:nvSpPr>
            <p:spPr bwMode="auto">
              <a:xfrm>
                <a:off x="942" y="1076"/>
                <a:ext cx="241" cy="584"/>
              </a:xfrm>
              <a:custGeom>
                <a:avLst/>
                <a:gdLst>
                  <a:gd name="T0" fmla="*/ 205 w 241"/>
                  <a:gd name="T1" fmla="*/ 0 h 584"/>
                  <a:gd name="T2" fmla="*/ 205 w 241"/>
                  <a:gd name="T3" fmla="*/ 126 h 584"/>
                  <a:gd name="T4" fmla="*/ 241 w 241"/>
                  <a:gd name="T5" fmla="*/ 126 h 584"/>
                  <a:gd name="T6" fmla="*/ 241 w 241"/>
                  <a:gd name="T7" fmla="*/ 342 h 584"/>
                  <a:gd name="T8" fmla="*/ 121 w 241"/>
                  <a:gd name="T9" fmla="*/ 342 h 584"/>
                  <a:gd name="T10" fmla="*/ 121 w 241"/>
                  <a:gd name="T11" fmla="*/ 582 h 584"/>
                  <a:gd name="T12" fmla="*/ 0 w 241"/>
                  <a:gd name="T13" fmla="*/ 584 h 584"/>
                  <a:gd name="T14" fmla="*/ 1 w 241"/>
                  <a:gd name="T15" fmla="*/ 0 h 584"/>
                  <a:gd name="T16" fmla="*/ 205 w 241"/>
                  <a:gd name="T17" fmla="*/ 0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584">
                    <a:moveTo>
                      <a:pt x="205" y="0"/>
                    </a:moveTo>
                    <a:lnTo>
                      <a:pt x="205" y="126"/>
                    </a:lnTo>
                    <a:lnTo>
                      <a:pt x="241" y="126"/>
                    </a:lnTo>
                    <a:lnTo>
                      <a:pt x="241" y="342"/>
                    </a:lnTo>
                    <a:lnTo>
                      <a:pt x="121" y="342"/>
                    </a:lnTo>
                    <a:lnTo>
                      <a:pt x="121" y="582"/>
                    </a:lnTo>
                    <a:lnTo>
                      <a:pt x="0" y="584"/>
                    </a:lnTo>
                    <a:lnTo>
                      <a:pt x="1" y="0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196" name="Line 36"/>
              <p:cNvSpPr>
                <a:spLocks noChangeShapeType="1"/>
              </p:cNvSpPr>
              <p:nvPr/>
            </p:nvSpPr>
            <p:spPr bwMode="auto">
              <a:xfrm>
                <a:off x="247" y="1220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197" name="Line 37"/>
              <p:cNvSpPr>
                <a:spLocks noChangeShapeType="1"/>
              </p:cNvSpPr>
              <p:nvPr/>
            </p:nvSpPr>
            <p:spPr bwMode="auto">
              <a:xfrm>
                <a:off x="241" y="132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198" name="Line 38"/>
              <p:cNvSpPr>
                <a:spLocks noChangeShapeType="1"/>
              </p:cNvSpPr>
              <p:nvPr/>
            </p:nvSpPr>
            <p:spPr bwMode="auto">
              <a:xfrm>
                <a:off x="235" y="1436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199" name="Line 39"/>
              <p:cNvSpPr>
                <a:spLocks noChangeShapeType="1"/>
              </p:cNvSpPr>
              <p:nvPr/>
            </p:nvSpPr>
            <p:spPr bwMode="auto">
              <a:xfrm>
                <a:off x="229" y="1544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200" name="Line 40"/>
              <p:cNvSpPr>
                <a:spLocks noChangeShapeType="1"/>
              </p:cNvSpPr>
              <p:nvPr/>
            </p:nvSpPr>
            <p:spPr bwMode="auto">
              <a:xfrm>
                <a:off x="637" y="1040"/>
                <a:ext cx="0" cy="63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201" name="Line 41"/>
              <p:cNvSpPr>
                <a:spLocks noChangeShapeType="1"/>
              </p:cNvSpPr>
              <p:nvPr/>
            </p:nvSpPr>
            <p:spPr bwMode="auto">
              <a:xfrm>
                <a:off x="1285" y="1226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202" name="Line 42"/>
              <p:cNvSpPr>
                <a:spLocks noChangeShapeType="1"/>
              </p:cNvSpPr>
              <p:nvPr/>
            </p:nvSpPr>
            <p:spPr bwMode="auto">
              <a:xfrm>
                <a:off x="1279" y="1334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203" name="Line 43"/>
              <p:cNvSpPr>
                <a:spLocks noChangeShapeType="1"/>
              </p:cNvSpPr>
              <p:nvPr/>
            </p:nvSpPr>
            <p:spPr bwMode="auto">
              <a:xfrm>
                <a:off x="1273" y="1442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204" name="Line 44"/>
              <p:cNvSpPr>
                <a:spLocks noChangeShapeType="1"/>
              </p:cNvSpPr>
              <p:nvPr/>
            </p:nvSpPr>
            <p:spPr bwMode="auto">
              <a:xfrm>
                <a:off x="1267" y="1550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8205" name="Freeform 45"/>
              <p:cNvSpPr>
                <a:spLocks/>
              </p:cNvSpPr>
              <p:nvPr/>
            </p:nvSpPr>
            <p:spPr bwMode="auto">
              <a:xfrm>
                <a:off x="1501" y="1058"/>
                <a:ext cx="90" cy="606"/>
              </a:xfrm>
              <a:custGeom>
                <a:avLst/>
                <a:gdLst>
                  <a:gd name="T0" fmla="*/ 36 w 90"/>
                  <a:gd name="T1" fmla="*/ 0 h 606"/>
                  <a:gd name="T2" fmla="*/ 36 w 90"/>
                  <a:gd name="T3" fmla="*/ 126 h 606"/>
                  <a:gd name="T4" fmla="*/ 0 w 90"/>
                  <a:gd name="T5" fmla="*/ 126 h 606"/>
                  <a:gd name="T6" fmla="*/ 0 w 90"/>
                  <a:gd name="T7" fmla="*/ 366 h 606"/>
                  <a:gd name="T8" fmla="*/ 90 w 90"/>
                  <a:gd name="T9" fmla="*/ 366 h 606"/>
                  <a:gd name="T10" fmla="*/ 90 w 90"/>
                  <a:gd name="T11" fmla="*/ 606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606">
                    <a:moveTo>
                      <a:pt x="36" y="0"/>
                    </a:moveTo>
                    <a:lnTo>
                      <a:pt x="36" y="126"/>
                    </a:lnTo>
                    <a:lnTo>
                      <a:pt x="0" y="126"/>
                    </a:lnTo>
                    <a:lnTo>
                      <a:pt x="0" y="366"/>
                    </a:lnTo>
                    <a:lnTo>
                      <a:pt x="90" y="366"/>
                    </a:lnTo>
                    <a:lnTo>
                      <a:pt x="90" y="606"/>
                    </a:ln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348206" name="Line 46"/>
            <p:cNvSpPr>
              <a:spLocks noChangeShapeType="1"/>
            </p:cNvSpPr>
            <p:nvPr/>
          </p:nvSpPr>
          <p:spPr bwMode="auto">
            <a:xfrm>
              <a:off x="247" y="1220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07" name="Line 47"/>
            <p:cNvSpPr>
              <a:spLocks noChangeShapeType="1"/>
            </p:cNvSpPr>
            <p:nvPr/>
          </p:nvSpPr>
          <p:spPr bwMode="auto">
            <a:xfrm>
              <a:off x="241" y="1328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08" name="Line 48"/>
            <p:cNvSpPr>
              <a:spLocks noChangeShapeType="1"/>
            </p:cNvSpPr>
            <p:nvPr/>
          </p:nvSpPr>
          <p:spPr bwMode="auto">
            <a:xfrm>
              <a:off x="235" y="1436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09" name="Line 49"/>
            <p:cNvSpPr>
              <a:spLocks noChangeShapeType="1"/>
            </p:cNvSpPr>
            <p:nvPr/>
          </p:nvSpPr>
          <p:spPr bwMode="auto">
            <a:xfrm>
              <a:off x="229" y="1544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10" name="Line 50"/>
            <p:cNvSpPr>
              <a:spLocks noChangeShapeType="1"/>
            </p:cNvSpPr>
            <p:nvPr/>
          </p:nvSpPr>
          <p:spPr bwMode="auto">
            <a:xfrm>
              <a:off x="637" y="1040"/>
              <a:ext cx="0" cy="6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348211" name="Group 51"/>
          <p:cNvGrpSpPr>
            <a:grpSpLocks/>
          </p:cNvGrpSpPr>
          <p:nvPr/>
        </p:nvGrpSpPr>
        <p:grpSpPr bwMode="auto">
          <a:xfrm>
            <a:off x="3970338" y="1527175"/>
            <a:ext cx="3413125" cy="1223963"/>
            <a:chOff x="2501" y="962"/>
            <a:chExt cx="2150" cy="771"/>
          </a:xfrm>
        </p:grpSpPr>
        <p:sp>
          <p:nvSpPr>
            <p:cNvPr id="348212" name="Rectangle 52"/>
            <p:cNvSpPr>
              <a:spLocks noChangeArrowheads="1"/>
            </p:cNvSpPr>
            <p:nvPr/>
          </p:nvSpPr>
          <p:spPr bwMode="auto">
            <a:xfrm>
              <a:off x="3206" y="1015"/>
              <a:ext cx="311" cy="20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13" name="Rectangle 53"/>
            <p:cNvSpPr>
              <a:spLocks noChangeArrowheads="1"/>
            </p:cNvSpPr>
            <p:nvPr/>
          </p:nvSpPr>
          <p:spPr bwMode="auto">
            <a:xfrm>
              <a:off x="3206" y="1219"/>
              <a:ext cx="311" cy="2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14" name="Rectangle 54"/>
            <p:cNvSpPr>
              <a:spLocks noChangeArrowheads="1"/>
            </p:cNvSpPr>
            <p:nvPr/>
          </p:nvSpPr>
          <p:spPr bwMode="auto">
            <a:xfrm>
              <a:off x="3206" y="1414"/>
              <a:ext cx="311" cy="201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15" name="Line 55"/>
            <p:cNvSpPr>
              <a:spLocks noChangeShapeType="1"/>
            </p:cNvSpPr>
            <p:nvPr/>
          </p:nvSpPr>
          <p:spPr bwMode="auto">
            <a:xfrm>
              <a:off x="2519" y="1142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16" name="Line 56"/>
            <p:cNvSpPr>
              <a:spLocks noChangeShapeType="1"/>
            </p:cNvSpPr>
            <p:nvPr/>
          </p:nvSpPr>
          <p:spPr bwMode="auto">
            <a:xfrm>
              <a:off x="2513" y="1250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17" name="Line 57"/>
            <p:cNvSpPr>
              <a:spLocks noChangeShapeType="1"/>
            </p:cNvSpPr>
            <p:nvPr/>
          </p:nvSpPr>
          <p:spPr bwMode="auto">
            <a:xfrm>
              <a:off x="2507" y="1358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18" name="Line 58"/>
            <p:cNvSpPr>
              <a:spLocks noChangeShapeType="1"/>
            </p:cNvSpPr>
            <p:nvPr/>
          </p:nvSpPr>
          <p:spPr bwMode="auto">
            <a:xfrm>
              <a:off x="2501" y="1466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19" name="Line 59"/>
            <p:cNvSpPr>
              <a:spLocks noChangeShapeType="1"/>
            </p:cNvSpPr>
            <p:nvPr/>
          </p:nvSpPr>
          <p:spPr bwMode="auto">
            <a:xfrm>
              <a:off x="2909" y="962"/>
              <a:ext cx="0" cy="6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20" name="Line 60"/>
            <p:cNvSpPr>
              <a:spLocks noChangeShapeType="1"/>
            </p:cNvSpPr>
            <p:nvPr/>
          </p:nvSpPr>
          <p:spPr bwMode="auto">
            <a:xfrm>
              <a:off x="3579" y="1143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21" name="Line 61"/>
            <p:cNvSpPr>
              <a:spLocks noChangeShapeType="1"/>
            </p:cNvSpPr>
            <p:nvPr/>
          </p:nvSpPr>
          <p:spPr bwMode="auto">
            <a:xfrm>
              <a:off x="3573" y="1251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22" name="Line 62"/>
            <p:cNvSpPr>
              <a:spLocks noChangeShapeType="1"/>
            </p:cNvSpPr>
            <p:nvPr/>
          </p:nvSpPr>
          <p:spPr bwMode="auto">
            <a:xfrm>
              <a:off x="3567" y="1359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23" name="Line 63"/>
            <p:cNvSpPr>
              <a:spLocks noChangeShapeType="1"/>
            </p:cNvSpPr>
            <p:nvPr/>
          </p:nvSpPr>
          <p:spPr bwMode="auto">
            <a:xfrm>
              <a:off x="3561" y="1467"/>
              <a:ext cx="67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24" name="Freeform 64"/>
            <p:cNvSpPr>
              <a:spLocks/>
            </p:cNvSpPr>
            <p:nvPr/>
          </p:nvSpPr>
          <p:spPr bwMode="auto">
            <a:xfrm>
              <a:off x="3702" y="1014"/>
              <a:ext cx="162" cy="600"/>
            </a:xfrm>
            <a:custGeom>
              <a:avLst/>
              <a:gdLst>
                <a:gd name="T0" fmla="*/ 162 w 162"/>
                <a:gd name="T1" fmla="*/ 0 h 600"/>
                <a:gd name="T2" fmla="*/ 162 w 162"/>
                <a:gd name="T3" fmla="*/ 204 h 600"/>
                <a:gd name="T4" fmla="*/ 84 w 162"/>
                <a:gd name="T5" fmla="*/ 204 h 600"/>
                <a:gd name="T6" fmla="*/ 84 w 162"/>
                <a:gd name="T7" fmla="*/ 396 h 600"/>
                <a:gd name="T8" fmla="*/ 0 w 162"/>
                <a:gd name="T9" fmla="*/ 396 h 600"/>
                <a:gd name="T10" fmla="*/ 0 w 162"/>
                <a:gd name="T11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600">
                  <a:moveTo>
                    <a:pt x="162" y="0"/>
                  </a:moveTo>
                  <a:lnTo>
                    <a:pt x="162" y="204"/>
                  </a:lnTo>
                  <a:lnTo>
                    <a:pt x="84" y="204"/>
                  </a:lnTo>
                  <a:lnTo>
                    <a:pt x="84" y="396"/>
                  </a:lnTo>
                  <a:lnTo>
                    <a:pt x="0" y="396"/>
                  </a:lnTo>
                  <a:lnTo>
                    <a:pt x="0" y="600"/>
                  </a:ln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48225" name="Text Box 65"/>
            <p:cNvSpPr txBox="1">
              <a:spLocks noChangeArrowheads="1"/>
            </p:cNvSpPr>
            <p:nvPr/>
          </p:nvSpPr>
          <p:spPr bwMode="auto">
            <a:xfrm>
              <a:off x="4041" y="1502"/>
              <a:ext cx="6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n</a:t>
              </a:r>
              <a:r>
                <a:rPr lang="fr-FR" altLang="fr-FR" baseline="-25000"/>
                <a:t>1</a:t>
              </a:r>
              <a:r>
                <a:rPr lang="fr-FR" altLang="fr-FR"/>
                <a:t>&lt;n</a:t>
              </a:r>
              <a:r>
                <a:rPr lang="fr-FR" altLang="fr-FR" baseline="-25000"/>
                <a:t>2</a:t>
              </a:r>
              <a:r>
                <a:rPr lang="fr-FR" altLang="fr-FR"/>
                <a:t>&lt;n</a:t>
              </a:r>
              <a:r>
                <a:rPr lang="fr-FR" altLang="fr-FR" baseline="-25000"/>
                <a:t>3</a:t>
              </a:r>
            </a:p>
          </p:txBody>
        </p:sp>
        <p:sp>
          <p:nvSpPr>
            <p:cNvPr id="348226" name="Text Box 66"/>
            <p:cNvSpPr txBox="1">
              <a:spLocks noChangeArrowheads="1"/>
            </p:cNvSpPr>
            <p:nvPr/>
          </p:nvSpPr>
          <p:spPr bwMode="auto">
            <a:xfrm>
              <a:off x="3249" y="986"/>
              <a:ext cx="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n</a:t>
              </a:r>
              <a:r>
                <a:rPr lang="fr-FR" altLang="fr-FR" baseline="-25000"/>
                <a:t>1</a:t>
              </a:r>
            </a:p>
          </p:txBody>
        </p:sp>
        <p:sp>
          <p:nvSpPr>
            <p:cNvPr id="348227" name="Text Box 67"/>
            <p:cNvSpPr txBox="1">
              <a:spLocks noChangeArrowheads="1"/>
            </p:cNvSpPr>
            <p:nvPr/>
          </p:nvSpPr>
          <p:spPr bwMode="auto">
            <a:xfrm>
              <a:off x="3255" y="1172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n</a:t>
              </a:r>
              <a:r>
                <a:rPr lang="fr-FR" altLang="fr-FR" baseline="-25000"/>
                <a:t>2</a:t>
              </a:r>
            </a:p>
          </p:txBody>
        </p:sp>
        <p:sp>
          <p:nvSpPr>
            <p:cNvPr id="348228" name="Text Box 68"/>
            <p:cNvSpPr txBox="1">
              <a:spLocks noChangeArrowheads="1"/>
            </p:cNvSpPr>
            <p:nvPr/>
          </p:nvSpPr>
          <p:spPr bwMode="auto">
            <a:xfrm>
              <a:off x="3267" y="1370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n</a:t>
              </a:r>
              <a:r>
                <a:rPr lang="fr-FR" altLang="fr-FR" baseline="-25000"/>
                <a:t>3</a:t>
              </a:r>
            </a:p>
          </p:txBody>
        </p:sp>
      </p:grpSp>
      <p:pic>
        <p:nvPicPr>
          <p:cNvPr id="348229" name="Picture 69" descr="Airy_disk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808538"/>
            <a:ext cx="1738313" cy="18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0" name="Picture 70" descr="images_speck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4729163"/>
            <a:ext cx="1893887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D:\AAA_OCA\ENSEIGNEMENT\PORQUEROLLES_2006\corse_diffraction_crop_ter_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87312"/>
            <a:ext cx="9144000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3751706" y="544518"/>
            <a:ext cx="3137695" cy="77162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4400" b="1" smtClean="0">
                <a:solidFill>
                  <a:srgbClr val="FFFF66"/>
                </a:solidFill>
              </a:rPr>
              <a:t>diffraction</a:t>
            </a:r>
            <a:endParaRPr lang="fr-FR" altLang="fr-FR" sz="4400">
              <a:solidFill>
                <a:srgbClr val="FFFF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 </a:t>
            </a:r>
            <a:endParaRPr lang="fr-FR"/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38083" y="1316141"/>
            <a:ext cx="6576137" cy="1079399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3200" smtClean="0">
                <a:solidFill>
                  <a:srgbClr val="FFFF00"/>
                </a:solidFill>
              </a:rPr>
              <a:t>( </a:t>
            </a:r>
            <a:r>
              <a:rPr lang="fr-FR" altLang="fr-FR" sz="3200">
                <a:solidFill>
                  <a:srgbClr val="FFFF00"/>
                </a:solidFill>
              </a:rPr>
              <a:t>latin :  diffractare /  éparpiller</a:t>
            </a:r>
            <a:r>
              <a:rPr lang="fr-FR" altLang="fr-FR" sz="3200" smtClean="0">
                <a:solidFill>
                  <a:srgbClr val="FFFF00"/>
                </a:solidFill>
              </a:rPr>
              <a:t>)</a:t>
            </a:r>
          </a:p>
          <a:p>
            <a:endParaRPr lang="fr-FR" altLang="fr-FR" sz="3200">
              <a:solidFill>
                <a:srgbClr val="FFFF00"/>
              </a:solidFill>
            </a:endParaRPr>
          </a:p>
        </p:txBody>
      </p: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136937" y="4346098"/>
            <a:ext cx="8789884" cy="2248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800" smtClean="0">
                <a:solidFill>
                  <a:srgbClr val="FFFF00"/>
                </a:solidFill>
              </a:rPr>
              <a:t>l'energie </a:t>
            </a:r>
            <a:r>
              <a:rPr lang="fr-FR" altLang="fr-FR" sz="2800">
                <a:solidFill>
                  <a:srgbClr val="FFFF00"/>
                </a:solidFill>
              </a:rPr>
              <a:t>lumineuse n'est </a:t>
            </a:r>
            <a:r>
              <a:rPr lang="fr-FR" altLang="fr-FR" sz="2800" smtClean="0">
                <a:solidFill>
                  <a:srgbClr val="FFFF00"/>
                </a:solidFill>
              </a:rPr>
              <a:t>pas portée par des rayons</a:t>
            </a:r>
            <a:endParaRPr lang="fr-FR" altLang="fr-FR" sz="2800">
              <a:solidFill>
                <a:srgbClr val="FFFF00"/>
              </a:solidFill>
            </a:endParaRPr>
          </a:p>
          <a:p>
            <a:r>
              <a:rPr lang="fr-FR" altLang="fr-FR" sz="2800">
                <a:solidFill>
                  <a:srgbClr val="FFFF00"/>
                </a:solidFill>
              </a:rPr>
              <a:t>mais plutôt </a:t>
            </a:r>
            <a:r>
              <a:rPr lang="fr-FR" altLang="fr-FR" sz="2800" smtClean="0">
                <a:solidFill>
                  <a:srgbClr val="FFFF00"/>
                </a:solidFill>
              </a:rPr>
              <a:t>par </a:t>
            </a:r>
            <a:r>
              <a:rPr lang="fr-FR" altLang="fr-FR" sz="2800">
                <a:solidFill>
                  <a:srgbClr val="FFFF00"/>
                </a:solidFill>
              </a:rPr>
              <a:t>une série de vagues  (sinusoides)</a:t>
            </a:r>
          </a:p>
          <a:p>
            <a:r>
              <a:rPr lang="fr-FR" altLang="fr-FR" sz="2800" smtClean="0">
                <a:solidFill>
                  <a:srgbClr val="FFFF00"/>
                </a:solidFill>
              </a:rPr>
              <a:t>la direction de leurs crêtes illustre</a:t>
            </a:r>
          </a:p>
          <a:p>
            <a:r>
              <a:rPr lang="fr-FR" altLang="fr-FR" sz="2800" smtClean="0">
                <a:solidFill>
                  <a:srgbClr val="FFFF00"/>
                </a:solidFill>
              </a:rPr>
              <a:t>l’orientation des fronts </a:t>
            </a:r>
            <a:r>
              <a:rPr lang="fr-FR" altLang="fr-FR" sz="2800">
                <a:solidFill>
                  <a:srgbClr val="FFFF00"/>
                </a:solidFill>
              </a:rPr>
              <a:t>d'onde </a:t>
            </a:r>
          </a:p>
          <a:p>
            <a:endParaRPr lang="fr-FR" altLang="fr-FR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8236848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>
                <a:latin typeface="Comic Sans MS" pitchFamily="66" charset="0"/>
              </a:rPr>
              <a:t>image idéale d’un point source : diffraction, tache d’Airy</a:t>
            </a:r>
            <a:endParaRPr lang="fr-FR" altLang="fr-FR" sz="2400">
              <a:latin typeface="Comic Sans MS" pitchFamily="66" charset="0"/>
            </a:endParaRPr>
          </a:p>
        </p:txBody>
      </p:sp>
      <p:sp>
        <p:nvSpPr>
          <p:cNvPr id="342031" name="Rectangle 15"/>
          <p:cNvSpPr>
            <a:spLocks noChangeArrowheads="1"/>
          </p:cNvSpPr>
          <p:nvPr/>
        </p:nvSpPr>
        <p:spPr bwMode="auto">
          <a:xfrm>
            <a:off x="3000375" y="3014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571500" y="3650282"/>
            <a:ext cx="10501543" cy="3185007"/>
            <a:chOff x="571500" y="3650282"/>
            <a:chExt cx="10501543" cy="3185007"/>
          </a:xfrm>
        </p:grpSpPr>
        <p:pic>
          <p:nvPicPr>
            <p:cNvPr id="115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646" y="4251202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e 6"/>
            <p:cNvGrpSpPr/>
            <p:nvPr/>
          </p:nvGrpSpPr>
          <p:grpSpPr>
            <a:xfrm>
              <a:off x="571500" y="3650282"/>
              <a:ext cx="10501543" cy="1601993"/>
              <a:chOff x="-3110080" y="3924300"/>
              <a:chExt cx="11077973" cy="1689926"/>
            </a:xfrm>
          </p:grpSpPr>
          <p:sp>
            <p:nvSpPr>
              <p:cNvPr id="87" name="Text Box 101"/>
              <p:cNvSpPr txBox="1">
                <a:spLocks noChangeArrowheads="1"/>
              </p:cNvSpPr>
              <p:nvPr/>
            </p:nvSpPr>
            <p:spPr bwMode="auto">
              <a:xfrm>
                <a:off x="4312643" y="4313944"/>
                <a:ext cx="3655250" cy="4955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/>
              <a:p>
                <a:pPr algn="l"/>
                <a:r>
                  <a:rPr lang="fr-FR" altLang="fr-FR" sz="1600"/>
                  <a:t>axe </a:t>
                </a:r>
                <a:r>
                  <a:rPr lang="fr-FR" altLang="fr-FR" sz="1600" smtClean="0"/>
                  <a:t>optique</a:t>
                </a:r>
                <a:endParaRPr lang="fr-FR" altLang="fr-FR" sz="1600"/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-3110080" y="3924300"/>
                <a:ext cx="9026576" cy="1689926"/>
                <a:chOff x="-3548230" y="3924300"/>
                <a:chExt cx="9026576" cy="1689926"/>
              </a:xfrm>
            </p:grpSpPr>
            <p:sp>
              <p:nvSpPr>
                <p:cNvPr id="85" name="Freeform 123"/>
                <p:cNvSpPr>
                  <a:spLocks/>
                </p:cNvSpPr>
                <p:nvPr/>
              </p:nvSpPr>
              <p:spPr bwMode="auto">
                <a:xfrm rot="16200000">
                  <a:off x="2640478" y="4151081"/>
                  <a:ext cx="1269152" cy="1258222"/>
                </a:xfrm>
                <a:custGeom>
                  <a:avLst/>
                  <a:gdLst>
                    <a:gd name="T0" fmla="*/ 0 w 649"/>
                    <a:gd name="T1" fmla="*/ 851 h 921"/>
                    <a:gd name="T2" fmla="*/ 128 w 649"/>
                    <a:gd name="T3" fmla="*/ 750 h 921"/>
                    <a:gd name="T4" fmla="*/ 256 w 649"/>
                    <a:gd name="T5" fmla="*/ 796 h 921"/>
                    <a:gd name="T6" fmla="*/ 310 w 649"/>
                    <a:gd name="T7" fmla="*/ 0 h 921"/>
                    <a:gd name="T8" fmla="*/ 429 w 649"/>
                    <a:gd name="T9" fmla="*/ 796 h 921"/>
                    <a:gd name="T10" fmla="*/ 566 w 649"/>
                    <a:gd name="T11" fmla="*/ 741 h 921"/>
                    <a:gd name="T12" fmla="*/ 649 w 649"/>
                    <a:gd name="T13" fmla="*/ 860 h 9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9" h="921">
                      <a:moveTo>
                        <a:pt x="0" y="851"/>
                      </a:moveTo>
                      <a:cubicBezTo>
                        <a:pt x="42" y="800"/>
                        <a:pt x="85" y="759"/>
                        <a:pt x="128" y="750"/>
                      </a:cubicBezTo>
                      <a:cubicBezTo>
                        <a:pt x="171" y="741"/>
                        <a:pt x="226" y="921"/>
                        <a:pt x="256" y="796"/>
                      </a:cubicBezTo>
                      <a:cubicBezTo>
                        <a:pt x="286" y="671"/>
                        <a:pt x="281" y="0"/>
                        <a:pt x="310" y="0"/>
                      </a:cubicBezTo>
                      <a:cubicBezTo>
                        <a:pt x="339" y="0"/>
                        <a:pt x="386" y="672"/>
                        <a:pt x="429" y="796"/>
                      </a:cubicBezTo>
                      <a:cubicBezTo>
                        <a:pt x="472" y="920"/>
                        <a:pt x="529" y="730"/>
                        <a:pt x="566" y="741"/>
                      </a:cubicBezTo>
                      <a:cubicBezTo>
                        <a:pt x="603" y="752"/>
                        <a:pt x="625" y="801"/>
                        <a:pt x="649" y="860"/>
                      </a:cubicBezTo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6" name="AutoShape 99"/>
                <p:cNvSpPr>
                  <a:spLocks/>
                </p:cNvSpPr>
                <p:nvPr/>
              </p:nvSpPr>
              <p:spPr bwMode="auto">
                <a:xfrm>
                  <a:off x="-977084" y="4243979"/>
                  <a:ext cx="316946" cy="1196746"/>
                </a:xfrm>
                <a:prstGeom prst="leftBrace">
                  <a:avLst>
                    <a:gd name="adj1" fmla="val 31466"/>
                    <a:gd name="adj2" fmla="val 50000"/>
                  </a:avLst>
                </a:prstGeom>
                <a:solidFill>
                  <a:schemeClr val="accent1"/>
                </a:solidFill>
                <a:ln w="571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8" name="Line 102"/>
                <p:cNvSpPr>
                  <a:spLocks noChangeShapeType="1"/>
                </p:cNvSpPr>
                <p:nvPr/>
              </p:nvSpPr>
              <p:spPr bwMode="auto">
                <a:xfrm>
                  <a:off x="-729810" y="4791805"/>
                  <a:ext cx="5491917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9" name="AutoShape 103"/>
                <p:cNvSpPr>
                  <a:spLocks noChangeArrowheads="1"/>
                </p:cNvSpPr>
                <p:nvPr/>
              </p:nvSpPr>
              <p:spPr bwMode="auto">
                <a:xfrm>
                  <a:off x="-1539937" y="4724863"/>
                  <a:ext cx="154374" cy="129783"/>
                </a:xfrm>
                <a:prstGeom prst="star5">
                  <a:avLst/>
                </a:prstGeom>
                <a:solidFill>
                  <a:srgbClr val="FFFF00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0" name="Oval 104"/>
                <p:cNvSpPr>
                  <a:spLocks noChangeArrowheads="1"/>
                </p:cNvSpPr>
                <p:nvPr/>
              </p:nvSpPr>
              <p:spPr bwMode="auto">
                <a:xfrm>
                  <a:off x="1349467" y="4194797"/>
                  <a:ext cx="155741" cy="114756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50000">
                      <a:srgbClr val="E1F4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-3548230" y="4300151"/>
                  <a:ext cx="2054732" cy="8536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l"/>
                  <a:r>
                    <a:rPr lang="fr-FR" altLang="fr-FR" sz="1600"/>
                    <a:t>point source </a:t>
                  </a:r>
                </a:p>
                <a:p>
                  <a:pPr algn="l"/>
                  <a:r>
                    <a:rPr lang="fr-FR" altLang="fr-FR" sz="1600"/>
                    <a:t>à l’infini</a:t>
                  </a:r>
                </a:p>
              </p:txBody>
            </p:sp>
            <p:sp>
              <p:nvSpPr>
                <p:cNvPr id="92" name="Line 106"/>
                <p:cNvSpPr>
                  <a:spLocks noChangeShapeType="1"/>
                </p:cNvSpPr>
                <p:nvPr/>
              </p:nvSpPr>
              <p:spPr bwMode="auto">
                <a:xfrm>
                  <a:off x="3841322" y="3924300"/>
                  <a:ext cx="0" cy="1689926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3" name="Freeform 107"/>
                <p:cNvSpPr>
                  <a:spLocks/>
                </p:cNvSpPr>
                <p:nvPr/>
              </p:nvSpPr>
              <p:spPr bwMode="auto">
                <a:xfrm>
                  <a:off x="-778992" y="4298624"/>
                  <a:ext cx="4608018" cy="919417"/>
                </a:xfrm>
                <a:custGeom>
                  <a:avLst/>
                  <a:gdLst>
                    <a:gd name="T0" fmla="*/ 128 w 3373"/>
                    <a:gd name="T1" fmla="*/ 0 h 841"/>
                    <a:gd name="T2" fmla="*/ 1609 w 3373"/>
                    <a:gd name="T3" fmla="*/ 0 h 841"/>
                    <a:gd name="T4" fmla="*/ 3373 w 3373"/>
                    <a:gd name="T5" fmla="*/ 448 h 841"/>
                    <a:gd name="T6" fmla="*/ 1609 w 3373"/>
                    <a:gd name="T7" fmla="*/ 841 h 841"/>
                    <a:gd name="T8" fmla="*/ 0 w 3373"/>
                    <a:gd name="T9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73" h="841">
                      <a:moveTo>
                        <a:pt x="128" y="0"/>
                      </a:moveTo>
                      <a:lnTo>
                        <a:pt x="1609" y="0"/>
                      </a:lnTo>
                      <a:lnTo>
                        <a:pt x="3373" y="448"/>
                      </a:lnTo>
                      <a:lnTo>
                        <a:pt x="1609" y="841"/>
                      </a:lnTo>
                      <a:lnTo>
                        <a:pt x="0" y="84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5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3878207" y="4855679"/>
                  <a:ext cx="1600139" cy="4955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l"/>
                  <a:r>
                    <a:rPr lang="fr-FR" altLang="fr-FR" sz="1600" smtClean="0"/>
                    <a:t>plan focal</a:t>
                  </a:r>
                  <a:endParaRPr lang="fr-FR" altLang="fr-FR" sz="1600"/>
                </a:p>
              </p:txBody>
            </p:sp>
          </p:grpSp>
        </p:grpSp>
        <p:grpSp>
          <p:nvGrpSpPr>
            <p:cNvPr id="5" name="Groupe 4"/>
            <p:cNvGrpSpPr/>
            <p:nvPr/>
          </p:nvGrpSpPr>
          <p:grpSpPr>
            <a:xfrm>
              <a:off x="2116353" y="5087802"/>
              <a:ext cx="3410391" cy="1747487"/>
              <a:chOff x="5467872" y="5062052"/>
              <a:chExt cx="3410391" cy="1747487"/>
            </a:xfrm>
          </p:grpSpPr>
          <p:graphicFrame>
            <p:nvGraphicFramePr>
              <p:cNvPr id="96" name="Object 1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8861298"/>
                  </p:ext>
                </p:extLst>
              </p:nvPr>
            </p:nvGraphicFramePr>
            <p:xfrm>
              <a:off x="7283656" y="5237337"/>
              <a:ext cx="1594607" cy="753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901" name="Equation" r:id="rId4" imgW="939600" imgH="444240" progId="Equation.3">
                      <p:embed/>
                    </p:oleObj>
                  </mc:Choice>
                  <mc:Fallback>
                    <p:oleObj name="Equation" r:id="rId4" imgW="939600" imgH="444240" progId="Equation.3">
                      <p:embed/>
                      <p:pic>
                        <p:nvPicPr>
                          <p:cNvPr id="0" name=""/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283656" y="5237337"/>
                            <a:ext cx="1594607" cy="7537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7" name="Group 140"/>
              <p:cNvGrpSpPr>
                <a:grpSpLocks/>
              </p:cNvGrpSpPr>
              <p:nvPr/>
            </p:nvGrpSpPr>
            <p:grpSpPr bwMode="auto">
              <a:xfrm>
                <a:off x="5467872" y="5062052"/>
                <a:ext cx="2844175" cy="1747487"/>
                <a:chOff x="1883" y="2797"/>
                <a:chExt cx="2679" cy="1646"/>
              </a:xfrm>
            </p:grpSpPr>
            <p:sp>
              <p:nvSpPr>
                <p:cNvPr id="98" name="Freeform 124"/>
                <p:cNvSpPr>
                  <a:spLocks/>
                </p:cNvSpPr>
                <p:nvPr/>
              </p:nvSpPr>
              <p:spPr bwMode="auto">
                <a:xfrm>
                  <a:off x="2250" y="2944"/>
                  <a:ext cx="2091" cy="1011"/>
                </a:xfrm>
                <a:custGeom>
                  <a:avLst/>
                  <a:gdLst>
                    <a:gd name="T0" fmla="*/ 0 w 2091"/>
                    <a:gd name="T1" fmla="*/ 914 h 1011"/>
                    <a:gd name="T2" fmla="*/ 281 w 2091"/>
                    <a:gd name="T3" fmla="*/ 821 h 1011"/>
                    <a:gd name="T4" fmla="*/ 725 w 2091"/>
                    <a:gd name="T5" fmla="*/ 867 h 1011"/>
                    <a:gd name="T6" fmla="*/ 997 w 2091"/>
                    <a:gd name="T7" fmla="*/ 0 h 1011"/>
                    <a:gd name="T8" fmla="*/ 1297 w 2091"/>
                    <a:gd name="T9" fmla="*/ 869 h 1011"/>
                    <a:gd name="T10" fmla="*/ 1756 w 2091"/>
                    <a:gd name="T11" fmla="*/ 850 h 1011"/>
                    <a:gd name="T12" fmla="*/ 2091 w 2091"/>
                    <a:gd name="T13" fmla="*/ 931 h 1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1" h="1011">
                      <a:moveTo>
                        <a:pt x="0" y="914"/>
                      </a:moveTo>
                      <a:cubicBezTo>
                        <a:pt x="48" y="898"/>
                        <a:pt x="160" y="829"/>
                        <a:pt x="281" y="821"/>
                      </a:cubicBezTo>
                      <a:cubicBezTo>
                        <a:pt x="402" y="813"/>
                        <a:pt x="606" y="1004"/>
                        <a:pt x="725" y="867"/>
                      </a:cubicBezTo>
                      <a:cubicBezTo>
                        <a:pt x="844" y="730"/>
                        <a:pt x="902" y="0"/>
                        <a:pt x="997" y="0"/>
                      </a:cubicBezTo>
                      <a:cubicBezTo>
                        <a:pt x="1092" y="0"/>
                        <a:pt x="1170" y="727"/>
                        <a:pt x="1297" y="869"/>
                      </a:cubicBezTo>
                      <a:cubicBezTo>
                        <a:pt x="1424" y="1011"/>
                        <a:pt x="1624" y="840"/>
                        <a:pt x="1756" y="850"/>
                      </a:cubicBezTo>
                      <a:cubicBezTo>
                        <a:pt x="1888" y="860"/>
                        <a:pt x="2021" y="914"/>
                        <a:pt x="2091" y="931"/>
                      </a:cubicBezTo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9" name="Line 127"/>
                <p:cNvSpPr>
                  <a:spLocks noChangeShapeType="1"/>
                </p:cNvSpPr>
                <p:nvPr/>
              </p:nvSpPr>
              <p:spPr bwMode="auto">
                <a:xfrm>
                  <a:off x="1883" y="3877"/>
                  <a:ext cx="267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02" name="Line 134"/>
                <p:cNvSpPr>
                  <a:spLocks noChangeShapeType="1"/>
                </p:cNvSpPr>
                <p:nvPr/>
              </p:nvSpPr>
              <p:spPr bwMode="auto">
                <a:xfrm flipH="1" flipV="1">
                  <a:off x="3246" y="2797"/>
                  <a:ext cx="9" cy="108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03" name="Oval 135"/>
                <p:cNvSpPr>
                  <a:spLocks noChangeArrowheads="1"/>
                </p:cNvSpPr>
                <p:nvPr/>
              </p:nvSpPr>
              <p:spPr bwMode="auto">
                <a:xfrm>
                  <a:off x="3611" y="3840"/>
                  <a:ext cx="74" cy="73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04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3316" y="3976"/>
                  <a:ext cx="403" cy="4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l"/>
                  <a:r>
                    <a:rPr lang="fr-FR" altLang="fr-FR" sz="1600">
                      <a:latin typeface="Symbol" pitchFamily="18" charset="2"/>
                    </a:rPr>
                    <a:t>r</a:t>
                  </a:r>
                </a:p>
              </p:txBody>
            </p:sp>
          </p:grpSp>
          <p:cxnSp>
            <p:nvCxnSpPr>
              <p:cNvPr id="3" name="Connecteur droit avec flèche 2"/>
              <p:cNvCxnSpPr/>
              <p:nvPr/>
            </p:nvCxnSpPr>
            <p:spPr bwMode="auto">
              <a:xfrm>
                <a:off x="6924464" y="6409827"/>
                <a:ext cx="45651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9" name="Groupe 8"/>
          <p:cNvGrpSpPr/>
          <p:nvPr/>
        </p:nvGrpSpPr>
        <p:grpSpPr>
          <a:xfrm>
            <a:off x="481013" y="1161369"/>
            <a:ext cx="8572501" cy="2497291"/>
            <a:chOff x="481013" y="1161369"/>
            <a:chExt cx="8572501" cy="2497291"/>
          </a:xfrm>
        </p:grpSpPr>
        <p:sp>
          <p:nvSpPr>
            <p:cNvPr id="342061" name="Text Box 45"/>
            <p:cNvSpPr txBox="1">
              <a:spLocks noChangeArrowheads="1"/>
            </p:cNvSpPr>
            <p:nvPr/>
          </p:nvSpPr>
          <p:spPr bwMode="auto">
            <a:xfrm>
              <a:off x="633413" y="2955232"/>
              <a:ext cx="6098442" cy="64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la cause en est comportement ondulatoire de la lumière</a:t>
              </a:r>
            </a:p>
            <a:p>
              <a:r>
                <a:rPr lang="fr-FR" altLang="fr-FR"/>
                <a:t>et </a:t>
              </a:r>
              <a:r>
                <a:rPr lang="fr-FR" altLang="fr-FR" smtClean="0"/>
                <a:t>le phénomène de  diffraction</a:t>
              </a:r>
              <a:endParaRPr lang="fr-FR" altLang="fr-FR" sz="1600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481013" y="1161369"/>
              <a:ext cx="8572501" cy="2497291"/>
              <a:chOff x="481013" y="1161369"/>
              <a:chExt cx="8572501" cy="2497291"/>
            </a:xfrm>
          </p:grpSpPr>
          <p:grpSp>
            <p:nvGrpSpPr>
              <p:cNvPr id="342019" name="Group 3"/>
              <p:cNvGrpSpPr>
                <a:grpSpLocks/>
              </p:cNvGrpSpPr>
              <p:nvPr/>
            </p:nvGrpSpPr>
            <p:grpSpPr bwMode="auto">
              <a:xfrm>
                <a:off x="4135185" y="2199752"/>
                <a:ext cx="1773219" cy="786030"/>
                <a:chOff x="632" y="2178"/>
                <a:chExt cx="4437" cy="1966"/>
              </a:xfrm>
            </p:grpSpPr>
            <p:sp>
              <p:nvSpPr>
                <p:cNvPr id="342020" name="Oval 4"/>
                <p:cNvSpPr>
                  <a:spLocks noChangeArrowheads="1"/>
                </p:cNvSpPr>
                <p:nvPr/>
              </p:nvSpPr>
              <p:spPr bwMode="auto">
                <a:xfrm rot="-602573">
                  <a:off x="1640" y="2437"/>
                  <a:ext cx="894" cy="1344"/>
                </a:xfrm>
                <a:prstGeom prst="ellipse">
                  <a:avLst/>
                </a:prstGeom>
                <a:solidFill>
                  <a:srgbClr val="0099FF"/>
                </a:solidFill>
                <a:ln w="9525">
                  <a:round/>
                  <a:headEnd/>
                  <a:tailEnd/>
                </a:ln>
                <a:effectLst/>
                <a:scene3d>
                  <a:camera prst="legacyObliqueFront">
                    <a:rot lat="600000" lon="18600000" rev="0"/>
                  </a:camera>
                  <a:lightRig rig="legacyFlat2" dir="t"/>
                </a:scene3d>
                <a:sp3d extrusionH="3630600" prstMaterial="legacyMatte">
                  <a:bevelT w="13500" h="13500" prst="angle"/>
                  <a:bevelB w="13500" h="13500" prst="angle"/>
                  <a:extrusionClr>
                    <a:srgbClr val="CCECFF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  <a:flatTx/>
                </a:bodyPr>
                <a:lstStyle/>
                <a:p>
                  <a:endParaRPr lang="fr-FR"/>
                </a:p>
              </p:txBody>
            </p:sp>
            <p:grpSp>
              <p:nvGrpSpPr>
                <p:cNvPr id="342021" name="Group 5"/>
                <p:cNvGrpSpPr>
                  <a:grpSpLocks/>
                </p:cNvGrpSpPr>
                <p:nvPr/>
              </p:nvGrpSpPr>
              <p:grpSpPr bwMode="auto">
                <a:xfrm>
                  <a:off x="3476" y="2642"/>
                  <a:ext cx="1593" cy="1502"/>
                  <a:chOff x="3476" y="2633"/>
                  <a:chExt cx="1593" cy="1502"/>
                </a:xfrm>
              </p:grpSpPr>
              <p:pic>
                <p:nvPicPr>
                  <p:cNvPr id="3420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29" y="2695"/>
                    <a:ext cx="1440" cy="14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2023" name="Line 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05" y="2633"/>
                    <a:ext cx="0" cy="14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2024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76" y="3297"/>
                    <a:ext cx="1261" cy="10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342025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632" y="2944"/>
                  <a:ext cx="3482" cy="42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2026" name="Oval 10"/>
                <p:cNvSpPr>
                  <a:spLocks noChangeArrowheads="1"/>
                </p:cNvSpPr>
                <p:nvPr/>
              </p:nvSpPr>
              <p:spPr bwMode="auto">
                <a:xfrm>
                  <a:off x="1674" y="2340"/>
                  <a:ext cx="795" cy="1543"/>
                </a:xfrm>
                <a:prstGeom prst="ellips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202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079" y="2178"/>
                  <a:ext cx="0" cy="183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2028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504" y="3044"/>
                  <a:ext cx="1243" cy="119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2029" name="Freeform 13"/>
                <p:cNvSpPr>
                  <a:spLocks/>
                </p:cNvSpPr>
                <p:nvPr/>
              </p:nvSpPr>
              <p:spPr bwMode="auto">
                <a:xfrm>
                  <a:off x="2103" y="2478"/>
                  <a:ext cx="2011" cy="1289"/>
                </a:xfrm>
                <a:custGeom>
                  <a:avLst/>
                  <a:gdLst>
                    <a:gd name="T0" fmla="*/ 36 w 2011"/>
                    <a:gd name="T1" fmla="*/ 0 h 1289"/>
                    <a:gd name="T2" fmla="*/ 2011 w 2011"/>
                    <a:gd name="T3" fmla="*/ 887 h 1289"/>
                    <a:gd name="T4" fmla="*/ 0 w 2011"/>
                    <a:gd name="T5" fmla="*/ 1289 h 1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11" h="1289">
                      <a:moveTo>
                        <a:pt x="36" y="0"/>
                      </a:moveTo>
                      <a:lnTo>
                        <a:pt x="2011" y="887"/>
                      </a:lnTo>
                      <a:lnTo>
                        <a:pt x="0" y="128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42030" name="Text Box 14"/>
              <p:cNvSpPr txBox="1">
                <a:spLocks noChangeArrowheads="1"/>
              </p:cNvSpPr>
              <p:nvPr/>
            </p:nvSpPr>
            <p:spPr bwMode="auto">
              <a:xfrm>
                <a:off x="481013" y="1171575"/>
                <a:ext cx="8413750" cy="3407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r>
                  <a:rPr lang="fr-FR" altLang="fr-FR" sz="1600" smtClean="0"/>
                  <a:t>pour </a:t>
                </a:r>
                <a:r>
                  <a:rPr lang="fr-FR" altLang="fr-FR" sz="1600"/>
                  <a:t>l'optique </a:t>
                </a:r>
                <a:r>
                  <a:rPr lang="fr-FR" altLang="fr-FR" sz="1600" smtClean="0"/>
                  <a:t>géométrique  l'image </a:t>
                </a:r>
                <a:r>
                  <a:rPr lang="fr-FR" altLang="fr-FR" sz="1600"/>
                  <a:t>d'un point est un point</a:t>
                </a:r>
              </a:p>
            </p:txBody>
          </p:sp>
          <p:grpSp>
            <p:nvGrpSpPr>
              <p:cNvPr id="342032" name="Group 16"/>
              <p:cNvGrpSpPr>
                <a:grpSpLocks/>
              </p:cNvGrpSpPr>
              <p:nvPr/>
            </p:nvGrpSpPr>
            <p:grpSpPr bwMode="auto">
              <a:xfrm>
                <a:off x="5840414" y="1161369"/>
                <a:ext cx="3213100" cy="822325"/>
                <a:chOff x="628" y="1445"/>
                <a:chExt cx="2024" cy="518"/>
              </a:xfrm>
            </p:grpSpPr>
            <p:sp>
              <p:nvSpPr>
                <p:cNvPr id="342033" name="Freeform 17"/>
                <p:cNvSpPr>
                  <a:spLocks/>
                </p:cNvSpPr>
                <p:nvPr/>
              </p:nvSpPr>
              <p:spPr bwMode="auto">
                <a:xfrm>
                  <a:off x="775" y="1562"/>
                  <a:ext cx="557" cy="345"/>
                </a:xfrm>
                <a:custGeom>
                  <a:avLst/>
                  <a:gdLst>
                    <a:gd name="T0" fmla="*/ 1671 w 1671"/>
                    <a:gd name="T1" fmla="*/ 0 h 1034"/>
                    <a:gd name="T2" fmla="*/ 0 w 1671"/>
                    <a:gd name="T3" fmla="*/ 552 h 1034"/>
                    <a:gd name="T4" fmla="*/ 1631 w 1671"/>
                    <a:gd name="T5" fmla="*/ 1034 h 10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71" h="1034">
                      <a:moveTo>
                        <a:pt x="1671" y="0"/>
                      </a:moveTo>
                      <a:lnTo>
                        <a:pt x="0" y="552"/>
                      </a:lnTo>
                      <a:lnTo>
                        <a:pt x="1631" y="103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34" name="Freeform 18"/>
                <p:cNvSpPr>
                  <a:spLocks/>
                </p:cNvSpPr>
                <p:nvPr/>
              </p:nvSpPr>
              <p:spPr bwMode="auto">
                <a:xfrm>
                  <a:off x="775" y="1604"/>
                  <a:ext cx="547" cy="274"/>
                </a:xfrm>
                <a:custGeom>
                  <a:avLst/>
                  <a:gdLst>
                    <a:gd name="T0" fmla="*/ 1640 w 1640"/>
                    <a:gd name="T1" fmla="*/ 0 h 823"/>
                    <a:gd name="T2" fmla="*/ 0 w 1640"/>
                    <a:gd name="T3" fmla="*/ 440 h 823"/>
                    <a:gd name="T4" fmla="*/ 1601 w 1640"/>
                    <a:gd name="T5" fmla="*/ 823 h 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40" h="823">
                      <a:moveTo>
                        <a:pt x="1640" y="0"/>
                      </a:moveTo>
                      <a:lnTo>
                        <a:pt x="0" y="440"/>
                      </a:lnTo>
                      <a:lnTo>
                        <a:pt x="1601" y="823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35" name="Freeform 19"/>
                <p:cNvSpPr>
                  <a:spLocks/>
                </p:cNvSpPr>
                <p:nvPr/>
              </p:nvSpPr>
              <p:spPr bwMode="auto">
                <a:xfrm>
                  <a:off x="775" y="1647"/>
                  <a:ext cx="547" cy="194"/>
                </a:xfrm>
                <a:custGeom>
                  <a:avLst/>
                  <a:gdLst>
                    <a:gd name="T0" fmla="*/ 1640 w 1640"/>
                    <a:gd name="T1" fmla="*/ 0 h 584"/>
                    <a:gd name="T2" fmla="*/ 0 w 1640"/>
                    <a:gd name="T3" fmla="*/ 312 h 584"/>
                    <a:gd name="T4" fmla="*/ 1601 w 1640"/>
                    <a:gd name="T5" fmla="*/ 584 h 5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40" h="584">
                      <a:moveTo>
                        <a:pt x="1640" y="0"/>
                      </a:moveTo>
                      <a:lnTo>
                        <a:pt x="0" y="312"/>
                      </a:lnTo>
                      <a:lnTo>
                        <a:pt x="1601" y="58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36" name="Freeform 20"/>
                <p:cNvSpPr>
                  <a:spLocks/>
                </p:cNvSpPr>
                <p:nvPr/>
              </p:nvSpPr>
              <p:spPr bwMode="auto">
                <a:xfrm>
                  <a:off x="775" y="1690"/>
                  <a:ext cx="554" cy="114"/>
                </a:xfrm>
                <a:custGeom>
                  <a:avLst/>
                  <a:gdLst>
                    <a:gd name="T0" fmla="*/ 1660 w 1660"/>
                    <a:gd name="T1" fmla="*/ 0 h 343"/>
                    <a:gd name="T2" fmla="*/ 0 w 1660"/>
                    <a:gd name="T3" fmla="*/ 183 h 343"/>
                    <a:gd name="T4" fmla="*/ 1620 w 1660"/>
                    <a:gd name="T5" fmla="*/ 343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60" h="343">
                      <a:moveTo>
                        <a:pt x="1660" y="0"/>
                      </a:moveTo>
                      <a:lnTo>
                        <a:pt x="0" y="183"/>
                      </a:lnTo>
                      <a:lnTo>
                        <a:pt x="1620" y="343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37" name="Freeform 21"/>
                <p:cNvSpPr>
                  <a:spLocks/>
                </p:cNvSpPr>
                <p:nvPr/>
              </p:nvSpPr>
              <p:spPr bwMode="auto">
                <a:xfrm>
                  <a:off x="775" y="1720"/>
                  <a:ext cx="537" cy="54"/>
                </a:xfrm>
                <a:custGeom>
                  <a:avLst/>
                  <a:gdLst>
                    <a:gd name="T0" fmla="*/ 1611 w 1611"/>
                    <a:gd name="T1" fmla="*/ 0 h 162"/>
                    <a:gd name="T2" fmla="*/ 0 w 1611"/>
                    <a:gd name="T3" fmla="*/ 86 h 162"/>
                    <a:gd name="T4" fmla="*/ 1571 w 1611"/>
                    <a:gd name="T5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11" h="162">
                      <a:moveTo>
                        <a:pt x="1611" y="0"/>
                      </a:moveTo>
                      <a:lnTo>
                        <a:pt x="0" y="86"/>
                      </a:lnTo>
                      <a:lnTo>
                        <a:pt x="1571" y="16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38" name="Rectangle 22"/>
                <p:cNvSpPr>
                  <a:spLocks noChangeArrowheads="1"/>
                </p:cNvSpPr>
                <p:nvPr/>
              </p:nvSpPr>
              <p:spPr bwMode="auto">
                <a:xfrm>
                  <a:off x="682" y="1649"/>
                  <a:ext cx="8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39" name="Rectangle 23"/>
                <p:cNvSpPr>
                  <a:spLocks noChangeArrowheads="1"/>
                </p:cNvSpPr>
                <p:nvPr/>
              </p:nvSpPr>
              <p:spPr bwMode="auto">
                <a:xfrm>
                  <a:off x="705" y="1666"/>
                  <a:ext cx="67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1200">
                      <a:solidFill>
                        <a:srgbClr val="000000"/>
                      </a:solidFill>
                    </a:rPr>
                    <a:t>S</a:t>
                  </a:r>
                  <a:endParaRPr lang="fr-FR" altLang="fr-FR" sz="3200"/>
                </a:p>
              </p:txBody>
            </p:sp>
            <p:grpSp>
              <p:nvGrpSpPr>
                <p:cNvPr id="342040" name="Group 24"/>
                <p:cNvGrpSpPr>
                  <a:grpSpLocks/>
                </p:cNvGrpSpPr>
                <p:nvPr/>
              </p:nvGrpSpPr>
              <p:grpSpPr bwMode="auto">
                <a:xfrm>
                  <a:off x="628" y="1738"/>
                  <a:ext cx="1975" cy="25"/>
                  <a:chOff x="628" y="1738"/>
                  <a:chExt cx="1975" cy="25"/>
                </a:xfrm>
              </p:grpSpPr>
              <p:sp>
                <p:nvSpPr>
                  <p:cNvPr id="34204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628" y="1750"/>
                    <a:ext cx="1975" cy="1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042" name="Freeform 26"/>
                  <p:cNvSpPr>
                    <a:spLocks/>
                  </p:cNvSpPr>
                  <p:nvPr/>
                </p:nvSpPr>
                <p:spPr bwMode="auto">
                  <a:xfrm>
                    <a:off x="2579" y="1738"/>
                    <a:ext cx="24" cy="25"/>
                  </a:xfrm>
                  <a:custGeom>
                    <a:avLst/>
                    <a:gdLst>
                      <a:gd name="T0" fmla="*/ 0 w 74"/>
                      <a:gd name="T1" fmla="*/ 75 h 75"/>
                      <a:gd name="T2" fmla="*/ 74 w 74"/>
                      <a:gd name="T3" fmla="*/ 37 h 75"/>
                      <a:gd name="T4" fmla="*/ 0 w 74"/>
                      <a:gd name="T5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4" h="75">
                        <a:moveTo>
                          <a:pt x="0" y="75"/>
                        </a:moveTo>
                        <a:lnTo>
                          <a:pt x="74" y="3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42043" name="Group 27"/>
                <p:cNvGrpSpPr>
                  <a:grpSpLocks/>
                </p:cNvGrpSpPr>
                <p:nvPr/>
              </p:nvGrpSpPr>
              <p:grpSpPr bwMode="auto">
                <a:xfrm>
                  <a:off x="1645" y="1647"/>
                  <a:ext cx="877" cy="191"/>
                  <a:chOff x="1645" y="1647"/>
                  <a:chExt cx="877" cy="191"/>
                </a:xfrm>
              </p:grpSpPr>
              <p:sp>
                <p:nvSpPr>
                  <p:cNvPr id="342044" name="Freeform 28"/>
                  <p:cNvSpPr>
                    <a:spLocks/>
                  </p:cNvSpPr>
                  <p:nvPr/>
                </p:nvSpPr>
                <p:spPr bwMode="auto">
                  <a:xfrm>
                    <a:off x="1645" y="1647"/>
                    <a:ext cx="877" cy="191"/>
                  </a:xfrm>
                  <a:custGeom>
                    <a:avLst/>
                    <a:gdLst>
                      <a:gd name="T0" fmla="*/ 0 w 2632"/>
                      <a:gd name="T1" fmla="*/ 0 h 572"/>
                      <a:gd name="T2" fmla="*/ 2632 w 2632"/>
                      <a:gd name="T3" fmla="*/ 305 h 572"/>
                      <a:gd name="T4" fmla="*/ 64 w 2632"/>
                      <a:gd name="T5" fmla="*/ 572 h 5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632" h="572">
                        <a:moveTo>
                          <a:pt x="0" y="0"/>
                        </a:moveTo>
                        <a:lnTo>
                          <a:pt x="2632" y="305"/>
                        </a:lnTo>
                        <a:lnTo>
                          <a:pt x="64" y="572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045" name="Freeform 29"/>
                  <p:cNvSpPr>
                    <a:spLocks/>
                  </p:cNvSpPr>
                  <p:nvPr/>
                </p:nvSpPr>
                <p:spPr bwMode="auto">
                  <a:xfrm>
                    <a:off x="1661" y="1670"/>
                    <a:ext cx="861" cy="152"/>
                  </a:xfrm>
                  <a:custGeom>
                    <a:avLst/>
                    <a:gdLst>
                      <a:gd name="T0" fmla="*/ 0 w 2583"/>
                      <a:gd name="T1" fmla="*/ 0 h 456"/>
                      <a:gd name="T2" fmla="*/ 2583 w 2583"/>
                      <a:gd name="T3" fmla="*/ 243 h 456"/>
                      <a:gd name="T4" fmla="*/ 62 w 2583"/>
                      <a:gd name="T5" fmla="*/ 45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583" h="456">
                        <a:moveTo>
                          <a:pt x="0" y="0"/>
                        </a:moveTo>
                        <a:lnTo>
                          <a:pt x="2583" y="243"/>
                        </a:lnTo>
                        <a:lnTo>
                          <a:pt x="62" y="45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046" name="Freeform 30"/>
                  <p:cNvSpPr>
                    <a:spLocks/>
                  </p:cNvSpPr>
                  <p:nvPr/>
                </p:nvSpPr>
                <p:spPr bwMode="auto">
                  <a:xfrm>
                    <a:off x="1661" y="1694"/>
                    <a:ext cx="861" cy="107"/>
                  </a:xfrm>
                  <a:custGeom>
                    <a:avLst/>
                    <a:gdLst>
                      <a:gd name="T0" fmla="*/ 0 w 2583"/>
                      <a:gd name="T1" fmla="*/ 0 h 323"/>
                      <a:gd name="T2" fmla="*/ 2583 w 2583"/>
                      <a:gd name="T3" fmla="*/ 172 h 323"/>
                      <a:gd name="T4" fmla="*/ 62 w 2583"/>
                      <a:gd name="T5" fmla="*/ 323 h 3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583" h="323">
                        <a:moveTo>
                          <a:pt x="0" y="0"/>
                        </a:moveTo>
                        <a:lnTo>
                          <a:pt x="2583" y="172"/>
                        </a:lnTo>
                        <a:lnTo>
                          <a:pt x="62" y="323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047" name="Freeform 31"/>
                  <p:cNvSpPr>
                    <a:spLocks/>
                  </p:cNvSpPr>
                  <p:nvPr/>
                </p:nvSpPr>
                <p:spPr bwMode="auto">
                  <a:xfrm>
                    <a:off x="1651" y="1717"/>
                    <a:ext cx="871" cy="64"/>
                  </a:xfrm>
                  <a:custGeom>
                    <a:avLst/>
                    <a:gdLst>
                      <a:gd name="T0" fmla="*/ 0 w 2615"/>
                      <a:gd name="T1" fmla="*/ 0 h 190"/>
                      <a:gd name="T2" fmla="*/ 2615 w 2615"/>
                      <a:gd name="T3" fmla="*/ 101 h 190"/>
                      <a:gd name="T4" fmla="*/ 62 w 2615"/>
                      <a:gd name="T5" fmla="*/ 190 h 1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615" h="190">
                        <a:moveTo>
                          <a:pt x="0" y="0"/>
                        </a:moveTo>
                        <a:lnTo>
                          <a:pt x="2615" y="101"/>
                        </a:lnTo>
                        <a:lnTo>
                          <a:pt x="62" y="19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048" name="Freeform 32"/>
                  <p:cNvSpPr>
                    <a:spLocks/>
                  </p:cNvSpPr>
                  <p:nvPr/>
                </p:nvSpPr>
                <p:spPr bwMode="auto">
                  <a:xfrm>
                    <a:off x="1677" y="1734"/>
                    <a:ext cx="845" cy="31"/>
                  </a:xfrm>
                  <a:custGeom>
                    <a:avLst/>
                    <a:gdLst>
                      <a:gd name="T0" fmla="*/ 0 w 2537"/>
                      <a:gd name="T1" fmla="*/ 0 h 91"/>
                      <a:gd name="T2" fmla="*/ 2537 w 2537"/>
                      <a:gd name="T3" fmla="*/ 49 h 91"/>
                      <a:gd name="T4" fmla="*/ 61 w 2537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537" h="91">
                        <a:moveTo>
                          <a:pt x="0" y="0"/>
                        </a:moveTo>
                        <a:lnTo>
                          <a:pt x="2537" y="49"/>
                        </a:lnTo>
                        <a:lnTo>
                          <a:pt x="61" y="91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42049" name="Rectangle 33"/>
                <p:cNvSpPr>
                  <a:spLocks noChangeArrowheads="1"/>
                </p:cNvSpPr>
                <p:nvPr/>
              </p:nvSpPr>
              <p:spPr bwMode="auto">
                <a:xfrm>
                  <a:off x="2478" y="1619"/>
                  <a:ext cx="102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50" name="Rectangle 34"/>
                <p:cNvSpPr>
                  <a:spLocks noChangeArrowheads="1"/>
                </p:cNvSpPr>
                <p:nvPr/>
              </p:nvSpPr>
              <p:spPr bwMode="auto">
                <a:xfrm>
                  <a:off x="2501" y="1635"/>
                  <a:ext cx="10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1200">
                      <a:solidFill>
                        <a:srgbClr val="000000"/>
                      </a:solidFill>
                    </a:rPr>
                    <a:t>S'</a:t>
                  </a:r>
                  <a:endParaRPr lang="fr-FR" altLang="fr-FR" sz="3200"/>
                </a:p>
              </p:txBody>
            </p:sp>
            <p:sp>
              <p:nvSpPr>
                <p:cNvPr id="342051" name="Rectangle 35"/>
                <p:cNvSpPr>
                  <a:spLocks noChangeArrowheads="1"/>
                </p:cNvSpPr>
                <p:nvPr/>
              </p:nvSpPr>
              <p:spPr bwMode="auto">
                <a:xfrm>
                  <a:off x="2374" y="1776"/>
                  <a:ext cx="23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52" name="Rectangle 36"/>
                <p:cNvSpPr>
                  <a:spLocks noChangeArrowheads="1"/>
                </p:cNvSpPr>
                <p:nvPr/>
              </p:nvSpPr>
              <p:spPr bwMode="auto">
                <a:xfrm>
                  <a:off x="2397" y="1792"/>
                  <a:ext cx="25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1200">
                      <a:solidFill>
                        <a:srgbClr val="000000"/>
                      </a:solidFill>
                    </a:rPr>
                    <a:t>image</a:t>
                  </a:r>
                  <a:endParaRPr lang="fr-FR" altLang="fr-FR" sz="3200"/>
                </a:p>
              </p:txBody>
            </p:sp>
            <p:grpSp>
              <p:nvGrpSpPr>
                <p:cNvPr id="342053" name="Group 37"/>
                <p:cNvGrpSpPr>
                  <a:grpSpLocks/>
                </p:cNvGrpSpPr>
                <p:nvPr/>
              </p:nvGrpSpPr>
              <p:grpSpPr bwMode="auto">
                <a:xfrm>
                  <a:off x="1307" y="1445"/>
                  <a:ext cx="563" cy="518"/>
                  <a:chOff x="1307" y="1445"/>
                  <a:chExt cx="563" cy="518"/>
                </a:xfrm>
              </p:grpSpPr>
              <p:sp>
                <p:nvSpPr>
                  <p:cNvPr id="342054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307" y="1445"/>
                    <a:ext cx="560" cy="518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055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448" y="1591"/>
                    <a:ext cx="309" cy="2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056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471" y="1608"/>
                    <a:ext cx="399" cy="1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fr-FR" altLang="fr-FR" sz="1200">
                        <a:solidFill>
                          <a:srgbClr val="000000"/>
                        </a:solidFill>
                      </a:rPr>
                      <a:t>système </a:t>
                    </a:r>
                    <a:endParaRPr lang="fr-FR" altLang="fr-FR" sz="3200"/>
                  </a:p>
                </p:txBody>
              </p:sp>
              <p:sp>
                <p:nvSpPr>
                  <p:cNvPr id="342057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471" y="1698"/>
                    <a:ext cx="326" cy="1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fr-FR" altLang="fr-FR" sz="1200">
                        <a:solidFill>
                          <a:srgbClr val="000000"/>
                        </a:solidFill>
                      </a:rPr>
                      <a:t>optique</a:t>
                    </a:r>
                    <a:endParaRPr lang="fr-FR" altLang="fr-FR" sz="3200"/>
                  </a:p>
                </p:txBody>
              </p:sp>
            </p:grpSp>
            <p:sp>
              <p:nvSpPr>
                <p:cNvPr id="342058" name="Rectangle 42"/>
                <p:cNvSpPr>
                  <a:spLocks noChangeArrowheads="1"/>
                </p:cNvSpPr>
                <p:nvPr/>
              </p:nvSpPr>
              <p:spPr bwMode="auto">
                <a:xfrm>
                  <a:off x="695" y="1787"/>
                  <a:ext cx="196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2059" name="Rectangle 43"/>
                <p:cNvSpPr>
                  <a:spLocks noChangeArrowheads="1"/>
                </p:cNvSpPr>
                <p:nvPr/>
              </p:nvSpPr>
              <p:spPr bwMode="auto">
                <a:xfrm>
                  <a:off x="717" y="1803"/>
                  <a:ext cx="24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1200">
                      <a:solidFill>
                        <a:srgbClr val="000000"/>
                      </a:solidFill>
                    </a:rPr>
                    <a:t>objet</a:t>
                  </a:r>
                  <a:endParaRPr lang="fr-FR" altLang="fr-FR" sz="3200"/>
                </a:p>
              </p:txBody>
            </p:sp>
          </p:grpSp>
          <p:sp>
            <p:nvSpPr>
              <p:cNvPr id="342060" name="Text Box 44"/>
              <p:cNvSpPr txBox="1">
                <a:spLocks noChangeArrowheads="1"/>
              </p:cNvSpPr>
              <p:nvPr/>
            </p:nvSpPr>
            <p:spPr bwMode="auto">
              <a:xfrm>
                <a:off x="580504" y="1602695"/>
                <a:ext cx="4365595" cy="58695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600"/>
                  <a:t>l'experience montre que ce n'est pas le </a:t>
                </a:r>
                <a:r>
                  <a:rPr lang="fr-FR" altLang="fr-FR" sz="1600" smtClean="0"/>
                  <a:t>cas,</a:t>
                </a:r>
              </a:p>
              <a:p>
                <a:r>
                  <a:rPr lang="fr-FR" altLang="fr-FR" sz="1600" smtClean="0"/>
                  <a:t>l’image est une tache dite « tache d’Airy</a:t>
                </a:r>
                <a:endParaRPr lang="fr-FR" altLang="fr-FR" sz="1600"/>
              </a:p>
            </p:txBody>
          </p:sp>
          <p:pic>
            <p:nvPicPr>
              <p:cNvPr id="342099" name="Picture 83" descr="Airy_disk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02" y="2117419"/>
                <a:ext cx="868363" cy="868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45" descr="airy_portrait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2015" y="1864785"/>
                <a:ext cx="1098550" cy="1793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0406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66700" y="709613"/>
            <a:ext cx="5988050" cy="558800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altLang="fr-FR" sz="2000" smtClean="0">
                <a:solidFill>
                  <a:schemeClr val="tx1"/>
                </a:solidFill>
              </a:rPr>
              <a:t/>
            </a:r>
            <a:br>
              <a:rPr lang="fr-FR" altLang="fr-FR" sz="2000" smtClean="0">
                <a:solidFill>
                  <a:schemeClr val="tx1"/>
                </a:solidFill>
              </a:rPr>
            </a:br>
            <a:r>
              <a:rPr lang="fr-FR" altLang="fr-FR" sz="2000" smtClean="0">
                <a:solidFill>
                  <a:schemeClr val="tx1"/>
                </a:solidFill>
              </a:rPr>
              <a:t>finesse d'analyse d'une image , lobe d'analyse</a:t>
            </a:r>
            <a:endParaRPr lang="fr-FR" altLang="fr-FR" sz="4000" smtClean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250950" y="1244600"/>
            <a:ext cx="2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568450" y="1498600"/>
            <a:ext cx="254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314450" y="1289050"/>
            <a:ext cx="2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38918" name="Rectangle 32"/>
          <p:cNvSpPr>
            <a:spLocks noChangeArrowheads="1"/>
          </p:cNvSpPr>
          <p:nvPr/>
        </p:nvSpPr>
        <p:spPr bwMode="auto">
          <a:xfrm>
            <a:off x="1314450" y="1289050"/>
            <a:ext cx="2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grpSp>
        <p:nvGrpSpPr>
          <p:cNvPr id="189542" name="Group 102"/>
          <p:cNvGrpSpPr>
            <a:grpSpLocks/>
          </p:cNvGrpSpPr>
          <p:nvPr/>
        </p:nvGrpSpPr>
        <p:grpSpPr bwMode="auto">
          <a:xfrm>
            <a:off x="320675" y="4541838"/>
            <a:ext cx="8308975" cy="2117725"/>
            <a:chOff x="202" y="2861"/>
            <a:chExt cx="5234" cy="1334"/>
          </a:xfrm>
        </p:grpSpPr>
        <p:sp>
          <p:nvSpPr>
            <p:cNvPr id="38974" name="Rectangle 31"/>
            <p:cNvSpPr>
              <a:spLocks noChangeArrowheads="1"/>
            </p:cNvSpPr>
            <p:nvPr/>
          </p:nvSpPr>
          <p:spPr bwMode="auto">
            <a:xfrm>
              <a:off x="202" y="3143"/>
              <a:ext cx="161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7000"/>
                </a:lnSpc>
              </a:pPr>
              <a:r>
                <a:rPr lang="fr-FR" altLang="fr-FR" sz="2400"/>
                <a:t>illustration </a:t>
              </a:r>
              <a:br>
                <a:rPr lang="fr-FR" altLang="fr-FR" sz="2400"/>
              </a:br>
              <a:r>
                <a:rPr lang="fr-FR" altLang="fr-FR" sz="2400"/>
                <a:t>au niveau du vécu</a:t>
              </a:r>
            </a:p>
          </p:txBody>
        </p:sp>
        <p:sp>
          <p:nvSpPr>
            <p:cNvPr id="38975" name="Rectangle 34"/>
            <p:cNvSpPr>
              <a:spLocks noChangeArrowheads="1"/>
            </p:cNvSpPr>
            <p:nvPr/>
          </p:nvSpPr>
          <p:spPr bwMode="auto">
            <a:xfrm>
              <a:off x="3775" y="3347"/>
              <a:ext cx="1660" cy="84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38976" name="Group 71"/>
            <p:cNvGrpSpPr>
              <a:grpSpLocks/>
            </p:cNvGrpSpPr>
            <p:nvPr/>
          </p:nvGrpSpPr>
          <p:grpSpPr bwMode="auto">
            <a:xfrm>
              <a:off x="3774" y="3346"/>
              <a:ext cx="1662" cy="849"/>
              <a:chOff x="3774" y="3346"/>
              <a:chExt cx="1662" cy="849"/>
            </a:xfrm>
          </p:grpSpPr>
          <p:sp>
            <p:nvSpPr>
              <p:cNvPr id="38998" name="Rectangle 35"/>
              <p:cNvSpPr>
                <a:spLocks noChangeArrowheads="1"/>
              </p:cNvSpPr>
              <p:nvPr/>
            </p:nvSpPr>
            <p:spPr bwMode="auto">
              <a:xfrm>
                <a:off x="3774" y="3346"/>
                <a:ext cx="1662" cy="849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8999" name="Oval 36"/>
              <p:cNvSpPr>
                <a:spLocks noChangeArrowheads="1"/>
              </p:cNvSpPr>
              <p:nvPr/>
            </p:nvSpPr>
            <p:spPr bwMode="auto">
              <a:xfrm>
                <a:off x="3943" y="3515"/>
                <a:ext cx="366" cy="14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0" name="Oval 37"/>
              <p:cNvSpPr>
                <a:spLocks noChangeArrowheads="1"/>
              </p:cNvSpPr>
              <p:nvPr/>
            </p:nvSpPr>
            <p:spPr bwMode="auto">
              <a:xfrm>
                <a:off x="3943" y="3515"/>
                <a:ext cx="366" cy="14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1" name="Oval 38"/>
              <p:cNvSpPr>
                <a:spLocks noChangeArrowheads="1"/>
              </p:cNvSpPr>
              <p:nvPr/>
            </p:nvSpPr>
            <p:spPr bwMode="auto">
              <a:xfrm>
                <a:off x="4836" y="3668"/>
                <a:ext cx="29" cy="29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2" name="Oval 39"/>
              <p:cNvSpPr>
                <a:spLocks noChangeArrowheads="1"/>
              </p:cNvSpPr>
              <p:nvPr/>
            </p:nvSpPr>
            <p:spPr bwMode="auto">
              <a:xfrm>
                <a:off x="4835" y="3668"/>
                <a:ext cx="30" cy="30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3" name="Oval 40"/>
              <p:cNvSpPr>
                <a:spLocks noChangeArrowheads="1"/>
              </p:cNvSpPr>
              <p:nvPr/>
            </p:nvSpPr>
            <p:spPr bwMode="auto">
              <a:xfrm>
                <a:off x="4872" y="3697"/>
                <a:ext cx="29" cy="29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4" name="Oval 41"/>
              <p:cNvSpPr>
                <a:spLocks noChangeArrowheads="1"/>
              </p:cNvSpPr>
              <p:nvPr/>
            </p:nvSpPr>
            <p:spPr bwMode="auto">
              <a:xfrm>
                <a:off x="4872" y="3697"/>
                <a:ext cx="30" cy="30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5" name="Oval 42"/>
              <p:cNvSpPr>
                <a:spLocks noChangeArrowheads="1"/>
              </p:cNvSpPr>
              <p:nvPr/>
            </p:nvSpPr>
            <p:spPr bwMode="auto">
              <a:xfrm>
                <a:off x="4836" y="3741"/>
                <a:ext cx="29" cy="30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6" name="Oval 43"/>
              <p:cNvSpPr>
                <a:spLocks noChangeArrowheads="1"/>
              </p:cNvSpPr>
              <p:nvPr/>
            </p:nvSpPr>
            <p:spPr bwMode="auto">
              <a:xfrm>
                <a:off x="4835" y="3741"/>
                <a:ext cx="30" cy="30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7" name="Oval 44"/>
              <p:cNvSpPr>
                <a:spLocks noChangeArrowheads="1"/>
              </p:cNvSpPr>
              <p:nvPr/>
            </p:nvSpPr>
            <p:spPr bwMode="auto">
              <a:xfrm>
                <a:off x="4785" y="3654"/>
                <a:ext cx="153" cy="153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8" name="Oval 45"/>
              <p:cNvSpPr>
                <a:spLocks noChangeArrowheads="1"/>
              </p:cNvSpPr>
              <p:nvPr/>
            </p:nvSpPr>
            <p:spPr bwMode="auto">
              <a:xfrm>
                <a:off x="4784" y="3653"/>
                <a:ext cx="154" cy="15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09" name="Oval 46"/>
              <p:cNvSpPr>
                <a:spLocks noChangeArrowheads="1"/>
              </p:cNvSpPr>
              <p:nvPr/>
            </p:nvSpPr>
            <p:spPr bwMode="auto">
              <a:xfrm>
                <a:off x="4272" y="3902"/>
                <a:ext cx="161" cy="160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9010" name="Oval 47"/>
              <p:cNvSpPr>
                <a:spLocks noChangeArrowheads="1"/>
              </p:cNvSpPr>
              <p:nvPr/>
            </p:nvSpPr>
            <p:spPr bwMode="auto">
              <a:xfrm>
                <a:off x="4272" y="3902"/>
                <a:ext cx="161" cy="162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38977" name="Rectangle 48"/>
            <p:cNvSpPr>
              <a:spLocks noChangeArrowheads="1"/>
            </p:cNvSpPr>
            <p:nvPr/>
          </p:nvSpPr>
          <p:spPr bwMode="auto">
            <a:xfrm>
              <a:off x="4089" y="2861"/>
              <a:ext cx="948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900">
                  <a:solidFill>
                    <a:srgbClr val="000000"/>
                  </a:solidFill>
                </a:rPr>
                <a:t>résultat de</a:t>
              </a:r>
            </a:p>
            <a:p>
              <a:r>
                <a:rPr lang="fr-FR" altLang="fr-FR" sz="1900">
                  <a:solidFill>
                    <a:srgbClr val="000000"/>
                  </a:solidFill>
                </a:rPr>
                <a:t>l'exploration </a:t>
              </a:r>
            </a:p>
          </p:txBody>
        </p:sp>
        <p:grpSp>
          <p:nvGrpSpPr>
            <p:cNvPr id="38978" name="Group 72"/>
            <p:cNvGrpSpPr>
              <a:grpSpLocks/>
            </p:cNvGrpSpPr>
            <p:nvPr/>
          </p:nvGrpSpPr>
          <p:grpSpPr bwMode="auto">
            <a:xfrm>
              <a:off x="1903" y="3069"/>
              <a:ext cx="1700" cy="867"/>
              <a:chOff x="1903" y="3069"/>
              <a:chExt cx="1700" cy="867"/>
            </a:xfrm>
          </p:grpSpPr>
          <p:sp>
            <p:nvSpPr>
              <p:cNvPr id="38985" name="Rectangle 51"/>
              <p:cNvSpPr>
                <a:spLocks noChangeArrowheads="1"/>
              </p:cNvSpPr>
              <p:nvPr/>
            </p:nvSpPr>
            <p:spPr bwMode="auto">
              <a:xfrm>
                <a:off x="1904" y="3069"/>
                <a:ext cx="1698" cy="86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8986" name="Rectangle 52"/>
              <p:cNvSpPr>
                <a:spLocks noChangeArrowheads="1"/>
              </p:cNvSpPr>
              <p:nvPr/>
            </p:nvSpPr>
            <p:spPr bwMode="auto">
              <a:xfrm>
                <a:off x="1903" y="3069"/>
                <a:ext cx="1700" cy="867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38987" name="Group 53"/>
              <p:cNvGrpSpPr>
                <a:grpSpLocks/>
              </p:cNvGrpSpPr>
              <p:nvPr/>
            </p:nvGrpSpPr>
            <p:grpSpPr bwMode="auto">
              <a:xfrm>
                <a:off x="2075" y="3256"/>
                <a:ext cx="982" cy="478"/>
                <a:chOff x="375" y="3031"/>
                <a:chExt cx="825" cy="402"/>
              </a:xfrm>
            </p:grpSpPr>
            <p:sp>
              <p:nvSpPr>
                <p:cNvPr id="38988" name="Oval 54"/>
                <p:cNvSpPr>
                  <a:spLocks noChangeArrowheads="1"/>
                </p:cNvSpPr>
                <p:nvPr/>
              </p:nvSpPr>
              <p:spPr bwMode="auto">
                <a:xfrm>
                  <a:off x="375" y="3031"/>
                  <a:ext cx="233" cy="51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89" name="Oval 55"/>
                <p:cNvSpPr>
                  <a:spLocks noChangeArrowheads="1"/>
                </p:cNvSpPr>
                <p:nvPr/>
              </p:nvSpPr>
              <p:spPr bwMode="auto">
                <a:xfrm>
                  <a:off x="375" y="3031"/>
                  <a:ext cx="233" cy="51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90" name="Oval 56"/>
                <p:cNvSpPr>
                  <a:spLocks noChangeArrowheads="1"/>
                </p:cNvSpPr>
                <p:nvPr/>
              </p:nvSpPr>
              <p:spPr bwMode="auto">
                <a:xfrm>
                  <a:off x="1143" y="3151"/>
                  <a:ext cx="25" cy="25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91" name="Oval 57"/>
                <p:cNvSpPr>
                  <a:spLocks noChangeArrowheads="1"/>
                </p:cNvSpPr>
                <p:nvPr/>
              </p:nvSpPr>
              <p:spPr bwMode="auto">
                <a:xfrm>
                  <a:off x="1142" y="3150"/>
                  <a:ext cx="26" cy="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92" name="Oval 58"/>
                <p:cNvSpPr>
                  <a:spLocks noChangeArrowheads="1"/>
                </p:cNvSpPr>
                <p:nvPr/>
              </p:nvSpPr>
              <p:spPr bwMode="auto">
                <a:xfrm>
                  <a:off x="1174" y="3176"/>
                  <a:ext cx="25" cy="25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93" name="Oval 59"/>
                <p:cNvSpPr>
                  <a:spLocks noChangeArrowheads="1"/>
                </p:cNvSpPr>
                <p:nvPr/>
              </p:nvSpPr>
              <p:spPr bwMode="auto">
                <a:xfrm>
                  <a:off x="1174" y="3175"/>
                  <a:ext cx="26" cy="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94" name="Oval 60"/>
                <p:cNvSpPr>
                  <a:spLocks noChangeArrowheads="1"/>
                </p:cNvSpPr>
                <p:nvPr/>
              </p:nvSpPr>
              <p:spPr bwMode="auto">
                <a:xfrm>
                  <a:off x="1143" y="3213"/>
                  <a:ext cx="25" cy="25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95" name="Oval 61"/>
                <p:cNvSpPr>
                  <a:spLocks noChangeArrowheads="1"/>
                </p:cNvSpPr>
                <p:nvPr/>
              </p:nvSpPr>
              <p:spPr bwMode="auto">
                <a:xfrm>
                  <a:off x="1142" y="3213"/>
                  <a:ext cx="26" cy="26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96" name="Oval 62"/>
                <p:cNvSpPr>
                  <a:spLocks noChangeArrowheads="1"/>
                </p:cNvSpPr>
                <p:nvPr/>
              </p:nvSpPr>
              <p:spPr bwMode="auto">
                <a:xfrm>
                  <a:off x="683" y="3383"/>
                  <a:ext cx="57" cy="50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97" name="Oval 63"/>
                <p:cNvSpPr>
                  <a:spLocks noChangeArrowheads="1"/>
                </p:cNvSpPr>
                <p:nvPr/>
              </p:nvSpPr>
              <p:spPr bwMode="auto">
                <a:xfrm>
                  <a:off x="683" y="3383"/>
                  <a:ext cx="57" cy="50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</p:grpSp>
        <p:sp>
          <p:nvSpPr>
            <p:cNvPr id="38979" name="Rectangle 64"/>
            <p:cNvSpPr>
              <a:spLocks noChangeArrowheads="1"/>
            </p:cNvSpPr>
            <p:nvPr/>
          </p:nvSpPr>
          <p:spPr bwMode="auto">
            <a:xfrm>
              <a:off x="2232" y="2866"/>
              <a:ext cx="10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900">
                  <a:solidFill>
                    <a:srgbClr val="000000"/>
                  </a:solidFill>
                </a:rPr>
                <a:t>ciel à  explorer</a:t>
              </a:r>
              <a:endParaRPr lang="fr-FR" altLang="fr-FR" sz="2800"/>
            </a:p>
          </p:txBody>
        </p:sp>
        <p:sp>
          <p:nvSpPr>
            <p:cNvPr id="38980" name="Rectangle 65"/>
            <p:cNvSpPr>
              <a:spLocks noChangeArrowheads="1"/>
            </p:cNvSpPr>
            <p:nvPr/>
          </p:nvSpPr>
          <p:spPr bwMode="auto">
            <a:xfrm>
              <a:off x="2854" y="3658"/>
              <a:ext cx="979" cy="3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38981" name="Oval 66"/>
            <p:cNvSpPr>
              <a:spLocks noChangeArrowheads="1"/>
            </p:cNvSpPr>
            <p:nvPr/>
          </p:nvSpPr>
          <p:spPr bwMode="auto">
            <a:xfrm>
              <a:off x="3237" y="3875"/>
              <a:ext cx="125" cy="1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38982" name="Oval 67"/>
            <p:cNvSpPr>
              <a:spLocks noChangeArrowheads="1"/>
            </p:cNvSpPr>
            <p:nvPr/>
          </p:nvSpPr>
          <p:spPr bwMode="auto">
            <a:xfrm>
              <a:off x="3237" y="3875"/>
              <a:ext cx="126" cy="119"/>
            </a:xfrm>
            <a:prstGeom prst="ellips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38983" name="Rectangle 68"/>
            <p:cNvSpPr>
              <a:spLocks noChangeArrowheads="1"/>
            </p:cNvSpPr>
            <p:nvPr/>
          </p:nvSpPr>
          <p:spPr bwMode="auto">
            <a:xfrm>
              <a:off x="2929" y="3677"/>
              <a:ext cx="100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900">
                  <a:solidFill>
                    <a:srgbClr val="000000"/>
                  </a:solidFill>
                </a:rPr>
                <a:t>lobe d'analyse</a:t>
              </a:r>
              <a:endParaRPr lang="fr-FR" altLang="fr-FR" sz="2800"/>
            </a:p>
          </p:txBody>
        </p:sp>
        <p:sp>
          <p:nvSpPr>
            <p:cNvPr id="38984" name="Rectangle 69"/>
            <p:cNvSpPr>
              <a:spLocks noChangeArrowheads="1"/>
            </p:cNvSpPr>
            <p:nvPr/>
          </p:nvSpPr>
          <p:spPr bwMode="auto">
            <a:xfrm>
              <a:off x="2863" y="3667"/>
              <a:ext cx="967" cy="3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189543" name="Group 103"/>
          <p:cNvGrpSpPr>
            <a:grpSpLocks/>
          </p:cNvGrpSpPr>
          <p:nvPr/>
        </p:nvGrpSpPr>
        <p:grpSpPr bwMode="auto">
          <a:xfrm>
            <a:off x="217488" y="1517650"/>
            <a:ext cx="8883650" cy="2921000"/>
            <a:chOff x="137" y="956"/>
            <a:chExt cx="5596" cy="1840"/>
          </a:xfrm>
        </p:grpSpPr>
        <p:sp>
          <p:nvSpPr>
            <p:cNvPr id="38921" name="Rectangle 6"/>
            <p:cNvSpPr>
              <a:spLocks noChangeArrowheads="1"/>
            </p:cNvSpPr>
            <p:nvPr/>
          </p:nvSpPr>
          <p:spPr bwMode="auto">
            <a:xfrm>
              <a:off x="137" y="956"/>
              <a:ext cx="5596" cy="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500" tIns="25400" rIns="63500" bIns="25400">
              <a:spAutoFit/>
            </a:bodyPr>
            <a:lstStyle>
              <a:lvl1pPr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7000"/>
                </a:lnSpc>
              </a:pPr>
              <a:r>
                <a:rPr lang="fr-FR" altLang="fr-FR" smtClean="0"/>
                <a:t>lobe d’analyse : report </a:t>
              </a:r>
              <a:r>
                <a:rPr lang="fr-FR" altLang="fr-FR"/>
                <a:t>vers le ciel de l'image obtenue pour une source ponctuelle</a:t>
              </a:r>
            </a:p>
            <a:p>
              <a:pPr>
                <a:lnSpc>
                  <a:spcPct val="87000"/>
                </a:lnSpc>
              </a:pPr>
              <a:r>
                <a:rPr lang="fr-FR" altLang="fr-FR"/>
                <a:t>on dit aussi : fonction d'étalement ou encore Point Spread Function (PSF)</a:t>
              </a:r>
            </a:p>
            <a:p>
              <a:pPr>
                <a:lnSpc>
                  <a:spcPct val="87000"/>
                </a:lnSpc>
              </a:pPr>
              <a:r>
                <a:rPr lang="fr-FR" altLang="fr-FR" sz="2000" b="1">
                  <a:solidFill>
                    <a:schemeClr val="accent2"/>
                  </a:solidFill>
                </a:rPr>
                <a:t>rappel  :  </a:t>
              </a:r>
              <a:r>
                <a:rPr lang="fr-FR" altLang="fr-FR" sz="2000" b="1" smtClean="0">
                  <a:solidFill>
                    <a:schemeClr val="accent2"/>
                  </a:solidFill>
                </a:rPr>
                <a:t>extension angulaire du lobe  </a:t>
              </a:r>
              <a:r>
                <a:rPr lang="fr-FR" altLang="fr-FR" sz="2000" b="1">
                  <a:solidFill>
                    <a:schemeClr val="accent2"/>
                  </a:solidFill>
                  <a:sym typeface="Symbol" pitchFamily="18" charset="2"/>
                </a:rPr>
                <a:t></a:t>
              </a:r>
              <a:r>
                <a:rPr lang="fr-FR" altLang="fr-FR" sz="2000" b="1">
                  <a:solidFill>
                    <a:schemeClr val="accent2"/>
                  </a:solidFill>
                </a:rPr>
                <a:t> longueur d'onde / Diametre </a:t>
              </a:r>
            </a:p>
          </p:txBody>
        </p:sp>
        <p:grpSp>
          <p:nvGrpSpPr>
            <p:cNvPr id="38922" name="Group 98"/>
            <p:cNvGrpSpPr>
              <a:grpSpLocks/>
            </p:cNvGrpSpPr>
            <p:nvPr/>
          </p:nvGrpSpPr>
          <p:grpSpPr bwMode="auto">
            <a:xfrm>
              <a:off x="675" y="1539"/>
              <a:ext cx="2169" cy="1257"/>
              <a:chOff x="702" y="1539"/>
              <a:chExt cx="2169" cy="1257"/>
            </a:xfrm>
          </p:grpSpPr>
          <p:grpSp>
            <p:nvGrpSpPr>
              <p:cNvPr id="38939" name="Group 8"/>
              <p:cNvGrpSpPr>
                <a:grpSpLocks/>
              </p:cNvGrpSpPr>
              <p:nvPr/>
            </p:nvGrpSpPr>
            <p:grpSpPr bwMode="auto">
              <a:xfrm>
                <a:off x="702" y="1539"/>
                <a:ext cx="2169" cy="1257"/>
                <a:chOff x="3290" y="1373"/>
                <a:chExt cx="1803" cy="1045"/>
              </a:xfrm>
            </p:grpSpPr>
            <p:sp>
              <p:nvSpPr>
                <p:cNvPr id="38952" name="Oval 9"/>
                <p:cNvSpPr>
                  <a:spLocks noChangeArrowheads="1"/>
                </p:cNvSpPr>
                <p:nvPr/>
              </p:nvSpPr>
              <p:spPr bwMode="auto">
                <a:xfrm>
                  <a:off x="4315" y="1794"/>
                  <a:ext cx="72" cy="313"/>
                </a:xfrm>
                <a:prstGeom prst="ellips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53" name="Freeform 10"/>
                <p:cNvSpPr>
                  <a:spLocks/>
                </p:cNvSpPr>
                <p:nvPr/>
              </p:nvSpPr>
              <p:spPr bwMode="auto">
                <a:xfrm>
                  <a:off x="3573" y="1882"/>
                  <a:ext cx="1271" cy="137"/>
                </a:xfrm>
                <a:custGeom>
                  <a:avLst/>
                  <a:gdLst>
                    <a:gd name="T0" fmla="*/ 51 w 1271"/>
                    <a:gd name="T1" fmla="*/ 0 h 137"/>
                    <a:gd name="T2" fmla="*/ 1271 w 1271"/>
                    <a:gd name="T3" fmla="*/ 108 h 137"/>
                    <a:gd name="T4" fmla="*/ 1271 w 1271"/>
                    <a:gd name="T5" fmla="*/ 15 h 137"/>
                    <a:gd name="T6" fmla="*/ 46 w 1271"/>
                    <a:gd name="T7" fmla="*/ 137 h 137"/>
                    <a:gd name="T8" fmla="*/ 10 w 1271"/>
                    <a:gd name="T9" fmla="*/ 113 h 137"/>
                    <a:gd name="T10" fmla="*/ 0 w 1271"/>
                    <a:gd name="T11" fmla="*/ 73 h 137"/>
                    <a:gd name="T12" fmla="*/ 10 w 1271"/>
                    <a:gd name="T13" fmla="*/ 29 h 137"/>
                    <a:gd name="T14" fmla="*/ 30 w 1271"/>
                    <a:gd name="T15" fmla="*/ 10 h 137"/>
                    <a:gd name="T16" fmla="*/ 61 w 1271"/>
                    <a:gd name="T17" fmla="*/ 5 h 137"/>
                    <a:gd name="T18" fmla="*/ 51 w 1271"/>
                    <a:gd name="T19" fmla="*/ 0 h 1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71" h="137">
                      <a:moveTo>
                        <a:pt x="51" y="0"/>
                      </a:moveTo>
                      <a:lnTo>
                        <a:pt x="1271" y="108"/>
                      </a:lnTo>
                      <a:lnTo>
                        <a:pt x="1271" y="15"/>
                      </a:lnTo>
                      <a:lnTo>
                        <a:pt x="46" y="137"/>
                      </a:lnTo>
                      <a:lnTo>
                        <a:pt x="10" y="113"/>
                      </a:lnTo>
                      <a:lnTo>
                        <a:pt x="0" y="73"/>
                      </a:lnTo>
                      <a:lnTo>
                        <a:pt x="10" y="29"/>
                      </a:lnTo>
                      <a:lnTo>
                        <a:pt x="30" y="10"/>
                      </a:lnTo>
                      <a:lnTo>
                        <a:pt x="61" y="5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54" name="Freeform 11"/>
                <p:cNvSpPr>
                  <a:spLocks/>
                </p:cNvSpPr>
                <p:nvPr/>
              </p:nvSpPr>
              <p:spPr bwMode="auto">
                <a:xfrm>
                  <a:off x="3573" y="1882"/>
                  <a:ext cx="1271" cy="137"/>
                </a:xfrm>
                <a:custGeom>
                  <a:avLst/>
                  <a:gdLst>
                    <a:gd name="T0" fmla="*/ 51 w 1271"/>
                    <a:gd name="T1" fmla="*/ 0 h 137"/>
                    <a:gd name="T2" fmla="*/ 1271 w 1271"/>
                    <a:gd name="T3" fmla="*/ 108 h 137"/>
                    <a:gd name="T4" fmla="*/ 1271 w 1271"/>
                    <a:gd name="T5" fmla="*/ 15 h 137"/>
                    <a:gd name="T6" fmla="*/ 46 w 1271"/>
                    <a:gd name="T7" fmla="*/ 137 h 137"/>
                    <a:gd name="T8" fmla="*/ 10 w 1271"/>
                    <a:gd name="T9" fmla="*/ 113 h 137"/>
                    <a:gd name="T10" fmla="*/ 0 w 1271"/>
                    <a:gd name="T11" fmla="*/ 73 h 137"/>
                    <a:gd name="T12" fmla="*/ 10 w 1271"/>
                    <a:gd name="T13" fmla="*/ 29 h 137"/>
                    <a:gd name="T14" fmla="*/ 30 w 1271"/>
                    <a:gd name="T15" fmla="*/ 10 h 137"/>
                    <a:gd name="T16" fmla="*/ 61 w 1271"/>
                    <a:gd name="T17" fmla="*/ 5 h 13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71" h="137">
                      <a:moveTo>
                        <a:pt x="51" y="0"/>
                      </a:moveTo>
                      <a:lnTo>
                        <a:pt x="1271" y="108"/>
                      </a:lnTo>
                      <a:lnTo>
                        <a:pt x="1271" y="15"/>
                      </a:lnTo>
                      <a:lnTo>
                        <a:pt x="46" y="137"/>
                      </a:lnTo>
                      <a:lnTo>
                        <a:pt x="10" y="113"/>
                      </a:lnTo>
                      <a:lnTo>
                        <a:pt x="0" y="73"/>
                      </a:lnTo>
                      <a:lnTo>
                        <a:pt x="10" y="29"/>
                      </a:lnTo>
                      <a:lnTo>
                        <a:pt x="30" y="10"/>
                      </a:lnTo>
                      <a:lnTo>
                        <a:pt x="61" y="5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38955" name="Group 12"/>
                <p:cNvGrpSpPr>
                  <a:grpSpLocks/>
                </p:cNvGrpSpPr>
                <p:nvPr/>
              </p:nvGrpSpPr>
              <p:grpSpPr bwMode="auto">
                <a:xfrm>
                  <a:off x="4829" y="1706"/>
                  <a:ext cx="30" cy="430"/>
                  <a:chOff x="4829" y="1706"/>
                  <a:chExt cx="30" cy="430"/>
                </a:xfrm>
              </p:grpSpPr>
              <p:sp>
                <p:nvSpPr>
                  <p:cNvPr id="38972" name="Freeform 13"/>
                  <p:cNvSpPr>
                    <a:spLocks/>
                  </p:cNvSpPr>
                  <p:nvPr/>
                </p:nvSpPr>
                <p:spPr bwMode="auto">
                  <a:xfrm>
                    <a:off x="4829" y="1706"/>
                    <a:ext cx="30" cy="59"/>
                  </a:xfrm>
                  <a:custGeom>
                    <a:avLst/>
                    <a:gdLst>
                      <a:gd name="T0" fmla="*/ 15 w 30"/>
                      <a:gd name="T1" fmla="*/ 0 h 59"/>
                      <a:gd name="T2" fmla="*/ 30 w 30"/>
                      <a:gd name="T3" fmla="*/ 59 h 59"/>
                      <a:gd name="T4" fmla="*/ 15 w 30"/>
                      <a:gd name="T5" fmla="*/ 59 h 59"/>
                      <a:gd name="T6" fmla="*/ 0 w 30"/>
                      <a:gd name="T7" fmla="*/ 59 h 59"/>
                      <a:gd name="T8" fmla="*/ 15 w 30"/>
                      <a:gd name="T9" fmla="*/ 0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" h="59">
                        <a:moveTo>
                          <a:pt x="15" y="0"/>
                        </a:moveTo>
                        <a:lnTo>
                          <a:pt x="30" y="59"/>
                        </a:lnTo>
                        <a:lnTo>
                          <a:pt x="15" y="59"/>
                        </a:lnTo>
                        <a:lnTo>
                          <a:pt x="0" y="59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73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44" y="1765"/>
                    <a:ext cx="1" cy="37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8956" name="Freeform 15"/>
                <p:cNvSpPr>
                  <a:spLocks/>
                </p:cNvSpPr>
                <p:nvPr/>
              </p:nvSpPr>
              <p:spPr bwMode="auto">
                <a:xfrm>
                  <a:off x="4854" y="1838"/>
                  <a:ext cx="168" cy="201"/>
                </a:xfrm>
                <a:custGeom>
                  <a:avLst/>
                  <a:gdLst>
                    <a:gd name="T0" fmla="*/ 0 w 168"/>
                    <a:gd name="T1" fmla="*/ 0 h 201"/>
                    <a:gd name="T2" fmla="*/ 0 w 168"/>
                    <a:gd name="T3" fmla="*/ 10 h 201"/>
                    <a:gd name="T4" fmla="*/ 0 w 168"/>
                    <a:gd name="T5" fmla="*/ 20 h 201"/>
                    <a:gd name="T6" fmla="*/ 5 w 168"/>
                    <a:gd name="T7" fmla="*/ 29 h 201"/>
                    <a:gd name="T8" fmla="*/ 11 w 168"/>
                    <a:gd name="T9" fmla="*/ 39 h 201"/>
                    <a:gd name="T10" fmla="*/ 16 w 168"/>
                    <a:gd name="T11" fmla="*/ 44 h 201"/>
                    <a:gd name="T12" fmla="*/ 16 w 168"/>
                    <a:gd name="T13" fmla="*/ 54 h 201"/>
                    <a:gd name="T14" fmla="*/ 11 w 168"/>
                    <a:gd name="T15" fmla="*/ 59 h 201"/>
                    <a:gd name="T16" fmla="*/ 5 w 168"/>
                    <a:gd name="T17" fmla="*/ 64 h 201"/>
                    <a:gd name="T18" fmla="*/ 5 w 168"/>
                    <a:gd name="T19" fmla="*/ 69 h 201"/>
                    <a:gd name="T20" fmla="*/ 11 w 168"/>
                    <a:gd name="T21" fmla="*/ 69 h 201"/>
                    <a:gd name="T22" fmla="*/ 21 w 168"/>
                    <a:gd name="T23" fmla="*/ 73 h 201"/>
                    <a:gd name="T24" fmla="*/ 36 w 168"/>
                    <a:gd name="T25" fmla="*/ 78 h 201"/>
                    <a:gd name="T26" fmla="*/ 51 w 168"/>
                    <a:gd name="T27" fmla="*/ 83 h 201"/>
                    <a:gd name="T28" fmla="*/ 66 w 168"/>
                    <a:gd name="T29" fmla="*/ 88 h 201"/>
                    <a:gd name="T30" fmla="*/ 77 w 168"/>
                    <a:gd name="T31" fmla="*/ 88 h 201"/>
                    <a:gd name="T32" fmla="*/ 87 w 168"/>
                    <a:gd name="T33" fmla="*/ 88 h 201"/>
                    <a:gd name="T34" fmla="*/ 102 w 168"/>
                    <a:gd name="T35" fmla="*/ 93 h 201"/>
                    <a:gd name="T36" fmla="*/ 122 w 168"/>
                    <a:gd name="T37" fmla="*/ 98 h 201"/>
                    <a:gd name="T38" fmla="*/ 133 w 168"/>
                    <a:gd name="T39" fmla="*/ 98 h 201"/>
                    <a:gd name="T40" fmla="*/ 148 w 168"/>
                    <a:gd name="T41" fmla="*/ 103 h 201"/>
                    <a:gd name="T42" fmla="*/ 153 w 168"/>
                    <a:gd name="T43" fmla="*/ 103 h 201"/>
                    <a:gd name="T44" fmla="*/ 163 w 168"/>
                    <a:gd name="T45" fmla="*/ 108 h 201"/>
                    <a:gd name="T46" fmla="*/ 168 w 168"/>
                    <a:gd name="T47" fmla="*/ 108 h 201"/>
                    <a:gd name="T48" fmla="*/ 168 w 168"/>
                    <a:gd name="T49" fmla="*/ 113 h 201"/>
                    <a:gd name="T50" fmla="*/ 168 w 168"/>
                    <a:gd name="T51" fmla="*/ 122 h 201"/>
                    <a:gd name="T52" fmla="*/ 163 w 168"/>
                    <a:gd name="T53" fmla="*/ 122 h 201"/>
                    <a:gd name="T54" fmla="*/ 158 w 168"/>
                    <a:gd name="T55" fmla="*/ 122 h 201"/>
                    <a:gd name="T56" fmla="*/ 148 w 168"/>
                    <a:gd name="T57" fmla="*/ 127 h 201"/>
                    <a:gd name="T58" fmla="*/ 143 w 168"/>
                    <a:gd name="T59" fmla="*/ 127 h 201"/>
                    <a:gd name="T60" fmla="*/ 133 w 168"/>
                    <a:gd name="T61" fmla="*/ 127 h 201"/>
                    <a:gd name="T62" fmla="*/ 112 w 168"/>
                    <a:gd name="T63" fmla="*/ 132 h 201"/>
                    <a:gd name="T64" fmla="*/ 102 w 168"/>
                    <a:gd name="T65" fmla="*/ 132 h 201"/>
                    <a:gd name="T66" fmla="*/ 82 w 168"/>
                    <a:gd name="T67" fmla="*/ 137 h 201"/>
                    <a:gd name="T68" fmla="*/ 72 w 168"/>
                    <a:gd name="T69" fmla="*/ 137 h 201"/>
                    <a:gd name="T70" fmla="*/ 61 w 168"/>
                    <a:gd name="T71" fmla="*/ 137 h 201"/>
                    <a:gd name="T72" fmla="*/ 41 w 168"/>
                    <a:gd name="T73" fmla="*/ 142 h 201"/>
                    <a:gd name="T74" fmla="*/ 31 w 168"/>
                    <a:gd name="T75" fmla="*/ 142 h 201"/>
                    <a:gd name="T76" fmla="*/ 16 w 168"/>
                    <a:gd name="T77" fmla="*/ 147 h 201"/>
                    <a:gd name="T78" fmla="*/ 11 w 168"/>
                    <a:gd name="T79" fmla="*/ 147 h 201"/>
                    <a:gd name="T80" fmla="*/ 0 w 168"/>
                    <a:gd name="T81" fmla="*/ 152 h 201"/>
                    <a:gd name="T82" fmla="*/ 0 w 168"/>
                    <a:gd name="T83" fmla="*/ 157 h 201"/>
                    <a:gd name="T84" fmla="*/ 5 w 168"/>
                    <a:gd name="T85" fmla="*/ 157 h 201"/>
                    <a:gd name="T86" fmla="*/ 11 w 168"/>
                    <a:gd name="T87" fmla="*/ 161 h 201"/>
                    <a:gd name="T88" fmla="*/ 16 w 168"/>
                    <a:gd name="T89" fmla="*/ 166 h 201"/>
                    <a:gd name="T90" fmla="*/ 16 w 168"/>
                    <a:gd name="T91" fmla="*/ 171 h 201"/>
                    <a:gd name="T92" fmla="*/ 11 w 168"/>
                    <a:gd name="T93" fmla="*/ 176 h 201"/>
                    <a:gd name="T94" fmla="*/ 5 w 168"/>
                    <a:gd name="T95" fmla="*/ 181 h 201"/>
                    <a:gd name="T96" fmla="*/ 0 w 168"/>
                    <a:gd name="T97" fmla="*/ 196 h 201"/>
                    <a:gd name="T98" fmla="*/ 0 w 168"/>
                    <a:gd name="T99" fmla="*/ 201 h 20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68" h="201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5" y="29"/>
                      </a:lnTo>
                      <a:lnTo>
                        <a:pt x="11" y="39"/>
                      </a:lnTo>
                      <a:lnTo>
                        <a:pt x="16" y="44"/>
                      </a:lnTo>
                      <a:lnTo>
                        <a:pt x="16" y="54"/>
                      </a:lnTo>
                      <a:lnTo>
                        <a:pt x="11" y="59"/>
                      </a:lnTo>
                      <a:lnTo>
                        <a:pt x="5" y="64"/>
                      </a:lnTo>
                      <a:lnTo>
                        <a:pt x="5" y="69"/>
                      </a:lnTo>
                      <a:lnTo>
                        <a:pt x="11" y="69"/>
                      </a:lnTo>
                      <a:lnTo>
                        <a:pt x="21" y="73"/>
                      </a:lnTo>
                      <a:lnTo>
                        <a:pt x="36" y="78"/>
                      </a:lnTo>
                      <a:lnTo>
                        <a:pt x="51" y="83"/>
                      </a:lnTo>
                      <a:lnTo>
                        <a:pt x="66" y="88"/>
                      </a:lnTo>
                      <a:lnTo>
                        <a:pt x="77" y="88"/>
                      </a:lnTo>
                      <a:lnTo>
                        <a:pt x="87" y="88"/>
                      </a:lnTo>
                      <a:lnTo>
                        <a:pt x="102" y="93"/>
                      </a:lnTo>
                      <a:lnTo>
                        <a:pt x="122" y="98"/>
                      </a:lnTo>
                      <a:lnTo>
                        <a:pt x="133" y="98"/>
                      </a:lnTo>
                      <a:lnTo>
                        <a:pt x="148" y="103"/>
                      </a:lnTo>
                      <a:lnTo>
                        <a:pt x="153" y="103"/>
                      </a:lnTo>
                      <a:lnTo>
                        <a:pt x="163" y="108"/>
                      </a:lnTo>
                      <a:lnTo>
                        <a:pt x="168" y="108"/>
                      </a:lnTo>
                      <a:lnTo>
                        <a:pt x="168" y="113"/>
                      </a:lnTo>
                      <a:lnTo>
                        <a:pt x="168" y="122"/>
                      </a:lnTo>
                      <a:lnTo>
                        <a:pt x="163" y="122"/>
                      </a:lnTo>
                      <a:lnTo>
                        <a:pt x="158" y="122"/>
                      </a:lnTo>
                      <a:lnTo>
                        <a:pt x="148" y="127"/>
                      </a:lnTo>
                      <a:lnTo>
                        <a:pt x="143" y="127"/>
                      </a:lnTo>
                      <a:lnTo>
                        <a:pt x="133" y="127"/>
                      </a:lnTo>
                      <a:lnTo>
                        <a:pt x="112" y="132"/>
                      </a:lnTo>
                      <a:lnTo>
                        <a:pt x="102" y="132"/>
                      </a:lnTo>
                      <a:lnTo>
                        <a:pt x="82" y="137"/>
                      </a:lnTo>
                      <a:lnTo>
                        <a:pt x="72" y="137"/>
                      </a:lnTo>
                      <a:lnTo>
                        <a:pt x="61" y="137"/>
                      </a:lnTo>
                      <a:lnTo>
                        <a:pt x="41" y="142"/>
                      </a:lnTo>
                      <a:lnTo>
                        <a:pt x="31" y="142"/>
                      </a:lnTo>
                      <a:lnTo>
                        <a:pt x="16" y="147"/>
                      </a:lnTo>
                      <a:lnTo>
                        <a:pt x="11" y="147"/>
                      </a:lnTo>
                      <a:lnTo>
                        <a:pt x="0" y="152"/>
                      </a:lnTo>
                      <a:lnTo>
                        <a:pt x="0" y="157"/>
                      </a:lnTo>
                      <a:lnTo>
                        <a:pt x="5" y="157"/>
                      </a:lnTo>
                      <a:lnTo>
                        <a:pt x="11" y="161"/>
                      </a:lnTo>
                      <a:lnTo>
                        <a:pt x="16" y="166"/>
                      </a:lnTo>
                      <a:lnTo>
                        <a:pt x="16" y="171"/>
                      </a:lnTo>
                      <a:lnTo>
                        <a:pt x="11" y="176"/>
                      </a:lnTo>
                      <a:lnTo>
                        <a:pt x="5" y="181"/>
                      </a:lnTo>
                      <a:lnTo>
                        <a:pt x="0" y="196"/>
                      </a:lnTo>
                      <a:lnTo>
                        <a:pt x="0" y="201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38957" name="Group 16"/>
                <p:cNvGrpSpPr>
                  <a:grpSpLocks/>
                </p:cNvGrpSpPr>
                <p:nvPr/>
              </p:nvGrpSpPr>
              <p:grpSpPr bwMode="auto">
                <a:xfrm>
                  <a:off x="3446" y="1931"/>
                  <a:ext cx="1398" cy="29"/>
                  <a:chOff x="3446" y="1931"/>
                  <a:chExt cx="1398" cy="29"/>
                </a:xfrm>
              </p:grpSpPr>
              <p:sp>
                <p:nvSpPr>
                  <p:cNvPr id="38970" name="Freeform 17"/>
                  <p:cNvSpPr>
                    <a:spLocks/>
                  </p:cNvSpPr>
                  <p:nvPr/>
                </p:nvSpPr>
                <p:spPr bwMode="auto">
                  <a:xfrm>
                    <a:off x="3446" y="1931"/>
                    <a:ext cx="61" cy="29"/>
                  </a:xfrm>
                  <a:custGeom>
                    <a:avLst/>
                    <a:gdLst>
                      <a:gd name="T0" fmla="*/ 0 w 61"/>
                      <a:gd name="T1" fmla="*/ 15 h 29"/>
                      <a:gd name="T2" fmla="*/ 61 w 61"/>
                      <a:gd name="T3" fmla="*/ 0 h 29"/>
                      <a:gd name="T4" fmla="*/ 61 w 61"/>
                      <a:gd name="T5" fmla="*/ 15 h 29"/>
                      <a:gd name="T6" fmla="*/ 61 w 61"/>
                      <a:gd name="T7" fmla="*/ 29 h 29"/>
                      <a:gd name="T8" fmla="*/ 0 w 61"/>
                      <a:gd name="T9" fmla="*/ 15 h 2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1" h="29">
                        <a:moveTo>
                          <a:pt x="0" y="15"/>
                        </a:moveTo>
                        <a:lnTo>
                          <a:pt x="61" y="0"/>
                        </a:lnTo>
                        <a:lnTo>
                          <a:pt x="61" y="15"/>
                        </a:lnTo>
                        <a:lnTo>
                          <a:pt x="61" y="29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71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07" y="1946"/>
                    <a:ext cx="13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8958" name="Arc 19"/>
                <p:cNvSpPr>
                  <a:spLocks/>
                </p:cNvSpPr>
                <p:nvPr/>
              </p:nvSpPr>
              <p:spPr bwMode="auto">
                <a:xfrm>
                  <a:off x="3290" y="1450"/>
                  <a:ext cx="97" cy="968"/>
                </a:xfrm>
                <a:custGeom>
                  <a:avLst/>
                  <a:gdLst>
                    <a:gd name="T0" fmla="*/ 39 w 21600"/>
                    <a:gd name="T1" fmla="*/ 968 h 36166"/>
                    <a:gd name="T2" fmla="*/ 49 w 21600"/>
                    <a:gd name="T3" fmla="*/ 0 h 36166"/>
                    <a:gd name="T4" fmla="*/ 97 w 21600"/>
                    <a:gd name="T5" fmla="*/ 503 h 3616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36166" fill="none" extrusionOk="0">
                      <a:moveTo>
                        <a:pt x="8750" y="36166"/>
                      </a:moveTo>
                      <a:cubicBezTo>
                        <a:pt x="3246" y="32093"/>
                        <a:pt x="0" y="25651"/>
                        <a:pt x="0" y="18804"/>
                      </a:cubicBezTo>
                      <a:cubicBezTo>
                        <a:pt x="-1" y="11016"/>
                        <a:pt x="4191" y="3832"/>
                        <a:pt x="10971" y="0"/>
                      </a:cubicBezTo>
                    </a:path>
                    <a:path w="21600" h="36166" stroke="0" extrusionOk="0">
                      <a:moveTo>
                        <a:pt x="8750" y="36166"/>
                      </a:moveTo>
                      <a:cubicBezTo>
                        <a:pt x="3246" y="32093"/>
                        <a:pt x="0" y="25651"/>
                        <a:pt x="0" y="18804"/>
                      </a:cubicBezTo>
                      <a:cubicBezTo>
                        <a:pt x="-1" y="11016"/>
                        <a:pt x="4191" y="3832"/>
                        <a:pt x="10971" y="0"/>
                      </a:cubicBezTo>
                      <a:lnTo>
                        <a:pt x="21600" y="18804"/>
                      </a:lnTo>
                      <a:lnTo>
                        <a:pt x="8750" y="3616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59" name="Freeform 20"/>
                <p:cNvSpPr>
                  <a:spLocks/>
                </p:cNvSpPr>
                <p:nvPr/>
              </p:nvSpPr>
              <p:spPr bwMode="auto">
                <a:xfrm>
                  <a:off x="3309" y="1593"/>
                  <a:ext cx="137" cy="123"/>
                </a:xfrm>
                <a:custGeom>
                  <a:avLst/>
                  <a:gdLst>
                    <a:gd name="T0" fmla="*/ 10 w 137"/>
                    <a:gd name="T1" fmla="*/ 0 h 123"/>
                    <a:gd name="T2" fmla="*/ 0 w 137"/>
                    <a:gd name="T3" fmla="*/ 35 h 123"/>
                    <a:gd name="T4" fmla="*/ 137 w 137"/>
                    <a:gd name="T5" fmla="*/ 44 h 123"/>
                    <a:gd name="T6" fmla="*/ 0 w 137"/>
                    <a:gd name="T7" fmla="*/ 59 h 123"/>
                    <a:gd name="T8" fmla="*/ 5 w 137"/>
                    <a:gd name="T9" fmla="*/ 79 h 123"/>
                    <a:gd name="T10" fmla="*/ 66 w 137"/>
                    <a:gd name="T11" fmla="*/ 79 h 123"/>
                    <a:gd name="T12" fmla="*/ 5 w 137"/>
                    <a:gd name="T13" fmla="*/ 93 h 123"/>
                    <a:gd name="T14" fmla="*/ 0 w 137"/>
                    <a:gd name="T15" fmla="*/ 123 h 1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37" h="123">
                      <a:moveTo>
                        <a:pt x="10" y="0"/>
                      </a:moveTo>
                      <a:lnTo>
                        <a:pt x="0" y="35"/>
                      </a:lnTo>
                      <a:lnTo>
                        <a:pt x="137" y="44"/>
                      </a:lnTo>
                      <a:lnTo>
                        <a:pt x="0" y="59"/>
                      </a:lnTo>
                      <a:lnTo>
                        <a:pt x="5" y="79"/>
                      </a:lnTo>
                      <a:lnTo>
                        <a:pt x="66" y="79"/>
                      </a:lnTo>
                      <a:lnTo>
                        <a:pt x="5" y="93"/>
                      </a:lnTo>
                      <a:lnTo>
                        <a:pt x="0" y="123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60" name="Freeform 21"/>
                <p:cNvSpPr>
                  <a:spLocks/>
                </p:cNvSpPr>
                <p:nvPr/>
              </p:nvSpPr>
              <p:spPr bwMode="auto">
                <a:xfrm>
                  <a:off x="3303" y="2063"/>
                  <a:ext cx="97" cy="289"/>
                </a:xfrm>
                <a:custGeom>
                  <a:avLst/>
                  <a:gdLst>
                    <a:gd name="T0" fmla="*/ 0 w 97"/>
                    <a:gd name="T1" fmla="*/ 0 h 289"/>
                    <a:gd name="T2" fmla="*/ 6 w 97"/>
                    <a:gd name="T3" fmla="*/ 39 h 289"/>
                    <a:gd name="T4" fmla="*/ 36 w 97"/>
                    <a:gd name="T5" fmla="*/ 59 h 289"/>
                    <a:gd name="T6" fmla="*/ 51 w 97"/>
                    <a:gd name="T7" fmla="*/ 88 h 289"/>
                    <a:gd name="T8" fmla="*/ 82 w 97"/>
                    <a:gd name="T9" fmla="*/ 108 h 289"/>
                    <a:gd name="T10" fmla="*/ 56 w 97"/>
                    <a:gd name="T11" fmla="*/ 117 h 289"/>
                    <a:gd name="T12" fmla="*/ 61 w 97"/>
                    <a:gd name="T13" fmla="*/ 137 h 289"/>
                    <a:gd name="T14" fmla="*/ 97 w 97"/>
                    <a:gd name="T15" fmla="*/ 152 h 289"/>
                    <a:gd name="T16" fmla="*/ 61 w 97"/>
                    <a:gd name="T17" fmla="*/ 171 h 289"/>
                    <a:gd name="T18" fmla="*/ 56 w 97"/>
                    <a:gd name="T19" fmla="*/ 220 h 289"/>
                    <a:gd name="T20" fmla="*/ 31 w 97"/>
                    <a:gd name="T21" fmla="*/ 254 h 289"/>
                    <a:gd name="T22" fmla="*/ 16 w 97"/>
                    <a:gd name="T23" fmla="*/ 289 h 2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7" h="289">
                      <a:moveTo>
                        <a:pt x="0" y="0"/>
                      </a:moveTo>
                      <a:lnTo>
                        <a:pt x="6" y="39"/>
                      </a:lnTo>
                      <a:lnTo>
                        <a:pt x="36" y="59"/>
                      </a:lnTo>
                      <a:lnTo>
                        <a:pt x="51" y="88"/>
                      </a:lnTo>
                      <a:lnTo>
                        <a:pt x="82" y="108"/>
                      </a:lnTo>
                      <a:lnTo>
                        <a:pt x="56" y="117"/>
                      </a:lnTo>
                      <a:lnTo>
                        <a:pt x="61" y="137"/>
                      </a:lnTo>
                      <a:lnTo>
                        <a:pt x="97" y="152"/>
                      </a:lnTo>
                      <a:lnTo>
                        <a:pt x="61" y="171"/>
                      </a:lnTo>
                      <a:lnTo>
                        <a:pt x="56" y="220"/>
                      </a:lnTo>
                      <a:lnTo>
                        <a:pt x="31" y="254"/>
                      </a:lnTo>
                      <a:lnTo>
                        <a:pt x="16" y="289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61" name="Freeform 22"/>
                <p:cNvSpPr>
                  <a:spLocks/>
                </p:cNvSpPr>
                <p:nvPr/>
              </p:nvSpPr>
              <p:spPr bwMode="auto">
                <a:xfrm>
                  <a:off x="3507" y="1799"/>
                  <a:ext cx="1342" cy="298"/>
                </a:xfrm>
                <a:custGeom>
                  <a:avLst/>
                  <a:gdLst>
                    <a:gd name="T0" fmla="*/ 5 w 1342"/>
                    <a:gd name="T1" fmla="*/ 0 h 298"/>
                    <a:gd name="T2" fmla="*/ 839 w 1342"/>
                    <a:gd name="T3" fmla="*/ 0 h 298"/>
                    <a:gd name="T4" fmla="*/ 1342 w 1342"/>
                    <a:gd name="T5" fmla="*/ 152 h 298"/>
                    <a:gd name="T6" fmla="*/ 839 w 1342"/>
                    <a:gd name="T7" fmla="*/ 298 h 298"/>
                    <a:gd name="T8" fmla="*/ 0 w 1342"/>
                    <a:gd name="T9" fmla="*/ 298 h 2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2" h="298">
                      <a:moveTo>
                        <a:pt x="5" y="0"/>
                      </a:moveTo>
                      <a:lnTo>
                        <a:pt x="839" y="0"/>
                      </a:lnTo>
                      <a:lnTo>
                        <a:pt x="1342" y="152"/>
                      </a:lnTo>
                      <a:lnTo>
                        <a:pt x="839" y="298"/>
                      </a:lnTo>
                      <a:lnTo>
                        <a:pt x="0" y="298"/>
                      </a:lnTo>
                    </a:path>
                  </a:pathLst>
                </a:custGeom>
                <a:noFill/>
                <a:ln w="7938">
                  <a:solidFill>
                    <a:srgbClr val="3F3F3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62" name="Freeform 23"/>
                <p:cNvSpPr>
                  <a:spLocks/>
                </p:cNvSpPr>
                <p:nvPr/>
              </p:nvSpPr>
              <p:spPr bwMode="auto">
                <a:xfrm>
                  <a:off x="3695" y="1765"/>
                  <a:ext cx="76" cy="63"/>
                </a:xfrm>
                <a:custGeom>
                  <a:avLst/>
                  <a:gdLst>
                    <a:gd name="T0" fmla="*/ 0 w 76"/>
                    <a:gd name="T1" fmla="*/ 63 h 63"/>
                    <a:gd name="T2" fmla="*/ 0 w 76"/>
                    <a:gd name="T3" fmla="*/ 0 h 63"/>
                    <a:gd name="T4" fmla="*/ 76 w 76"/>
                    <a:gd name="T5" fmla="*/ 34 h 63"/>
                    <a:gd name="T6" fmla="*/ 0 w 76"/>
                    <a:gd name="T7" fmla="*/ 63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" h="63">
                      <a:moveTo>
                        <a:pt x="0" y="63"/>
                      </a:moveTo>
                      <a:lnTo>
                        <a:pt x="0" y="0"/>
                      </a:lnTo>
                      <a:lnTo>
                        <a:pt x="76" y="3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63" name="Freeform 24"/>
                <p:cNvSpPr>
                  <a:spLocks/>
                </p:cNvSpPr>
                <p:nvPr/>
              </p:nvSpPr>
              <p:spPr bwMode="auto">
                <a:xfrm>
                  <a:off x="3695" y="1765"/>
                  <a:ext cx="76" cy="63"/>
                </a:xfrm>
                <a:custGeom>
                  <a:avLst/>
                  <a:gdLst>
                    <a:gd name="T0" fmla="*/ 0 w 76"/>
                    <a:gd name="T1" fmla="*/ 63 h 63"/>
                    <a:gd name="T2" fmla="*/ 0 w 76"/>
                    <a:gd name="T3" fmla="*/ 0 h 63"/>
                    <a:gd name="T4" fmla="*/ 76 w 76"/>
                    <a:gd name="T5" fmla="*/ 34 h 63"/>
                    <a:gd name="T6" fmla="*/ 0 w 76"/>
                    <a:gd name="T7" fmla="*/ 58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" h="63">
                      <a:moveTo>
                        <a:pt x="0" y="63"/>
                      </a:moveTo>
                      <a:lnTo>
                        <a:pt x="0" y="0"/>
                      </a:lnTo>
                      <a:lnTo>
                        <a:pt x="76" y="3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64" name="Freeform 25"/>
                <p:cNvSpPr>
                  <a:spLocks/>
                </p:cNvSpPr>
                <p:nvPr/>
              </p:nvSpPr>
              <p:spPr bwMode="auto">
                <a:xfrm>
                  <a:off x="3695" y="2068"/>
                  <a:ext cx="76" cy="64"/>
                </a:xfrm>
                <a:custGeom>
                  <a:avLst/>
                  <a:gdLst>
                    <a:gd name="T0" fmla="*/ 0 w 76"/>
                    <a:gd name="T1" fmla="*/ 64 h 64"/>
                    <a:gd name="T2" fmla="*/ 0 w 76"/>
                    <a:gd name="T3" fmla="*/ 0 h 64"/>
                    <a:gd name="T4" fmla="*/ 76 w 76"/>
                    <a:gd name="T5" fmla="*/ 34 h 64"/>
                    <a:gd name="T6" fmla="*/ 0 w 76"/>
                    <a:gd name="T7" fmla="*/ 64 h 6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" h="64">
                      <a:moveTo>
                        <a:pt x="0" y="64"/>
                      </a:moveTo>
                      <a:lnTo>
                        <a:pt x="0" y="0"/>
                      </a:lnTo>
                      <a:lnTo>
                        <a:pt x="76" y="34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65" name="Freeform 26"/>
                <p:cNvSpPr>
                  <a:spLocks/>
                </p:cNvSpPr>
                <p:nvPr/>
              </p:nvSpPr>
              <p:spPr bwMode="auto">
                <a:xfrm>
                  <a:off x="3695" y="2068"/>
                  <a:ext cx="76" cy="64"/>
                </a:xfrm>
                <a:custGeom>
                  <a:avLst/>
                  <a:gdLst>
                    <a:gd name="T0" fmla="*/ 0 w 76"/>
                    <a:gd name="T1" fmla="*/ 64 h 64"/>
                    <a:gd name="T2" fmla="*/ 0 w 76"/>
                    <a:gd name="T3" fmla="*/ 0 h 64"/>
                    <a:gd name="T4" fmla="*/ 76 w 76"/>
                    <a:gd name="T5" fmla="*/ 34 h 64"/>
                    <a:gd name="T6" fmla="*/ 0 w 76"/>
                    <a:gd name="T7" fmla="*/ 59 h 6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" h="64">
                      <a:moveTo>
                        <a:pt x="0" y="64"/>
                      </a:moveTo>
                      <a:lnTo>
                        <a:pt x="0" y="0"/>
                      </a:lnTo>
                      <a:lnTo>
                        <a:pt x="76" y="34"/>
                      </a:lnTo>
                      <a:lnTo>
                        <a:pt x="0" y="59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66" name="Freeform 27"/>
                <p:cNvSpPr>
                  <a:spLocks/>
                </p:cNvSpPr>
                <p:nvPr/>
              </p:nvSpPr>
              <p:spPr bwMode="auto">
                <a:xfrm>
                  <a:off x="3293" y="1946"/>
                  <a:ext cx="132" cy="9"/>
                </a:xfrm>
                <a:custGeom>
                  <a:avLst/>
                  <a:gdLst>
                    <a:gd name="T0" fmla="*/ 0 w 132"/>
                    <a:gd name="T1" fmla="*/ 0 h 9"/>
                    <a:gd name="T2" fmla="*/ 132 w 132"/>
                    <a:gd name="T3" fmla="*/ 5 h 9"/>
                    <a:gd name="T4" fmla="*/ 0 w 132"/>
                    <a:gd name="T5" fmla="*/ 9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2" h="9">
                      <a:moveTo>
                        <a:pt x="0" y="0"/>
                      </a:moveTo>
                      <a:lnTo>
                        <a:pt x="132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67" name="Rectangle 28"/>
                <p:cNvSpPr>
                  <a:spLocks noChangeArrowheads="1"/>
                </p:cNvSpPr>
                <p:nvPr/>
              </p:nvSpPr>
              <p:spPr bwMode="auto">
                <a:xfrm>
                  <a:off x="3385" y="1373"/>
                  <a:ext cx="143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500">
                      <a:solidFill>
                        <a:srgbClr val="000000"/>
                      </a:solidFill>
                      <a:latin typeface="Times" pitchFamily="18" charset="0"/>
                    </a:rPr>
                    <a:t>ciel</a:t>
                  </a:r>
                  <a:endParaRPr lang="fr-FR" altLang="fr-FR" sz="2800"/>
                </a:p>
              </p:txBody>
            </p:sp>
            <p:sp>
              <p:nvSpPr>
                <p:cNvPr id="38968" name="Rectangle 29"/>
                <p:cNvSpPr>
                  <a:spLocks noChangeArrowheads="1"/>
                </p:cNvSpPr>
                <p:nvPr/>
              </p:nvSpPr>
              <p:spPr bwMode="auto">
                <a:xfrm>
                  <a:off x="4885" y="1657"/>
                  <a:ext cx="208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500">
                      <a:solidFill>
                        <a:srgbClr val="000000"/>
                      </a:solidFill>
                      <a:latin typeface="Times" pitchFamily="18" charset="0"/>
                    </a:rPr>
                    <a:t>foyer</a:t>
                  </a:r>
                  <a:endParaRPr lang="fr-FR" altLang="fr-FR" sz="2800"/>
                </a:p>
              </p:txBody>
            </p:sp>
            <p:sp>
              <p:nvSpPr>
                <p:cNvPr id="38969" name="Rectangle 30"/>
                <p:cNvSpPr>
                  <a:spLocks noChangeArrowheads="1"/>
                </p:cNvSpPr>
                <p:nvPr/>
              </p:nvSpPr>
              <p:spPr bwMode="auto">
                <a:xfrm>
                  <a:off x="4214" y="2112"/>
                  <a:ext cx="370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500">
                      <a:solidFill>
                        <a:srgbClr val="000000"/>
                      </a:solidFill>
                      <a:latin typeface="Times" pitchFamily="18" charset="0"/>
                    </a:rPr>
                    <a:t>télescope</a:t>
                  </a:r>
                  <a:endParaRPr lang="fr-FR" altLang="fr-FR" sz="2800"/>
                </a:p>
              </p:txBody>
            </p:sp>
          </p:grpSp>
          <p:grpSp>
            <p:nvGrpSpPr>
              <p:cNvPr id="38940" name="Group 85"/>
              <p:cNvGrpSpPr>
                <a:grpSpLocks/>
              </p:cNvGrpSpPr>
              <p:nvPr/>
            </p:nvGrpSpPr>
            <p:grpSpPr bwMode="auto">
              <a:xfrm rot="11021364" flipV="1">
                <a:off x="1473" y="2175"/>
                <a:ext cx="475" cy="233"/>
                <a:chOff x="1216" y="2414"/>
                <a:chExt cx="475" cy="233"/>
              </a:xfrm>
            </p:grpSpPr>
            <p:sp>
              <p:nvSpPr>
                <p:cNvPr id="38941" name="AutoShape 86"/>
                <p:cNvSpPr>
                  <a:spLocks noChangeArrowheads="1"/>
                </p:cNvSpPr>
                <p:nvPr/>
              </p:nvSpPr>
              <p:spPr bwMode="auto">
                <a:xfrm>
                  <a:off x="1443" y="2555"/>
                  <a:ext cx="118" cy="51"/>
                </a:xfrm>
                <a:prstGeom prst="roundRect">
                  <a:avLst>
                    <a:gd name="adj" fmla="val 270000"/>
                  </a:avLst>
                </a:pr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42" name="AutoShape 87"/>
                <p:cNvSpPr>
                  <a:spLocks noChangeArrowheads="1"/>
                </p:cNvSpPr>
                <p:nvPr/>
              </p:nvSpPr>
              <p:spPr bwMode="auto">
                <a:xfrm>
                  <a:off x="1443" y="2556"/>
                  <a:ext cx="118" cy="49"/>
                </a:xfrm>
                <a:prstGeom prst="roundRect">
                  <a:avLst>
                    <a:gd name="adj" fmla="val 207144"/>
                  </a:avLst>
                </a:pr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43" name="AutoShape 88"/>
                <p:cNvSpPr>
                  <a:spLocks noChangeArrowheads="1"/>
                </p:cNvSpPr>
                <p:nvPr/>
              </p:nvSpPr>
              <p:spPr bwMode="auto">
                <a:xfrm>
                  <a:off x="1443" y="2505"/>
                  <a:ext cx="140" cy="50"/>
                </a:xfrm>
                <a:prstGeom prst="roundRect">
                  <a:avLst>
                    <a:gd name="adj" fmla="val 270000"/>
                  </a:avLst>
                </a:pr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44" name="AutoShape 89"/>
                <p:cNvSpPr>
                  <a:spLocks noChangeArrowheads="1"/>
                </p:cNvSpPr>
                <p:nvPr/>
              </p:nvSpPr>
              <p:spPr bwMode="auto">
                <a:xfrm>
                  <a:off x="1443" y="2506"/>
                  <a:ext cx="140" cy="49"/>
                </a:xfrm>
                <a:prstGeom prst="roundRect">
                  <a:avLst>
                    <a:gd name="adj" fmla="val 207144"/>
                  </a:avLst>
                </a:pr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45" name="AutoShape 90"/>
                <p:cNvSpPr>
                  <a:spLocks noChangeArrowheads="1"/>
                </p:cNvSpPr>
                <p:nvPr/>
              </p:nvSpPr>
              <p:spPr bwMode="auto">
                <a:xfrm>
                  <a:off x="1432" y="2454"/>
                  <a:ext cx="259" cy="51"/>
                </a:xfrm>
                <a:prstGeom prst="roundRect">
                  <a:avLst>
                    <a:gd name="adj" fmla="val 270000"/>
                  </a:avLst>
                </a:pr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46" name="AutoShape 91"/>
                <p:cNvSpPr>
                  <a:spLocks noChangeArrowheads="1"/>
                </p:cNvSpPr>
                <p:nvPr/>
              </p:nvSpPr>
              <p:spPr bwMode="auto">
                <a:xfrm>
                  <a:off x="1432" y="2455"/>
                  <a:ext cx="259" cy="49"/>
                </a:xfrm>
                <a:prstGeom prst="roundRect">
                  <a:avLst>
                    <a:gd name="adj" fmla="val 207144"/>
                  </a:avLst>
                </a:pr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47" name="AutoShape 92"/>
                <p:cNvSpPr>
                  <a:spLocks noChangeArrowheads="1"/>
                </p:cNvSpPr>
                <p:nvPr/>
              </p:nvSpPr>
              <p:spPr bwMode="auto">
                <a:xfrm>
                  <a:off x="1421" y="2596"/>
                  <a:ext cx="97" cy="51"/>
                </a:xfrm>
                <a:prstGeom prst="roundRect">
                  <a:avLst>
                    <a:gd name="adj" fmla="val 270000"/>
                  </a:avLst>
                </a:pr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48" name="AutoShape 93"/>
                <p:cNvSpPr>
                  <a:spLocks noChangeArrowheads="1"/>
                </p:cNvSpPr>
                <p:nvPr/>
              </p:nvSpPr>
              <p:spPr bwMode="auto">
                <a:xfrm>
                  <a:off x="1421" y="2597"/>
                  <a:ext cx="97" cy="49"/>
                </a:xfrm>
                <a:prstGeom prst="roundRect">
                  <a:avLst>
                    <a:gd name="adj" fmla="val 207144"/>
                  </a:avLst>
                </a:pr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8949" name="Freeform 94"/>
                <p:cNvSpPr>
                  <a:spLocks/>
                </p:cNvSpPr>
                <p:nvPr/>
              </p:nvSpPr>
              <p:spPr bwMode="auto">
                <a:xfrm>
                  <a:off x="1216" y="2444"/>
                  <a:ext cx="205" cy="192"/>
                </a:xfrm>
                <a:custGeom>
                  <a:avLst/>
                  <a:gdLst>
                    <a:gd name="T0" fmla="*/ 97 w 205"/>
                    <a:gd name="T1" fmla="*/ 0 h 192"/>
                    <a:gd name="T2" fmla="*/ 0 w 205"/>
                    <a:gd name="T3" fmla="*/ 61 h 192"/>
                    <a:gd name="T4" fmla="*/ 0 w 205"/>
                    <a:gd name="T5" fmla="*/ 162 h 192"/>
                    <a:gd name="T6" fmla="*/ 65 w 205"/>
                    <a:gd name="T7" fmla="*/ 192 h 192"/>
                    <a:gd name="T8" fmla="*/ 205 w 205"/>
                    <a:gd name="T9" fmla="*/ 192 h 1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5" h="192">
                      <a:moveTo>
                        <a:pt x="97" y="0"/>
                      </a:moveTo>
                      <a:lnTo>
                        <a:pt x="0" y="61"/>
                      </a:lnTo>
                      <a:lnTo>
                        <a:pt x="0" y="162"/>
                      </a:lnTo>
                      <a:lnTo>
                        <a:pt x="65" y="192"/>
                      </a:lnTo>
                      <a:lnTo>
                        <a:pt x="205" y="192"/>
                      </a:lnTo>
                    </a:path>
                  </a:pathLst>
                </a:cu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50" name="Freeform 95"/>
                <p:cNvSpPr>
                  <a:spLocks/>
                </p:cNvSpPr>
                <p:nvPr/>
              </p:nvSpPr>
              <p:spPr bwMode="auto">
                <a:xfrm>
                  <a:off x="1291" y="2414"/>
                  <a:ext cx="173" cy="111"/>
                </a:xfrm>
                <a:custGeom>
                  <a:avLst/>
                  <a:gdLst>
                    <a:gd name="T0" fmla="*/ 119 w 173"/>
                    <a:gd name="T1" fmla="*/ 30 h 111"/>
                    <a:gd name="T2" fmla="*/ 65 w 173"/>
                    <a:gd name="T3" fmla="*/ 0 h 111"/>
                    <a:gd name="T4" fmla="*/ 22 w 173"/>
                    <a:gd name="T5" fmla="*/ 20 h 111"/>
                    <a:gd name="T6" fmla="*/ 0 w 173"/>
                    <a:gd name="T7" fmla="*/ 40 h 111"/>
                    <a:gd name="T8" fmla="*/ 0 w 173"/>
                    <a:gd name="T9" fmla="*/ 81 h 111"/>
                    <a:gd name="T10" fmla="*/ 22 w 173"/>
                    <a:gd name="T11" fmla="*/ 91 h 111"/>
                    <a:gd name="T12" fmla="*/ 65 w 173"/>
                    <a:gd name="T13" fmla="*/ 101 h 111"/>
                    <a:gd name="T14" fmla="*/ 108 w 173"/>
                    <a:gd name="T15" fmla="*/ 91 h 111"/>
                    <a:gd name="T16" fmla="*/ 108 w 173"/>
                    <a:gd name="T17" fmla="*/ 101 h 111"/>
                    <a:gd name="T18" fmla="*/ 141 w 173"/>
                    <a:gd name="T19" fmla="*/ 111 h 111"/>
                    <a:gd name="T20" fmla="*/ 162 w 173"/>
                    <a:gd name="T21" fmla="*/ 91 h 111"/>
                    <a:gd name="T22" fmla="*/ 173 w 173"/>
                    <a:gd name="T23" fmla="*/ 60 h 111"/>
                    <a:gd name="T24" fmla="*/ 141 w 173"/>
                    <a:gd name="T25" fmla="*/ 40 h 111"/>
                    <a:gd name="T26" fmla="*/ 98 w 173"/>
                    <a:gd name="T27" fmla="*/ 20 h 111"/>
                    <a:gd name="T28" fmla="*/ 65 w 173"/>
                    <a:gd name="T29" fmla="*/ 0 h 111"/>
                    <a:gd name="T30" fmla="*/ 119 w 173"/>
                    <a:gd name="T31" fmla="*/ 30 h 11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73" h="111">
                      <a:moveTo>
                        <a:pt x="119" y="30"/>
                      </a:moveTo>
                      <a:lnTo>
                        <a:pt x="65" y="0"/>
                      </a:lnTo>
                      <a:lnTo>
                        <a:pt x="22" y="20"/>
                      </a:lnTo>
                      <a:lnTo>
                        <a:pt x="0" y="40"/>
                      </a:lnTo>
                      <a:lnTo>
                        <a:pt x="0" y="81"/>
                      </a:lnTo>
                      <a:lnTo>
                        <a:pt x="22" y="91"/>
                      </a:lnTo>
                      <a:lnTo>
                        <a:pt x="65" y="101"/>
                      </a:lnTo>
                      <a:lnTo>
                        <a:pt x="108" y="91"/>
                      </a:lnTo>
                      <a:lnTo>
                        <a:pt x="108" y="101"/>
                      </a:lnTo>
                      <a:lnTo>
                        <a:pt x="141" y="111"/>
                      </a:lnTo>
                      <a:lnTo>
                        <a:pt x="162" y="91"/>
                      </a:lnTo>
                      <a:lnTo>
                        <a:pt x="173" y="60"/>
                      </a:lnTo>
                      <a:lnTo>
                        <a:pt x="141" y="40"/>
                      </a:lnTo>
                      <a:lnTo>
                        <a:pt x="98" y="20"/>
                      </a:lnTo>
                      <a:lnTo>
                        <a:pt x="65" y="0"/>
                      </a:lnTo>
                      <a:lnTo>
                        <a:pt x="119" y="30"/>
                      </a:lnTo>
                      <a:close/>
                    </a:path>
                  </a:pathLst>
                </a:cu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951" name="Freeform 96"/>
                <p:cNvSpPr>
                  <a:spLocks/>
                </p:cNvSpPr>
                <p:nvPr/>
              </p:nvSpPr>
              <p:spPr bwMode="auto">
                <a:xfrm>
                  <a:off x="1302" y="2424"/>
                  <a:ext cx="173" cy="111"/>
                </a:xfrm>
                <a:custGeom>
                  <a:avLst/>
                  <a:gdLst>
                    <a:gd name="T0" fmla="*/ 119 w 173"/>
                    <a:gd name="T1" fmla="*/ 30 h 111"/>
                    <a:gd name="T2" fmla="*/ 65 w 173"/>
                    <a:gd name="T3" fmla="*/ 0 h 111"/>
                    <a:gd name="T4" fmla="*/ 22 w 173"/>
                    <a:gd name="T5" fmla="*/ 20 h 111"/>
                    <a:gd name="T6" fmla="*/ 0 w 173"/>
                    <a:gd name="T7" fmla="*/ 40 h 111"/>
                    <a:gd name="T8" fmla="*/ 0 w 173"/>
                    <a:gd name="T9" fmla="*/ 81 h 111"/>
                    <a:gd name="T10" fmla="*/ 22 w 173"/>
                    <a:gd name="T11" fmla="*/ 91 h 111"/>
                    <a:gd name="T12" fmla="*/ 65 w 173"/>
                    <a:gd name="T13" fmla="*/ 101 h 111"/>
                    <a:gd name="T14" fmla="*/ 108 w 173"/>
                    <a:gd name="T15" fmla="*/ 91 h 111"/>
                    <a:gd name="T16" fmla="*/ 108 w 173"/>
                    <a:gd name="T17" fmla="*/ 101 h 111"/>
                    <a:gd name="T18" fmla="*/ 141 w 173"/>
                    <a:gd name="T19" fmla="*/ 111 h 111"/>
                    <a:gd name="T20" fmla="*/ 162 w 173"/>
                    <a:gd name="T21" fmla="*/ 91 h 111"/>
                    <a:gd name="T22" fmla="*/ 173 w 173"/>
                    <a:gd name="T23" fmla="*/ 60 h 111"/>
                    <a:gd name="T24" fmla="*/ 141 w 173"/>
                    <a:gd name="T25" fmla="*/ 40 h 111"/>
                    <a:gd name="T26" fmla="*/ 97 w 173"/>
                    <a:gd name="T27" fmla="*/ 20 h 111"/>
                    <a:gd name="T28" fmla="*/ 65 w 173"/>
                    <a:gd name="T29" fmla="*/ 0 h 1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73" h="111">
                      <a:moveTo>
                        <a:pt x="119" y="30"/>
                      </a:moveTo>
                      <a:lnTo>
                        <a:pt x="65" y="0"/>
                      </a:lnTo>
                      <a:lnTo>
                        <a:pt x="22" y="20"/>
                      </a:lnTo>
                      <a:lnTo>
                        <a:pt x="0" y="40"/>
                      </a:lnTo>
                      <a:lnTo>
                        <a:pt x="0" y="81"/>
                      </a:lnTo>
                      <a:lnTo>
                        <a:pt x="22" y="91"/>
                      </a:lnTo>
                      <a:lnTo>
                        <a:pt x="65" y="101"/>
                      </a:lnTo>
                      <a:lnTo>
                        <a:pt x="108" y="91"/>
                      </a:lnTo>
                      <a:lnTo>
                        <a:pt x="108" y="101"/>
                      </a:lnTo>
                      <a:lnTo>
                        <a:pt x="141" y="111"/>
                      </a:lnTo>
                      <a:lnTo>
                        <a:pt x="162" y="91"/>
                      </a:lnTo>
                      <a:lnTo>
                        <a:pt x="173" y="60"/>
                      </a:lnTo>
                      <a:lnTo>
                        <a:pt x="141" y="40"/>
                      </a:lnTo>
                      <a:lnTo>
                        <a:pt x="97" y="20"/>
                      </a:lnTo>
                      <a:lnTo>
                        <a:pt x="65" y="0"/>
                      </a:lnTo>
                    </a:path>
                  </a:pathLst>
                </a:cu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38923" name="Group 101"/>
            <p:cNvGrpSpPr>
              <a:grpSpLocks/>
            </p:cNvGrpSpPr>
            <p:nvPr/>
          </p:nvGrpSpPr>
          <p:grpSpPr bwMode="auto">
            <a:xfrm>
              <a:off x="3010" y="1633"/>
              <a:ext cx="2403" cy="929"/>
              <a:chOff x="3037" y="1624"/>
              <a:chExt cx="2403" cy="929"/>
            </a:xfrm>
          </p:grpSpPr>
          <p:grpSp>
            <p:nvGrpSpPr>
              <p:cNvPr id="38924" name="Group 97"/>
              <p:cNvGrpSpPr>
                <a:grpSpLocks/>
              </p:cNvGrpSpPr>
              <p:nvPr/>
            </p:nvGrpSpPr>
            <p:grpSpPr bwMode="auto">
              <a:xfrm>
                <a:off x="3037" y="1624"/>
                <a:ext cx="2403" cy="929"/>
                <a:chOff x="3037" y="1624"/>
                <a:chExt cx="2403" cy="929"/>
              </a:xfrm>
            </p:grpSpPr>
            <p:pic>
              <p:nvPicPr>
                <p:cNvPr id="38926" name="Picture 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7" y="1624"/>
                  <a:ext cx="2403" cy="9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8927" name="Group 73"/>
                <p:cNvGrpSpPr>
                  <a:grpSpLocks/>
                </p:cNvGrpSpPr>
                <p:nvPr/>
              </p:nvGrpSpPr>
              <p:grpSpPr bwMode="auto">
                <a:xfrm rot="9710128" flipV="1">
                  <a:off x="4084" y="2058"/>
                  <a:ext cx="475" cy="233"/>
                  <a:chOff x="1216" y="2414"/>
                  <a:chExt cx="475" cy="233"/>
                </a:xfrm>
              </p:grpSpPr>
              <p:sp>
                <p:nvSpPr>
                  <p:cNvPr id="38928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555"/>
                    <a:ext cx="118" cy="51"/>
                  </a:xfrm>
                  <a:prstGeom prst="roundRect">
                    <a:avLst>
                      <a:gd name="adj" fmla="val 270000"/>
                    </a:avLst>
                  </a:pr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929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556"/>
                    <a:ext cx="118" cy="49"/>
                  </a:xfrm>
                  <a:prstGeom prst="roundRect">
                    <a:avLst>
                      <a:gd name="adj" fmla="val 207144"/>
                    </a:avLst>
                  </a:pr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930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505"/>
                    <a:ext cx="140" cy="50"/>
                  </a:xfrm>
                  <a:prstGeom prst="roundRect">
                    <a:avLst>
                      <a:gd name="adj" fmla="val 270000"/>
                    </a:avLst>
                  </a:pr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931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506"/>
                    <a:ext cx="140" cy="49"/>
                  </a:xfrm>
                  <a:prstGeom prst="roundRect">
                    <a:avLst>
                      <a:gd name="adj" fmla="val 207144"/>
                    </a:avLst>
                  </a:pr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932" name="AutoShape 78"/>
                  <p:cNvSpPr>
                    <a:spLocks noChangeArrowheads="1"/>
                  </p:cNvSpPr>
                  <p:nvPr/>
                </p:nvSpPr>
                <p:spPr bwMode="auto">
                  <a:xfrm>
                    <a:off x="1432" y="2454"/>
                    <a:ext cx="259" cy="51"/>
                  </a:xfrm>
                  <a:prstGeom prst="roundRect">
                    <a:avLst>
                      <a:gd name="adj" fmla="val 270000"/>
                    </a:avLst>
                  </a:pr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933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1432" y="2455"/>
                    <a:ext cx="259" cy="49"/>
                  </a:xfrm>
                  <a:prstGeom prst="roundRect">
                    <a:avLst>
                      <a:gd name="adj" fmla="val 207144"/>
                    </a:avLst>
                  </a:pr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934" name="AutoShape 80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2596"/>
                    <a:ext cx="97" cy="51"/>
                  </a:xfrm>
                  <a:prstGeom prst="roundRect">
                    <a:avLst>
                      <a:gd name="adj" fmla="val 270000"/>
                    </a:avLst>
                  </a:pr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935" name="AutoShape 81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2597"/>
                    <a:ext cx="97" cy="49"/>
                  </a:xfrm>
                  <a:prstGeom prst="roundRect">
                    <a:avLst>
                      <a:gd name="adj" fmla="val 207144"/>
                    </a:avLst>
                  </a:pr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936" name="Freeform 82"/>
                  <p:cNvSpPr>
                    <a:spLocks/>
                  </p:cNvSpPr>
                  <p:nvPr/>
                </p:nvSpPr>
                <p:spPr bwMode="auto">
                  <a:xfrm>
                    <a:off x="1216" y="2444"/>
                    <a:ext cx="205" cy="192"/>
                  </a:xfrm>
                  <a:custGeom>
                    <a:avLst/>
                    <a:gdLst>
                      <a:gd name="T0" fmla="*/ 97 w 205"/>
                      <a:gd name="T1" fmla="*/ 0 h 192"/>
                      <a:gd name="T2" fmla="*/ 0 w 205"/>
                      <a:gd name="T3" fmla="*/ 61 h 192"/>
                      <a:gd name="T4" fmla="*/ 0 w 205"/>
                      <a:gd name="T5" fmla="*/ 162 h 192"/>
                      <a:gd name="T6" fmla="*/ 65 w 205"/>
                      <a:gd name="T7" fmla="*/ 192 h 192"/>
                      <a:gd name="T8" fmla="*/ 205 w 205"/>
                      <a:gd name="T9" fmla="*/ 192 h 1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5" h="192">
                        <a:moveTo>
                          <a:pt x="97" y="0"/>
                        </a:moveTo>
                        <a:lnTo>
                          <a:pt x="0" y="61"/>
                        </a:lnTo>
                        <a:lnTo>
                          <a:pt x="0" y="162"/>
                        </a:lnTo>
                        <a:lnTo>
                          <a:pt x="65" y="192"/>
                        </a:lnTo>
                        <a:lnTo>
                          <a:pt x="205" y="192"/>
                        </a:lnTo>
                      </a:path>
                    </a:pathLst>
                  </a:cu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37" name="Freeform 83"/>
                  <p:cNvSpPr>
                    <a:spLocks/>
                  </p:cNvSpPr>
                  <p:nvPr/>
                </p:nvSpPr>
                <p:spPr bwMode="auto">
                  <a:xfrm>
                    <a:off x="1291" y="2414"/>
                    <a:ext cx="173" cy="111"/>
                  </a:xfrm>
                  <a:custGeom>
                    <a:avLst/>
                    <a:gdLst>
                      <a:gd name="T0" fmla="*/ 119 w 173"/>
                      <a:gd name="T1" fmla="*/ 30 h 111"/>
                      <a:gd name="T2" fmla="*/ 65 w 173"/>
                      <a:gd name="T3" fmla="*/ 0 h 111"/>
                      <a:gd name="T4" fmla="*/ 22 w 173"/>
                      <a:gd name="T5" fmla="*/ 20 h 111"/>
                      <a:gd name="T6" fmla="*/ 0 w 173"/>
                      <a:gd name="T7" fmla="*/ 40 h 111"/>
                      <a:gd name="T8" fmla="*/ 0 w 173"/>
                      <a:gd name="T9" fmla="*/ 81 h 111"/>
                      <a:gd name="T10" fmla="*/ 22 w 173"/>
                      <a:gd name="T11" fmla="*/ 91 h 111"/>
                      <a:gd name="T12" fmla="*/ 65 w 173"/>
                      <a:gd name="T13" fmla="*/ 101 h 111"/>
                      <a:gd name="T14" fmla="*/ 108 w 173"/>
                      <a:gd name="T15" fmla="*/ 91 h 111"/>
                      <a:gd name="T16" fmla="*/ 108 w 173"/>
                      <a:gd name="T17" fmla="*/ 101 h 111"/>
                      <a:gd name="T18" fmla="*/ 141 w 173"/>
                      <a:gd name="T19" fmla="*/ 111 h 111"/>
                      <a:gd name="T20" fmla="*/ 162 w 173"/>
                      <a:gd name="T21" fmla="*/ 91 h 111"/>
                      <a:gd name="T22" fmla="*/ 173 w 173"/>
                      <a:gd name="T23" fmla="*/ 60 h 111"/>
                      <a:gd name="T24" fmla="*/ 141 w 173"/>
                      <a:gd name="T25" fmla="*/ 40 h 111"/>
                      <a:gd name="T26" fmla="*/ 98 w 173"/>
                      <a:gd name="T27" fmla="*/ 20 h 111"/>
                      <a:gd name="T28" fmla="*/ 65 w 173"/>
                      <a:gd name="T29" fmla="*/ 0 h 111"/>
                      <a:gd name="T30" fmla="*/ 119 w 173"/>
                      <a:gd name="T31" fmla="*/ 30 h 111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173" h="111">
                        <a:moveTo>
                          <a:pt x="119" y="30"/>
                        </a:moveTo>
                        <a:lnTo>
                          <a:pt x="65" y="0"/>
                        </a:lnTo>
                        <a:lnTo>
                          <a:pt x="22" y="20"/>
                        </a:lnTo>
                        <a:lnTo>
                          <a:pt x="0" y="40"/>
                        </a:lnTo>
                        <a:lnTo>
                          <a:pt x="0" y="81"/>
                        </a:lnTo>
                        <a:lnTo>
                          <a:pt x="22" y="91"/>
                        </a:lnTo>
                        <a:lnTo>
                          <a:pt x="65" y="101"/>
                        </a:lnTo>
                        <a:lnTo>
                          <a:pt x="108" y="91"/>
                        </a:lnTo>
                        <a:lnTo>
                          <a:pt x="108" y="101"/>
                        </a:lnTo>
                        <a:lnTo>
                          <a:pt x="141" y="111"/>
                        </a:lnTo>
                        <a:lnTo>
                          <a:pt x="162" y="91"/>
                        </a:lnTo>
                        <a:lnTo>
                          <a:pt x="173" y="60"/>
                        </a:lnTo>
                        <a:lnTo>
                          <a:pt x="141" y="40"/>
                        </a:lnTo>
                        <a:lnTo>
                          <a:pt x="98" y="20"/>
                        </a:lnTo>
                        <a:lnTo>
                          <a:pt x="65" y="0"/>
                        </a:lnTo>
                        <a:lnTo>
                          <a:pt x="119" y="30"/>
                        </a:lnTo>
                        <a:close/>
                      </a:path>
                    </a:pathLst>
                  </a:cu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38" name="Freeform 84"/>
                  <p:cNvSpPr>
                    <a:spLocks/>
                  </p:cNvSpPr>
                  <p:nvPr/>
                </p:nvSpPr>
                <p:spPr bwMode="auto">
                  <a:xfrm>
                    <a:off x="1302" y="2424"/>
                    <a:ext cx="173" cy="111"/>
                  </a:xfrm>
                  <a:custGeom>
                    <a:avLst/>
                    <a:gdLst>
                      <a:gd name="T0" fmla="*/ 119 w 173"/>
                      <a:gd name="T1" fmla="*/ 30 h 111"/>
                      <a:gd name="T2" fmla="*/ 65 w 173"/>
                      <a:gd name="T3" fmla="*/ 0 h 111"/>
                      <a:gd name="T4" fmla="*/ 22 w 173"/>
                      <a:gd name="T5" fmla="*/ 20 h 111"/>
                      <a:gd name="T6" fmla="*/ 0 w 173"/>
                      <a:gd name="T7" fmla="*/ 40 h 111"/>
                      <a:gd name="T8" fmla="*/ 0 w 173"/>
                      <a:gd name="T9" fmla="*/ 81 h 111"/>
                      <a:gd name="T10" fmla="*/ 22 w 173"/>
                      <a:gd name="T11" fmla="*/ 91 h 111"/>
                      <a:gd name="T12" fmla="*/ 65 w 173"/>
                      <a:gd name="T13" fmla="*/ 101 h 111"/>
                      <a:gd name="T14" fmla="*/ 108 w 173"/>
                      <a:gd name="T15" fmla="*/ 91 h 111"/>
                      <a:gd name="T16" fmla="*/ 108 w 173"/>
                      <a:gd name="T17" fmla="*/ 101 h 111"/>
                      <a:gd name="T18" fmla="*/ 141 w 173"/>
                      <a:gd name="T19" fmla="*/ 111 h 111"/>
                      <a:gd name="T20" fmla="*/ 162 w 173"/>
                      <a:gd name="T21" fmla="*/ 91 h 111"/>
                      <a:gd name="T22" fmla="*/ 173 w 173"/>
                      <a:gd name="T23" fmla="*/ 60 h 111"/>
                      <a:gd name="T24" fmla="*/ 141 w 173"/>
                      <a:gd name="T25" fmla="*/ 40 h 111"/>
                      <a:gd name="T26" fmla="*/ 97 w 173"/>
                      <a:gd name="T27" fmla="*/ 20 h 111"/>
                      <a:gd name="T28" fmla="*/ 65 w 173"/>
                      <a:gd name="T29" fmla="*/ 0 h 11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73" h="111">
                        <a:moveTo>
                          <a:pt x="119" y="30"/>
                        </a:moveTo>
                        <a:lnTo>
                          <a:pt x="65" y="0"/>
                        </a:lnTo>
                        <a:lnTo>
                          <a:pt x="22" y="20"/>
                        </a:lnTo>
                        <a:lnTo>
                          <a:pt x="0" y="40"/>
                        </a:lnTo>
                        <a:lnTo>
                          <a:pt x="0" y="81"/>
                        </a:lnTo>
                        <a:lnTo>
                          <a:pt x="22" y="91"/>
                        </a:lnTo>
                        <a:lnTo>
                          <a:pt x="65" y="101"/>
                        </a:lnTo>
                        <a:lnTo>
                          <a:pt x="108" y="91"/>
                        </a:lnTo>
                        <a:lnTo>
                          <a:pt x="108" y="101"/>
                        </a:lnTo>
                        <a:lnTo>
                          <a:pt x="141" y="111"/>
                        </a:lnTo>
                        <a:lnTo>
                          <a:pt x="162" y="91"/>
                        </a:lnTo>
                        <a:lnTo>
                          <a:pt x="173" y="60"/>
                        </a:lnTo>
                        <a:lnTo>
                          <a:pt x="141" y="40"/>
                        </a:lnTo>
                        <a:lnTo>
                          <a:pt x="97" y="20"/>
                        </a:lnTo>
                        <a:lnTo>
                          <a:pt x="65" y="0"/>
                        </a:lnTo>
                      </a:path>
                    </a:pathLst>
                  </a:cu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38925" name="Text Box 99"/>
              <p:cNvSpPr txBox="1">
                <a:spLocks noChangeArrowheads="1"/>
              </p:cNvSpPr>
              <p:nvPr/>
            </p:nvSpPr>
            <p:spPr bwMode="auto">
              <a:xfrm>
                <a:off x="3434" y="2028"/>
                <a:ext cx="46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b="1">
                    <a:latin typeface="Symbol" pitchFamily="18" charset="2"/>
                  </a:rPr>
                  <a:t>l </a:t>
                </a:r>
                <a:r>
                  <a:rPr lang="fr-FR" altLang="fr-FR" b="1"/>
                  <a:t>/ D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41522" y="640080"/>
            <a:ext cx="8290560" cy="941585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r-FR" sz="2800" smtClean="0"/>
              <a:t>illustration pictoriale :</a:t>
            </a:r>
            <a:br>
              <a:rPr lang="fr-FR" sz="2800" smtClean="0"/>
            </a:br>
            <a:r>
              <a:rPr lang="fr-FR" sz="2400" smtClean="0"/>
              <a:t>comportement théorique du lobe d’analyse</a:t>
            </a:r>
            <a:endParaRPr lang="fr-FR" sz="2400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1529297" y="3505600"/>
            <a:ext cx="6705600" cy="3021355"/>
            <a:chOff x="-892" y="2049"/>
            <a:chExt cx="4545" cy="1961"/>
          </a:xfrm>
        </p:grpSpPr>
        <p:pic>
          <p:nvPicPr>
            <p:cNvPr id="4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" y="2497"/>
              <a:ext cx="887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007" y="2093"/>
              <a:ext cx="264" cy="26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1326" y="2133"/>
              <a:ext cx="185" cy="1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2819" y="2049"/>
              <a:ext cx="353" cy="35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pic>
          <p:nvPicPr>
            <p:cNvPr id="9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513"/>
              <a:ext cx="923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" y="2502"/>
              <a:ext cx="964" cy="146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-892" y="2132"/>
              <a:ext cx="1775" cy="1878"/>
              <a:chOff x="3617" y="2132"/>
              <a:chExt cx="1775" cy="1878"/>
            </a:xfrm>
          </p:grpSpPr>
          <p:pic>
            <p:nvPicPr>
              <p:cNvPr id="12" name="Picture 2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" y="3115"/>
                <a:ext cx="895" cy="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" y="2529"/>
                <a:ext cx="895" cy="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2" y="3098"/>
                <a:ext cx="896" cy="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7" y="2512"/>
                <a:ext cx="896" cy="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30"/>
              <p:cNvSpPr>
                <a:spLocks noChangeArrowheads="1"/>
              </p:cNvSpPr>
              <p:nvPr/>
            </p:nvSpPr>
            <p:spPr bwMode="auto">
              <a:xfrm>
                <a:off x="3976" y="2132"/>
                <a:ext cx="187" cy="187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7" name="Oval 31"/>
              <p:cNvSpPr>
                <a:spLocks noChangeArrowheads="1"/>
              </p:cNvSpPr>
              <p:nvPr/>
            </p:nvSpPr>
            <p:spPr bwMode="auto">
              <a:xfrm>
                <a:off x="4804" y="2132"/>
                <a:ext cx="188" cy="187"/>
              </a:xfrm>
              <a:prstGeom prst="ellipse">
                <a:avLst/>
              </a:prstGeom>
              <a:solidFill>
                <a:srgbClr val="FF6600"/>
              </a:solidFill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</p:grpSp>
      <p:grpSp>
        <p:nvGrpSpPr>
          <p:cNvPr id="19" name="Groupe 18"/>
          <p:cNvGrpSpPr/>
          <p:nvPr/>
        </p:nvGrpSpPr>
        <p:grpSpPr>
          <a:xfrm>
            <a:off x="3487863" y="1935480"/>
            <a:ext cx="1754697" cy="1329373"/>
            <a:chOff x="3487863" y="1935480"/>
            <a:chExt cx="1754697" cy="1329373"/>
          </a:xfrm>
        </p:grpSpPr>
        <p:graphicFrame>
          <p:nvGraphicFramePr>
            <p:cNvPr id="2" name="Obje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5916964"/>
                </p:ext>
              </p:extLst>
            </p:nvPr>
          </p:nvGraphicFramePr>
          <p:xfrm>
            <a:off x="3643034" y="2034019"/>
            <a:ext cx="1457166" cy="11230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59" name="Équation" r:id="rId10" imgW="520560" imgH="393480" progId="Equation.3">
                    <p:embed/>
                  </p:oleObj>
                </mc:Choice>
                <mc:Fallback>
                  <p:oleObj name="Équation" r:id="rId10" imgW="52056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643034" y="2034019"/>
                          <a:ext cx="1457166" cy="11230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/>
            <p:nvPr/>
          </p:nvSpPr>
          <p:spPr bwMode="auto">
            <a:xfrm>
              <a:off x="3487863" y="1935480"/>
              <a:ext cx="1754697" cy="1329373"/>
            </a:xfrm>
            <a:prstGeom prst="rect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81000" y="568325"/>
            <a:ext cx="7558088" cy="466725"/>
          </a:xfrm>
          <a:solidFill>
            <a:srgbClr val="FFFF00"/>
          </a:solidFill>
          <a:ln>
            <a:solidFill>
              <a:srgbClr val="FFFF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diamètre angulaire ( on dit aussi diamètre apparent)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8962" y="1177926"/>
            <a:ext cx="3741739" cy="1463675"/>
            <a:chOff x="221" y="1338"/>
            <a:chExt cx="2357" cy="922"/>
          </a:xfrm>
        </p:grpSpPr>
        <p:sp>
          <p:nvSpPr>
            <p:cNvPr id="24631" name="Freeform 4"/>
            <p:cNvSpPr>
              <a:spLocks/>
            </p:cNvSpPr>
            <p:nvPr/>
          </p:nvSpPr>
          <p:spPr bwMode="auto">
            <a:xfrm>
              <a:off x="379" y="1591"/>
              <a:ext cx="1733" cy="430"/>
            </a:xfrm>
            <a:custGeom>
              <a:avLst/>
              <a:gdLst>
                <a:gd name="T0" fmla="*/ 1623 w 1733"/>
                <a:gd name="T1" fmla="*/ 0 h 430"/>
                <a:gd name="T2" fmla="*/ 0 w 1733"/>
                <a:gd name="T3" fmla="*/ 217 h 430"/>
                <a:gd name="T4" fmla="*/ 1733 w 1733"/>
                <a:gd name="T5" fmla="*/ 430 h 4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3" h="430">
                  <a:moveTo>
                    <a:pt x="1623" y="0"/>
                  </a:moveTo>
                  <a:lnTo>
                    <a:pt x="0" y="217"/>
                  </a:lnTo>
                  <a:lnTo>
                    <a:pt x="1733" y="430"/>
                  </a:lnTo>
                </a:path>
              </a:pathLst>
            </a:custGeom>
            <a:noFill/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4632" name="Oval 5"/>
            <p:cNvSpPr>
              <a:spLocks noChangeArrowheads="1"/>
            </p:cNvSpPr>
            <p:nvPr/>
          </p:nvSpPr>
          <p:spPr bwMode="auto">
            <a:xfrm>
              <a:off x="1419" y="1656"/>
              <a:ext cx="285" cy="28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24633" name="Text Box 6"/>
            <p:cNvSpPr txBox="1">
              <a:spLocks noChangeArrowheads="1"/>
            </p:cNvSpPr>
            <p:nvPr/>
          </p:nvSpPr>
          <p:spPr bwMode="auto">
            <a:xfrm>
              <a:off x="1472" y="1722"/>
              <a:ext cx="21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A</a:t>
              </a:r>
            </a:p>
          </p:txBody>
        </p:sp>
        <p:grpSp>
          <p:nvGrpSpPr>
            <p:cNvPr id="24634" name="Group 7"/>
            <p:cNvGrpSpPr>
              <a:grpSpLocks/>
            </p:cNvGrpSpPr>
            <p:nvPr/>
          </p:nvGrpSpPr>
          <p:grpSpPr bwMode="auto">
            <a:xfrm>
              <a:off x="234" y="1735"/>
              <a:ext cx="171" cy="189"/>
              <a:chOff x="1682" y="1851"/>
              <a:chExt cx="245" cy="270"/>
            </a:xfrm>
          </p:grpSpPr>
          <p:grpSp>
            <p:nvGrpSpPr>
              <p:cNvPr id="24639" name="Group 8"/>
              <p:cNvGrpSpPr>
                <a:grpSpLocks/>
              </p:cNvGrpSpPr>
              <p:nvPr/>
            </p:nvGrpSpPr>
            <p:grpSpPr bwMode="auto">
              <a:xfrm>
                <a:off x="1682" y="1851"/>
                <a:ext cx="245" cy="270"/>
                <a:chOff x="1682" y="2147"/>
                <a:chExt cx="245" cy="270"/>
              </a:xfrm>
            </p:grpSpPr>
            <p:sp>
              <p:nvSpPr>
                <p:cNvPr id="24641" name="Oval 9"/>
                <p:cNvSpPr>
                  <a:spLocks noChangeArrowheads="1"/>
                </p:cNvSpPr>
                <p:nvPr/>
              </p:nvSpPr>
              <p:spPr bwMode="auto">
                <a:xfrm>
                  <a:off x="1732" y="2160"/>
                  <a:ext cx="169" cy="173"/>
                </a:xfrm>
                <a:prstGeom prst="ellips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4642" name="Freeform 10"/>
                <p:cNvSpPr>
                  <a:spLocks/>
                </p:cNvSpPr>
                <p:nvPr/>
              </p:nvSpPr>
              <p:spPr bwMode="auto">
                <a:xfrm>
                  <a:off x="1682" y="2147"/>
                  <a:ext cx="245" cy="270"/>
                </a:xfrm>
                <a:custGeom>
                  <a:avLst/>
                  <a:gdLst>
                    <a:gd name="T0" fmla="*/ 228 w 245"/>
                    <a:gd name="T1" fmla="*/ 0 h 270"/>
                    <a:gd name="T2" fmla="*/ 118 w 245"/>
                    <a:gd name="T3" fmla="*/ 76 h 270"/>
                    <a:gd name="T4" fmla="*/ 0 w 245"/>
                    <a:gd name="T5" fmla="*/ 109 h 270"/>
                    <a:gd name="T6" fmla="*/ 135 w 245"/>
                    <a:gd name="T7" fmla="*/ 135 h 270"/>
                    <a:gd name="T8" fmla="*/ 245 w 245"/>
                    <a:gd name="T9" fmla="*/ 186 h 270"/>
                    <a:gd name="T10" fmla="*/ 194 w 245"/>
                    <a:gd name="T11" fmla="*/ 211 h 270"/>
                    <a:gd name="T12" fmla="*/ 236 w 245"/>
                    <a:gd name="T13" fmla="*/ 270 h 2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5" h="270">
                      <a:moveTo>
                        <a:pt x="228" y="0"/>
                      </a:moveTo>
                      <a:lnTo>
                        <a:pt x="118" y="76"/>
                      </a:lnTo>
                      <a:lnTo>
                        <a:pt x="0" y="109"/>
                      </a:lnTo>
                      <a:lnTo>
                        <a:pt x="135" y="135"/>
                      </a:lnTo>
                      <a:lnTo>
                        <a:pt x="245" y="186"/>
                      </a:lnTo>
                      <a:lnTo>
                        <a:pt x="194" y="211"/>
                      </a:lnTo>
                      <a:lnTo>
                        <a:pt x="236" y="27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24640" name="Oval 11"/>
              <p:cNvSpPr>
                <a:spLocks noChangeArrowheads="1"/>
              </p:cNvSpPr>
              <p:nvPr/>
            </p:nvSpPr>
            <p:spPr bwMode="auto">
              <a:xfrm>
                <a:off x="1842" y="1902"/>
                <a:ext cx="59" cy="9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24635" name="Freeform 12"/>
            <p:cNvSpPr>
              <a:spLocks/>
            </p:cNvSpPr>
            <p:nvPr/>
          </p:nvSpPr>
          <p:spPr bwMode="auto">
            <a:xfrm>
              <a:off x="1018" y="1720"/>
              <a:ext cx="53" cy="172"/>
            </a:xfrm>
            <a:custGeom>
              <a:avLst/>
              <a:gdLst>
                <a:gd name="T0" fmla="*/ 0 w 76"/>
                <a:gd name="T1" fmla="*/ 0 h 245"/>
                <a:gd name="T2" fmla="*/ 53 w 76"/>
                <a:gd name="T3" fmla="*/ 77 h 245"/>
                <a:gd name="T4" fmla="*/ 53 w 76"/>
                <a:gd name="T5" fmla="*/ 119 h 245"/>
                <a:gd name="T6" fmla="*/ 47 w 76"/>
                <a:gd name="T7" fmla="*/ 172 h 2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" h="245">
                  <a:moveTo>
                    <a:pt x="0" y="0"/>
                  </a:moveTo>
                  <a:lnTo>
                    <a:pt x="76" y="110"/>
                  </a:lnTo>
                  <a:lnTo>
                    <a:pt x="76" y="169"/>
                  </a:lnTo>
                  <a:lnTo>
                    <a:pt x="68" y="245"/>
                  </a:lnTo>
                </a:path>
              </a:pathLst>
            </a:custGeom>
            <a:noFill/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4636" name="Text Box 13"/>
            <p:cNvSpPr txBox="1">
              <a:spLocks noChangeArrowheads="1"/>
            </p:cNvSpPr>
            <p:nvPr/>
          </p:nvSpPr>
          <p:spPr bwMode="auto">
            <a:xfrm>
              <a:off x="1045" y="1669"/>
              <a:ext cx="2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latin typeface="Symbol" pitchFamily="18" charset="2"/>
                </a:rPr>
                <a:t>a</a:t>
              </a:r>
            </a:p>
          </p:txBody>
        </p:sp>
        <p:sp>
          <p:nvSpPr>
            <p:cNvPr id="24637" name="Text Box 14"/>
            <p:cNvSpPr txBox="1">
              <a:spLocks noChangeArrowheads="1"/>
            </p:cNvSpPr>
            <p:nvPr/>
          </p:nvSpPr>
          <p:spPr bwMode="auto">
            <a:xfrm>
              <a:off x="221" y="1856"/>
              <a:ext cx="9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observateur</a:t>
              </a:r>
            </a:p>
            <a:p>
              <a:r>
                <a:rPr lang="fr-FR" altLang="fr-FR"/>
                <a:t>oeil</a:t>
              </a:r>
            </a:p>
          </p:txBody>
        </p:sp>
        <p:sp>
          <p:nvSpPr>
            <p:cNvPr id="24638" name="Text Box 15"/>
            <p:cNvSpPr txBox="1">
              <a:spLocks noChangeArrowheads="1"/>
            </p:cNvSpPr>
            <p:nvPr/>
          </p:nvSpPr>
          <p:spPr bwMode="auto">
            <a:xfrm>
              <a:off x="537" y="1338"/>
              <a:ext cx="2041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b="1">
                  <a:latin typeface="Symbol" pitchFamily="18" charset="2"/>
                </a:rPr>
                <a:t>a</a:t>
              </a:r>
              <a:r>
                <a:rPr lang="fr-FR" altLang="fr-FR"/>
                <a:t> = diamètre </a:t>
              </a:r>
              <a:r>
                <a:rPr lang="fr-FR" altLang="fr-FR" smtClean="0"/>
                <a:t>angulaire de A </a:t>
              </a:r>
              <a:endParaRPr lang="fr-FR" altLang="fr-FR"/>
            </a:p>
          </p:txBody>
        </p:sp>
      </p:grpSp>
      <p:pic>
        <p:nvPicPr>
          <p:cNvPr id="233524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715976"/>
            <a:ext cx="862013" cy="8683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84" name="Group 82"/>
          <p:cNvGrpSpPr>
            <a:grpSpLocks/>
          </p:cNvGrpSpPr>
          <p:nvPr/>
        </p:nvGrpSpPr>
        <p:grpSpPr bwMode="auto">
          <a:xfrm>
            <a:off x="4786117" y="1167633"/>
            <a:ext cx="4096749" cy="1787519"/>
            <a:chOff x="2047" y="1399"/>
            <a:chExt cx="3039" cy="1326"/>
          </a:xfrm>
        </p:grpSpPr>
        <p:sp>
          <p:nvSpPr>
            <p:cNvPr id="24585" name="Rectangle 56"/>
            <p:cNvSpPr>
              <a:spLocks noChangeArrowheads="1"/>
            </p:cNvSpPr>
            <p:nvPr/>
          </p:nvSpPr>
          <p:spPr bwMode="auto">
            <a:xfrm>
              <a:off x="2054" y="1399"/>
              <a:ext cx="3032" cy="128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24586" name="Line 57"/>
            <p:cNvSpPr>
              <a:spLocks noChangeShapeType="1"/>
            </p:cNvSpPr>
            <p:nvPr/>
          </p:nvSpPr>
          <p:spPr bwMode="auto">
            <a:xfrm flipV="1">
              <a:off x="2460" y="2424"/>
              <a:ext cx="1237" cy="7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4587" name="Text Box 58"/>
            <p:cNvSpPr txBox="1">
              <a:spLocks noChangeArrowheads="1"/>
            </p:cNvSpPr>
            <p:nvPr/>
          </p:nvSpPr>
          <p:spPr bwMode="auto">
            <a:xfrm>
              <a:off x="3026" y="2433"/>
              <a:ext cx="211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E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>
                  <a:solidFill>
                    <a:schemeClr val="accent1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4588" name="Text Box 59"/>
            <p:cNvSpPr txBox="1">
              <a:spLocks noChangeArrowheads="1"/>
            </p:cNvSpPr>
            <p:nvPr/>
          </p:nvSpPr>
          <p:spPr bwMode="auto">
            <a:xfrm>
              <a:off x="3767" y="1698"/>
              <a:ext cx="2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E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>
                  <a:solidFill>
                    <a:schemeClr val="accent1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24589" name="Freeform 60"/>
            <p:cNvSpPr>
              <a:spLocks/>
            </p:cNvSpPr>
            <p:nvPr/>
          </p:nvSpPr>
          <p:spPr bwMode="auto">
            <a:xfrm>
              <a:off x="2471" y="1606"/>
              <a:ext cx="660" cy="698"/>
            </a:xfrm>
            <a:custGeom>
              <a:avLst/>
              <a:gdLst>
                <a:gd name="T0" fmla="*/ 587 w 2002"/>
                <a:gd name="T1" fmla="*/ 0 h 1783"/>
                <a:gd name="T2" fmla="*/ 596 w 2002"/>
                <a:gd name="T3" fmla="*/ 21 h 1783"/>
                <a:gd name="T4" fmla="*/ 604 w 2002"/>
                <a:gd name="T5" fmla="*/ 41 h 1783"/>
                <a:gd name="T6" fmla="*/ 612 w 2002"/>
                <a:gd name="T7" fmla="*/ 62 h 1783"/>
                <a:gd name="T8" fmla="*/ 619 w 2002"/>
                <a:gd name="T9" fmla="*/ 83 h 1783"/>
                <a:gd name="T10" fmla="*/ 625 w 2002"/>
                <a:gd name="T11" fmla="*/ 105 h 1783"/>
                <a:gd name="T12" fmla="*/ 631 w 2002"/>
                <a:gd name="T13" fmla="*/ 126 h 1783"/>
                <a:gd name="T14" fmla="*/ 637 w 2002"/>
                <a:gd name="T15" fmla="*/ 148 h 1783"/>
                <a:gd name="T16" fmla="*/ 642 w 2002"/>
                <a:gd name="T17" fmla="*/ 169 h 1783"/>
                <a:gd name="T18" fmla="*/ 646 w 2002"/>
                <a:gd name="T19" fmla="*/ 191 h 1783"/>
                <a:gd name="T20" fmla="*/ 650 w 2002"/>
                <a:gd name="T21" fmla="*/ 214 h 1783"/>
                <a:gd name="T22" fmla="*/ 653 w 2002"/>
                <a:gd name="T23" fmla="*/ 236 h 1783"/>
                <a:gd name="T24" fmla="*/ 656 w 2002"/>
                <a:gd name="T25" fmla="*/ 258 h 1783"/>
                <a:gd name="T26" fmla="*/ 658 w 2002"/>
                <a:gd name="T27" fmla="*/ 281 h 1783"/>
                <a:gd name="T28" fmla="*/ 659 w 2002"/>
                <a:gd name="T29" fmla="*/ 303 h 1783"/>
                <a:gd name="T30" fmla="*/ 660 w 2002"/>
                <a:gd name="T31" fmla="*/ 326 h 1783"/>
                <a:gd name="T32" fmla="*/ 660 w 2002"/>
                <a:gd name="T33" fmla="*/ 349 h 1783"/>
                <a:gd name="T34" fmla="*/ 660 w 2002"/>
                <a:gd name="T35" fmla="*/ 372 h 1783"/>
                <a:gd name="T36" fmla="*/ 659 w 2002"/>
                <a:gd name="T37" fmla="*/ 394 h 1783"/>
                <a:gd name="T38" fmla="*/ 658 w 2002"/>
                <a:gd name="T39" fmla="*/ 417 h 1783"/>
                <a:gd name="T40" fmla="*/ 656 w 2002"/>
                <a:gd name="T41" fmla="*/ 439 h 1783"/>
                <a:gd name="T42" fmla="*/ 653 w 2002"/>
                <a:gd name="T43" fmla="*/ 462 h 1783"/>
                <a:gd name="T44" fmla="*/ 650 w 2002"/>
                <a:gd name="T45" fmla="*/ 484 h 1783"/>
                <a:gd name="T46" fmla="*/ 646 w 2002"/>
                <a:gd name="T47" fmla="*/ 507 h 1783"/>
                <a:gd name="T48" fmla="*/ 641 w 2002"/>
                <a:gd name="T49" fmla="*/ 528 h 1783"/>
                <a:gd name="T50" fmla="*/ 637 w 2002"/>
                <a:gd name="T51" fmla="*/ 550 h 1783"/>
                <a:gd name="T52" fmla="*/ 631 w 2002"/>
                <a:gd name="T53" fmla="*/ 572 h 1783"/>
                <a:gd name="T54" fmla="*/ 625 w 2002"/>
                <a:gd name="T55" fmla="*/ 593 h 1783"/>
                <a:gd name="T56" fmla="*/ 618 w 2002"/>
                <a:gd name="T57" fmla="*/ 615 h 1783"/>
                <a:gd name="T58" fmla="*/ 612 w 2002"/>
                <a:gd name="T59" fmla="*/ 636 h 1783"/>
                <a:gd name="T60" fmla="*/ 604 w 2002"/>
                <a:gd name="T61" fmla="*/ 657 h 1783"/>
                <a:gd name="T62" fmla="*/ 596 w 2002"/>
                <a:gd name="T63" fmla="*/ 677 h 1783"/>
                <a:gd name="T64" fmla="*/ 587 w 2002"/>
                <a:gd name="T65" fmla="*/ 698 h 1783"/>
                <a:gd name="T66" fmla="*/ 0 w 2002"/>
                <a:gd name="T67" fmla="*/ 349 h 1783"/>
                <a:gd name="T68" fmla="*/ 587 w 2002"/>
                <a:gd name="T69" fmla="*/ 0 h 17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002" h="1783">
                  <a:moveTo>
                    <a:pt x="1782" y="0"/>
                  </a:moveTo>
                  <a:lnTo>
                    <a:pt x="1809" y="53"/>
                  </a:lnTo>
                  <a:lnTo>
                    <a:pt x="1833" y="105"/>
                  </a:lnTo>
                  <a:lnTo>
                    <a:pt x="1855" y="158"/>
                  </a:lnTo>
                  <a:lnTo>
                    <a:pt x="1878" y="212"/>
                  </a:lnTo>
                  <a:lnTo>
                    <a:pt x="1897" y="267"/>
                  </a:lnTo>
                  <a:lnTo>
                    <a:pt x="1915" y="321"/>
                  </a:lnTo>
                  <a:lnTo>
                    <a:pt x="1932" y="377"/>
                  </a:lnTo>
                  <a:lnTo>
                    <a:pt x="1947" y="432"/>
                  </a:lnTo>
                  <a:lnTo>
                    <a:pt x="1959" y="489"/>
                  </a:lnTo>
                  <a:lnTo>
                    <a:pt x="1971" y="546"/>
                  </a:lnTo>
                  <a:lnTo>
                    <a:pt x="1980" y="603"/>
                  </a:lnTo>
                  <a:lnTo>
                    <a:pt x="1989" y="660"/>
                  </a:lnTo>
                  <a:lnTo>
                    <a:pt x="1995" y="717"/>
                  </a:lnTo>
                  <a:lnTo>
                    <a:pt x="1999" y="775"/>
                  </a:lnTo>
                  <a:lnTo>
                    <a:pt x="2001" y="832"/>
                  </a:lnTo>
                  <a:lnTo>
                    <a:pt x="2002" y="891"/>
                  </a:lnTo>
                  <a:lnTo>
                    <a:pt x="2001" y="949"/>
                  </a:lnTo>
                  <a:lnTo>
                    <a:pt x="1999" y="1006"/>
                  </a:lnTo>
                  <a:lnTo>
                    <a:pt x="1995" y="1065"/>
                  </a:lnTo>
                  <a:lnTo>
                    <a:pt x="1989" y="1122"/>
                  </a:lnTo>
                  <a:lnTo>
                    <a:pt x="1980" y="1180"/>
                  </a:lnTo>
                  <a:lnTo>
                    <a:pt x="1971" y="1237"/>
                  </a:lnTo>
                  <a:lnTo>
                    <a:pt x="1959" y="1294"/>
                  </a:lnTo>
                  <a:lnTo>
                    <a:pt x="1945" y="1349"/>
                  </a:lnTo>
                  <a:lnTo>
                    <a:pt x="1932" y="1405"/>
                  </a:lnTo>
                  <a:lnTo>
                    <a:pt x="1914" y="1460"/>
                  </a:lnTo>
                  <a:lnTo>
                    <a:pt x="1896" y="1516"/>
                  </a:lnTo>
                  <a:lnTo>
                    <a:pt x="1876" y="1571"/>
                  </a:lnTo>
                  <a:lnTo>
                    <a:pt x="1855" y="1625"/>
                  </a:lnTo>
                  <a:lnTo>
                    <a:pt x="1831" y="1678"/>
                  </a:lnTo>
                  <a:lnTo>
                    <a:pt x="1807" y="1730"/>
                  </a:lnTo>
                  <a:lnTo>
                    <a:pt x="1780" y="1783"/>
                  </a:lnTo>
                  <a:lnTo>
                    <a:pt x="0" y="891"/>
                  </a:lnTo>
                  <a:lnTo>
                    <a:pt x="1782" y="0"/>
                  </a:lnTo>
                  <a:close/>
                </a:path>
              </a:pathLst>
            </a:custGeom>
            <a:noFill/>
            <a:ln w="9525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590" name="Freeform 61"/>
            <p:cNvSpPr>
              <a:spLocks/>
            </p:cNvSpPr>
            <p:nvPr/>
          </p:nvSpPr>
          <p:spPr bwMode="auto">
            <a:xfrm>
              <a:off x="3058" y="1606"/>
              <a:ext cx="73" cy="698"/>
            </a:xfrm>
            <a:custGeom>
              <a:avLst/>
              <a:gdLst>
                <a:gd name="T0" fmla="*/ 1 w 222"/>
                <a:gd name="T1" fmla="*/ 0 h 1783"/>
                <a:gd name="T2" fmla="*/ 10 w 222"/>
                <a:gd name="T3" fmla="*/ 21 h 1783"/>
                <a:gd name="T4" fmla="*/ 17 w 222"/>
                <a:gd name="T5" fmla="*/ 41 h 1783"/>
                <a:gd name="T6" fmla="*/ 25 w 222"/>
                <a:gd name="T7" fmla="*/ 62 h 1783"/>
                <a:gd name="T8" fmla="*/ 32 w 222"/>
                <a:gd name="T9" fmla="*/ 83 h 1783"/>
                <a:gd name="T10" fmla="*/ 38 w 222"/>
                <a:gd name="T11" fmla="*/ 105 h 1783"/>
                <a:gd name="T12" fmla="*/ 44 w 222"/>
                <a:gd name="T13" fmla="*/ 126 h 1783"/>
                <a:gd name="T14" fmla="*/ 50 w 222"/>
                <a:gd name="T15" fmla="*/ 148 h 1783"/>
                <a:gd name="T16" fmla="*/ 55 w 222"/>
                <a:gd name="T17" fmla="*/ 169 h 1783"/>
                <a:gd name="T18" fmla="*/ 59 w 222"/>
                <a:gd name="T19" fmla="*/ 191 h 1783"/>
                <a:gd name="T20" fmla="*/ 63 w 222"/>
                <a:gd name="T21" fmla="*/ 214 h 1783"/>
                <a:gd name="T22" fmla="*/ 66 w 222"/>
                <a:gd name="T23" fmla="*/ 236 h 1783"/>
                <a:gd name="T24" fmla="*/ 69 w 222"/>
                <a:gd name="T25" fmla="*/ 258 h 1783"/>
                <a:gd name="T26" fmla="*/ 71 w 222"/>
                <a:gd name="T27" fmla="*/ 281 h 1783"/>
                <a:gd name="T28" fmla="*/ 72 w 222"/>
                <a:gd name="T29" fmla="*/ 303 h 1783"/>
                <a:gd name="T30" fmla="*/ 73 w 222"/>
                <a:gd name="T31" fmla="*/ 326 h 1783"/>
                <a:gd name="T32" fmla="*/ 73 w 222"/>
                <a:gd name="T33" fmla="*/ 349 h 1783"/>
                <a:gd name="T34" fmla="*/ 73 w 222"/>
                <a:gd name="T35" fmla="*/ 372 h 1783"/>
                <a:gd name="T36" fmla="*/ 72 w 222"/>
                <a:gd name="T37" fmla="*/ 394 h 1783"/>
                <a:gd name="T38" fmla="*/ 71 w 222"/>
                <a:gd name="T39" fmla="*/ 417 h 1783"/>
                <a:gd name="T40" fmla="*/ 69 w 222"/>
                <a:gd name="T41" fmla="*/ 439 h 1783"/>
                <a:gd name="T42" fmla="*/ 66 w 222"/>
                <a:gd name="T43" fmla="*/ 462 h 1783"/>
                <a:gd name="T44" fmla="*/ 63 w 222"/>
                <a:gd name="T45" fmla="*/ 484 h 1783"/>
                <a:gd name="T46" fmla="*/ 59 w 222"/>
                <a:gd name="T47" fmla="*/ 507 h 1783"/>
                <a:gd name="T48" fmla="*/ 54 w 222"/>
                <a:gd name="T49" fmla="*/ 528 h 1783"/>
                <a:gd name="T50" fmla="*/ 50 w 222"/>
                <a:gd name="T51" fmla="*/ 550 h 1783"/>
                <a:gd name="T52" fmla="*/ 44 w 222"/>
                <a:gd name="T53" fmla="*/ 572 h 1783"/>
                <a:gd name="T54" fmla="*/ 38 w 222"/>
                <a:gd name="T55" fmla="*/ 593 h 1783"/>
                <a:gd name="T56" fmla="*/ 32 w 222"/>
                <a:gd name="T57" fmla="*/ 615 h 1783"/>
                <a:gd name="T58" fmla="*/ 25 w 222"/>
                <a:gd name="T59" fmla="*/ 636 h 1783"/>
                <a:gd name="T60" fmla="*/ 17 w 222"/>
                <a:gd name="T61" fmla="*/ 657 h 1783"/>
                <a:gd name="T62" fmla="*/ 9 w 222"/>
                <a:gd name="T63" fmla="*/ 677 h 1783"/>
                <a:gd name="T64" fmla="*/ 0 w 222"/>
                <a:gd name="T65" fmla="*/ 698 h 178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2" h="1783">
                  <a:moveTo>
                    <a:pt x="2" y="0"/>
                  </a:moveTo>
                  <a:lnTo>
                    <a:pt x="29" y="53"/>
                  </a:lnTo>
                  <a:lnTo>
                    <a:pt x="53" y="105"/>
                  </a:lnTo>
                  <a:lnTo>
                    <a:pt x="75" y="158"/>
                  </a:lnTo>
                  <a:lnTo>
                    <a:pt x="98" y="212"/>
                  </a:lnTo>
                  <a:lnTo>
                    <a:pt x="117" y="267"/>
                  </a:lnTo>
                  <a:lnTo>
                    <a:pt x="135" y="321"/>
                  </a:lnTo>
                  <a:lnTo>
                    <a:pt x="152" y="377"/>
                  </a:lnTo>
                  <a:lnTo>
                    <a:pt x="167" y="432"/>
                  </a:lnTo>
                  <a:lnTo>
                    <a:pt x="179" y="489"/>
                  </a:lnTo>
                  <a:lnTo>
                    <a:pt x="191" y="546"/>
                  </a:lnTo>
                  <a:lnTo>
                    <a:pt x="200" y="603"/>
                  </a:lnTo>
                  <a:lnTo>
                    <a:pt x="209" y="660"/>
                  </a:lnTo>
                  <a:lnTo>
                    <a:pt x="215" y="717"/>
                  </a:lnTo>
                  <a:lnTo>
                    <a:pt x="219" y="775"/>
                  </a:lnTo>
                  <a:lnTo>
                    <a:pt x="221" y="832"/>
                  </a:lnTo>
                  <a:lnTo>
                    <a:pt x="222" y="891"/>
                  </a:lnTo>
                  <a:lnTo>
                    <a:pt x="221" y="949"/>
                  </a:lnTo>
                  <a:lnTo>
                    <a:pt x="219" y="1006"/>
                  </a:lnTo>
                  <a:lnTo>
                    <a:pt x="215" y="1065"/>
                  </a:lnTo>
                  <a:lnTo>
                    <a:pt x="209" y="1122"/>
                  </a:lnTo>
                  <a:lnTo>
                    <a:pt x="200" y="1180"/>
                  </a:lnTo>
                  <a:lnTo>
                    <a:pt x="191" y="1237"/>
                  </a:lnTo>
                  <a:lnTo>
                    <a:pt x="179" y="1294"/>
                  </a:lnTo>
                  <a:lnTo>
                    <a:pt x="165" y="1349"/>
                  </a:lnTo>
                  <a:lnTo>
                    <a:pt x="152" y="1405"/>
                  </a:lnTo>
                  <a:lnTo>
                    <a:pt x="134" y="1460"/>
                  </a:lnTo>
                  <a:lnTo>
                    <a:pt x="116" y="1516"/>
                  </a:lnTo>
                  <a:lnTo>
                    <a:pt x="96" y="1571"/>
                  </a:lnTo>
                  <a:lnTo>
                    <a:pt x="75" y="1625"/>
                  </a:lnTo>
                  <a:lnTo>
                    <a:pt x="51" y="1678"/>
                  </a:lnTo>
                  <a:lnTo>
                    <a:pt x="27" y="1730"/>
                  </a:lnTo>
                  <a:lnTo>
                    <a:pt x="0" y="1783"/>
                  </a:lnTo>
                </a:path>
              </a:pathLst>
            </a:custGeom>
            <a:noFill/>
            <a:ln w="6350">
              <a:solidFill>
                <a:srgbClr val="CCEC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591" name="Line 62"/>
            <p:cNvSpPr>
              <a:spLocks noChangeShapeType="1"/>
            </p:cNvSpPr>
            <p:nvPr/>
          </p:nvSpPr>
          <p:spPr bwMode="auto">
            <a:xfrm flipH="1" flipV="1">
              <a:off x="2469" y="1947"/>
              <a:ext cx="2445" cy="9"/>
            </a:xfrm>
            <a:prstGeom prst="line">
              <a:avLst/>
            </a:prstGeom>
            <a:noFill/>
            <a:ln w="635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592" name="Rectangle 63"/>
            <p:cNvSpPr>
              <a:spLocks noChangeArrowheads="1"/>
            </p:cNvSpPr>
            <p:nvPr/>
          </p:nvSpPr>
          <p:spPr bwMode="auto">
            <a:xfrm>
              <a:off x="2161" y="1437"/>
              <a:ext cx="22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EC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700">
                  <a:solidFill>
                    <a:schemeClr val="accent1"/>
                  </a:solidFill>
                </a:rPr>
                <a:t>oeil</a:t>
              </a:r>
              <a:endParaRPr lang="fr-FR" altLang="fr-FR" sz="2000">
                <a:solidFill>
                  <a:schemeClr val="accent1"/>
                </a:solidFill>
              </a:endParaRPr>
            </a:p>
          </p:txBody>
        </p:sp>
        <p:sp>
          <p:nvSpPr>
            <p:cNvPr id="24593" name="Line 64"/>
            <p:cNvSpPr>
              <a:spLocks noChangeShapeType="1"/>
            </p:cNvSpPr>
            <p:nvPr/>
          </p:nvSpPr>
          <p:spPr bwMode="auto">
            <a:xfrm flipV="1">
              <a:off x="2467" y="1600"/>
              <a:ext cx="623" cy="340"/>
            </a:xfrm>
            <a:prstGeom prst="line">
              <a:avLst/>
            </a:prstGeom>
            <a:noFill/>
            <a:ln w="635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594" name="Freeform 65"/>
            <p:cNvSpPr>
              <a:spLocks/>
            </p:cNvSpPr>
            <p:nvPr/>
          </p:nvSpPr>
          <p:spPr bwMode="auto">
            <a:xfrm>
              <a:off x="2047" y="1563"/>
              <a:ext cx="594" cy="413"/>
            </a:xfrm>
            <a:custGeom>
              <a:avLst/>
              <a:gdLst>
                <a:gd name="T0" fmla="*/ 0 w 903"/>
                <a:gd name="T1" fmla="*/ 413 h 528"/>
                <a:gd name="T2" fmla="*/ 239 w 903"/>
                <a:gd name="T3" fmla="*/ 370 h 528"/>
                <a:gd name="T4" fmla="*/ 544 w 903"/>
                <a:gd name="T5" fmla="*/ 214 h 528"/>
                <a:gd name="T6" fmla="*/ 538 w 903"/>
                <a:gd name="T7" fmla="*/ 114 h 528"/>
                <a:gd name="T8" fmla="*/ 478 w 903"/>
                <a:gd name="T9" fmla="*/ 178 h 528"/>
                <a:gd name="T10" fmla="*/ 341 w 903"/>
                <a:gd name="T11" fmla="*/ 306 h 528"/>
                <a:gd name="T12" fmla="*/ 497 w 903"/>
                <a:gd name="T13" fmla="*/ 164 h 528"/>
                <a:gd name="T14" fmla="*/ 431 w 903"/>
                <a:gd name="T15" fmla="*/ 57 h 528"/>
                <a:gd name="T16" fmla="*/ 407 w 903"/>
                <a:gd name="T17" fmla="*/ 0 h 5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3" h="528">
                  <a:moveTo>
                    <a:pt x="0" y="528"/>
                  </a:moveTo>
                  <a:cubicBezTo>
                    <a:pt x="113" y="521"/>
                    <a:pt x="226" y="515"/>
                    <a:pt x="364" y="473"/>
                  </a:cubicBezTo>
                  <a:cubicBezTo>
                    <a:pt x="502" y="431"/>
                    <a:pt x="751" y="327"/>
                    <a:pt x="827" y="273"/>
                  </a:cubicBezTo>
                  <a:cubicBezTo>
                    <a:pt x="903" y="219"/>
                    <a:pt x="835" y="153"/>
                    <a:pt x="818" y="146"/>
                  </a:cubicBezTo>
                  <a:cubicBezTo>
                    <a:pt x="801" y="139"/>
                    <a:pt x="777" y="187"/>
                    <a:pt x="727" y="228"/>
                  </a:cubicBezTo>
                  <a:cubicBezTo>
                    <a:pt x="677" y="269"/>
                    <a:pt x="513" y="394"/>
                    <a:pt x="518" y="391"/>
                  </a:cubicBezTo>
                  <a:cubicBezTo>
                    <a:pt x="523" y="388"/>
                    <a:pt x="732" y="263"/>
                    <a:pt x="755" y="210"/>
                  </a:cubicBezTo>
                  <a:cubicBezTo>
                    <a:pt x="778" y="157"/>
                    <a:pt x="678" y="108"/>
                    <a:pt x="655" y="73"/>
                  </a:cubicBezTo>
                  <a:cubicBezTo>
                    <a:pt x="632" y="38"/>
                    <a:pt x="625" y="19"/>
                    <a:pt x="618" y="0"/>
                  </a:cubicBezTo>
                </a:path>
              </a:pathLst>
            </a:custGeom>
            <a:solidFill>
              <a:srgbClr val="FFCCCC"/>
            </a:solidFill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4595" name="Freeform 66"/>
            <p:cNvSpPr>
              <a:spLocks/>
            </p:cNvSpPr>
            <p:nvPr/>
          </p:nvSpPr>
          <p:spPr bwMode="auto">
            <a:xfrm>
              <a:off x="2167" y="1955"/>
              <a:ext cx="485" cy="358"/>
            </a:xfrm>
            <a:custGeom>
              <a:avLst/>
              <a:gdLst>
                <a:gd name="T0" fmla="*/ 0 w 737"/>
                <a:gd name="T1" fmla="*/ 0 h 457"/>
                <a:gd name="T2" fmla="*/ 221 w 737"/>
                <a:gd name="T3" fmla="*/ 71 h 457"/>
                <a:gd name="T4" fmla="*/ 449 w 737"/>
                <a:gd name="T5" fmla="*/ 171 h 457"/>
                <a:gd name="T6" fmla="*/ 437 w 737"/>
                <a:gd name="T7" fmla="*/ 228 h 457"/>
                <a:gd name="T8" fmla="*/ 371 w 737"/>
                <a:gd name="T9" fmla="*/ 185 h 457"/>
                <a:gd name="T10" fmla="*/ 407 w 737"/>
                <a:gd name="T11" fmla="*/ 213 h 457"/>
                <a:gd name="T12" fmla="*/ 413 w 737"/>
                <a:gd name="T13" fmla="*/ 342 h 457"/>
                <a:gd name="T14" fmla="*/ 443 w 737"/>
                <a:gd name="T15" fmla="*/ 313 h 4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7" h="457">
                  <a:moveTo>
                    <a:pt x="0" y="0"/>
                  </a:moveTo>
                  <a:cubicBezTo>
                    <a:pt x="111" y="27"/>
                    <a:pt x="222" y="55"/>
                    <a:pt x="336" y="91"/>
                  </a:cubicBezTo>
                  <a:cubicBezTo>
                    <a:pt x="450" y="127"/>
                    <a:pt x="627" y="185"/>
                    <a:pt x="682" y="218"/>
                  </a:cubicBezTo>
                  <a:cubicBezTo>
                    <a:pt x="737" y="251"/>
                    <a:pt x="684" y="288"/>
                    <a:pt x="664" y="291"/>
                  </a:cubicBezTo>
                  <a:cubicBezTo>
                    <a:pt x="644" y="294"/>
                    <a:pt x="572" y="239"/>
                    <a:pt x="564" y="236"/>
                  </a:cubicBezTo>
                  <a:cubicBezTo>
                    <a:pt x="556" y="233"/>
                    <a:pt x="608" y="239"/>
                    <a:pt x="618" y="272"/>
                  </a:cubicBezTo>
                  <a:cubicBezTo>
                    <a:pt x="628" y="305"/>
                    <a:pt x="618" y="415"/>
                    <a:pt x="627" y="436"/>
                  </a:cubicBezTo>
                  <a:cubicBezTo>
                    <a:pt x="636" y="457"/>
                    <a:pt x="654" y="428"/>
                    <a:pt x="673" y="400"/>
                  </a:cubicBezTo>
                </a:path>
              </a:pathLst>
            </a:custGeom>
            <a:solidFill>
              <a:srgbClr val="FFCCCC"/>
            </a:solidFill>
            <a:ln w="9525" cap="flat" cmpd="sng">
              <a:solidFill>
                <a:srgbClr val="CCEC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24596" name="Group 67"/>
            <p:cNvGrpSpPr>
              <a:grpSpLocks/>
            </p:cNvGrpSpPr>
            <p:nvPr/>
          </p:nvGrpSpPr>
          <p:grpSpPr bwMode="auto">
            <a:xfrm>
              <a:off x="2531" y="1734"/>
              <a:ext cx="1364" cy="555"/>
              <a:chOff x="1463" y="3191"/>
              <a:chExt cx="2073" cy="709"/>
            </a:xfrm>
          </p:grpSpPr>
          <p:sp>
            <p:nvSpPr>
              <p:cNvPr id="24608" name="Rectangle 68"/>
              <p:cNvSpPr>
                <a:spLocks noChangeArrowheads="1"/>
              </p:cNvSpPr>
              <p:nvPr/>
            </p:nvSpPr>
            <p:spPr bwMode="auto">
              <a:xfrm>
                <a:off x="1463" y="3491"/>
                <a:ext cx="2073" cy="8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4609" name="Rectangle 69"/>
              <p:cNvSpPr>
                <a:spLocks noChangeArrowheads="1"/>
              </p:cNvSpPr>
              <p:nvPr/>
            </p:nvSpPr>
            <p:spPr bwMode="auto">
              <a:xfrm>
                <a:off x="3209" y="3191"/>
                <a:ext cx="47" cy="70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4610" name="Rectangle 70"/>
              <p:cNvSpPr>
                <a:spLocks noChangeArrowheads="1"/>
              </p:cNvSpPr>
              <p:nvPr/>
            </p:nvSpPr>
            <p:spPr bwMode="auto">
              <a:xfrm>
                <a:off x="3163" y="3418"/>
                <a:ext cx="209" cy="24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24597" name="Freeform 71"/>
            <p:cNvSpPr>
              <a:spLocks/>
            </p:cNvSpPr>
            <p:nvPr/>
          </p:nvSpPr>
          <p:spPr bwMode="auto">
            <a:xfrm>
              <a:off x="4098" y="1663"/>
              <a:ext cx="30" cy="278"/>
            </a:xfrm>
            <a:custGeom>
              <a:avLst/>
              <a:gdLst>
                <a:gd name="T0" fmla="*/ 0 w 45"/>
                <a:gd name="T1" fmla="*/ 0 h 355"/>
                <a:gd name="T2" fmla="*/ 30 w 45"/>
                <a:gd name="T3" fmla="*/ 114 h 355"/>
                <a:gd name="T4" fmla="*/ 30 w 45"/>
                <a:gd name="T5" fmla="*/ 228 h 355"/>
                <a:gd name="T6" fmla="*/ 18 w 45"/>
                <a:gd name="T7" fmla="*/ 278 h 3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355">
                  <a:moveTo>
                    <a:pt x="0" y="0"/>
                  </a:moveTo>
                  <a:lnTo>
                    <a:pt x="45" y="146"/>
                  </a:lnTo>
                  <a:lnTo>
                    <a:pt x="45" y="291"/>
                  </a:lnTo>
                  <a:lnTo>
                    <a:pt x="27" y="355"/>
                  </a:lnTo>
                </a:path>
              </a:pathLst>
            </a:custGeom>
            <a:noFill/>
            <a:ln w="9525" cap="flat" cmpd="sng">
              <a:solidFill>
                <a:srgbClr val="CCEC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4598" name="Text Box 72"/>
            <p:cNvSpPr txBox="1">
              <a:spLocks noChangeArrowheads="1"/>
            </p:cNvSpPr>
            <p:nvPr/>
          </p:nvSpPr>
          <p:spPr bwMode="auto">
            <a:xfrm>
              <a:off x="4104" y="1579"/>
              <a:ext cx="2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E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>
                  <a:solidFill>
                    <a:schemeClr val="accent1"/>
                  </a:solidFill>
                  <a:latin typeface="Symbol" pitchFamily="18" charset="2"/>
                </a:rPr>
                <a:t>a</a:t>
              </a:r>
              <a:endParaRPr lang="fr-FR" altLang="fr-FR" sz="2400">
                <a:solidFill>
                  <a:schemeClr val="accent1"/>
                </a:solidFill>
                <a:latin typeface="Times New Roman" pitchFamily="18" charset="0"/>
              </a:endParaRPr>
            </a:p>
          </p:txBody>
        </p:sp>
        <p:sp>
          <p:nvSpPr>
            <p:cNvPr id="24599" name="Line 73"/>
            <p:cNvSpPr>
              <a:spLocks noChangeShapeType="1"/>
            </p:cNvSpPr>
            <p:nvPr/>
          </p:nvSpPr>
          <p:spPr bwMode="auto">
            <a:xfrm>
              <a:off x="3696" y="2288"/>
              <a:ext cx="0" cy="338"/>
            </a:xfrm>
            <a:prstGeom prst="line">
              <a:avLst/>
            </a:prstGeom>
            <a:noFill/>
            <a:ln w="9525">
              <a:solidFill>
                <a:srgbClr val="CCE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4600" name="Line 74"/>
            <p:cNvSpPr>
              <a:spLocks noChangeShapeType="1"/>
            </p:cNvSpPr>
            <p:nvPr/>
          </p:nvSpPr>
          <p:spPr bwMode="auto">
            <a:xfrm>
              <a:off x="2460" y="1928"/>
              <a:ext cx="0" cy="655"/>
            </a:xfrm>
            <a:prstGeom prst="line">
              <a:avLst/>
            </a:prstGeom>
            <a:noFill/>
            <a:ln w="9525">
              <a:solidFill>
                <a:srgbClr val="CCE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4601" name="Line 75"/>
            <p:cNvSpPr>
              <a:spLocks noChangeShapeType="1"/>
            </p:cNvSpPr>
            <p:nvPr/>
          </p:nvSpPr>
          <p:spPr bwMode="auto">
            <a:xfrm>
              <a:off x="3752" y="1715"/>
              <a:ext cx="0" cy="235"/>
            </a:xfrm>
            <a:prstGeom prst="line">
              <a:avLst/>
            </a:prstGeom>
            <a:noFill/>
            <a:ln w="28575">
              <a:solidFill>
                <a:srgbClr val="CCEC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pic>
          <p:nvPicPr>
            <p:cNvPr id="24602" name="Picture 76" descr="D:\DOCUMENTS\OCA\ENSEIGNEMENT\UDEC\udec2001_02\cours_et_TDs\fullmoonb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" y="1599"/>
              <a:ext cx="303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EC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603" name="Group 77"/>
            <p:cNvGrpSpPr>
              <a:grpSpLocks/>
            </p:cNvGrpSpPr>
            <p:nvPr/>
          </p:nvGrpSpPr>
          <p:grpSpPr bwMode="auto">
            <a:xfrm>
              <a:off x="2422" y="1845"/>
              <a:ext cx="91" cy="225"/>
              <a:chOff x="723" y="1625"/>
              <a:chExt cx="139" cy="287"/>
            </a:xfrm>
          </p:grpSpPr>
          <p:sp>
            <p:nvSpPr>
              <p:cNvPr id="24606" name="Oval 78"/>
              <p:cNvSpPr>
                <a:spLocks noChangeArrowheads="1"/>
              </p:cNvSpPr>
              <p:nvPr/>
            </p:nvSpPr>
            <p:spPr bwMode="auto">
              <a:xfrm>
                <a:off x="723" y="1625"/>
                <a:ext cx="139" cy="287"/>
              </a:xfrm>
              <a:prstGeom prst="ellipse">
                <a:avLst/>
              </a:prstGeom>
              <a:solidFill>
                <a:srgbClr val="CCECFF"/>
              </a:solidFill>
              <a:ln w="28575">
                <a:solidFill>
                  <a:srgbClr val="CCECFF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4607" name="Oval 79"/>
              <p:cNvSpPr>
                <a:spLocks noChangeArrowheads="1"/>
              </p:cNvSpPr>
              <p:nvPr/>
            </p:nvSpPr>
            <p:spPr bwMode="auto">
              <a:xfrm>
                <a:off x="773" y="1695"/>
                <a:ext cx="81" cy="14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24604" name="Line 80"/>
            <p:cNvSpPr>
              <a:spLocks noChangeShapeType="1"/>
            </p:cNvSpPr>
            <p:nvPr/>
          </p:nvSpPr>
          <p:spPr bwMode="auto">
            <a:xfrm flipH="1">
              <a:off x="2436" y="1530"/>
              <a:ext cx="2425" cy="426"/>
            </a:xfrm>
            <a:prstGeom prst="line">
              <a:avLst/>
            </a:prstGeom>
            <a:noFill/>
            <a:ln w="635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28600" y="2873139"/>
            <a:ext cx="8153400" cy="1459885"/>
            <a:chOff x="228600" y="3484563"/>
            <a:chExt cx="8153400" cy="1459885"/>
          </a:xfrm>
        </p:grpSpPr>
        <p:sp>
          <p:nvSpPr>
            <p:cNvPr id="24583" name="Text Box 53"/>
            <p:cNvSpPr txBox="1">
              <a:spLocks noChangeArrowheads="1"/>
            </p:cNvSpPr>
            <p:nvPr/>
          </p:nvSpPr>
          <p:spPr bwMode="auto">
            <a:xfrm>
              <a:off x="3132138" y="3484563"/>
              <a:ext cx="1997961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mtClean="0"/>
                <a:t>situation </a:t>
              </a:r>
              <a:r>
                <a:rPr lang="fr-FR" altLang="fr-FR"/>
                <a:t>célèbre</a:t>
              </a: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228600" y="3536950"/>
              <a:ext cx="8153400" cy="1407498"/>
              <a:chOff x="228600" y="3536950"/>
              <a:chExt cx="8153400" cy="1407498"/>
            </a:xfrm>
          </p:grpSpPr>
          <p:grpSp>
            <p:nvGrpSpPr>
              <p:cNvPr id="24581" name="Group 47"/>
              <p:cNvGrpSpPr>
                <a:grpSpLocks/>
              </p:cNvGrpSpPr>
              <p:nvPr/>
            </p:nvGrpSpPr>
            <p:grpSpPr bwMode="auto">
              <a:xfrm>
                <a:off x="228600" y="3536950"/>
                <a:ext cx="8153400" cy="1322388"/>
                <a:chOff x="245" y="1028"/>
                <a:chExt cx="5136" cy="833"/>
              </a:xfrm>
            </p:grpSpPr>
            <p:sp>
              <p:nvSpPr>
                <p:cNvPr id="24611" name="Freeform 48"/>
                <p:cNvSpPr>
                  <a:spLocks/>
                </p:cNvSpPr>
                <p:nvPr/>
              </p:nvSpPr>
              <p:spPr bwMode="auto">
                <a:xfrm>
                  <a:off x="654" y="1200"/>
                  <a:ext cx="4727" cy="473"/>
                </a:xfrm>
                <a:custGeom>
                  <a:avLst/>
                  <a:gdLst>
                    <a:gd name="T0" fmla="*/ 4727 w 4727"/>
                    <a:gd name="T1" fmla="*/ 0 h 473"/>
                    <a:gd name="T2" fmla="*/ 0 w 4727"/>
                    <a:gd name="T3" fmla="*/ 364 h 473"/>
                    <a:gd name="T4" fmla="*/ 4727 w 4727"/>
                    <a:gd name="T5" fmla="*/ 473 h 47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727" h="473">
                      <a:moveTo>
                        <a:pt x="4727" y="0"/>
                      </a:moveTo>
                      <a:lnTo>
                        <a:pt x="0" y="364"/>
                      </a:lnTo>
                      <a:lnTo>
                        <a:pt x="4727" y="47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4612" name="AutoShape 49"/>
                <p:cNvSpPr>
                  <a:spLocks noChangeArrowheads="1"/>
                </p:cNvSpPr>
                <p:nvPr/>
              </p:nvSpPr>
              <p:spPr bwMode="auto">
                <a:xfrm>
                  <a:off x="4548" y="1028"/>
                  <a:ext cx="822" cy="833"/>
                </a:xfrm>
                <a:prstGeom prst="sun">
                  <a:avLst>
                    <a:gd name="adj" fmla="val 25000"/>
                  </a:avLst>
                </a:prstGeom>
                <a:solidFill>
                  <a:srgbClr val="FFFF00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4613" name="Oval 50"/>
                <p:cNvSpPr>
                  <a:spLocks noChangeArrowheads="1"/>
                </p:cNvSpPr>
                <p:nvPr/>
              </p:nvSpPr>
              <p:spPr bwMode="auto">
                <a:xfrm>
                  <a:off x="2136" y="1446"/>
                  <a:ext cx="136" cy="136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4614" name="Oval 51"/>
                <p:cNvSpPr>
                  <a:spLocks noChangeArrowheads="1"/>
                </p:cNvSpPr>
                <p:nvPr/>
              </p:nvSpPr>
              <p:spPr bwMode="auto">
                <a:xfrm>
                  <a:off x="245" y="1328"/>
                  <a:ext cx="454" cy="463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85" name="Text Box 53"/>
              <p:cNvSpPr txBox="1">
                <a:spLocks noChangeArrowheads="1"/>
              </p:cNvSpPr>
              <p:nvPr/>
            </p:nvSpPr>
            <p:spPr bwMode="auto">
              <a:xfrm>
                <a:off x="1108868" y="4572935"/>
                <a:ext cx="6138517" cy="371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mtClean="0"/>
                  <a:t>lune et soleil ont des diametres angulaires tres proches</a:t>
                </a:r>
                <a:endParaRPr lang="fr-FR" altLang="fr-FR"/>
              </a:p>
            </p:txBody>
          </p:sp>
        </p:grpSp>
      </p:grp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503673"/>
              </p:ext>
            </p:extLst>
          </p:nvPr>
        </p:nvGraphicFramePr>
        <p:xfrm>
          <a:off x="4565650" y="4466634"/>
          <a:ext cx="4429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77" name="Équation" r:id="rId5" imgW="2145960" imgH="330120" progId="Equation.3">
                  <p:embed/>
                </p:oleObj>
              </mc:Choice>
              <mc:Fallback>
                <p:oleObj name="Équation" r:id="rId5" imgW="2145960" imgH="330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5650" y="4466634"/>
                        <a:ext cx="4429125" cy="681038"/>
                      </a:xfrm>
                      <a:prstGeom prst="rect">
                        <a:avLst/>
                      </a:prstGeom>
                      <a:ln w="38100">
                        <a:solidFill>
                          <a:srgbClr val="FF33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Text Box 53"/>
          <p:cNvSpPr txBox="1">
            <a:spLocks noChangeArrowheads="1"/>
          </p:cNvSpPr>
          <p:nvPr/>
        </p:nvSpPr>
        <p:spPr bwMode="auto">
          <a:xfrm>
            <a:off x="245631" y="4511840"/>
            <a:ext cx="408507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b="1" smtClean="0">
                <a:solidFill>
                  <a:schemeClr val="accent2"/>
                </a:solidFill>
              </a:rPr>
              <a:t>une relation tres frequement </a:t>
            </a:r>
          </a:p>
          <a:p>
            <a:r>
              <a:rPr lang="fr-FR" altLang="fr-FR" sz="2000" b="1" smtClean="0">
                <a:solidFill>
                  <a:schemeClr val="accent2"/>
                </a:solidFill>
              </a:rPr>
              <a:t>utilisée en astro (angles petits)</a:t>
            </a:r>
            <a:endParaRPr lang="fr-FR" altLang="fr-FR" sz="2000" b="1">
              <a:solidFill>
                <a:schemeClr val="accent2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360" y="5221907"/>
            <a:ext cx="8549090" cy="1269381"/>
            <a:chOff x="129141" y="5487180"/>
            <a:chExt cx="8549090" cy="1269381"/>
          </a:xfrm>
        </p:grpSpPr>
        <p:sp>
          <p:nvSpPr>
            <p:cNvPr id="2" name="ZoneTexte 1"/>
            <p:cNvSpPr txBox="1"/>
            <p:nvPr/>
          </p:nvSpPr>
          <p:spPr>
            <a:xfrm>
              <a:off x="129141" y="5487180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raccourcis utiles</a:t>
              </a:r>
              <a:endParaRPr lang="fr-FR" sz="1600"/>
            </a:p>
          </p:txBody>
        </p:sp>
        <p:graphicFrame>
          <p:nvGraphicFramePr>
            <p:cNvPr id="6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651509"/>
                </p:ext>
              </p:extLst>
            </p:nvPr>
          </p:nvGraphicFramePr>
          <p:xfrm>
            <a:off x="1918656" y="5619911"/>
            <a:ext cx="6759575" cy="1136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78" name="Équation" r:id="rId7" imgW="3924000" imgH="660240" progId="Equation.3">
                    <p:embed/>
                  </p:oleObj>
                </mc:Choice>
                <mc:Fallback>
                  <p:oleObj name="Équation" r:id="rId7" imgW="3924000" imgH="6602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918656" y="5619911"/>
                          <a:ext cx="6759575" cy="1136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724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rgbClr val="18477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31788" y="649288"/>
            <a:ext cx="6545679" cy="525401"/>
          </a:xfrm>
          <a:noFill/>
          <a:ln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>
                <a:solidFill>
                  <a:schemeClr val="accent1"/>
                </a:solidFill>
              </a:rPr>
              <a:t>quelle résolution angulaire requise  ?? 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114425" y="1281113"/>
            <a:ext cx="5213585" cy="52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800">
                <a:solidFill>
                  <a:schemeClr val="accent1"/>
                </a:solidFill>
              </a:rPr>
              <a:t>deux points de vue à </a:t>
            </a:r>
            <a:r>
              <a:rPr lang="fr-FR" altLang="fr-FR" sz="2800" smtClean="0">
                <a:solidFill>
                  <a:schemeClr val="accent1"/>
                </a:solidFill>
              </a:rPr>
              <a:t> concilier</a:t>
            </a:r>
            <a:endParaRPr lang="fr-FR" altLang="fr-FR" sz="2800">
              <a:solidFill>
                <a:schemeClr val="accent1"/>
              </a:solidFill>
            </a:endParaRPr>
          </a:p>
        </p:txBody>
      </p:sp>
      <p:grpSp>
        <p:nvGrpSpPr>
          <p:cNvPr id="165892" name="Group 4"/>
          <p:cNvGrpSpPr>
            <a:grpSpLocks/>
          </p:cNvGrpSpPr>
          <p:nvPr/>
        </p:nvGrpSpPr>
        <p:grpSpPr bwMode="auto">
          <a:xfrm>
            <a:off x="203200" y="1979613"/>
            <a:ext cx="8593138" cy="2381250"/>
            <a:chOff x="128" y="1454"/>
            <a:chExt cx="5413" cy="1500"/>
          </a:xfrm>
        </p:grpSpPr>
        <p:sp>
          <p:nvSpPr>
            <p:cNvPr id="39945" name="Rectangle 5"/>
            <p:cNvSpPr>
              <a:spLocks noChangeArrowheads="1"/>
            </p:cNvSpPr>
            <p:nvPr/>
          </p:nvSpPr>
          <p:spPr bwMode="auto">
            <a:xfrm>
              <a:off x="626" y="1541"/>
              <a:ext cx="4915" cy="138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500" tIns="25400" rIns="63500" bIns="25400">
              <a:spAutoFit/>
            </a:bodyPr>
            <a:lstStyle>
              <a:lvl1pPr marL="3810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9525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5240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20955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6670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31242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35814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40386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44958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7000"/>
                </a:lnSpc>
                <a:spcBef>
                  <a:spcPct val="41000"/>
                </a:spcBef>
              </a:pPr>
              <a:r>
                <a:rPr lang="fr-FR" altLang="fr-FR" sz="2400">
                  <a:solidFill>
                    <a:schemeClr val="accent1"/>
                  </a:solidFill>
                </a:rPr>
                <a:t>astronome ( cahier des charges  scientifique)</a:t>
              </a:r>
            </a:p>
            <a:p>
              <a:pPr>
                <a:lnSpc>
                  <a:spcPct val="87000"/>
                </a:lnSpc>
                <a:spcBef>
                  <a:spcPct val="41000"/>
                </a:spcBef>
              </a:pPr>
              <a:r>
                <a:rPr lang="fr-FR" altLang="fr-FR" sz="2400">
                  <a:solidFill>
                    <a:schemeClr val="accent1"/>
                  </a:solidFill>
                </a:rPr>
                <a:t>	atteindre une échelle  de détail suffisamment fine  pour permettre une exploitation scientifique</a:t>
              </a:r>
            </a:p>
            <a:p>
              <a:pPr>
                <a:lnSpc>
                  <a:spcPct val="87000"/>
                </a:lnSpc>
                <a:spcBef>
                  <a:spcPct val="41000"/>
                </a:spcBef>
              </a:pPr>
              <a:r>
                <a:rPr lang="fr-FR" altLang="fr-FR" sz="2000">
                  <a:solidFill>
                    <a:schemeClr val="accent1"/>
                  </a:solidFill>
                </a:rPr>
                <a:t>on doit aller chercher la milliarcseconde : 5 10 </a:t>
              </a:r>
              <a:r>
                <a:rPr lang="fr-FR" altLang="fr-FR" sz="2000" baseline="30000">
                  <a:solidFill>
                    <a:schemeClr val="accent1"/>
                  </a:solidFill>
                </a:rPr>
                <a:t>- 9  radian</a:t>
              </a:r>
              <a:endParaRPr lang="fr-FR" altLang="fr-FR" sz="2000">
                <a:solidFill>
                  <a:schemeClr val="accent1"/>
                </a:solidFill>
              </a:endParaRPr>
            </a:p>
            <a:p>
              <a:pPr>
                <a:lnSpc>
                  <a:spcPct val="87000"/>
                </a:lnSpc>
                <a:spcBef>
                  <a:spcPct val="41000"/>
                </a:spcBef>
              </a:pPr>
              <a:r>
                <a:rPr lang="fr-FR" altLang="fr-FR" sz="2000">
                  <a:solidFill>
                    <a:schemeClr val="accent1"/>
                  </a:solidFill>
                </a:rPr>
                <a:t>			</a:t>
              </a:r>
              <a:r>
                <a:rPr lang="fr-FR" altLang="fr-FR">
                  <a:solidFill>
                    <a:schemeClr val="accent1"/>
                  </a:solidFill>
                </a:rPr>
                <a:t>distinguer un basketteur sur le limbe lunaire          		ou un petit pois vu à 1000 km</a:t>
              </a:r>
              <a:r>
                <a:rPr lang="fr-FR" altLang="fr-FR" sz="2000">
                  <a:solidFill>
                    <a:schemeClr val="accent1"/>
                  </a:solidFill>
                </a:rPr>
                <a:t>	</a:t>
              </a:r>
            </a:p>
          </p:txBody>
        </p:sp>
        <p:pic>
          <p:nvPicPr>
            <p:cNvPr id="39946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1715"/>
              <a:ext cx="298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7" name="Rectangle 7"/>
            <p:cNvSpPr>
              <a:spLocks noChangeArrowheads="1"/>
            </p:cNvSpPr>
            <p:nvPr/>
          </p:nvSpPr>
          <p:spPr bwMode="auto">
            <a:xfrm>
              <a:off x="128" y="1454"/>
              <a:ext cx="5367" cy="150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165896" name="Group 8"/>
          <p:cNvGrpSpPr>
            <a:grpSpLocks/>
          </p:cNvGrpSpPr>
          <p:nvPr/>
        </p:nvGrpSpPr>
        <p:grpSpPr bwMode="auto">
          <a:xfrm>
            <a:off x="203200" y="4498975"/>
            <a:ext cx="8593138" cy="2017713"/>
            <a:chOff x="128" y="2834"/>
            <a:chExt cx="5413" cy="1271"/>
          </a:xfrm>
        </p:grpSpPr>
        <p:pic>
          <p:nvPicPr>
            <p:cNvPr id="3994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" y="3301"/>
              <a:ext cx="265" cy="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3" name="Rectangle 10"/>
            <p:cNvSpPr>
              <a:spLocks noChangeArrowheads="1"/>
            </p:cNvSpPr>
            <p:nvPr/>
          </p:nvSpPr>
          <p:spPr bwMode="auto">
            <a:xfrm>
              <a:off x="626" y="3017"/>
              <a:ext cx="4915" cy="97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500" tIns="25400" rIns="63500" bIns="25400">
              <a:spAutoFit/>
            </a:bodyPr>
            <a:lstStyle>
              <a:lvl1pPr marL="3810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9525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5240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20955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6670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31242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35814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40386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44958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7000"/>
                </a:lnSpc>
                <a:spcBef>
                  <a:spcPct val="41000"/>
                </a:spcBef>
              </a:pPr>
              <a:r>
                <a:rPr lang="fr-FR" altLang="fr-FR" sz="2400">
                  <a:solidFill>
                    <a:schemeClr val="accent1"/>
                  </a:solidFill>
                </a:rPr>
                <a:t>ingenieur ( cahier des charges technique)</a:t>
              </a:r>
            </a:p>
            <a:p>
              <a:pPr>
                <a:lnSpc>
                  <a:spcPct val="87000"/>
                </a:lnSpc>
                <a:spcBef>
                  <a:spcPct val="41000"/>
                </a:spcBef>
              </a:pPr>
              <a:r>
                <a:rPr lang="fr-FR" altLang="fr-FR" sz="2400">
                  <a:solidFill>
                    <a:schemeClr val="accent1"/>
                  </a:solidFill>
                </a:rPr>
                <a:t>	fabriquer l'instrument qui va bien :               augmenter la finesse  du lobe d'analyse</a:t>
              </a:r>
            </a:p>
            <a:p>
              <a:pPr>
                <a:lnSpc>
                  <a:spcPct val="87000"/>
                </a:lnSpc>
                <a:spcBef>
                  <a:spcPct val="41000"/>
                </a:spcBef>
              </a:pPr>
              <a:r>
                <a:rPr lang="fr-FR" altLang="fr-FR" sz="2000">
                  <a:solidFill>
                    <a:schemeClr val="accent1"/>
                  </a:solidFill>
                </a:rPr>
                <a:t>pb : limite imposée par la diffraction</a:t>
              </a:r>
            </a:p>
          </p:txBody>
        </p:sp>
        <p:sp>
          <p:nvSpPr>
            <p:cNvPr id="39944" name="Rectangle 11"/>
            <p:cNvSpPr>
              <a:spLocks noChangeArrowheads="1"/>
            </p:cNvSpPr>
            <p:nvPr/>
          </p:nvSpPr>
          <p:spPr bwMode="auto">
            <a:xfrm>
              <a:off x="128" y="2834"/>
              <a:ext cx="5376" cy="127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8913" y="592138"/>
            <a:ext cx="2624137" cy="457200"/>
          </a:xfr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  affiner le lobe  </a:t>
            </a:r>
          </a:p>
        </p:txBody>
      </p:sp>
      <p:grpSp>
        <p:nvGrpSpPr>
          <p:cNvPr id="166915" name="Group 3"/>
          <p:cNvGrpSpPr>
            <a:grpSpLocks/>
          </p:cNvGrpSpPr>
          <p:nvPr/>
        </p:nvGrpSpPr>
        <p:grpSpPr bwMode="auto">
          <a:xfrm>
            <a:off x="1422400" y="2116138"/>
            <a:ext cx="3063875" cy="1079500"/>
            <a:chOff x="896" y="1306"/>
            <a:chExt cx="1930" cy="680"/>
          </a:xfrm>
        </p:grpSpPr>
        <p:pic>
          <p:nvPicPr>
            <p:cNvPr id="41187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" y="1306"/>
              <a:ext cx="298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188" name="Text Box 5"/>
            <p:cNvSpPr txBox="1">
              <a:spLocks noChangeArrowheads="1"/>
            </p:cNvSpPr>
            <p:nvPr/>
          </p:nvSpPr>
          <p:spPr bwMode="auto">
            <a:xfrm>
              <a:off x="1237" y="1330"/>
              <a:ext cx="1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je veux la milliarcsec !</a:t>
              </a:r>
            </a:p>
          </p:txBody>
        </p:sp>
      </p:grpSp>
      <p:grpSp>
        <p:nvGrpSpPr>
          <p:cNvPr id="166918" name="Group 6"/>
          <p:cNvGrpSpPr>
            <a:grpSpLocks/>
          </p:cNvGrpSpPr>
          <p:nvPr/>
        </p:nvGrpSpPr>
        <p:grpSpPr bwMode="auto">
          <a:xfrm>
            <a:off x="301625" y="3908425"/>
            <a:ext cx="7981950" cy="2809875"/>
            <a:chOff x="190" y="2462"/>
            <a:chExt cx="5028" cy="1770"/>
          </a:xfrm>
        </p:grpSpPr>
        <p:sp>
          <p:nvSpPr>
            <p:cNvPr id="41009" name="Rectangle 7"/>
            <p:cNvSpPr>
              <a:spLocks noChangeArrowheads="1"/>
            </p:cNvSpPr>
            <p:nvPr/>
          </p:nvSpPr>
          <p:spPr bwMode="auto">
            <a:xfrm>
              <a:off x="2738" y="2462"/>
              <a:ext cx="17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b="1">
                  <a:solidFill>
                    <a:srgbClr val="000000"/>
                  </a:solidFill>
                </a:rPr>
                <a:t>il y a l'atmosphère  !!! </a:t>
              </a:r>
              <a:endParaRPr lang="fr-FR" altLang="fr-FR" sz="2000"/>
            </a:p>
          </p:txBody>
        </p:sp>
        <p:sp>
          <p:nvSpPr>
            <p:cNvPr id="41010" name="Rectangle 8"/>
            <p:cNvSpPr>
              <a:spLocks noChangeArrowheads="1"/>
            </p:cNvSpPr>
            <p:nvPr/>
          </p:nvSpPr>
          <p:spPr bwMode="auto">
            <a:xfrm>
              <a:off x="2944" y="3944"/>
              <a:ext cx="2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>
                  <a:solidFill>
                    <a:srgbClr val="000000"/>
                  </a:solidFill>
                </a:rPr>
                <a:t>D petit ou D grand , pareil  lobe pourri</a:t>
              </a:r>
            </a:p>
            <a:p>
              <a:r>
                <a:rPr lang="fr-FR" altLang="fr-FR" sz="1400">
                  <a:solidFill>
                    <a:srgbClr val="000000"/>
                  </a:solidFill>
                </a:rPr>
                <a:t>pas tout à fait pareil tout de même</a:t>
              </a:r>
              <a:endParaRPr lang="fr-FR" altLang="fr-FR" sz="1400"/>
            </a:p>
          </p:txBody>
        </p:sp>
        <p:sp>
          <p:nvSpPr>
            <p:cNvPr id="41011" name="Rectangle 9"/>
            <p:cNvSpPr>
              <a:spLocks noChangeArrowheads="1"/>
            </p:cNvSpPr>
            <p:nvPr/>
          </p:nvSpPr>
          <p:spPr bwMode="auto">
            <a:xfrm>
              <a:off x="190" y="2881"/>
              <a:ext cx="1107" cy="1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242" tIns="24097" rIns="60242" bIns="24097">
              <a:spAutoFit/>
            </a:bodyPr>
            <a:lstStyle>
              <a:lvl1pPr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7000"/>
                </a:lnSpc>
              </a:pPr>
              <a:r>
                <a:rPr lang="fr-FR" altLang="fr-FR" b="1"/>
                <a:t>celestron 8 :  </a:t>
              </a:r>
            </a:p>
            <a:p>
              <a:pPr>
                <a:lnSpc>
                  <a:spcPct val="87000"/>
                </a:lnSpc>
              </a:pPr>
              <a:r>
                <a:rPr lang="fr-FR" altLang="fr-FR" b="1"/>
                <a:t>1 Arcsec</a:t>
              </a:r>
            </a:p>
            <a:p>
              <a:pPr>
                <a:lnSpc>
                  <a:spcPct val="87000"/>
                </a:lnSpc>
              </a:pPr>
              <a:endParaRPr lang="fr-FR" altLang="fr-FR" b="1"/>
            </a:p>
            <a:p>
              <a:pPr>
                <a:lnSpc>
                  <a:spcPct val="87000"/>
                </a:lnSpc>
              </a:pPr>
              <a:r>
                <a:rPr lang="fr-FR" altLang="fr-FR" b="1"/>
                <a:t>Palomar :  </a:t>
              </a:r>
            </a:p>
            <a:p>
              <a:pPr>
                <a:lnSpc>
                  <a:spcPct val="87000"/>
                </a:lnSpc>
              </a:pPr>
              <a:r>
                <a:rPr lang="fr-FR" altLang="fr-FR" b="1"/>
                <a:t>1 Arcsec</a:t>
              </a:r>
            </a:p>
            <a:p>
              <a:pPr>
                <a:lnSpc>
                  <a:spcPct val="87000"/>
                </a:lnSpc>
              </a:pPr>
              <a:r>
                <a:rPr lang="fr-FR" altLang="fr-FR" b="1"/>
                <a:t>au lieu de </a:t>
              </a:r>
            </a:p>
            <a:p>
              <a:pPr>
                <a:lnSpc>
                  <a:spcPct val="87000"/>
                </a:lnSpc>
              </a:pPr>
              <a:r>
                <a:rPr lang="fr-FR" altLang="fr-FR" b="1"/>
                <a:t>0.02 Arcsec</a:t>
              </a:r>
            </a:p>
          </p:txBody>
        </p:sp>
        <p:grpSp>
          <p:nvGrpSpPr>
            <p:cNvPr id="41012" name="Group 10"/>
            <p:cNvGrpSpPr>
              <a:grpSpLocks/>
            </p:cNvGrpSpPr>
            <p:nvPr/>
          </p:nvGrpSpPr>
          <p:grpSpPr bwMode="auto">
            <a:xfrm>
              <a:off x="1116" y="2737"/>
              <a:ext cx="2688" cy="1250"/>
              <a:chOff x="1116" y="2638"/>
              <a:chExt cx="2688" cy="1250"/>
            </a:xfrm>
          </p:grpSpPr>
          <p:grpSp>
            <p:nvGrpSpPr>
              <p:cNvPr id="41013" name="Group 11"/>
              <p:cNvGrpSpPr>
                <a:grpSpLocks/>
              </p:cNvGrpSpPr>
              <p:nvPr/>
            </p:nvGrpSpPr>
            <p:grpSpPr bwMode="auto">
              <a:xfrm>
                <a:off x="1116" y="2758"/>
                <a:ext cx="2578" cy="425"/>
                <a:chOff x="1116" y="2758"/>
                <a:chExt cx="2578" cy="425"/>
              </a:xfrm>
            </p:grpSpPr>
            <p:sp>
              <p:nvSpPr>
                <p:cNvPr id="41153" name="Rectangle 12"/>
                <p:cNvSpPr>
                  <a:spLocks noChangeArrowheads="1"/>
                </p:cNvSpPr>
                <p:nvPr/>
              </p:nvSpPr>
              <p:spPr bwMode="auto">
                <a:xfrm>
                  <a:off x="2339" y="2934"/>
                  <a:ext cx="49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400" b="1">
                      <a:solidFill>
                        <a:srgbClr val="000000"/>
                      </a:solidFill>
                    </a:rPr>
                    <a:t> </a:t>
                  </a:r>
                  <a:endParaRPr lang="fr-FR" altLang="fr-FR" sz="1400"/>
                </a:p>
              </p:txBody>
            </p:sp>
            <p:sp>
              <p:nvSpPr>
                <p:cNvPr id="41154" name="Oval 13"/>
                <p:cNvSpPr>
                  <a:spLocks noChangeArrowheads="1"/>
                </p:cNvSpPr>
                <p:nvPr/>
              </p:nvSpPr>
              <p:spPr bwMode="auto">
                <a:xfrm>
                  <a:off x="2456" y="2846"/>
                  <a:ext cx="139" cy="27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1155" name="Oval 14"/>
                <p:cNvSpPr>
                  <a:spLocks noChangeArrowheads="1"/>
                </p:cNvSpPr>
                <p:nvPr/>
              </p:nvSpPr>
              <p:spPr bwMode="auto">
                <a:xfrm>
                  <a:off x="2456" y="2846"/>
                  <a:ext cx="139" cy="271"/>
                </a:xfrm>
                <a:prstGeom prst="ellipse">
                  <a:avLst/>
                </a:prstGeom>
                <a:noFill/>
                <a:ln w="476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1156" name="Freeform 15"/>
                <p:cNvSpPr>
                  <a:spLocks/>
                </p:cNvSpPr>
                <p:nvPr/>
              </p:nvSpPr>
              <p:spPr bwMode="auto">
                <a:xfrm>
                  <a:off x="1116" y="2817"/>
                  <a:ext cx="2416" cy="366"/>
                </a:xfrm>
                <a:custGeom>
                  <a:avLst/>
                  <a:gdLst>
                    <a:gd name="T0" fmla="*/ 2394 w 2498"/>
                    <a:gd name="T1" fmla="*/ 37 h 378"/>
                    <a:gd name="T2" fmla="*/ 29 w 2498"/>
                    <a:gd name="T3" fmla="*/ 366 h 378"/>
                    <a:gd name="T4" fmla="*/ 0 w 2498"/>
                    <a:gd name="T5" fmla="*/ 227 h 378"/>
                    <a:gd name="T6" fmla="*/ 7 w 2498"/>
                    <a:gd name="T7" fmla="*/ 103 h 378"/>
                    <a:gd name="T8" fmla="*/ 51 w 2498"/>
                    <a:gd name="T9" fmla="*/ 0 h 378"/>
                    <a:gd name="T10" fmla="*/ 2394 w 2498"/>
                    <a:gd name="T11" fmla="*/ 292 h 378"/>
                    <a:gd name="T12" fmla="*/ 2416 w 2498"/>
                    <a:gd name="T13" fmla="*/ 138 h 378"/>
                    <a:gd name="T14" fmla="*/ 2394 w 2498"/>
                    <a:gd name="T15" fmla="*/ 37 h 37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98" h="378">
                      <a:moveTo>
                        <a:pt x="2475" y="38"/>
                      </a:moveTo>
                      <a:lnTo>
                        <a:pt x="30" y="378"/>
                      </a:lnTo>
                      <a:lnTo>
                        <a:pt x="0" y="234"/>
                      </a:lnTo>
                      <a:lnTo>
                        <a:pt x="7" y="106"/>
                      </a:lnTo>
                      <a:lnTo>
                        <a:pt x="53" y="0"/>
                      </a:lnTo>
                      <a:lnTo>
                        <a:pt x="2475" y="302"/>
                      </a:lnTo>
                      <a:lnTo>
                        <a:pt x="2498" y="143"/>
                      </a:lnTo>
                      <a:lnTo>
                        <a:pt x="2475" y="3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157" name="Line 16"/>
                <p:cNvSpPr>
                  <a:spLocks noChangeShapeType="1"/>
                </p:cNvSpPr>
                <p:nvPr/>
              </p:nvSpPr>
              <p:spPr bwMode="auto">
                <a:xfrm>
                  <a:off x="1555" y="2978"/>
                  <a:ext cx="200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41158" name="Group 17"/>
                <p:cNvGrpSpPr>
                  <a:grpSpLocks/>
                </p:cNvGrpSpPr>
                <p:nvPr/>
              </p:nvGrpSpPr>
              <p:grpSpPr bwMode="auto">
                <a:xfrm>
                  <a:off x="1613" y="2838"/>
                  <a:ext cx="814" cy="30"/>
                  <a:chOff x="2835" y="2845"/>
                  <a:chExt cx="841" cy="31"/>
                </a:xfrm>
              </p:grpSpPr>
              <p:sp>
                <p:nvSpPr>
                  <p:cNvPr id="41185" name="Freeform 18"/>
                  <p:cNvSpPr>
                    <a:spLocks/>
                  </p:cNvSpPr>
                  <p:nvPr/>
                </p:nvSpPr>
                <p:spPr bwMode="auto">
                  <a:xfrm>
                    <a:off x="3592" y="2845"/>
                    <a:ext cx="84" cy="31"/>
                  </a:xfrm>
                  <a:custGeom>
                    <a:avLst/>
                    <a:gdLst>
                      <a:gd name="T0" fmla="*/ 84 w 84"/>
                      <a:gd name="T1" fmla="*/ 16 h 31"/>
                      <a:gd name="T2" fmla="*/ 0 w 84"/>
                      <a:gd name="T3" fmla="*/ 31 h 31"/>
                      <a:gd name="T4" fmla="*/ 0 w 84"/>
                      <a:gd name="T5" fmla="*/ 16 h 31"/>
                      <a:gd name="T6" fmla="*/ 0 w 84"/>
                      <a:gd name="T7" fmla="*/ 0 h 31"/>
                      <a:gd name="T8" fmla="*/ 84 w 84"/>
                      <a:gd name="T9" fmla="*/ 16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31">
                        <a:moveTo>
                          <a:pt x="84" y="16"/>
                        </a:moveTo>
                        <a:lnTo>
                          <a:pt x="0" y="31"/>
                        </a:lnTo>
                        <a:lnTo>
                          <a:pt x="0" y="16"/>
                        </a:lnTo>
                        <a:lnTo>
                          <a:pt x="0" y="0"/>
                        </a:lnTo>
                        <a:lnTo>
                          <a:pt x="84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8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835" y="2861"/>
                    <a:ext cx="757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1159" name="Group 20"/>
                <p:cNvGrpSpPr>
                  <a:grpSpLocks/>
                </p:cNvGrpSpPr>
                <p:nvPr/>
              </p:nvGrpSpPr>
              <p:grpSpPr bwMode="auto">
                <a:xfrm>
                  <a:off x="1613" y="3072"/>
                  <a:ext cx="814" cy="30"/>
                  <a:chOff x="2835" y="3087"/>
                  <a:chExt cx="841" cy="31"/>
                </a:xfrm>
              </p:grpSpPr>
              <p:sp>
                <p:nvSpPr>
                  <p:cNvPr id="41183" name="Freeform 21"/>
                  <p:cNvSpPr>
                    <a:spLocks/>
                  </p:cNvSpPr>
                  <p:nvPr/>
                </p:nvSpPr>
                <p:spPr bwMode="auto">
                  <a:xfrm>
                    <a:off x="3592" y="3087"/>
                    <a:ext cx="84" cy="31"/>
                  </a:xfrm>
                  <a:custGeom>
                    <a:avLst/>
                    <a:gdLst>
                      <a:gd name="T0" fmla="*/ 84 w 84"/>
                      <a:gd name="T1" fmla="*/ 16 h 31"/>
                      <a:gd name="T2" fmla="*/ 0 w 84"/>
                      <a:gd name="T3" fmla="*/ 31 h 31"/>
                      <a:gd name="T4" fmla="*/ 0 w 84"/>
                      <a:gd name="T5" fmla="*/ 16 h 31"/>
                      <a:gd name="T6" fmla="*/ 0 w 84"/>
                      <a:gd name="T7" fmla="*/ 0 h 31"/>
                      <a:gd name="T8" fmla="*/ 84 w 84"/>
                      <a:gd name="T9" fmla="*/ 16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4" h="31">
                        <a:moveTo>
                          <a:pt x="84" y="16"/>
                        </a:moveTo>
                        <a:lnTo>
                          <a:pt x="0" y="31"/>
                        </a:lnTo>
                        <a:lnTo>
                          <a:pt x="0" y="16"/>
                        </a:lnTo>
                        <a:lnTo>
                          <a:pt x="0" y="0"/>
                        </a:lnTo>
                        <a:lnTo>
                          <a:pt x="84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8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835" y="3103"/>
                    <a:ext cx="757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41160" name="Freeform 23"/>
                <p:cNvSpPr>
                  <a:spLocks/>
                </p:cNvSpPr>
                <p:nvPr/>
              </p:nvSpPr>
              <p:spPr bwMode="auto">
                <a:xfrm>
                  <a:off x="2573" y="2846"/>
                  <a:ext cx="981" cy="263"/>
                </a:xfrm>
                <a:custGeom>
                  <a:avLst/>
                  <a:gdLst>
                    <a:gd name="T0" fmla="*/ 0 w 1015"/>
                    <a:gd name="T1" fmla="*/ 0 h 272"/>
                    <a:gd name="T2" fmla="*/ 981 w 1015"/>
                    <a:gd name="T3" fmla="*/ 132 h 272"/>
                    <a:gd name="T4" fmla="*/ 0 w 1015"/>
                    <a:gd name="T5" fmla="*/ 263 h 27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15" h="272">
                      <a:moveTo>
                        <a:pt x="0" y="0"/>
                      </a:moveTo>
                      <a:lnTo>
                        <a:pt x="1015" y="136"/>
                      </a:lnTo>
                      <a:lnTo>
                        <a:pt x="0" y="272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41161" name="Group 24"/>
                <p:cNvGrpSpPr>
                  <a:grpSpLocks/>
                </p:cNvGrpSpPr>
                <p:nvPr/>
              </p:nvGrpSpPr>
              <p:grpSpPr bwMode="auto">
                <a:xfrm>
                  <a:off x="3473" y="2758"/>
                  <a:ext cx="221" cy="403"/>
                  <a:chOff x="4758" y="2762"/>
                  <a:chExt cx="228" cy="417"/>
                </a:xfrm>
              </p:grpSpPr>
              <p:grpSp>
                <p:nvGrpSpPr>
                  <p:cNvPr id="41163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4818" y="2905"/>
                    <a:ext cx="92" cy="153"/>
                    <a:chOff x="4818" y="2905"/>
                    <a:chExt cx="92" cy="153"/>
                  </a:xfrm>
                </p:grpSpPr>
                <p:sp>
                  <p:nvSpPr>
                    <p:cNvPr id="41180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2" y="2936"/>
                      <a:ext cx="45" cy="98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81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1" y="2936"/>
                      <a:ext cx="47" cy="9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82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18" y="2905"/>
                      <a:ext cx="92" cy="153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64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758" y="2830"/>
                    <a:ext cx="92" cy="160"/>
                    <a:chOff x="4758" y="2830"/>
                    <a:chExt cx="92" cy="160"/>
                  </a:xfrm>
                </p:grpSpPr>
                <p:sp>
                  <p:nvSpPr>
                    <p:cNvPr id="41177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73" y="2868"/>
                      <a:ext cx="61" cy="91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78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73" y="2868"/>
                      <a:ext cx="62" cy="91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79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8" y="2830"/>
                      <a:ext cx="92" cy="160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65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4902" y="2989"/>
                    <a:ext cx="84" cy="152"/>
                    <a:chOff x="4902" y="2989"/>
                    <a:chExt cx="84" cy="152"/>
                  </a:xfrm>
                </p:grpSpPr>
                <p:sp>
                  <p:nvSpPr>
                    <p:cNvPr id="41174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17" y="3019"/>
                      <a:ext cx="46" cy="91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75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17" y="3019"/>
                      <a:ext cx="46" cy="92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76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2" y="2989"/>
                      <a:ext cx="84" cy="152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66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886" y="2762"/>
                    <a:ext cx="92" cy="152"/>
                    <a:chOff x="4886" y="2762"/>
                    <a:chExt cx="92" cy="152"/>
                  </a:xfrm>
                </p:grpSpPr>
                <p:sp>
                  <p:nvSpPr>
                    <p:cNvPr id="41171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2" y="2785"/>
                      <a:ext cx="53" cy="10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72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2" y="2784"/>
                      <a:ext cx="54" cy="107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73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6" y="2762"/>
                      <a:ext cx="92" cy="152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67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4796" y="3019"/>
                    <a:ext cx="92" cy="160"/>
                    <a:chOff x="4796" y="3019"/>
                    <a:chExt cx="92" cy="160"/>
                  </a:xfrm>
                </p:grpSpPr>
                <p:sp>
                  <p:nvSpPr>
                    <p:cNvPr id="41168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11" y="3050"/>
                      <a:ext cx="53" cy="98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69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11" y="3049"/>
                      <a:ext cx="54" cy="9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70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6" y="3019"/>
                      <a:ext cx="92" cy="160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sp>
              <p:nvSpPr>
                <p:cNvPr id="41162" name="Freeform 45"/>
                <p:cNvSpPr>
                  <a:spLocks/>
                </p:cNvSpPr>
                <p:nvPr/>
              </p:nvSpPr>
              <p:spPr bwMode="auto">
                <a:xfrm>
                  <a:off x="1344" y="2942"/>
                  <a:ext cx="2044" cy="97"/>
                </a:xfrm>
                <a:custGeom>
                  <a:avLst/>
                  <a:gdLst>
                    <a:gd name="T0" fmla="*/ 2035 w 2804"/>
                    <a:gd name="T1" fmla="*/ 6 h 118"/>
                    <a:gd name="T2" fmla="*/ 26 w 2804"/>
                    <a:gd name="T3" fmla="*/ 97 h 118"/>
                    <a:gd name="T4" fmla="*/ 0 w 2804"/>
                    <a:gd name="T5" fmla="*/ 58 h 118"/>
                    <a:gd name="T6" fmla="*/ 0 w 2804"/>
                    <a:gd name="T7" fmla="*/ 28 h 118"/>
                    <a:gd name="T8" fmla="*/ 44 w 2804"/>
                    <a:gd name="T9" fmla="*/ 0 h 118"/>
                    <a:gd name="T10" fmla="*/ 2035 w 2804"/>
                    <a:gd name="T11" fmla="*/ 75 h 118"/>
                    <a:gd name="T12" fmla="*/ 2044 w 2804"/>
                    <a:gd name="T13" fmla="*/ 39 h 118"/>
                    <a:gd name="T14" fmla="*/ 2035 w 2804"/>
                    <a:gd name="T15" fmla="*/ 6 h 1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04" h="118">
                      <a:moveTo>
                        <a:pt x="2792" y="7"/>
                      </a:moveTo>
                      <a:lnTo>
                        <a:pt x="36" y="118"/>
                      </a:lnTo>
                      <a:lnTo>
                        <a:pt x="0" y="71"/>
                      </a:lnTo>
                      <a:lnTo>
                        <a:pt x="0" y="34"/>
                      </a:lnTo>
                      <a:lnTo>
                        <a:pt x="60" y="0"/>
                      </a:lnTo>
                      <a:lnTo>
                        <a:pt x="2792" y="91"/>
                      </a:lnTo>
                      <a:lnTo>
                        <a:pt x="2804" y="47"/>
                      </a:lnTo>
                      <a:lnTo>
                        <a:pt x="2792" y="7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41014" name="Group 46"/>
              <p:cNvGrpSpPr>
                <a:grpSpLocks/>
              </p:cNvGrpSpPr>
              <p:nvPr/>
            </p:nvGrpSpPr>
            <p:grpSpPr bwMode="auto">
              <a:xfrm>
                <a:off x="1137" y="3337"/>
                <a:ext cx="2667" cy="540"/>
                <a:chOff x="1137" y="3337"/>
                <a:chExt cx="2667" cy="540"/>
              </a:xfrm>
            </p:grpSpPr>
            <p:sp>
              <p:nvSpPr>
                <p:cNvPr id="41060" name="Freeform 47"/>
                <p:cNvSpPr>
                  <a:spLocks/>
                </p:cNvSpPr>
                <p:nvPr/>
              </p:nvSpPr>
              <p:spPr bwMode="auto">
                <a:xfrm>
                  <a:off x="1137" y="3431"/>
                  <a:ext cx="2417" cy="358"/>
                </a:xfrm>
                <a:custGeom>
                  <a:avLst/>
                  <a:gdLst>
                    <a:gd name="T0" fmla="*/ 2402 w 2499"/>
                    <a:gd name="T1" fmla="*/ 37 h 370"/>
                    <a:gd name="T2" fmla="*/ 37 w 2499"/>
                    <a:gd name="T3" fmla="*/ 358 h 370"/>
                    <a:gd name="T4" fmla="*/ 0 w 2499"/>
                    <a:gd name="T5" fmla="*/ 220 h 370"/>
                    <a:gd name="T6" fmla="*/ 8 w 2499"/>
                    <a:gd name="T7" fmla="*/ 103 h 370"/>
                    <a:gd name="T8" fmla="*/ 59 w 2499"/>
                    <a:gd name="T9" fmla="*/ 0 h 370"/>
                    <a:gd name="T10" fmla="*/ 2402 w 2499"/>
                    <a:gd name="T11" fmla="*/ 292 h 370"/>
                    <a:gd name="T12" fmla="*/ 2417 w 2499"/>
                    <a:gd name="T13" fmla="*/ 132 h 370"/>
                    <a:gd name="T14" fmla="*/ 2402 w 2499"/>
                    <a:gd name="T15" fmla="*/ 37 h 3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499" h="370">
                      <a:moveTo>
                        <a:pt x="2483" y="38"/>
                      </a:moveTo>
                      <a:lnTo>
                        <a:pt x="38" y="370"/>
                      </a:lnTo>
                      <a:lnTo>
                        <a:pt x="0" y="227"/>
                      </a:lnTo>
                      <a:lnTo>
                        <a:pt x="8" y="106"/>
                      </a:lnTo>
                      <a:lnTo>
                        <a:pt x="61" y="0"/>
                      </a:lnTo>
                      <a:lnTo>
                        <a:pt x="2483" y="302"/>
                      </a:lnTo>
                      <a:lnTo>
                        <a:pt x="2499" y="136"/>
                      </a:lnTo>
                      <a:lnTo>
                        <a:pt x="2483" y="3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061" name="Line 48"/>
                <p:cNvSpPr>
                  <a:spLocks noChangeShapeType="1"/>
                </p:cNvSpPr>
                <p:nvPr/>
              </p:nvSpPr>
              <p:spPr bwMode="auto">
                <a:xfrm>
                  <a:off x="2521" y="3746"/>
                  <a:ext cx="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062" name="Oval 49"/>
                <p:cNvSpPr>
                  <a:spLocks noChangeArrowheads="1"/>
                </p:cNvSpPr>
                <p:nvPr/>
              </p:nvSpPr>
              <p:spPr bwMode="auto">
                <a:xfrm>
                  <a:off x="2448" y="3343"/>
                  <a:ext cx="139" cy="53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1063" name="Oval 50"/>
                <p:cNvSpPr>
                  <a:spLocks noChangeArrowheads="1"/>
                </p:cNvSpPr>
                <p:nvPr/>
              </p:nvSpPr>
              <p:spPr bwMode="auto">
                <a:xfrm>
                  <a:off x="2448" y="3343"/>
                  <a:ext cx="139" cy="534"/>
                </a:xfrm>
                <a:prstGeom prst="ellipse">
                  <a:avLst/>
                </a:prstGeom>
                <a:noFill/>
                <a:ln w="476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1064" name="Line 51"/>
                <p:cNvSpPr>
                  <a:spLocks noChangeShapeType="1"/>
                </p:cNvSpPr>
                <p:nvPr/>
              </p:nvSpPr>
              <p:spPr bwMode="auto">
                <a:xfrm>
                  <a:off x="1547" y="3600"/>
                  <a:ext cx="202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41065" name="Group 52"/>
                <p:cNvGrpSpPr>
                  <a:grpSpLocks/>
                </p:cNvGrpSpPr>
                <p:nvPr/>
              </p:nvGrpSpPr>
              <p:grpSpPr bwMode="auto">
                <a:xfrm>
                  <a:off x="1599" y="3337"/>
                  <a:ext cx="820" cy="21"/>
                  <a:chOff x="2820" y="3360"/>
                  <a:chExt cx="848" cy="22"/>
                </a:xfrm>
              </p:grpSpPr>
              <p:sp>
                <p:nvSpPr>
                  <p:cNvPr id="41151" name="Freeform 53"/>
                  <p:cNvSpPr>
                    <a:spLocks/>
                  </p:cNvSpPr>
                  <p:nvPr/>
                </p:nvSpPr>
                <p:spPr bwMode="auto">
                  <a:xfrm>
                    <a:off x="3585" y="3360"/>
                    <a:ext cx="83" cy="22"/>
                  </a:xfrm>
                  <a:custGeom>
                    <a:avLst/>
                    <a:gdLst>
                      <a:gd name="T0" fmla="*/ 83 w 83"/>
                      <a:gd name="T1" fmla="*/ 7 h 22"/>
                      <a:gd name="T2" fmla="*/ 0 w 83"/>
                      <a:gd name="T3" fmla="*/ 22 h 22"/>
                      <a:gd name="T4" fmla="*/ 0 w 83"/>
                      <a:gd name="T5" fmla="*/ 7 h 22"/>
                      <a:gd name="T6" fmla="*/ 0 w 83"/>
                      <a:gd name="T7" fmla="*/ 0 h 22"/>
                      <a:gd name="T8" fmla="*/ 83 w 83"/>
                      <a:gd name="T9" fmla="*/ 7 h 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3" h="22">
                        <a:moveTo>
                          <a:pt x="83" y="7"/>
                        </a:moveTo>
                        <a:lnTo>
                          <a:pt x="0" y="22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83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5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820" y="3367"/>
                    <a:ext cx="76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1066" name="Group 55"/>
                <p:cNvGrpSpPr>
                  <a:grpSpLocks/>
                </p:cNvGrpSpPr>
                <p:nvPr/>
              </p:nvGrpSpPr>
              <p:grpSpPr bwMode="auto">
                <a:xfrm>
                  <a:off x="1599" y="3812"/>
                  <a:ext cx="820" cy="22"/>
                  <a:chOff x="2820" y="3851"/>
                  <a:chExt cx="848" cy="23"/>
                </a:xfrm>
              </p:grpSpPr>
              <p:sp>
                <p:nvSpPr>
                  <p:cNvPr id="41149" name="Freeform 56"/>
                  <p:cNvSpPr>
                    <a:spLocks/>
                  </p:cNvSpPr>
                  <p:nvPr/>
                </p:nvSpPr>
                <p:spPr bwMode="auto">
                  <a:xfrm>
                    <a:off x="3585" y="3851"/>
                    <a:ext cx="83" cy="23"/>
                  </a:xfrm>
                  <a:custGeom>
                    <a:avLst/>
                    <a:gdLst>
                      <a:gd name="T0" fmla="*/ 83 w 83"/>
                      <a:gd name="T1" fmla="*/ 15 h 23"/>
                      <a:gd name="T2" fmla="*/ 0 w 83"/>
                      <a:gd name="T3" fmla="*/ 23 h 23"/>
                      <a:gd name="T4" fmla="*/ 0 w 83"/>
                      <a:gd name="T5" fmla="*/ 15 h 23"/>
                      <a:gd name="T6" fmla="*/ 0 w 83"/>
                      <a:gd name="T7" fmla="*/ 0 h 23"/>
                      <a:gd name="T8" fmla="*/ 83 w 83"/>
                      <a:gd name="T9" fmla="*/ 15 h 2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3" h="23">
                        <a:moveTo>
                          <a:pt x="83" y="15"/>
                        </a:moveTo>
                        <a:lnTo>
                          <a:pt x="0" y="23"/>
                        </a:lnTo>
                        <a:lnTo>
                          <a:pt x="0" y="15"/>
                        </a:lnTo>
                        <a:lnTo>
                          <a:pt x="0" y="0"/>
                        </a:lnTo>
                        <a:lnTo>
                          <a:pt x="83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50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2820" y="3866"/>
                    <a:ext cx="76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41067" name="Freeform 58"/>
                <p:cNvSpPr>
                  <a:spLocks/>
                </p:cNvSpPr>
                <p:nvPr/>
              </p:nvSpPr>
              <p:spPr bwMode="auto">
                <a:xfrm>
                  <a:off x="2566" y="3337"/>
                  <a:ext cx="988" cy="526"/>
                </a:xfrm>
                <a:custGeom>
                  <a:avLst/>
                  <a:gdLst>
                    <a:gd name="T0" fmla="*/ 0 w 1022"/>
                    <a:gd name="T1" fmla="*/ 0 h 544"/>
                    <a:gd name="T2" fmla="*/ 988 w 1022"/>
                    <a:gd name="T3" fmla="*/ 263 h 544"/>
                    <a:gd name="T4" fmla="*/ 0 w 1022"/>
                    <a:gd name="T5" fmla="*/ 526 h 5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22" h="544">
                      <a:moveTo>
                        <a:pt x="0" y="0"/>
                      </a:moveTo>
                      <a:lnTo>
                        <a:pt x="1022" y="272"/>
                      </a:lnTo>
                      <a:lnTo>
                        <a:pt x="0" y="544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41068" name="Group 59"/>
                <p:cNvGrpSpPr>
                  <a:grpSpLocks/>
                </p:cNvGrpSpPr>
                <p:nvPr/>
              </p:nvGrpSpPr>
              <p:grpSpPr bwMode="auto">
                <a:xfrm>
                  <a:off x="3517" y="3475"/>
                  <a:ext cx="199" cy="220"/>
                  <a:chOff x="4803" y="3503"/>
                  <a:chExt cx="206" cy="228"/>
                </a:xfrm>
              </p:grpSpPr>
              <p:grpSp>
                <p:nvGrpSpPr>
                  <p:cNvPr id="41125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4856" y="3601"/>
                    <a:ext cx="47" cy="54"/>
                    <a:chOff x="4856" y="3601"/>
                    <a:chExt cx="47" cy="54"/>
                  </a:xfrm>
                </p:grpSpPr>
                <p:sp>
                  <p:nvSpPr>
                    <p:cNvPr id="41146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4" y="3617"/>
                      <a:ext cx="23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47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4" y="3616"/>
                      <a:ext cx="24" cy="32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48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56" y="3601"/>
                      <a:ext cx="47" cy="54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26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4917" y="3646"/>
                    <a:ext cx="31" cy="47"/>
                    <a:chOff x="4917" y="3646"/>
                    <a:chExt cx="31" cy="47"/>
                  </a:xfrm>
                </p:grpSpPr>
                <p:sp>
                  <p:nvSpPr>
                    <p:cNvPr id="41143" name="Oval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5" y="3655"/>
                      <a:ext cx="15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44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4" y="3654"/>
                      <a:ext cx="17" cy="31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45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17" y="3646"/>
                      <a:ext cx="31" cy="47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27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4970" y="3571"/>
                    <a:ext cx="39" cy="54"/>
                    <a:chOff x="4970" y="3571"/>
                    <a:chExt cx="39" cy="54"/>
                  </a:xfrm>
                </p:grpSpPr>
                <p:sp>
                  <p:nvSpPr>
                    <p:cNvPr id="41140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8" y="3579"/>
                      <a:ext cx="23" cy="38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41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7" y="3578"/>
                      <a:ext cx="24" cy="3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42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0" y="3571"/>
                      <a:ext cx="39" cy="54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2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4856" y="3503"/>
                    <a:ext cx="39" cy="39"/>
                    <a:chOff x="4856" y="3503"/>
                    <a:chExt cx="39" cy="39"/>
                  </a:xfrm>
                </p:grpSpPr>
                <p:sp>
                  <p:nvSpPr>
                    <p:cNvPr id="41137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4" y="3511"/>
                      <a:ext cx="23" cy="2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38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4" y="3510"/>
                      <a:ext cx="24" cy="24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39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56" y="3503"/>
                      <a:ext cx="39" cy="3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29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4803" y="3548"/>
                    <a:ext cx="32" cy="47"/>
                    <a:chOff x="4803" y="3548"/>
                    <a:chExt cx="32" cy="47"/>
                  </a:xfrm>
                </p:grpSpPr>
                <p:sp>
                  <p:nvSpPr>
                    <p:cNvPr id="41134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4" y="3556"/>
                      <a:ext cx="22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35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3" y="3556"/>
                      <a:ext cx="24" cy="31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36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3" y="3548"/>
                      <a:ext cx="32" cy="47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30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4833" y="3684"/>
                    <a:ext cx="39" cy="47"/>
                    <a:chOff x="4833" y="3684"/>
                    <a:chExt cx="39" cy="47"/>
                  </a:xfrm>
                </p:grpSpPr>
                <p:sp>
                  <p:nvSpPr>
                    <p:cNvPr id="41131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2" y="3692"/>
                      <a:ext cx="15" cy="31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32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1" y="3692"/>
                      <a:ext cx="16" cy="31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33" name="Oval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33" y="3684"/>
                      <a:ext cx="39" cy="47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grpSp>
              <p:nvGrpSpPr>
                <p:cNvPr id="41069" name="Group 84"/>
                <p:cNvGrpSpPr>
                  <a:grpSpLocks/>
                </p:cNvGrpSpPr>
                <p:nvPr/>
              </p:nvGrpSpPr>
              <p:grpSpPr bwMode="auto">
                <a:xfrm>
                  <a:off x="3494" y="3424"/>
                  <a:ext cx="207" cy="220"/>
                  <a:chOff x="4780" y="3450"/>
                  <a:chExt cx="214" cy="228"/>
                </a:xfrm>
              </p:grpSpPr>
              <p:grpSp>
                <p:nvGrpSpPr>
                  <p:cNvPr id="41101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4894" y="3548"/>
                    <a:ext cx="39" cy="54"/>
                    <a:chOff x="4894" y="3548"/>
                    <a:chExt cx="39" cy="54"/>
                  </a:xfrm>
                </p:grpSpPr>
                <p:sp>
                  <p:nvSpPr>
                    <p:cNvPr id="41122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10" y="3556"/>
                      <a:ext cx="22" cy="38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23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9" y="3556"/>
                      <a:ext cx="24" cy="3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24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3548"/>
                      <a:ext cx="39" cy="54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0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4841" y="3593"/>
                    <a:ext cx="39" cy="55"/>
                    <a:chOff x="4841" y="3593"/>
                    <a:chExt cx="39" cy="55"/>
                  </a:xfrm>
                </p:grpSpPr>
                <p:sp>
                  <p:nvSpPr>
                    <p:cNvPr id="41119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9" y="3602"/>
                      <a:ext cx="23" cy="37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20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9" y="3601"/>
                      <a:ext cx="23" cy="3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21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1" y="3593"/>
                      <a:ext cx="39" cy="55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03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4780" y="3525"/>
                    <a:ext cx="47" cy="39"/>
                    <a:chOff x="4780" y="3525"/>
                    <a:chExt cx="47" cy="39"/>
                  </a:xfrm>
                </p:grpSpPr>
                <p:sp>
                  <p:nvSpPr>
                    <p:cNvPr id="41116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6" y="3526"/>
                      <a:ext cx="23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17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6" y="3525"/>
                      <a:ext cx="23" cy="32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18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80" y="3525"/>
                      <a:ext cx="47" cy="3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04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4902" y="3450"/>
                    <a:ext cx="39" cy="46"/>
                    <a:chOff x="4902" y="3450"/>
                    <a:chExt cx="39" cy="46"/>
                  </a:xfrm>
                </p:grpSpPr>
                <p:sp>
                  <p:nvSpPr>
                    <p:cNvPr id="41113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10" y="3458"/>
                      <a:ext cx="22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14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9" y="3457"/>
                      <a:ext cx="24" cy="32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15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2" y="3450"/>
                      <a:ext cx="39" cy="46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05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4955" y="3503"/>
                    <a:ext cx="39" cy="39"/>
                    <a:chOff x="4955" y="3503"/>
                    <a:chExt cx="39" cy="39"/>
                  </a:xfrm>
                </p:grpSpPr>
                <p:sp>
                  <p:nvSpPr>
                    <p:cNvPr id="4111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63" y="3511"/>
                      <a:ext cx="22" cy="2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1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62" y="3510"/>
                      <a:ext cx="24" cy="24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12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3503"/>
                      <a:ext cx="39" cy="3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106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4924" y="3631"/>
                    <a:ext cx="32" cy="47"/>
                    <a:chOff x="4924" y="3631"/>
                    <a:chExt cx="32" cy="47"/>
                  </a:xfrm>
                </p:grpSpPr>
                <p:sp>
                  <p:nvSpPr>
                    <p:cNvPr id="41107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" y="3647"/>
                      <a:ext cx="16" cy="2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08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" y="3646"/>
                      <a:ext cx="16" cy="24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09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4" y="3631"/>
                      <a:ext cx="32" cy="47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grpSp>
              <p:nvGrpSpPr>
                <p:cNvPr id="41070" name="Group 109"/>
                <p:cNvGrpSpPr>
                  <a:grpSpLocks/>
                </p:cNvGrpSpPr>
                <p:nvPr/>
              </p:nvGrpSpPr>
              <p:grpSpPr bwMode="auto">
                <a:xfrm>
                  <a:off x="3597" y="3518"/>
                  <a:ext cx="207" cy="229"/>
                  <a:chOff x="4886" y="3548"/>
                  <a:chExt cx="214" cy="236"/>
                </a:xfrm>
              </p:grpSpPr>
              <p:grpSp>
                <p:nvGrpSpPr>
                  <p:cNvPr id="41077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4955" y="3654"/>
                    <a:ext cx="31" cy="46"/>
                    <a:chOff x="4955" y="3654"/>
                    <a:chExt cx="31" cy="46"/>
                  </a:xfrm>
                </p:grpSpPr>
                <p:sp>
                  <p:nvSpPr>
                    <p:cNvPr id="41098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3662"/>
                      <a:ext cx="23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99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3662"/>
                      <a:ext cx="23" cy="31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100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3654"/>
                      <a:ext cx="31" cy="46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078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5008" y="3692"/>
                    <a:ext cx="39" cy="46"/>
                    <a:chOff x="5008" y="3692"/>
                    <a:chExt cx="39" cy="46"/>
                  </a:xfrm>
                </p:grpSpPr>
                <p:sp>
                  <p:nvSpPr>
                    <p:cNvPr id="41095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16" y="3700"/>
                      <a:ext cx="22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96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15" y="3699"/>
                      <a:ext cx="24" cy="32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97" name="Oval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3692"/>
                      <a:ext cx="39" cy="46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079" name="Group 118"/>
                  <p:cNvGrpSpPr>
                    <a:grpSpLocks/>
                  </p:cNvGrpSpPr>
                  <p:nvPr/>
                </p:nvGrpSpPr>
                <p:grpSpPr bwMode="auto">
                  <a:xfrm>
                    <a:off x="5068" y="3624"/>
                    <a:ext cx="32" cy="39"/>
                    <a:chOff x="5068" y="3624"/>
                    <a:chExt cx="32" cy="39"/>
                  </a:xfrm>
                </p:grpSpPr>
                <p:sp>
                  <p:nvSpPr>
                    <p:cNvPr id="41092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69" y="3632"/>
                      <a:ext cx="15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93" name="Oval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68" y="3631"/>
                      <a:ext cx="16" cy="32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94" name="Oval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68" y="3624"/>
                      <a:ext cx="32" cy="3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080" name="Group 122"/>
                  <p:cNvGrpSpPr>
                    <a:grpSpLocks/>
                  </p:cNvGrpSpPr>
                  <p:nvPr/>
                </p:nvGrpSpPr>
                <p:grpSpPr bwMode="auto">
                  <a:xfrm>
                    <a:off x="4947" y="3548"/>
                    <a:ext cx="39" cy="47"/>
                    <a:chOff x="4947" y="3548"/>
                    <a:chExt cx="39" cy="47"/>
                  </a:xfrm>
                </p:grpSpPr>
                <p:sp>
                  <p:nvSpPr>
                    <p:cNvPr id="41089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3556"/>
                      <a:ext cx="15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90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3556"/>
                      <a:ext cx="16" cy="31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91" name="Oval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7" y="3548"/>
                      <a:ext cx="39" cy="47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081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4886" y="3593"/>
                    <a:ext cx="47" cy="55"/>
                    <a:chOff x="4886" y="3593"/>
                    <a:chExt cx="47" cy="55"/>
                  </a:xfrm>
                </p:grpSpPr>
                <p:sp>
                  <p:nvSpPr>
                    <p:cNvPr id="41086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5" y="3609"/>
                      <a:ext cx="22" cy="3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87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3609"/>
                      <a:ext cx="24" cy="31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88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6" y="3593"/>
                      <a:ext cx="47" cy="55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1082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4924" y="3730"/>
                    <a:ext cx="32" cy="54"/>
                    <a:chOff x="4924" y="3730"/>
                    <a:chExt cx="32" cy="54"/>
                  </a:xfrm>
                </p:grpSpPr>
                <p:sp>
                  <p:nvSpPr>
                    <p:cNvPr id="41083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" y="3738"/>
                      <a:ext cx="16" cy="38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84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2" y="3737"/>
                      <a:ext cx="16" cy="39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85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4" y="3730"/>
                      <a:ext cx="32" cy="54"/>
                    </a:xfrm>
                    <a:prstGeom prst="ellipse">
                      <a:avLst/>
                    </a:prstGeom>
                    <a:noFill/>
                    <a:ln w="238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grpSp>
              <p:nvGrpSpPr>
                <p:cNvPr id="41071" name="Group 134"/>
                <p:cNvGrpSpPr>
                  <a:grpSpLocks/>
                </p:cNvGrpSpPr>
                <p:nvPr/>
              </p:nvGrpSpPr>
              <p:grpSpPr bwMode="auto">
                <a:xfrm>
                  <a:off x="1399" y="3586"/>
                  <a:ext cx="2097" cy="47"/>
                  <a:chOff x="3329" y="1021"/>
                  <a:chExt cx="1924" cy="47"/>
                </a:xfrm>
              </p:grpSpPr>
              <p:sp>
                <p:nvSpPr>
                  <p:cNvPr id="41072" name="Freeform 135"/>
                  <p:cNvSpPr>
                    <a:spLocks/>
                  </p:cNvSpPr>
                  <p:nvPr/>
                </p:nvSpPr>
                <p:spPr bwMode="auto">
                  <a:xfrm>
                    <a:off x="3329" y="1021"/>
                    <a:ext cx="1810" cy="47"/>
                  </a:xfrm>
                  <a:custGeom>
                    <a:avLst/>
                    <a:gdLst>
                      <a:gd name="T0" fmla="*/ 1798 w 2816"/>
                      <a:gd name="T1" fmla="*/ 6 h 51"/>
                      <a:gd name="T2" fmla="*/ 27 w 2816"/>
                      <a:gd name="T3" fmla="*/ 47 h 51"/>
                      <a:gd name="T4" fmla="*/ 0 w 2816"/>
                      <a:gd name="T5" fmla="*/ 29 h 51"/>
                      <a:gd name="T6" fmla="*/ 8 w 2816"/>
                      <a:gd name="T7" fmla="*/ 13 h 51"/>
                      <a:gd name="T8" fmla="*/ 46 w 2816"/>
                      <a:gd name="T9" fmla="*/ 0 h 51"/>
                      <a:gd name="T10" fmla="*/ 1798 w 2816"/>
                      <a:gd name="T11" fmla="*/ 34 h 51"/>
                      <a:gd name="T12" fmla="*/ 1810 w 2816"/>
                      <a:gd name="T13" fmla="*/ 19 h 51"/>
                      <a:gd name="T14" fmla="*/ 1798 w 2816"/>
                      <a:gd name="T15" fmla="*/ 6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816" h="51">
                        <a:moveTo>
                          <a:pt x="2798" y="7"/>
                        </a:moveTo>
                        <a:lnTo>
                          <a:pt x="42" y="51"/>
                        </a:lnTo>
                        <a:lnTo>
                          <a:pt x="0" y="31"/>
                        </a:lnTo>
                        <a:lnTo>
                          <a:pt x="12" y="14"/>
                        </a:lnTo>
                        <a:lnTo>
                          <a:pt x="72" y="0"/>
                        </a:lnTo>
                        <a:lnTo>
                          <a:pt x="2798" y="37"/>
                        </a:lnTo>
                        <a:lnTo>
                          <a:pt x="2816" y="21"/>
                        </a:lnTo>
                        <a:lnTo>
                          <a:pt x="2798" y="7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grpSp>
                <p:nvGrpSpPr>
                  <p:cNvPr id="41073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5215" y="1028"/>
                    <a:ext cx="38" cy="31"/>
                    <a:chOff x="4993" y="1642"/>
                    <a:chExt cx="48" cy="32"/>
                  </a:xfrm>
                </p:grpSpPr>
                <p:sp>
                  <p:nvSpPr>
                    <p:cNvPr id="41074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5" y="1646"/>
                      <a:ext cx="18" cy="24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75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5" y="1649"/>
                      <a:ext cx="18" cy="18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76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93" y="1642"/>
                      <a:ext cx="48" cy="3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</p:grpSp>
          <p:grpSp>
            <p:nvGrpSpPr>
              <p:cNvPr id="41015" name="Group 140"/>
              <p:cNvGrpSpPr>
                <a:grpSpLocks/>
              </p:cNvGrpSpPr>
              <p:nvPr/>
            </p:nvGrpSpPr>
            <p:grpSpPr bwMode="auto">
              <a:xfrm>
                <a:off x="2152" y="2638"/>
                <a:ext cx="241" cy="1250"/>
                <a:chOff x="3392" y="2638"/>
                <a:chExt cx="249" cy="1292"/>
              </a:xfrm>
            </p:grpSpPr>
            <p:grpSp>
              <p:nvGrpSpPr>
                <p:cNvPr id="41016" name="Group 141"/>
                <p:cNvGrpSpPr>
                  <a:grpSpLocks/>
                </p:cNvGrpSpPr>
                <p:nvPr/>
              </p:nvGrpSpPr>
              <p:grpSpPr bwMode="auto">
                <a:xfrm>
                  <a:off x="3422" y="3386"/>
                  <a:ext cx="212" cy="544"/>
                  <a:chOff x="3422" y="3386"/>
                  <a:chExt cx="212" cy="544"/>
                </a:xfrm>
              </p:grpSpPr>
              <p:sp>
                <p:nvSpPr>
                  <p:cNvPr id="41050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3445" y="3386"/>
                    <a:ext cx="53" cy="8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1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3513" y="3507"/>
                    <a:ext cx="45" cy="91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2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3574" y="3538"/>
                    <a:ext cx="52" cy="82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3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3863"/>
                    <a:ext cx="30" cy="52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4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3574" y="3825"/>
                    <a:ext cx="60" cy="10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5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581" y="3424"/>
                    <a:ext cx="30" cy="60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6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3666"/>
                    <a:ext cx="37" cy="60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7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513" y="3734"/>
                    <a:ext cx="38" cy="121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8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3560"/>
                    <a:ext cx="38" cy="5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59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3422" y="3674"/>
                    <a:ext cx="45" cy="82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41017" name="Group 152"/>
                <p:cNvGrpSpPr>
                  <a:grpSpLocks/>
                </p:cNvGrpSpPr>
                <p:nvPr/>
              </p:nvGrpSpPr>
              <p:grpSpPr bwMode="auto">
                <a:xfrm>
                  <a:off x="3422" y="2819"/>
                  <a:ext cx="219" cy="537"/>
                  <a:chOff x="3422" y="2819"/>
                  <a:chExt cx="219" cy="537"/>
                </a:xfrm>
              </p:grpSpPr>
              <p:sp>
                <p:nvSpPr>
                  <p:cNvPr id="41040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2819"/>
                    <a:ext cx="53" cy="8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1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3498" y="2933"/>
                    <a:ext cx="45" cy="97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2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3430" y="2963"/>
                    <a:ext cx="45" cy="8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3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3559" y="3288"/>
                    <a:ext cx="37" cy="5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4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3422" y="3250"/>
                    <a:ext cx="60" cy="106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5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3437" y="2857"/>
                    <a:ext cx="30" cy="4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6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3091"/>
                    <a:ext cx="38" cy="60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7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3498" y="3167"/>
                    <a:ext cx="37" cy="121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8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3559" y="2986"/>
                    <a:ext cx="37" cy="60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49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3589" y="3107"/>
                    <a:ext cx="52" cy="82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41018" name="Group 163"/>
                <p:cNvGrpSpPr>
                  <a:grpSpLocks/>
                </p:cNvGrpSpPr>
                <p:nvPr/>
              </p:nvGrpSpPr>
              <p:grpSpPr bwMode="auto">
                <a:xfrm>
                  <a:off x="3392" y="2638"/>
                  <a:ext cx="212" cy="544"/>
                  <a:chOff x="3392" y="2638"/>
                  <a:chExt cx="212" cy="544"/>
                </a:xfrm>
              </p:grpSpPr>
              <p:sp>
                <p:nvSpPr>
                  <p:cNvPr id="41030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2638"/>
                    <a:ext cx="45" cy="82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1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2759"/>
                    <a:ext cx="53" cy="90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2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3400" y="2781"/>
                    <a:ext cx="37" cy="8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3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3114"/>
                    <a:ext cx="22" cy="5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4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3392" y="3069"/>
                    <a:ext cx="53" cy="11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5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675"/>
                    <a:ext cx="22" cy="5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6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3430" y="2910"/>
                    <a:ext cx="30" cy="68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7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2986"/>
                    <a:ext cx="37" cy="120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8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2812"/>
                    <a:ext cx="30" cy="52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39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2925"/>
                    <a:ext cx="53" cy="8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41019" name="Group 174"/>
                <p:cNvGrpSpPr>
                  <a:grpSpLocks/>
                </p:cNvGrpSpPr>
                <p:nvPr/>
              </p:nvGrpSpPr>
              <p:grpSpPr bwMode="auto">
                <a:xfrm>
                  <a:off x="3392" y="3341"/>
                  <a:ext cx="212" cy="536"/>
                  <a:chOff x="3392" y="3341"/>
                  <a:chExt cx="212" cy="536"/>
                </a:xfrm>
              </p:grpSpPr>
              <p:sp>
                <p:nvSpPr>
                  <p:cNvPr id="41020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3521" y="3341"/>
                    <a:ext cx="45" cy="7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1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3454"/>
                    <a:ext cx="53" cy="91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2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3392" y="3485"/>
                    <a:ext cx="45" cy="7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3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3817"/>
                    <a:ext cx="30" cy="4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4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3392" y="3772"/>
                    <a:ext cx="53" cy="10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5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3371"/>
                    <a:ext cx="22" cy="5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6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3430" y="3613"/>
                    <a:ext cx="30" cy="60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7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3681"/>
                    <a:ext cx="37" cy="128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8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3515"/>
                    <a:ext cx="30" cy="4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1029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3628"/>
                    <a:ext cx="53" cy="75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</p:grpSp>
      </p:grpSp>
      <p:grpSp>
        <p:nvGrpSpPr>
          <p:cNvPr id="167097" name="Group 185"/>
          <p:cNvGrpSpPr>
            <a:grpSpLocks/>
          </p:cNvGrpSpPr>
          <p:nvPr/>
        </p:nvGrpSpPr>
        <p:grpSpPr bwMode="auto">
          <a:xfrm>
            <a:off x="355600" y="2484438"/>
            <a:ext cx="8404225" cy="1730375"/>
            <a:chOff x="224" y="1610"/>
            <a:chExt cx="5294" cy="1090"/>
          </a:xfrm>
        </p:grpSpPr>
        <p:sp>
          <p:nvSpPr>
            <p:cNvPr id="41003" name="Text Box 186"/>
            <p:cNvSpPr txBox="1">
              <a:spLocks noChangeArrowheads="1"/>
            </p:cNvSpPr>
            <p:nvPr/>
          </p:nvSpPr>
          <p:spPr bwMode="auto">
            <a:xfrm>
              <a:off x="224" y="2450"/>
              <a:ext cx="1723" cy="25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et ce n'est pas tout ! </a:t>
              </a:r>
            </a:p>
          </p:txBody>
        </p:sp>
        <p:grpSp>
          <p:nvGrpSpPr>
            <p:cNvPr id="41004" name="Group 187"/>
            <p:cNvGrpSpPr>
              <a:grpSpLocks/>
            </p:cNvGrpSpPr>
            <p:nvPr/>
          </p:nvGrpSpPr>
          <p:grpSpPr bwMode="auto">
            <a:xfrm>
              <a:off x="620" y="1610"/>
              <a:ext cx="4898" cy="882"/>
              <a:chOff x="620" y="1610"/>
              <a:chExt cx="4898" cy="882"/>
            </a:xfrm>
          </p:grpSpPr>
          <p:grpSp>
            <p:nvGrpSpPr>
              <p:cNvPr id="41005" name="Group 188"/>
              <p:cNvGrpSpPr>
                <a:grpSpLocks/>
              </p:cNvGrpSpPr>
              <p:nvPr/>
            </p:nvGrpSpPr>
            <p:grpSpPr bwMode="auto">
              <a:xfrm>
                <a:off x="1846" y="1610"/>
                <a:ext cx="3672" cy="882"/>
                <a:chOff x="1846" y="1520"/>
                <a:chExt cx="3672" cy="882"/>
              </a:xfrm>
            </p:grpSpPr>
            <p:pic>
              <p:nvPicPr>
                <p:cNvPr id="41007" name="Picture 189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6" y="1520"/>
                  <a:ext cx="712" cy="8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1008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2648" y="1850"/>
                  <a:ext cx="2870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b="1"/>
                    <a:t>DIFFRACTION</a:t>
                  </a:r>
                </a:p>
                <a:p>
                  <a:r>
                    <a:rPr lang="fr-FR" altLang="fr-FR" b="1"/>
                    <a:t>en visible il faut compter en km pour D</a:t>
                  </a:r>
                </a:p>
              </p:txBody>
            </p:sp>
          </p:grpSp>
          <p:sp>
            <p:nvSpPr>
              <p:cNvPr id="41006" name="Text Box 191"/>
              <p:cNvSpPr txBox="1">
                <a:spLocks noChangeArrowheads="1"/>
              </p:cNvSpPr>
              <p:nvPr/>
            </p:nvSpPr>
            <p:spPr bwMode="auto">
              <a:xfrm>
                <a:off x="620" y="2064"/>
                <a:ext cx="991" cy="288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400"/>
                  <a:t>du calme !</a:t>
                </a:r>
              </a:p>
            </p:txBody>
          </p:sp>
        </p:grpSp>
      </p:grpSp>
      <p:grpSp>
        <p:nvGrpSpPr>
          <p:cNvPr id="167104" name="Group 192"/>
          <p:cNvGrpSpPr>
            <a:grpSpLocks/>
          </p:cNvGrpSpPr>
          <p:nvPr/>
        </p:nvGrpSpPr>
        <p:grpSpPr bwMode="auto">
          <a:xfrm>
            <a:off x="428625" y="896938"/>
            <a:ext cx="8286750" cy="1358900"/>
            <a:chOff x="270" y="565"/>
            <a:chExt cx="5220" cy="856"/>
          </a:xfrm>
        </p:grpSpPr>
        <p:grpSp>
          <p:nvGrpSpPr>
            <p:cNvPr id="40967" name="Group 193"/>
            <p:cNvGrpSpPr>
              <a:grpSpLocks/>
            </p:cNvGrpSpPr>
            <p:nvPr/>
          </p:nvGrpSpPr>
          <p:grpSpPr bwMode="auto">
            <a:xfrm>
              <a:off x="1326" y="887"/>
              <a:ext cx="4164" cy="468"/>
              <a:chOff x="1089" y="816"/>
              <a:chExt cx="4164" cy="468"/>
            </a:xfrm>
          </p:grpSpPr>
          <p:sp>
            <p:nvSpPr>
              <p:cNvPr id="40970" name="Line 194"/>
              <p:cNvSpPr>
                <a:spLocks noChangeShapeType="1"/>
              </p:cNvSpPr>
              <p:nvPr/>
            </p:nvSpPr>
            <p:spPr bwMode="auto">
              <a:xfrm>
                <a:off x="3340" y="1046"/>
                <a:ext cx="187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0971" name="Group 195"/>
              <p:cNvGrpSpPr>
                <a:grpSpLocks/>
              </p:cNvGrpSpPr>
              <p:nvPr/>
            </p:nvGrpSpPr>
            <p:grpSpPr bwMode="auto">
              <a:xfrm>
                <a:off x="1089" y="859"/>
                <a:ext cx="1791" cy="225"/>
                <a:chOff x="671" y="859"/>
                <a:chExt cx="2209" cy="225"/>
              </a:xfrm>
            </p:grpSpPr>
            <p:sp>
              <p:nvSpPr>
                <p:cNvPr id="40987" name="Freeform 196"/>
                <p:cNvSpPr>
                  <a:spLocks/>
                </p:cNvSpPr>
                <p:nvPr/>
              </p:nvSpPr>
              <p:spPr bwMode="auto">
                <a:xfrm>
                  <a:off x="671" y="929"/>
                  <a:ext cx="2113" cy="100"/>
                </a:xfrm>
                <a:custGeom>
                  <a:avLst/>
                  <a:gdLst>
                    <a:gd name="T0" fmla="*/ 2104 w 2804"/>
                    <a:gd name="T1" fmla="*/ 6 h 118"/>
                    <a:gd name="T2" fmla="*/ 27 w 2804"/>
                    <a:gd name="T3" fmla="*/ 100 h 118"/>
                    <a:gd name="T4" fmla="*/ 0 w 2804"/>
                    <a:gd name="T5" fmla="*/ 60 h 118"/>
                    <a:gd name="T6" fmla="*/ 0 w 2804"/>
                    <a:gd name="T7" fmla="*/ 29 h 118"/>
                    <a:gd name="T8" fmla="*/ 45 w 2804"/>
                    <a:gd name="T9" fmla="*/ 0 h 118"/>
                    <a:gd name="T10" fmla="*/ 2104 w 2804"/>
                    <a:gd name="T11" fmla="*/ 77 h 118"/>
                    <a:gd name="T12" fmla="*/ 2113 w 2804"/>
                    <a:gd name="T13" fmla="*/ 40 h 118"/>
                    <a:gd name="T14" fmla="*/ 2104 w 2804"/>
                    <a:gd name="T15" fmla="*/ 6 h 1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04" h="118">
                      <a:moveTo>
                        <a:pt x="2792" y="7"/>
                      </a:moveTo>
                      <a:lnTo>
                        <a:pt x="36" y="118"/>
                      </a:lnTo>
                      <a:lnTo>
                        <a:pt x="0" y="71"/>
                      </a:lnTo>
                      <a:lnTo>
                        <a:pt x="0" y="34"/>
                      </a:lnTo>
                      <a:lnTo>
                        <a:pt x="60" y="0"/>
                      </a:lnTo>
                      <a:lnTo>
                        <a:pt x="2792" y="91"/>
                      </a:lnTo>
                      <a:lnTo>
                        <a:pt x="2804" y="47"/>
                      </a:lnTo>
                      <a:lnTo>
                        <a:pt x="2792" y="7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40988" name="Group 197"/>
                <p:cNvGrpSpPr>
                  <a:grpSpLocks/>
                </p:cNvGrpSpPr>
                <p:nvPr/>
              </p:nvGrpSpPr>
              <p:grpSpPr bwMode="auto">
                <a:xfrm>
                  <a:off x="837" y="859"/>
                  <a:ext cx="2043" cy="225"/>
                  <a:chOff x="2672" y="1007"/>
                  <a:chExt cx="2375" cy="234"/>
                </a:xfrm>
              </p:grpSpPr>
              <p:grpSp>
                <p:nvGrpSpPr>
                  <p:cNvPr id="40989" name="Group 198"/>
                  <p:cNvGrpSpPr>
                    <a:grpSpLocks/>
                  </p:cNvGrpSpPr>
                  <p:nvPr/>
                </p:nvGrpSpPr>
                <p:grpSpPr bwMode="auto">
                  <a:xfrm>
                    <a:off x="4946" y="1061"/>
                    <a:ext cx="101" cy="119"/>
                    <a:chOff x="4946" y="1061"/>
                    <a:chExt cx="101" cy="119"/>
                  </a:xfrm>
                </p:grpSpPr>
                <p:sp>
                  <p:nvSpPr>
                    <p:cNvPr id="41000" name="Oval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69" y="1078"/>
                      <a:ext cx="54" cy="85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01" name="Oval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70" y="1081"/>
                      <a:ext cx="53" cy="79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1002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6" y="1061"/>
                      <a:ext cx="101" cy="119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sp>
                <p:nvSpPr>
                  <p:cNvPr id="40990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3699" y="1014"/>
                    <a:ext cx="155" cy="22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0991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3699" y="1019"/>
                    <a:ext cx="155" cy="216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0992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2672" y="1122"/>
                    <a:ext cx="2315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grpSp>
                <p:nvGrpSpPr>
                  <p:cNvPr id="40993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2726" y="1007"/>
                    <a:ext cx="943" cy="21"/>
                    <a:chOff x="2726" y="1007"/>
                    <a:chExt cx="943" cy="21"/>
                  </a:xfrm>
                </p:grpSpPr>
                <p:sp>
                  <p:nvSpPr>
                    <p:cNvPr id="40998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3573" y="1007"/>
                      <a:ext cx="96" cy="21"/>
                    </a:xfrm>
                    <a:custGeom>
                      <a:avLst/>
                      <a:gdLst>
                        <a:gd name="T0" fmla="*/ 96 w 96"/>
                        <a:gd name="T1" fmla="*/ 7 h 21"/>
                        <a:gd name="T2" fmla="*/ 0 w 96"/>
                        <a:gd name="T3" fmla="*/ 21 h 21"/>
                        <a:gd name="T4" fmla="*/ 0 w 96"/>
                        <a:gd name="T5" fmla="*/ 7 h 21"/>
                        <a:gd name="T6" fmla="*/ 0 w 96"/>
                        <a:gd name="T7" fmla="*/ 0 h 21"/>
                        <a:gd name="T8" fmla="*/ 96 w 96"/>
                        <a:gd name="T9" fmla="*/ 7 h 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6" h="21">
                          <a:moveTo>
                            <a:pt x="96" y="7"/>
                          </a:moveTo>
                          <a:lnTo>
                            <a:pt x="0" y="21"/>
                          </a:lnTo>
                          <a:lnTo>
                            <a:pt x="0" y="7"/>
                          </a:lnTo>
                          <a:lnTo>
                            <a:pt x="0" y="0"/>
                          </a:lnTo>
                          <a:lnTo>
                            <a:pt x="96" y="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999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6" y="1014"/>
                      <a:ext cx="847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40994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2726" y="1214"/>
                    <a:ext cx="943" cy="20"/>
                    <a:chOff x="2726" y="1214"/>
                    <a:chExt cx="943" cy="20"/>
                  </a:xfrm>
                </p:grpSpPr>
                <p:sp>
                  <p:nvSpPr>
                    <p:cNvPr id="40996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3573" y="1214"/>
                      <a:ext cx="96" cy="20"/>
                    </a:xfrm>
                    <a:custGeom>
                      <a:avLst/>
                      <a:gdLst>
                        <a:gd name="T0" fmla="*/ 96 w 96"/>
                        <a:gd name="T1" fmla="*/ 6 h 20"/>
                        <a:gd name="T2" fmla="*/ 0 w 96"/>
                        <a:gd name="T3" fmla="*/ 20 h 20"/>
                        <a:gd name="T4" fmla="*/ 0 w 96"/>
                        <a:gd name="T5" fmla="*/ 6 h 20"/>
                        <a:gd name="T6" fmla="*/ 0 w 96"/>
                        <a:gd name="T7" fmla="*/ 0 h 20"/>
                        <a:gd name="T8" fmla="*/ 96 w 96"/>
                        <a:gd name="T9" fmla="*/ 6 h 2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6" h="20">
                          <a:moveTo>
                            <a:pt x="96" y="6"/>
                          </a:moveTo>
                          <a:lnTo>
                            <a:pt x="0" y="20"/>
                          </a:lnTo>
                          <a:lnTo>
                            <a:pt x="0" y="6"/>
                          </a:lnTo>
                          <a:lnTo>
                            <a:pt x="0" y="0"/>
                          </a:lnTo>
                          <a:lnTo>
                            <a:pt x="96" y="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997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6" y="1220"/>
                      <a:ext cx="847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0995" name="Freeform 211"/>
                  <p:cNvSpPr>
                    <a:spLocks/>
                  </p:cNvSpPr>
                  <p:nvPr/>
                </p:nvSpPr>
                <p:spPr bwMode="auto">
                  <a:xfrm>
                    <a:off x="3830" y="1014"/>
                    <a:ext cx="1139" cy="227"/>
                  </a:xfrm>
                  <a:custGeom>
                    <a:avLst/>
                    <a:gdLst>
                      <a:gd name="T0" fmla="*/ 0 w 1139"/>
                      <a:gd name="T1" fmla="*/ 0 h 227"/>
                      <a:gd name="T2" fmla="*/ 1139 w 1139"/>
                      <a:gd name="T3" fmla="*/ 108 h 227"/>
                      <a:gd name="T4" fmla="*/ 0 w 1139"/>
                      <a:gd name="T5" fmla="*/ 227 h 22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139" h="227">
                        <a:moveTo>
                          <a:pt x="0" y="0"/>
                        </a:moveTo>
                        <a:lnTo>
                          <a:pt x="1139" y="108"/>
                        </a:lnTo>
                        <a:lnTo>
                          <a:pt x="0" y="227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40972" name="Group 212"/>
              <p:cNvGrpSpPr>
                <a:grpSpLocks/>
              </p:cNvGrpSpPr>
              <p:nvPr/>
            </p:nvGrpSpPr>
            <p:grpSpPr bwMode="auto">
              <a:xfrm>
                <a:off x="3329" y="1021"/>
                <a:ext cx="1924" cy="47"/>
                <a:chOff x="3329" y="1021"/>
                <a:chExt cx="1924" cy="47"/>
              </a:xfrm>
            </p:grpSpPr>
            <p:sp>
              <p:nvSpPr>
                <p:cNvPr id="40982" name="Freeform 213"/>
                <p:cNvSpPr>
                  <a:spLocks/>
                </p:cNvSpPr>
                <p:nvPr/>
              </p:nvSpPr>
              <p:spPr bwMode="auto">
                <a:xfrm>
                  <a:off x="3329" y="1021"/>
                  <a:ext cx="1810" cy="47"/>
                </a:xfrm>
                <a:custGeom>
                  <a:avLst/>
                  <a:gdLst>
                    <a:gd name="T0" fmla="*/ 1798 w 2816"/>
                    <a:gd name="T1" fmla="*/ 6 h 51"/>
                    <a:gd name="T2" fmla="*/ 27 w 2816"/>
                    <a:gd name="T3" fmla="*/ 47 h 51"/>
                    <a:gd name="T4" fmla="*/ 0 w 2816"/>
                    <a:gd name="T5" fmla="*/ 29 h 51"/>
                    <a:gd name="T6" fmla="*/ 8 w 2816"/>
                    <a:gd name="T7" fmla="*/ 13 h 51"/>
                    <a:gd name="T8" fmla="*/ 46 w 2816"/>
                    <a:gd name="T9" fmla="*/ 0 h 51"/>
                    <a:gd name="T10" fmla="*/ 1798 w 2816"/>
                    <a:gd name="T11" fmla="*/ 34 h 51"/>
                    <a:gd name="T12" fmla="*/ 1810 w 2816"/>
                    <a:gd name="T13" fmla="*/ 19 h 51"/>
                    <a:gd name="T14" fmla="*/ 1798 w 2816"/>
                    <a:gd name="T15" fmla="*/ 6 h 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16" h="51">
                      <a:moveTo>
                        <a:pt x="2798" y="7"/>
                      </a:moveTo>
                      <a:lnTo>
                        <a:pt x="42" y="51"/>
                      </a:lnTo>
                      <a:lnTo>
                        <a:pt x="0" y="31"/>
                      </a:lnTo>
                      <a:lnTo>
                        <a:pt x="12" y="14"/>
                      </a:lnTo>
                      <a:lnTo>
                        <a:pt x="72" y="0"/>
                      </a:lnTo>
                      <a:lnTo>
                        <a:pt x="2798" y="37"/>
                      </a:lnTo>
                      <a:lnTo>
                        <a:pt x="2816" y="21"/>
                      </a:lnTo>
                      <a:lnTo>
                        <a:pt x="2798" y="7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40983" name="Group 214"/>
                <p:cNvGrpSpPr>
                  <a:grpSpLocks/>
                </p:cNvGrpSpPr>
                <p:nvPr/>
              </p:nvGrpSpPr>
              <p:grpSpPr bwMode="auto">
                <a:xfrm>
                  <a:off x="5215" y="1028"/>
                  <a:ext cx="38" cy="31"/>
                  <a:chOff x="4993" y="1642"/>
                  <a:chExt cx="48" cy="32"/>
                </a:xfrm>
              </p:grpSpPr>
              <p:sp>
                <p:nvSpPr>
                  <p:cNvPr id="40984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5005" y="1646"/>
                    <a:ext cx="18" cy="2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0985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5005" y="1649"/>
                    <a:ext cx="18" cy="18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0986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4993" y="1642"/>
                    <a:ext cx="48" cy="32"/>
                  </a:xfrm>
                  <a:prstGeom prst="ellips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  <p:sp>
            <p:nvSpPr>
              <p:cNvPr id="40973" name="Oval 218"/>
              <p:cNvSpPr>
                <a:spLocks noChangeArrowheads="1"/>
              </p:cNvSpPr>
              <p:nvPr/>
            </p:nvSpPr>
            <p:spPr bwMode="auto">
              <a:xfrm>
                <a:off x="4175" y="830"/>
                <a:ext cx="124" cy="4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0974" name="Oval 219"/>
              <p:cNvSpPr>
                <a:spLocks noChangeArrowheads="1"/>
              </p:cNvSpPr>
              <p:nvPr/>
            </p:nvSpPr>
            <p:spPr bwMode="auto">
              <a:xfrm>
                <a:off x="4175" y="835"/>
                <a:ext cx="124" cy="444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40975" name="Group 220"/>
              <p:cNvGrpSpPr>
                <a:grpSpLocks/>
              </p:cNvGrpSpPr>
              <p:nvPr/>
            </p:nvGrpSpPr>
            <p:grpSpPr bwMode="auto">
              <a:xfrm>
                <a:off x="3388" y="816"/>
                <a:ext cx="759" cy="26"/>
                <a:chOff x="2708" y="1426"/>
                <a:chExt cx="949" cy="27"/>
              </a:xfrm>
            </p:grpSpPr>
            <p:sp>
              <p:nvSpPr>
                <p:cNvPr id="40980" name="Freeform 221"/>
                <p:cNvSpPr>
                  <a:spLocks/>
                </p:cNvSpPr>
                <p:nvPr/>
              </p:nvSpPr>
              <p:spPr bwMode="auto">
                <a:xfrm>
                  <a:off x="3573" y="1426"/>
                  <a:ext cx="84" cy="27"/>
                </a:xfrm>
                <a:custGeom>
                  <a:avLst/>
                  <a:gdLst>
                    <a:gd name="T0" fmla="*/ 84 w 84"/>
                    <a:gd name="T1" fmla="*/ 14 h 27"/>
                    <a:gd name="T2" fmla="*/ 0 w 84"/>
                    <a:gd name="T3" fmla="*/ 27 h 27"/>
                    <a:gd name="T4" fmla="*/ 0 w 84"/>
                    <a:gd name="T5" fmla="*/ 14 h 27"/>
                    <a:gd name="T6" fmla="*/ 0 w 84"/>
                    <a:gd name="T7" fmla="*/ 0 h 27"/>
                    <a:gd name="T8" fmla="*/ 84 w 84"/>
                    <a:gd name="T9" fmla="*/ 14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4" h="27">
                      <a:moveTo>
                        <a:pt x="84" y="14"/>
                      </a:moveTo>
                      <a:lnTo>
                        <a:pt x="0" y="27"/>
                      </a:ln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8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981" name="Line 222"/>
                <p:cNvSpPr>
                  <a:spLocks noChangeShapeType="1"/>
                </p:cNvSpPr>
                <p:nvPr/>
              </p:nvSpPr>
              <p:spPr bwMode="auto">
                <a:xfrm>
                  <a:off x="2708" y="1440"/>
                  <a:ext cx="86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40976" name="Group 223"/>
              <p:cNvGrpSpPr>
                <a:grpSpLocks/>
              </p:cNvGrpSpPr>
              <p:nvPr/>
            </p:nvGrpSpPr>
            <p:grpSpPr bwMode="auto">
              <a:xfrm>
                <a:off x="3388" y="1227"/>
                <a:ext cx="759" cy="27"/>
                <a:chOff x="2708" y="1845"/>
                <a:chExt cx="949" cy="27"/>
              </a:xfrm>
            </p:grpSpPr>
            <p:sp>
              <p:nvSpPr>
                <p:cNvPr id="40978" name="Freeform 224"/>
                <p:cNvSpPr>
                  <a:spLocks/>
                </p:cNvSpPr>
                <p:nvPr/>
              </p:nvSpPr>
              <p:spPr bwMode="auto">
                <a:xfrm>
                  <a:off x="3573" y="1845"/>
                  <a:ext cx="84" cy="27"/>
                </a:xfrm>
                <a:custGeom>
                  <a:avLst/>
                  <a:gdLst>
                    <a:gd name="T0" fmla="*/ 84 w 84"/>
                    <a:gd name="T1" fmla="*/ 14 h 27"/>
                    <a:gd name="T2" fmla="*/ 0 w 84"/>
                    <a:gd name="T3" fmla="*/ 27 h 27"/>
                    <a:gd name="T4" fmla="*/ 0 w 84"/>
                    <a:gd name="T5" fmla="*/ 14 h 27"/>
                    <a:gd name="T6" fmla="*/ 0 w 84"/>
                    <a:gd name="T7" fmla="*/ 0 h 27"/>
                    <a:gd name="T8" fmla="*/ 84 w 84"/>
                    <a:gd name="T9" fmla="*/ 14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4" h="27">
                      <a:moveTo>
                        <a:pt x="84" y="14"/>
                      </a:moveTo>
                      <a:lnTo>
                        <a:pt x="0" y="27"/>
                      </a:ln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8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979" name="Line 225"/>
                <p:cNvSpPr>
                  <a:spLocks noChangeShapeType="1"/>
                </p:cNvSpPr>
                <p:nvPr/>
              </p:nvSpPr>
              <p:spPr bwMode="auto">
                <a:xfrm>
                  <a:off x="2708" y="1859"/>
                  <a:ext cx="86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0977" name="Freeform 226"/>
              <p:cNvSpPr>
                <a:spLocks/>
              </p:cNvSpPr>
              <p:nvPr/>
            </p:nvSpPr>
            <p:spPr bwMode="auto">
              <a:xfrm>
                <a:off x="4285" y="823"/>
                <a:ext cx="920" cy="441"/>
              </a:xfrm>
              <a:custGeom>
                <a:avLst/>
                <a:gdLst>
                  <a:gd name="T0" fmla="*/ 0 w 1151"/>
                  <a:gd name="T1" fmla="*/ 0 h 450"/>
                  <a:gd name="T2" fmla="*/ 920 w 1151"/>
                  <a:gd name="T3" fmla="*/ 222 h 450"/>
                  <a:gd name="T4" fmla="*/ 0 w 1151"/>
                  <a:gd name="T5" fmla="*/ 441 h 4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51" h="450">
                    <a:moveTo>
                      <a:pt x="0" y="0"/>
                    </a:moveTo>
                    <a:lnTo>
                      <a:pt x="1151" y="227"/>
                    </a:lnTo>
                    <a:lnTo>
                      <a:pt x="0" y="45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0968" name="Text Box 227"/>
            <p:cNvSpPr txBox="1">
              <a:spLocks noChangeArrowheads="1"/>
            </p:cNvSpPr>
            <p:nvPr/>
          </p:nvSpPr>
          <p:spPr bwMode="auto">
            <a:xfrm>
              <a:off x="270" y="1133"/>
              <a:ext cx="806" cy="28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/>
                <a:t>MAIS...</a:t>
              </a:r>
              <a:endParaRPr lang="fr-FR" altLang="fr-FR"/>
            </a:p>
          </p:txBody>
        </p:sp>
        <p:sp>
          <p:nvSpPr>
            <p:cNvPr id="40969" name="Text Box 228"/>
            <p:cNvSpPr txBox="1">
              <a:spLocks noChangeArrowheads="1"/>
            </p:cNvSpPr>
            <p:nvPr/>
          </p:nvSpPr>
          <p:spPr bwMode="auto">
            <a:xfrm>
              <a:off x="1890" y="565"/>
              <a:ext cx="3466" cy="23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chemeClr val="tx2"/>
                  </a:solidFill>
                </a:rPr>
                <a:t>en théorie : </a:t>
              </a:r>
              <a:r>
                <a:rPr lang="fr-FR" altLang="fr-FR" smtClean="0">
                  <a:solidFill>
                    <a:schemeClr val="tx2"/>
                  </a:solidFill>
                </a:rPr>
                <a:t>diamètre plus grand  </a:t>
              </a:r>
              <a:r>
                <a:rPr lang="fr-FR" altLang="fr-FR" smtClean="0">
                  <a:solidFill>
                    <a:schemeClr val="tx2"/>
                  </a:solidFill>
                  <a:sym typeface="Wingdings" panose="05000000000000000000" pitchFamily="2" charset="2"/>
                </a:rPr>
                <a:t> </a:t>
              </a:r>
              <a:r>
                <a:rPr lang="fr-FR" altLang="fr-FR" smtClean="0">
                  <a:solidFill>
                    <a:schemeClr val="tx2"/>
                  </a:solidFill>
                </a:rPr>
                <a:t> </a:t>
              </a:r>
              <a:r>
                <a:rPr lang="fr-FR" altLang="fr-FR">
                  <a:solidFill>
                    <a:schemeClr val="tx2"/>
                  </a:solidFill>
                </a:rPr>
                <a:t>lobe plus fin,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88595" y="638175"/>
            <a:ext cx="8214360" cy="693738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2800" smtClean="0"/>
              <a:t>experience  fondatrice  :  les franges d’Young</a:t>
            </a:r>
            <a:endParaRPr lang="fr-FR" sz="280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45" y="1543844"/>
            <a:ext cx="3634350" cy="14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531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6966177" y="1449388"/>
            <a:ext cx="1416628" cy="2157412"/>
            <a:chOff x="6966177" y="1449388"/>
            <a:chExt cx="1760766" cy="2681506"/>
          </a:xfrm>
        </p:grpSpPr>
        <p:sp>
          <p:nvSpPr>
            <p:cNvPr id="4" name="ZoneTexte 3"/>
            <p:cNvSpPr txBox="1"/>
            <p:nvPr/>
          </p:nvSpPr>
          <p:spPr>
            <a:xfrm>
              <a:off x="7094765" y="3484563"/>
              <a:ext cx="16321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thomas young</a:t>
              </a:r>
            </a:p>
            <a:p>
              <a:r>
                <a:rPr lang="fr-FR" smtClean="0"/>
                <a:t>1773_1829</a:t>
              </a:r>
            </a:p>
          </p:txBody>
        </p:sp>
        <p:pic>
          <p:nvPicPr>
            <p:cNvPr id="66568" name="Picture 8" descr="Thomas Young (color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177" y="1449388"/>
              <a:ext cx="1533525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ZoneTexte 10"/>
          <p:cNvSpPr txBox="1"/>
          <p:nvPr/>
        </p:nvSpPr>
        <p:spPr>
          <a:xfrm>
            <a:off x="246045" y="1654176"/>
            <a:ext cx="44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montage de légende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46045" y="2161124"/>
            <a:ext cx="21531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franges  : </a:t>
            </a:r>
          </a:p>
          <a:p>
            <a:r>
              <a:rPr lang="fr-FR" sz="2000" smtClean="0"/>
              <a:t>zones brillantes </a:t>
            </a:r>
          </a:p>
          <a:p>
            <a:r>
              <a:rPr lang="fr-FR" sz="2000" smtClean="0"/>
              <a:t>et sombres </a:t>
            </a:r>
          </a:p>
          <a:p>
            <a:r>
              <a:rPr lang="fr-FR" sz="2000" smtClean="0"/>
              <a:t>alternées</a:t>
            </a:r>
            <a:endParaRPr lang="fr-FR" sz="2000"/>
          </a:p>
        </p:txBody>
      </p:sp>
      <p:sp>
        <p:nvSpPr>
          <p:cNvPr id="43" name="Titre 6"/>
          <p:cNvSpPr txBox="1">
            <a:spLocks/>
          </p:cNvSpPr>
          <p:nvPr/>
        </p:nvSpPr>
        <p:spPr>
          <a:xfrm>
            <a:off x="200025" y="4327394"/>
            <a:ext cx="9029700" cy="167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fr-FR" sz="2800" b="1" kern="0" smtClean="0">
                <a:solidFill>
                  <a:schemeClr val="accent2"/>
                </a:solidFill>
              </a:rPr>
              <a:t>interferences :</a:t>
            </a:r>
          </a:p>
          <a:p>
            <a:pPr algn="l"/>
            <a:r>
              <a:rPr lang="fr-FR" sz="2400" kern="0" smtClean="0"/>
              <a:t>lumière + lumière </a:t>
            </a:r>
            <a:r>
              <a:rPr lang="fr-FR" sz="2400" kern="0" smtClean="0">
                <a:sym typeface="Wingdings" panose="05000000000000000000" pitchFamily="2" charset="2"/>
              </a:rPr>
              <a:t> lumière</a:t>
            </a:r>
          </a:p>
          <a:p>
            <a:pPr algn="l"/>
            <a:r>
              <a:rPr lang="fr-FR" sz="2400" kern="0"/>
              <a:t>lumière + lumière </a:t>
            </a:r>
            <a:r>
              <a:rPr lang="fr-FR" sz="2400" kern="0">
                <a:sym typeface="Wingdings" panose="05000000000000000000" pitchFamily="2" charset="2"/>
              </a:rPr>
              <a:t> </a:t>
            </a:r>
            <a:r>
              <a:rPr lang="fr-FR" sz="2400" kern="0" smtClean="0">
                <a:sym typeface="Wingdings" panose="05000000000000000000" pitchFamily="2" charset="2"/>
              </a:rPr>
              <a:t>ombre</a:t>
            </a:r>
            <a:endParaRPr lang="fr-FR" sz="1100" kern="0" smtClean="0">
              <a:sym typeface="Wingdings" panose="05000000000000000000" pitchFamily="2" charset="2"/>
            </a:endParaRPr>
          </a:p>
          <a:p>
            <a:pPr algn="l"/>
            <a:endParaRPr lang="fr-FR" sz="1100" kern="0">
              <a:sym typeface="Wingdings" panose="05000000000000000000" pitchFamily="2" charset="2"/>
            </a:endParaRPr>
          </a:p>
          <a:p>
            <a:pPr algn="l"/>
            <a:r>
              <a:rPr lang="fr-FR" sz="2400" kern="0" smtClean="0">
                <a:sym typeface="Wingdings" panose="05000000000000000000" pitchFamily="2" charset="2"/>
              </a:rPr>
              <a:t>energie + energie  energie</a:t>
            </a:r>
          </a:p>
          <a:p>
            <a:pPr algn="l"/>
            <a:r>
              <a:rPr lang="fr-FR" sz="2400" kern="0" smtClean="0">
                <a:sym typeface="Wingdings" panose="05000000000000000000" pitchFamily="2" charset="2"/>
              </a:rPr>
              <a:t>energie + energie  pas  d’energie</a:t>
            </a:r>
            <a:endParaRPr lang="fr-FR" sz="2400" kern="0">
              <a:sym typeface="Wingdings" panose="05000000000000000000" pitchFamily="2" charset="2"/>
            </a:endParaRPr>
          </a:p>
          <a:p>
            <a:pPr algn="l"/>
            <a:endParaRPr lang="fr-FR" sz="2400" kern="0" smtClean="0">
              <a:sym typeface="Wingdings" panose="05000000000000000000" pitchFamily="2" charset="2"/>
            </a:endParaRPr>
          </a:p>
          <a:p>
            <a:pPr algn="l"/>
            <a:endParaRPr lang="fr-FR" sz="2400" kern="0" smtClean="0">
              <a:sym typeface="Wingdings" panose="05000000000000000000" pitchFamily="2" charset="2"/>
            </a:endParaRPr>
          </a:p>
          <a:p>
            <a:pPr algn="l"/>
            <a:endParaRPr lang="fr-FR" sz="2400" kern="0"/>
          </a:p>
        </p:txBody>
      </p:sp>
      <p:sp>
        <p:nvSpPr>
          <p:cNvPr id="44" name="ZoneTexte 43"/>
          <p:cNvSpPr txBox="1"/>
          <p:nvPr/>
        </p:nvSpPr>
        <p:spPr>
          <a:xfrm>
            <a:off x="5171588" y="3663899"/>
            <a:ext cx="20377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smtClean="0"/>
              <a:t>??</a:t>
            </a:r>
            <a:endParaRPr lang="fr-FR" sz="19900"/>
          </a:p>
        </p:txBody>
      </p:sp>
      <p:pic>
        <p:nvPicPr>
          <p:cNvPr id="50" name="Picture 2" descr="Résultat de recherche d'images pour &quot;charlie brown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1819" r="22454" b="27241"/>
          <a:stretch/>
        </p:blipFill>
        <p:spPr bwMode="auto">
          <a:xfrm>
            <a:off x="7543368" y="4116467"/>
            <a:ext cx="1284791" cy="131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itre 6"/>
          <p:cNvSpPr txBox="1">
            <a:spLocks/>
          </p:cNvSpPr>
          <p:nvPr/>
        </p:nvSpPr>
        <p:spPr>
          <a:xfrm>
            <a:off x="214125" y="3528825"/>
            <a:ext cx="2867025" cy="579120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fr-FR" sz="2800" kern="0" smtClean="0"/>
              <a:t>un paradoxe  ?</a:t>
            </a:r>
            <a:endParaRPr lang="fr-FR" sz="2800" kern="0"/>
          </a:p>
        </p:txBody>
      </p:sp>
    </p:spTree>
    <p:extLst>
      <p:ext uri="{BB962C8B-B14F-4D97-AF65-F5344CB8AC3E}">
        <p14:creationId xmlns:p14="http://schemas.microsoft.com/office/powerpoint/2010/main" val="251028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3" grpId="0" animBg="1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2566988" cy="528638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/>
              <a:t>problème posé</a:t>
            </a:r>
          </a:p>
        </p:txBody>
      </p:sp>
      <p:sp>
        <p:nvSpPr>
          <p:cNvPr id="147471" name="Text Box 15"/>
          <p:cNvSpPr txBox="1">
            <a:spLocks noChangeArrowheads="1"/>
          </p:cNvSpPr>
          <p:nvPr/>
        </p:nvSpPr>
        <p:spPr bwMode="auto">
          <a:xfrm>
            <a:off x="273050" y="2735742"/>
            <a:ext cx="1475382" cy="64851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mtClean="0"/>
              <a:t>exemple </a:t>
            </a:r>
          </a:p>
          <a:p>
            <a:r>
              <a:rPr lang="fr-FR" altLang="fr-FR" smtClean="0"/>
              <a:t>avec </a:t>
            </a:r>
            <a:r>
              <a:rPr lang="fr-FR" altLang="fr-FR"/>
              <a:t>galaxie</a:t>
            </a:r>
          </a:p>
        </p:txBody>
      </p:sp>
      <p:sp>
        <p:nvSpPr>
          <p:cNvPr id="147475" name="Text Box 19"/>
          <p:cNvSpPr txBox="1">
            <a:spLocks noChangeArrowheads="1"/>
          </p:cNvSpPr>
          <p:nvPr/>
        </p:nvSpPr>
        <p:spPr bwMode="auto">
          <a:xfrm>
            <a:off x="273050" y="1090930"/>
            <a:ext cx="8341043" cy="151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400" smtClean="0"/>
              <a:t>un </a:t>
            </a:r>
            <a:r>
              <a:rPr lang="fr-FR" altLang="fr-FR" sz="2400"/>
              <a:t>des buts </a:t>
            </a:r>
            <a:r>
              <a:rPr lang="fr-FR" altLang="fr-FR" sz="2400" smtClean="0"/>
              <a:t>de l’observation :</a:t>
            </a:r>
            <a:endParaRPr lang="fr-FR" altLang="fr-FR" sz="2400"/>
          </a:p>
          <a:p>
            <a:r>
              <a:rPr lang="fr-FR" altLang="fr-FR" sz="2400" smtClean="0"/>
              <a:t>description la plus detaillée possible de </a:t>
            </a:r>
            <a:r>
              <a:rPr lang="fr-FR" altLang="fr-FR" sz="2400"/>
              <a:t>l'objet observé</a:t>
            </a:r>
          </a:p>
          <a:p>
            <a:r>
              <a:rPr lang="fr-FR" altLang="fr-FR" sz="2400"/>
              <a:t>	</a:t>
            </a:r>
            <a:r>
              <a:rPr lang="fr-FR" altLang="fr-FR" sz="2000" smtClean="0"/>
              <a:t>(</a:t>
            </a:r>
            <a:r>
              <a:rPr lang="fr-FR" altLang="fr-FR" sz="2000"/>
              <a:t>vocabulaire : </a:t>
            </a:r>
            <a:endParaRPr lang="fr-FR" altLang="fr-FR" sz="2000" smtClean="0"/>
          </a:p>
          <a:p>
            <a:r>
              <a:rPr lang="fr-FR" altLang="fr-FR" sz="2000"/>
              <a:t>	</a:t>
            </a:r>
            <a:r>
              <a:rPr lang="fr-FR" altLang="fr-FR" sz="2000" smtClean="0"/>
              <a:t>distribution </a:t>
            </a:r>
            <a:r>
              <a:rPr lang="fr-FR" altLang="fr-FR" sz="2000"/>
              <a:t>spatio-angulaire de </a:t>
            </a:r>
            <a:r>
              <a:rPr lang="fr-FR" altLang="fr-FR" sz="2000" smtClean="0"/>
              <a:t>brillance, apparence</a:t>
            </a:r>
            <a:r>
              <a:rPr lang="fr-FR" altLang="fr-FR" sz="2000"/>
              <a:t>,  "look")</a:t>
            </a:r>
            <a:endParaRPr lang="fr-FR" altLang="fr-FR"/>
          </a:p>
        </p:txBody>
      </p:sp>
      <p:pic>
        <p:nvPicPr>
          <p:cNvPr id="11" name="Picture 2" descr="D:\AAA_OCA\ENSEIGNEMENT\PORQUEROLLES_2006\galaxy_ngc1232_pixel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99" y="2822024"/>
            <a:ext cx="2048542" cy="1980053"/>
          </a:xfrm>
          <a:prstGeom prst="rect">
            <a:avLst/>
          </a:prstGeom>
          <a:noFill/>
          <a:ln w="38100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AAA_OCA\ENSEIGNEMENT\PORQUEROLLES_2006\galaxy_ngc1232_pix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18" y="2822024"/>
            <a:ext cx="2049464" cy="1980053"/>
          </a:xfrm>
          <a:prstGeom prst="rect">
            <a:avLst/>
          </a:prstGeom>
          <a:noFill/>
          <a:ln w="38100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AA_OCA\ENSEIGNEMENT\PORQUEROLLES_2006\galaxy_ngc12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191" y="2783541"/>
            <a:ext cx="2087880" cy="2018536"/>
          </a:xfrm>
          <a:prstGeom prst="rect">
            <a:avLst/>
          </a:prstGeom>
          <a:noFill/>
          <a:ln w="38100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259080" y="4964012"/>
            <a:ext cx="7707981" cy="1738608"/>
            <a:chOff x="259080" y="4964012"/>
            <a:chExt cx="7707981" cy="1738608"/>
          </a:xfrm>
        </p:grpSpPr>
        <p:sp>
          <p:nvSpPr>
            <p:cNvPr id="147459" name="Text Box 3"/>
            <p:cNvSpPr txBox="1">
              <a:spLocks noChangeArrowheads="1"/>
            </p:cNvSpPr>
            <p:nvPr/>
          </p:nvSpPr>
          <p:spPr bwMode="auto">
            <a:xfrm>
              <a:off x="259080" y="4964012"/>
              <a:ext cx="5962186" cy="1202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2400"/>
                <a:t>des limitations techniques </a:t>
              </a:r>
              <a:r>
                <a:rPr lang="fr-FR" altLang="fr-FR" sz="2400">
                  <a:sym typeface="Wingdings" pitchFamily="2" charset="2"/>
                </a:rPr>
                <a:t>nous obligent </a:t>
              </a:r>
              <a:endParaRPr lang="fr-FR" altLang="fr-FR" sz="2400" smtClean="0">
                <a:sym typeface="Wingdings" pitchFamily="2" charset="2"/>
              </a:endParaRPr>
            </a:p>
            <a:p>
              <a:r>
                <a:rPr lang="fr-FR" altLang="fr-FR" sz="2400" smtClean="0">
                  <a:sym typeface="Wingdings" pitchFamily="2" charset="2"/>
                </a:rPr>
                <a:t>à restreindre </a:t>
              </a:r>
            </a:p>
            <a:p>
              <a:r>
                <a:rPr lang="fr-FR" altLang="fr-FR" sz="2400" smtClean="0">
                  <a:sym typeface="Wingdings" pitchFamily="2" charset="2"/>
                </a:rPr>
                <a:t>notre </a:t>
              </a:r>
              <a:r>
                <a:rPr lang="fr-FR" altLang="fr-FR" sz="2400">
                  <a:sym typeface="Wingdings" pitchFamily="2" charset="2"/>
                </a:rPr>
                <a:t>ambition </a:t>
              </a: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2869931" y="5514047"/>
              <a:ext cx="5097130" cy="1188573"/>
              <a:chOff x="242888" y="4370388"/>
              <a:chExt cx="8189912" cy="1909762"/>
            </a:xfrm>
          </p:grpSpPr>
          <p:pic>
            <p:nvPicPr>
              <p:cNvPr id="14" name="Picture 5" descr="galaxy_ngc123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888" y="4397375"/>
                <a:ext cx="1949450" cy="1882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 descr="galaxy_ngc1232_pixel_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3725" y="4370388"/>
                <a:ext cx="1933575" cy="1870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2" descr="galaxy_ngc1232_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7913" y="4394200"/>
                <a:ext cx="1906587" cy="1843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3" descr="galaxy_ngc1232_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0" y="4373563"/>
                <a:ext cx="1955800" cy="1890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359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1" grpId="0" animBg="1"/>
      <p:bldP spid="1474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7488" y="546101"/>
            <a:ext cx="7935912" cy="469900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fr-FR" altLang="fr-FR" sz="2000" smtClean="0">
                <a:latin typeface="Comic Sans MS" pitchFamily="66" charset="0"/>
              </a:rPr>
              <a:t>paradoxe ?     la clef pour l’ombre : différences de trajets</a:t>
            </a:r>
            <a:endParaRPr lang="fr-FR" altLang="fr-FR" sz="2000">
              <a:latin typeface="Comic Sans MS" pitchFamily="66" charset="0"/>
            </a:endParaRPr>
          </a:p>
        </p:txBody>
      </p:sp>
      <p:grpSp>
        <p:nvGrpSpPr>
          <p:cNvPr id="416861" name="Group 93"/>
          <p:cNvGrpSpPr>
            <a:grpSpLocks/>
          </p:cNvGrpSpPr>
          <p:nvPr/>
        </p:nvGrpSpPr>
        <p:grpSpPr bwMode="auto">
          <a:xfrm>
            <a:off x="490538" y="1204913"/>
            <a:ext cx="3944937" cy="1963737"/>
            <a:chOff x="829" y="579"/>
            <a:chExt cx="2485" cy="1237"/>
          </a:xfrm>
        </p:grpSpPr>
        <p:sp>
          <p:nvSpPr>
            <p:cNvPr id="416817" name="Text Box 49"/>
            <p:cNvSpPr txBox="1">
              <a:spLocks noChangeArrowheads="1"/>
            </p:cNvSpPr>
            <p:nvPr/>
          </p:nvSpPr>
          <p:spPr bwMode="auto">
            <a:xfrm>
              <a:off x="2058" y="579"/>
              <a:ext cx="1256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plus de lumière</a:t>
              </a:r>
            </a:p>
          </p:txBody>
        </p:sp>
        <p:sp>
          <p:nvSpPr>
            <p:cNvPr id="416818" name="Text Box 50"/>
            <p:cNvSpPr txBox="1">
              <a:spLocks noChangeArrowheads="1"/>
            </p:cNvSpPr>
            <p:nvPr/>
          </p:nvSpPr>
          <p:spPr bwMode="auto">
            <a:xfrm>
              <a:off x="2373" y="1542"/>
              <a:ext cx="606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ombre</a:t>
              </a:r>
            </a:p>
          </p:txBody>
        </p:sp>
        <p:sp>
          <p:nvSpPr>
            <p:cNvPr id="416819" name="AutoShape 51"/>
            <p:cNvSpPr>
              <a:spLocks noChangeArrowheads="1"/>
            </p:cNvSpPr>
            <p:nvPr/>
          </p:nvSpPr>
          <p:spPr bwMode="auto">
            <a:xfrm rot="-5400000">
              <a:off x="2018" y="783"/>
              <a:ext cx="637" cy="835"/>
            </a:xfrm>
            <a:custGeom>
              <a:avLst/>
              <a:gdLst>
                <a:gd name="G0" fmla="+- 7369 0 0"/>
                <a:gd name="G1" fmla="+- 9035 0 0"/>
                <a:gd name="G2" fmla="+- 6880 0 0"/>
                <a:gd name="G3" fmla="+- 21600 0 7369"/>
                <a:gd name="G4" fmla="+- 21600 0 9035"/>
                <a:gd name="G5" fmla="*/ G0 21600 G3"/>
                <a:gd name="G6" fmla="*/ G1 21600 G3"/>
                <a:gd name="G7" fmla="*/ G2 G3 21600"/>
                <a:gd name="G8" fmla="*/ 10800 21600 G3"/>
                <a:gd name="G9" fmla="*/ G4 21600 G3"/>
                <a:gd name="G10" fmla="+- 21600 0 G7"/>
                <a:gd name="G11" fmla="+- G5 0 G8"/>
                <a:gd name="G12" fmla="+- G6 0 G8"/>
                <a:gd name="G13" fmla="*/ G12 G7 G11"/>
                <a:gd name="G14" fmla="+- 21600 0 G13"/>
                <a:gd name="G15" fmla="+- G0 0 10800"/>
                <a:gd name="G16" fmla="+- G1 0 10800"/>
                <a:gd name="G17" fmla="*/ G2 G16 G15"/>
                <a:gd name="T0" fmla="*/ 10800 w 21600"/>
                <a:gd name="T1" fmla="*/ 0 h 21600"/>
                <a:gd name="T2" fmla="*/ 0 w 21600"/>
                <a:gd name="T3" fmla="*/ 16392 h 21600"/>
                <a:gd name="T4" fmla="*/ 10800 w 21600"/>
                <a:gd name="T5" fmla="*/ 19071 h 21600"/>
                <a:gd name="T6" fmla="*/ 21600 w 21600"/>
                <a:gd name="T7" fmla="*/ 1639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G13 w 21600"/>
                <a:gd name="T13" fmla="*/ G6 h 21600"/>
                <a:gd name="T14" fmla="*/ G14 w 21600"/>
                <a:gd name="T15" fmla="*/ G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7369" y="6880"/>
                  </a:lnTo>
                  <a:lnTo>
                    <a:pt x="9035" y="6880"/>
                  </a:lnTo>
                  <a:lnTo>
                    <a:pt x="9035" y="13713"/>
                  </a:lnTo>
                  <a:lnTo>
                    <a:pt x="4533" y="13713"/>
                  </a:lnTo>
                  <a:lnTo>
                    <a:pt x="4533" y="11185"/>
                  </a:lnTo>
                  <a:lnTo>
                    <a:pt x="0" y="16392"/>
                  </a:lnTo>
                  <a:lnTo>
                    <a:pt x="4533" y="21600"/>
                  </a:lnTo>
                  <a:lnTo>
                    <a:pt x="4533" y="19071"/>
                  </a:lnTo>
                  <a:lnTo>
                    <a:pt x="17067" y="19071"/>
                  </a:lnTo>
                  <a:lnTo>
                    <a:pt x="17067" y="21600"/>
                  </a:lnTo>
                  <a:lnTo>
                    <a:pt x="21600" y="16392"/>
                  </a:lnTo>
                  <a:lnTo>
                    <a:pt x="17067" y="11185"/>
                  </a:lnTo>
                  <a:lnTo>
                    <a:pt x="17067" y="13713"/>
                  </a:lnTo>
                  <a:lnTo>
                    <a:pt x="12565" y="13713"/>
                  </a:lnTo>
                  <a:lnTo>
                    <a:pt x="12565" y="6880"/>
                  </a:lnTo>
                  <a:lnTo>
                    <a:pt x="14231" y="6880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3399FF"/>
                </a:gs>
              </a:gsLst>
              <a:lin ang="0" scaled="1"/>
            </a:gra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416816" name="Text Box 48"/>
            <p:cNvSpPr txBox="1">
              <a:spLocks noChangeArrowheads="1"/>
            </p:cNvSpPr>
            <p:nvPr/>
          </p:nvSpPr>
          <p:spPr bwMode="auto">
            <a:xfrm>
              <a:off x="829" y="950"/>
              <a:ext cx="1470" cy="42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lumière </a:t>
              </a:r>
              <a:r>
                <a:rPr lang="fr-FR" altLang="fr-FR" sz="3600"/>
                <a:t>+</a:t>
              </a:r>
              <a:r>
                <a:rPr lang="fr-FR" altLang="fr-FR"/>
                <a:t> lumière</a:t>
              </a:r>
            </a:p>
          </p:txBody>
        </p:sp>
      </p:grpSp>
      <p:grpSp>
        <p:nvGrpSpPr>
          <p:cNvPr id="416859" name="Group 91"/>
          <p:cNvGrpSpPr>
            <a:grpSpLocks/>
          </p:cNvGrpSpPr>
          <p:nvPr/>
        </p:nvGrpSpPr>
        <p:grpSpPr bwMode="auto">
          <a:xfrm>
            <a:off x="4792663" y="1189038"/>
            <a:ext cx="3165475" cy="1966912"/>
            <a:chOff x="3515" y="569"/>
            <a:chExt cx="1994" cy="1239"/>
          </a:xfrm>
        </p:grpSpPr>
        <p:grpSp>
          <p:nvGrpSpPr>
            <p:cNvPr id="416856" name="Group 88"/>
            <p:cNvGrpSpPr>
              <a:grpSpLocks/>
            </p:cNvGrpSpPr>
            <p:nvPr/>
          </p:nvGrpSpPr>
          <p:grpSpPr bwMode="auto">
            <a:xfrm>
              <a:off x="3630" y="874"/>
              <a:ext cx="1879" cy="637"/>
              <a:chOff x="3576" y="874"/>
              <a:chExt cx="1879" cy="637"/>
            </a:xfrm>
          </p:grpSpPr>
          <p:sp>
            <p:nvSpPr>
              <p:cNvPr id="416855" name="AutoShape 87"/>
              <p:cNvSpPr>
                <a:spLocks noChangeArrowheads="1"/>
              </p:cNvSpPr>
              <p:nvPr/>
            </p:nvSpPr>
            <p:spPr bwMode="auto">
              <a:xfrm rot="5400000" flipH="1">
                <a:off x="3675" y="775"/>
                <a:ext cx="637" cy="835"/>
              </a:xfrm>
              <a:custGeom>
                <a:avLst/>
                <a:gdLst>
                  <a:gd name="G0" fmla="+- 7369 0 0"/>
                  <a:gd name="G1" fmla="+- 9035 0 0"/>
                  <a:gd name="G2" fmla="+- 6880 0 0"/>
                  <a:gd name="G3" fmla="+- 21600 0 7369"/>
                  <a:gd name="G4" fmla="+- 21600 0 9035"/>
                  <a:gd name="G5" fmla="*/ G0 21600 G3"/>
                  <a:gd name="G6" fmla="*/ G1 21600 G3"/>
                  <a:gd name="G7" fmla="*/ G2 G3 21600"/>
                  <a:gd name="G8" fmla="*/ 10800 21600 G3"/>
                  <a:gd name="G9" fmla="*/ G4 21600 G3"/>
                  <a:gd name="G10" fmla="+- 21600 0 G7"/>
                  <a:gd name="G11" fmla="+- G5 0 G8"/>
                  <a:gd name="G12" fmla="+- G6 0 G8"/>
                  <a:gd name="G13" fmla="*/ G12 G7 G11"/>
                  <a:gd name="G14" fmla="+- 21600 0 G13"/>
                  <a:gd name="G15" fmla="+- G0 0 10800"/>
                  <a:gd name="G16" fmla="+- G1 0 10800"/>
                  <a:gd name="G17" fmla="*/ G2 G16 G15"/>
                  <a:gd name="T0" fmla="*/ 10800 w 21600"/>
                  <a:gd name="T1" fmla="*/ 0 h 21600"/>
                  <a:gd name="T2" fmla="*/ 0 w 21600"/>
                  <a:gd name="T3" fmla="*/ 16392 h 21600"/>
                  <a:gd name="T4" fmla="*/ 10800 w 21600"/>
                  <a:gd name="T5" fmla="*/ 19071 h 21600"/>
                  <a:gd name="T6" fmla="*/ 21600 w 21600"/>
                  <a:gd name="T7" fmla="*/ 16392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G13 w 21600"/>
                  <a:gd name="T13" fmla="*/ G6 h 21600"/>
                  <a:gd name="T14" fmla="*/ G14 w 21600"/>
                  <a:gd name="T15" fmla="*/ G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7369" y="6880"/>
                    </a:lnTo>
                    <a:lnTo>
                      <a:pt x="9035" y="6880"/>
                    </a:lnTo>
                    <a:lnTo>
                      <a:pt x="9035" y="13713"/>
                    </a:lnTo>
                    <a:lnTo>
                      <a:pt x="4533" y="13713"/>
                    </a:lnTo>
                    <a:lnTo>
                      <a:pt x="4533" y="11185"/>
                    </a:lnTo>
                    <a:lnTo>
                      <a:pt x="0" y="16392"/>
                    </a:lnTo>
                    <a:lnTo>
                      <a:pt x="4533" y="21600"/>
                    </a:lnTo>
                    <a:lnTo>
                      <a:pt x="4533" y="19071"/>
                    </a:lnTo>
                    <a:lnTo>
                      <a:pt x="17067" y="19071"/>
                    </a:lnTo>
                    <a:lnTo>
                      <a:pt x="17067" y="21600"/>
                    </a:lnTo>
                    <a:lnTo>
                      <a:pt x="21600" y="16392"/>
                    </a:lnTo>
                    <a:lnTo>
                      <a:pt x="17067" y="11185"/>
                    </a:lnTo>
                    <a:lnTo>
                      <a:pt x="17067" y="13713"/>
                    </a:lnTo>
                    <a:lnTo>
                      <a:pt x="12565" y="13713"/>
                    </a:lnTo>
                    <a:lnTo>
                      <a:pt x="12565" y="6880"/>
                    </a:lnTo>
                    <a:lnTo>
                      <a:pt x="14231" y="688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/>
                  </a:gs>
                  <a:gs pos="100000">
                    <a:srgbClr val="3399FF"/>
                  </a:gs>
                </a:gsLst>
                <a:lin ang="0" scaled="1"/>
              </a:gra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16854" name="Text Box 86"/>
              <p:cNvSpPr txBox="1">
                <a:spLocks noChangeArrowheads="1"/>
              </p:cNvSpPr>
              <p:nvPr/>
            </p:nvSpPr>
            <p:spPr bwMode="auto">
              <a:xfrm>
                <a:off x="4117" y="951"/>
                <a:ext cx="1338" cy="428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/>
                  <a:t>onde 1 </a:t>
                </a:r>
                <a:r>
                  <a:rPr lang="fr-FR" altLang="fr-FR" sz="3600"/>
                  <a:t>+</a:t>
                </a:r>
                <a:r>
                  <a:rPr lang="fr-FR" altLang="fr-FR"/>
                  <a:t> onde 2</a:t>
                </a:r>
              </a:p>
            </p:txBody>
          </p:sp>
        </p:grpSp>
        <p:sp>
          <p:nvSpPr>
            <p:cNvPr id="416857" name="Text Box 89"/>
            <p:cNvSpPr txBox="1">
              <a:spLocks noChangeArrowheads="1"/>
            </p:cNvSpPr>
            <p:nvPr/>
          </p:nvSpPr>
          <p:spPr bwMode="auto">
            <a:xfrm>
              <a:off x="3515" y="569"/>
              <a:ext cx="1155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plus d’energie</a:t>
              </a:r>
            </a:p>
          </p:txBody>
        </p:sp>
        <p:sp>
          <p:nvSpPr>
            <p:cNvPr id="416858" name="Text Box 90"/>
            <p:cNvSpPr txBox="1">
              <a:spLocks noChangeArrowheads="1"/>
            </p:cNvSpPr>
            <p:nvPr/>
          </p:nvSpPr>
          <p:spPr bwMode="auto">
            <a:xfrm>
              <a:off x="3544" y="1534"/>
              <a:ext cx="1110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pas d’energie</a:t>
              </a:r>
            </a:p>
          </p:txBody>
        </p:sp>
      </p:grpSp>
      <p:grpSp>
        <p:nvGrpSpPr>
          <p:cNvPr id="54" name="Group 104"/>
          <p:cNvGrpSpPr>
            <a:grpSpLocks/>
          </p:cNvGrpSpPr>
          <p:nvPr/>
        </p:nvGrpSpPr>
        <p:grpSpPr bwMode="auto">
          <a:xfrm>
            <a:off x="246063" y="4524375"/>
            <a:ext cx="4240212" cy="1963738"/>
            <a:chOff x="155" y="1722"/>
            <a:chExt cx="2671" cy="1237"/>
          </a:xfrm>
        </p:grpSpPr>
        <p:grpSp>
          <p:nvGrpSpPr>
            <p:cNvPr id="55" name="Group 71"/>
            <p:cNvGrpSpPr>
              <a:grpSpLocks/>
            </p:cNvGrpSpPr>
            <p:nvPr/>
          </p:nvGrpSpPr>
          <p:grpSpPr bwMode="auto">
            <a:xfrm>
              <a:off x="1479" y="1998"/>
              <a:ext cx="852" cy="637"/>
              <a:chOff x="1938" y="2169"/>
              <a:chExt cx="852" cy="637"/>
            </a:xfrm>
          </p:grpSpPr>
          <p:sp>
            <p:nvSpPr>
              <p:cNvPr id="60" name="AutoShape 68"/>
              <p:cNvSpPr>
                <a:spLocks noChangeArrowheads="1"/>
              </p:cNvSpPr>
              <p:nvPr/>
            </p:nvSpPr>
            <p:spPr bwMode="auto">
              <a:xfrm rot="-5400000">
                <a:off x="2054" y="2070"/>
                <a:ext cx="637" cy="835"/>
              </a:xfrm>
              <a:custGeom>
                <a:avLst/>
                <a:gdLst>
                  <a:gd name="G0" fmla="+- 7369 0 0"/>
                  <a:gd name="G1" fmla="+- 9035 0 0"/>
                  <a:gd name="G2" fmla="+- 6880 0 0"/>
                  <a:gd name="G3" fmla="+- 21600 0 7369"/>
                  <a:gd name="G4" fmla="+- 21600 0 9035"/>
                  <a:gd name="G5" fmla="*/ G0 21600 G3"/>
                  <a:gd name="G6" fmla="*/ G1 21600 G3"/>
                  <a:gd name="G7" fmla="*/ G2 G3 21600"/>
                  <a:gd name="G8" fmla="*/ 10800 21600 G3"/>
                  <a:gd name="G9" fmla="*/ G4 21600 G3"/>
                  <a:gd name="G10" fmla="+- 21600 0 G7"/>
                  <a:gd name="G11" fmla="+- G5 0 G8"/>
                  <a:gd name="G12" fmla="+- G6 0 G8"/>
                  <a:gd name="G13" fmla="*/ G12 G7 G11"/>
                  <a:gd name="G14" fmla="+- 21600 0 G13"/>
                  <a:gd name="G15" fmla="+- G0 0 10800"/>
                  <a:gd name="G16" fmla="+- G1 0 10800"/>
                  <a:gd name="G17" fmla="*/ G2 G16 G15"/>
                  <a:gd name="T0" fmla="*/ 10800 w 21600"/>
                  <a:gd name="T1" fmla="*/ 0 h 21600"/>
                  <a:gd name="T2" fmla="*/ 0 w 21600"/>
                  <a:gd name="T3" fmla="*/ 16392 h 21600"/>
                  <a:gd name="T4" fmla="*/ 10800 w 21600"/>
                  <a:gd name="T5" fmla="*/ 19071 h 21600"/>
                  <a:gd name="T6" fmla="*/ 21600 w 21600"/>
                  <a:gd name="T7" fmla="*/ 16392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G13 w 21600"/>
                  <a:gd name="T13" fmla="*/ G6 h 21600"/>
                  <a:gd name="T14" fmla="*/ G14 w 21600"/>
                  <a:gd name="T15" fmla="*/ G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7369" y="6880"/>
                    </a:lnTo>
                    <a:lnTo>
                      <a:pt x="9035" y="6880"/>
                    </a:lnTo>
                    <a:lnTo>
                      <a:pt x="9035" y="13713"/>
                    </a:lnTo>
                    <a:lnTo>
                      <a:pt x="4533" y="13713"/>
                    </a:lnTo>
                    <a:lnTo>
                      <a:pt x="4533" y="11185"/>
                    </a:lnTo>
                    <a:lnTo>
                      <a:pt x="0" y="16392"/>
                    </a:lnTo>
                    <a:lnTo>
                      <a:pt x="4533" y="21600"/>
                    </a:lnTo>
                    <a:lnTo>
                      <a:pt x="4533" y="19071"/>
                    </a:lnTo>
                    <a:lnTo>
                      <a:pt x="17067" y="19071"/>
                    </a:lnTo>
                    <a:lnTo>
                      <a:pt x="17067" y="21600"/>
                    </a:lnTo>
                    <a:lnTo>
                      <a:pt x="21600" y="16392"/>
                    </a:lnTo>
                    <a:lnTo>
                      <a:pt x="17067" y="11185"/>
                    </a:lnTo>
                    <a:lnTo>
                      <a:pt x="17067" y="13713"/>
                    </a:lnTo>
                    <a:lnTo>
                      <a:pt x="12565" y="13713"/>
                    </a:lnTo>
                    <a:lnTo>
                      <a:pt x="12565" y="6880"/>
                    </a:lnTo>
                    <a:lnTo>
                      <a:pt x="14231" y="688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/>
                  </a:gs>
                  <a:gs pos="100000">
                    <a:srgbClr val="3399FF"/>
                  </a:gs>
                </a:gsLst>
                <a:lin ang="0" scaled="1"/>
              </a:gra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1" name="Rectangle 70"/>
              <p:cNvSpPr>
                <a:spLocks noChangeArrowheads="1"/>
              </p:cNvSpPr>
              <p:nvPr/>
            </p:nvSpPr>
            <p:spPr bwMode="auto">
              <a:xfrm>
                <a:off x="1938" y="2313"/>
                <a:ext cx="293" cy="32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155" y="1952"/>
              <a:ext cx="1494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onde 1, </a:t>
              </a:r>
              <a:r>
                <a:rPr lang="fr-FR" altLang="fr-FR" b="1">
                  <a:solidFill>
                    <a:srgbClr val="CC0000"/>
                  </a:solidFill>
                </a:rPr>
                <a:t>trajet  L1</a:t>
              </a:r>
            </a:p>
          </p:txBody>
        </p:sp>
        <p:sp>
          <p:nvSpPr>
            <p:cNvPr id="57" name="Text Box 55"/>
            <p:cNvSpPr txBox="1">
              <a:spLocks noChangeArrowheads="1"/>
            </p:cNvSpPr>
            <p:nvPr/>
          </p:nvSpPr>
          <p:spPr bwMode="auto">
            <a:xfrm>
              <a:off x="172" y="2399"/>
              <a:ext cx="1541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onde 2,</a:t>
              </a:r>
              <a:r>
                <a:rPr lang="fr-FR" altLang="fr-FR" b="1">
                  <a:solidFill>
                    <a:srgbClr val="CC0000"/>
                  </a:solidFill>
                </a:rPr>
                <a:t> trajet  L2</a:t>
              </a:r>
            </a:p>
          </p:txBody>
        </p:sp>
        <p:sp>
          <p:nvSpPr>
            <p:cNvPr id="58" name="Text Box 66"/>
            <p:cNvSpPr txBox="1">
              <a:spLocks noChangeArrowheads="1"/>
            </p:cNvSpPr>
            <p:nvPr/>
          </p:nvSpPr>
          <p:spPr bwMode="auto">
            <a:xfrm>
              <a:off x="1842" y="1722"/>
              <a:ext cx="693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energie</a:t>
              </a:r>
            </a:p>
          </p:txBody>
        </p:sp>
        <p:sp>
          <p:nvSpPr>
            <p:cNvPr id="59" name="Text Box 67"/>
            <p:cNvSpPr txBox="1">
              <a:spLocks noChangeArrowheads="1"/>
            </p:cNvSpPr>
            <p:nvPr/>
          </p:nvSpPr>
          <p:spPr bwMode="auto">
            <a:xfrm>
              <a:off x="1716" y="2685"/>
              <a:ext cx="1110" cy="2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pas d’energie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408488" y="4386262"/>
            <a:ext cx="4500562" cy="2239645"/>
            <a:chOff x="4408488" y="4386262"/>
            <a:chExt cx="4500562" cy="2239645"/>
          </a:xfrm>
        </p:grpSpPr>
        <p:grpSp>
          <p:nvGrpSpPr>
            <p:cNvPr id="49" name="Group 102"/>
            <p:cNvGrpSpPr>
              <a:grpSpLocks/>
            </p:cNvGrpSpPr>
            <p:nvPr/>
          </p:nvGrpSpPr>
          <p:grpSpPr bwMode="auto">
            <a:xfrm>
              <a:off x="4408488" y="4797425"/>
              <a:ext cx="4500562" cy="1501775"/>
              <a:chOff x="2777" y="1894"/>
              <a:chExt cx="2835" cy="946"/>
            </a:xfrm>
          </p:grpSpPr>
          <p:sp>
            <p:nvSpPr>
              <p:cNvPr id="50" name="AutoShape 73"/>
              <p:cNvSpPr>
                <a:spLocks noChangeArrowheads="1"/>
              </p:cNvSpPr>
              <p:nvPr/>
            </p:nvSpPr>
            <p:spPr bwMode="auto">
              <a:xfrm rot="20733136" flipV="1">
                <a:off x="2832" y="2534"/>
                <a:ext cx="935" cy="306"/>
              </a:xfrm>
              <a:prstGeom prst="leftArrow">
                <a:avLst>
                  <a:gd name="adj1" fmla="val 50000"/>
                  <a:gd name="adj2" fmla="val 76389"/>
                </a:avLst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1" name="AutoShape 72"/>
              <p:cNvSpPr>
                <a:spLocks noChangeArrowheads="1"/>
              </p:cNvSpPr>
              <p:nvPr/>
            </p:nvSpPr>
            <p:spPr bwMode="auto">
              <a:xfrm rot="866864">
                <a:off x="2777" y="1894"/>
                <a:ext cx="935" cy="306"/>
              </a:xfrm>
              <a:prstGeom prst="leftArrow">
                <a:avLst>
                  <a:gd name="adj1" fmla="val 50000"/>
                  <a:gd name="adj2" fmla="val 76389"/>
                </a:avLst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2" name="Text Box 56"/>
              <p:cNvSpPr txBox="1">
                <a:spLocks noChangeArrowheads="1"/>
              </p:cNvSpPr>
              <p:nvPr/>
            </p:nvSpPr>
            <p:spPr bwMode="auto">
              <a:xfrm>
                <a:off x="3665" y="1944"/>
                <a:ext cx="1220" cy="35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/>
                  <a:t>L1 – L2  =  n. </a:t>
                </a:r>
                <a:r>
                  <a:rPr lang="fr-FR" altLang="fr-FR" sz="2800" b="1">
                    <a:latin typeface="Symbol" pitchFamily="18" charset="2"/>
                  </a:rPr>
                  <a:t>l</a:t>
                </a:r>
                <a:endParaRPr lang="fr-FR" altLang="fr-FR" sz="2800" b="1"/>
              </a:p>
            </p:txBody>
          </p:sp>
          <p:sp>
            <p:nvSpPr>
              <p:cNvPr id="53" name="Text Box 57"/>
              <p:cNvSpPr txBox="1">
                <a:spLocks noChangeArrowheads="1"/>
              </p:cNvSpPr>
              <p:nvPr/>
            </p:nvSpPr>
            <p:spPr bwMode="auto">
              <a:xfrm>
                <a:off x="3693" y="2449"/>
                <a:ext cx="1919" cy="35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/>
                  <a:t>L1 – L2  =  n. </a:t>
                </a:r>
                <a:r>
                  <a:rPr lang="fr-FR" altLang="fr-FR" sz="2800" b="1">
                    <a:latin typeface="Symbol" pitchFamily="18" charset="2"/>
                  </a:rPr>
                  <a:t>l </a:t>
                </a:r>
                <a:r>
                  <a:rPr lang="fr-FR" altLang="fr-FR" sz="2800" b="1"/>
                  <a:t>+ </a:t>
                </a:r>
                <a:r>
                  <a:rPr lang="fr-FR" altLang="fr-FR" sz="2800" b="1">
                    <a:latin typeface="Symbol" pitchFamily="18" charset="2"/>
                  </a:rPr>
                  <a:t>l / 2</a:t>
                </a:r>
                <a:endParaRPr lang="fr-FR" altLang="fr-FR" sz="2800" b="1"/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5818188" y="438626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ondes en phase</a:t>
              </a:r>
              <a:endParaRPr lang="fr-FR"/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5462268" y="6256575"/>
              <a:ext cx="3283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ondes en opposition de phase</a:t>
              </a:r>
              <a:endParaRPr lang="fr-FR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41210" y="3157256"/>
            <a:ext cx="4369593" cy="1325152"/>
            <a:chOff x="241210" y="3157256"/>
            <a:chExt cx="4369593" cy="1325152"/>
          </a:xfrm>
        </p:grpSpPr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869047" y="3382115"/>
              <a:ext cx="478773" cy="464877"/>
            </a:xfrm>
            <a:custGeom>
              <a:avLst/>
              <a:gdLst>
                <a:gd name="T0" fmla="*/ 512 w 576"/>
                <a:gd name="T1" fmla="*/ 0 h 603"/>
                <a:gd name="T2" fmla="*/ 0 w 576"/>
                <a:gd name="T3" fmla="*/ 247 h 603"/>
                <a:gd name="T4" fmla="*/ 439 w 576"/>
                <a:gd name="T5" fmla="*/ 603 h 603"/>
                <a:gd name="T6" fmla="*/ 548 w 576"/>
                <a:gd name="T7" fmla="*/ 430 h 603"/>
                <a:gd name="T8" fmla="*/ 576 w 576"/>
                <a:gd name="T9" fmla="*/ 174 h 603"/>
                <a:gd name="T10" fmla="*/ 512 w 576"/>
                <a:gd name="T11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" h="603">
                  <a:moveTo>
                    <a:pt x="512" y="0"/>
                  </a:moveTo>
                  <a:lnTo>
                    <a:pt x="0" y="247"/>
                  </a:lnTo>
                  <a:lnTo>
                    <a:pt x="439" y="603"/>
                  </a:lnTo>
                  <a:lnTo>
                    <a:pt x="548" y="430"/>
                  </a:lnTo>
                  <a:lnTo>
                    <a:pt x="576" y="174"/>
                  </a:lnTo>
                  <a:lnTo>
                    <a:pt x="512" y="0"/>
                  </a:lnTo>
                  <a:close/>
                </a:path>
              </a:pathLst>
            </a:custGeom>
            <a:gradFill rotWithShape="0">
              <a:gsLst>
                <a:gs pos="0">
                  <a:srgbClr val="FF9933"/>
                </a:gs>
                <a:gs pos="100000">
                  <a:srgbClr val="FFFF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894312" y="3809094"/>
              <a:ext cx="478773" cy="464877"/>
            </a:xfrm>
            <a:custGeom>
              <a:avLst/>
              <a:gdLst>
                <a:gd name="T0" fmla="*/ 512 w 576"/>
                <a:gd name="T1" fmla="*/ 0 h 603"/>
                <a:gd name="T2" fmla="*/ 0 w 576"/>
                <a:gd name="T3" fmla="*/ 247 h 603"/>
                <a:gd name="T4" fmla="*/ 439 w 576"/>
                <a:gd name="T5" fmla="*/ 603 h 603"/>
                <a:gd name="T6" fmla="*/ 548 w 576"/>
                <a:gd name="T7" fmla="*/ 430 h 603"/>
                <a:gd name="T8" fmla="*/ 576 w 576"/>
                <a:gd name="T9" fmla="*/ 174 h 603"/>
                <a:gd name="T10" fmla="*/ 512 w 576"/>
                <a:gd name="T11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" h="603">
                  <a:moveTo>
                    <a:pt x="512" y="0"/>
                  </a:moveTo>
                  <a:lnTo>
                    <a:pt x="0" y="247"/>
                  </a:lnTo>
                  <a:lnTo>
                    <a:pt x="439" y="603"/>
                  </a:lnTo>
                  <a:lnTo>
                    <a:pt x="548" y="430"/>
                  </a:lnTo>
                  <a:lnTo>
                    <a:pt x="576" y="174"/>
                  </a:lnTo>
                  <a:lnTo>
                    <a:pt x="512" y="0"/>
                  </a:lnTo>
                  <a:close/>
                </a:path>
              </a:pathLst>
            </a:custGeom>
            <a:gradFill rotWithShape="0">
              <a:gsLst>
                <a:gs pos="0">
                  <a:srgbClr val="FF9933"/>
                </a:gs>
                <a:gs pos="100000">
                  <a:srgbClr val="FFFF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906945" y="3292424"/>
              <a:ext cx="147801" cy="100933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hlink"/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804621" y="3344217"/>
              <a:ext cx="49267" cy="991653"/>
              <a:chOff x="984" y="1604"/>
              <a:chExt cx="64" cy="1287"/>
            </a:xfrm>
          </p:grpSpPr>
          <p:sp>
            <p:nvSpPr>
              <p:cNvPr id="90" name="Rectangle 81"/>
              <p:cNvSpPr>
                <a:spLocks noChangeArrowheads="1"/>
              </p:cNvSpPr>
              <p:nvPr/>
            </p:nvSpPr>
            <p:spPr bwMode="auto">
              <a:xfrm>
                <a:off x="984" y="1604"/>
                <a:ext cx="64" cy="23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1" name="Rectangle 82"/>
              <p:cNvSpPr>
                <a:spLocks noChangeArrowheads="1"/>
              </p:cNvSpPr>
              <p:nvPr/>
            </p:nvSpPr>
            <p:spPr bwMode="auto">
              <a:xfrm>
                <a:off x="984" y="2036"/>
                <a:ext cx="57" cy="336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2" name="Rectangle 83"/>
              <p:cNvSpPr>
                <a:spLocks noChangeArrowheads="1"/>
              </p:cNvSpPr>
              <p:nvPr/>
            </p:nvSpPr>
            <p:spPr bwMode="auto">
              <a:xfrm>
                <a:off x="984" y="2555"/>
                <a:ext cx="57" cy="336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82" name="Line 84"/>
            <p:cNvSpPr>
              <a:spLocks noChangeShapeType="1"/>
            </p:cNvSpPr>
            <p:nvPr/>
          </p:nvSpPr>
          <p:spPr bwMode="auto">
            <a:xfrm>
              <a:off x="271528" y="3798988"/>
              <a:ext cx="2289016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3" name="Line 85"/>
            <p:cNvSpPr>
              <a:spLocks noChangeShapeType="1"/>
            </p:cNvSpPr>
            <p:nvPr/>
          </p:nvSpPr>
          <p:spPr bwMode="auto">
            <a:xfrm flipV="1">
              <a:off x="2349580" y="3157256"/>
              <a:ext cx="0" cy="132515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4" name="Freeform 86"/>
            <p:cNvSpPr>
              <a:spLocks/>
            </p:cNvSpPr>
            <p:nvPr/>
          </p:nvSpPr>
          <p:spPr bwMode="auto">
            <a:xfrm>
              <a:off x="243737" y="3580446"/>
              <a:ext cx="2113423" cy="429506"/>
            </a:xfrm>
            <a:custGeom>
              <a:avLst/>
              <a:gdLst>
                <a:gd name="T0" fmla="*/ 55 w 2743"/>
                <a:gd name="T1" fmla="*/ 0 h 557"/>
                <a:gd name="T2" fmla="*/ 987 w 2743"/>
                <a:gd name="T3" fmla="*/ 0 h 557"/>
                <a:gd name="T4" fmla="*/ 2743 w 2743"/>
                <a:gd name="T5" fmla="*/ 539 h 557"/>
                <a:gd name="T6" fmla="*/ 768 w 2743"/>
                <a:gd name="T7" fmla="*/ 557 h 557"/>
                <a:gd name="T8" fmla="*/ 0 w 2743"/>
                <a:gd name="T9" fmla="*/ 557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3" h="557">
                  <a:moveTo>
                    <a:pt x="55" y="0"/>
                  </a:moveTo>
                  <a:lnTo>
                    <a:pt x="987" y="0"/>
                  </a:lnTo>
                  <a:lnTo>
                    <a:pt x="2743" y="539"/>
                  </a:lnTo>
                  <a:lnTo>
                    <a:pt x="768" y="557"/>
                  </a:lnTo>
                  <a:lnTo>
                    <a:pt x="0" y="557"/>
                  </a:lnTo>
                </a:path>
              </a:pathLst>
            </a:custGeom>
            <a:noFill/>
            <a:ln w="6350" cap="flat" cmpd="sng">
              <a:solidFill>
                <a:schemeClr val="accent2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5" name="Freeform 87"/>
            <p:cNvSpPr>
              <a:spLocks/>
            </p:cNvSpPr>
            <p:nvPr/>
          </p:nvSpPr>
          <p:spPr bwMode="auto">
            <a:xfrm>
              <a:off x="317005" y="3577919"/>
              <a:ext cx="2081842" cy="429506"/>
            </a:xfrm>
            <a:custGeom>
              <a:avLst/>
              <a:gdLst>
                <a:gd name="T0" fmla="*/ 55 w 2701"/>
                <a:gd name="T1" fmla="*/ 0 h 557"/>
                <a:gd name="T2" fmla="*/ 987 w 2701"/>
                <a:gd name="T3" fmla="*/ 0 h 557"/>
                <a:gd name="T4" fmla="*/ 2701 w 2701"/>
                <a:gd name="T5" fmla="*/ 286 h 557"/>
                <a:gd name="T6" fmla="*/ 768 w 2701"/>
                <a:gd name="T7" fmla="*/ 557 h 557"/>
                <a:gd name="T8" fmla="*/ 0 w 2701"/>
                <a:gd name="T9" fmla="*/ 557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1" h="557">
                  <a:moveTo>
                    <a:pt x="55" y="0"/>
                  </a:moveTo>
                  <a:lnTo>
                    <a:pt x="987" y="0"/>
                  </a:lnTo>
                  <a:lnTo>
                    <a:pt x="2701" y="286"/>
                  </a:lnTo>
                  <a:lnTo>
                    <a:pt x="768" y="557"/>
                  </a:lnTo>
                  <a:lnTo>
                    <a:pt x="0" y="557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241210" y="3577919"/>
              <a:ext cx="2102054" cy="601308"/>
            </a:xfrm>
            <a:custGeom>
              <a:avLst/>
              <a:gdLst>
                <a:gd name="T0" fmla="*/ 55 w 2728"/>
                <a:gd name="T1" fmla="*/ 0 h 779"/>
                <a:gd name="T2" fmla="*/ 987 w 2728"/>
                <a:gd name="T3" fmla="*/ 0 h 779"/>
                <a:gd name="T4" fmla="*/ 2728 w 2728"/>
                <a:gd name="T5" fmla="*/ 779 h 779"/>
                <a:gd name="T6" fmla="*/ 991 w 2728"/>
                <a:gd name="T7" fmla="*/ 569 h 779"/>
                <a:gd name="T8" fmla="*/ 0 w 2728"/>
                <a:gd name="T9" fmla="*/ 557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8" h="779">
                  <a:moveTo>
                    <a:pt x="55" y="0"/>
                  </a:moveTo>
                  <a:lnTo>
                    <a:pt x="987" y="0"/>
                  </a:lnTo>
                  <a:lnTo>
                    <a:pt x="2728" y="779"/>
                  </a:lnTo>
                  <a:lnTo>
                    <a:pt x="991" y="569"/>
                  </a:lnTo>
                  <a:lnTo>
                    <a:pt x="0" y="557"/>
                  </a:ln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grpSp>
          <p:nvGrpSpPr>
            <p:cNvPr id="87" name="Group 92"/>
            <p:cNvGrpSpPr>
              <a:grpSpLocks/>
            </p:cNvGrpSpPr>
            <p:nvPr/>
          </p:nvGrpSpPr>
          <p:grpSpPr bwMode="auto">
            <a:xfrm>
              <a:off x="2336948" y="3206523"/>
              <a:ext cx="718791" cy="1163456"/>
              <a:chOff x="3009" y="1802"/>
              <a:chExt cx="934" cy="1509"/>
            </a:xfrm>
          </p:grpSpPr>
          <p:sp>
            <p:nvSpPr>
              <p:cNvPr id="88" name="Freeform 93"/>
              <p:cNvSpPr>
                <a:spLocks/>
              </p:cNvSpPr>
              <p:nvPr/>
            </p:nvSpPr>
            <p:spPr bwMode="auto">
              <a:xfrm>
                <a:off x="3009" y="2552"/>
                <a:ext cx="928" cy="759"/>
              </a:xfrm>
              <a:custGeom>
                <a:avLst/>
                <a:gdLst>
                  <a:gd name="T0" fmla="*/ 876 w 928"/>
                  <a:gd name="T1" fmla="*/ 0 h 759"/>
                  <a:gd name="T2" fmla="*/ 785 w 928"/>
                  <a:gd name="T3" fmla="*/ 64 h 759"/>
                  <a:gd name="T4" fmla="*/ 17 w 928"/>
                  <a:gd name="T5" fmla="*/ 283 h 759"/>
                  <a:gd name="T6" fmla="*/ 885 w 928"/>
                  <a:gd name="T7" fmla="*/ 530 h 759"/>
                  <a:gd name="T8" fmla="*/ 44 w 928"/>
                  <a:gd name="T9" fmla="*/ 759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8" h="759">
                    <a:moveTo>
                      <a:pt x="876" y="0"/>
                    </a:moveTo>
                    <a:cubicBezTo>
                      <a:pt x="861" y="11"/>
                      <a:pt x="928" y="17"/>
                      <a:pt x="785" y="64"/>
                    </a:cubicBezTo>
                    <a:cubicBezTo>
                      <a:pt x="642" y="111"/>
                      <a:pt x="0" y="205"/>
                      <a:pt x="17" y="283"/>
                    </a:cubicBezTo>
                    <a:cubicBezTo>
                      <a:pt x="34" y="361"/>
                      <a:pt x="881" y="451"/>
                      <a:pt x="885" y="530"/>
                    </a:cubicBezTo>
                    <a:cubicBezTo>
                      <a:pt x="889" y="609"/>
                      <a:pt x="466" y="684"/>
                      <a:pt x="44" y="759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" name="Freeform 94"/>
              <p:cNvSpPr>
                <a:spLocks/>
              </p:cNvSpPr>
              <p:nvPr/>
            </p:nvSpPr>
            <p:spPr bwMode="auto">
              <a:xfrm flipV="1">
                <a:off x="3015" y="1802"/>
                <a:ext cx="928" cy="759"/>
              </a:xfrm>
              <a:custGeom>
                <a:avLst/>
                <a:gdLst>
                  <a:gd name="T0" fmla="*/ 876 w 928"/>
                  <a:gd name="T1" fmla="*/ 0 h 759"/>
                  <a:gd name="T2" fmla="*/ 785 w 928"/>
                  <a:gd name="T3" fmla="*/ 64 h 759"/>
                  <a:gd name="T4" fmla="*/ 17 w 928"/>
                  <a:gd name="T5" fmla="*/ 283 h 759"/>
                  <a:gd name="T6" fmla="*/ 885 w 928"/>
                  <a:gd name="T7" fmla="*/ 530 h 759"/>
                  <a:gd name="T8" fmla="*/ 44 w 928"/>
                  <a:gd name="T9" fmla="*/ 759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8" h="759">
                    <a:moveTo>
                      <a:pt x="876" y="0"/>
                    </a:moveTo>
                    <a:cubicBezTo>
                      <a:pt x="861" y="11"/>
                      <a:pt x="928" y="17"/>
                      <a:pt x="785" y="64"/>
                    </a:cubicBezTo>
                    <a:cubicBezTo>
                      <a:pt x="642" y="111"/>
                      <a:pt x="0" y="205"/>
                      <a:pt x="17" y="283"/>
                    </a:cubicBezTo>
                    <a:cubicBezTo>
                      <a:pt x="34" y="361"/>
                      <a:pt x="881" y="451"/>
                      <a:pt x="885" y="530"/>
                    </a:cubicBezTo>
                    <a:cubicBezTo>
                      <a:pt x="889" y="609"/>
                      <a:pt x="466" y="684"/>
                      <a:pt x="44" y="759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93" name="Group 100"/>
            <p:cNvGrpSpPr>
              <a:grpSpLocks/>
            </p:cNvGrpSpPr>
            <p:nvPr/>
          </p:nvGrpSpPr>
          <p:grpSpPr bwMode="auto">
            <a:xfrm>
              <a:off x="2473378" y="3618343"/>
              <a:ext cx="2137425" cy="735213"/>
              <a:chOff x="3082" y="3636"/>
              <a:chExt cx="1692" cy="582"/>
            </a:xfrm>
          </p:grpSpPr>
          <p:sp>
            <p:nvSpPr>
              <p:cNvPr id="94" name="Text Box 90"/>
              <p:cNvSpPr txBox="1">
                <a:spLocks noChangeArrowheads="1"/>
              </p:cNvSpPr>
              <p:nvPr/>
            </p:nvSpPr>
            <p:spPr bwMode="auto">
              <a:xfrm>
                <a:off x="3873" y="4026"/>
                <a:ext cx="691" cy="1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decalage  </a:t>
                </a:r>
                <a:r>
                  <a:rPr lang="fr-FR" altLang="fr-FR" sz="1400" b="1">
                    <a:latin typeface="Symbol" pitchFamily="18" charset="2"/>
                  </a:rPr>
                  <a:t>l</a:t>
                </a:r>
              </a:p>
            </p:txBody>
          </p:sp>
          <p:sp>
            <p:nvSpPr>
              <p:cNvPr id="95" name="Text Box 91"/>
              <p:cNvSpPr txBox="1">
                <a:spLocks noChangeArrowheads="1"/>
              </p:cNvSpPr>
              <p:nvPr/>
            </p:nvSpPr>
            <p:spPr bwMode="auto">
              <a:xfrm>
                <a:off x="3873" y="3852"/>
                <a:ext cx="88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decalage  </a:t>
                </a:r>
                <a:r>
                  <a:rPr lang="fr-FR" altLang="fr-FR" sz="1400" b="1">
                    <a:latin typeface="Symbol" pitchFamily="18" charset="2"/>
                  </a:rPr>
                  <a:t>l</a:t>
                </a:r>
                <a:r>
                  <a:rPr lang="fr-FR" altLang="fr-FR" sz="1400"/>
                  <a:t> / 2</a:t>
                </a:r>
              </a:p>
            </p:txBody>
          </p:sp>
          <p:sp>
            <p:nvSpPr>
              <p:cNvPr id="96" name="Text Box 96"/>
              <p:cNvSpPr txBox="1">
                <a:spLocks noChangeArrowheads="1"/>
              </p:cNvSpPr>
              <p:nvPr/>
            </p:nvSpPr>
            <p:spPr bwMode="auto">
              <a:xfrm>
                <a:off x="3871" y="3636"/>
                <a:ext cx="903" cy="21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decalage </a:t>
                </a:r>
                <a:r>
                  <a:rPr lang="fr-FR" altLang="fr-FR" sz="1600"/>
                  <a:t> zero</a:t>
                </a:r>
              </a:p>
            </p:txBody>
          </p:sp>
          <p:sp>
            <p:nvSpPr>
              <p:cNvPr id="97" name="Line 97"/>
              <p:cNvSpPr>
                <a:spLocks noChangeShapeType="1"/>
              </p:cNvSpPr>
              <p:nvPr/>
            </p:nvSpPr>
            <p:spPr bwMode="auto">
              <a:xfrm flipH="1">
                <a:off x="3610" y="3762"/>
                <a:ext cx="282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8" name="Line 98"/>
              <p:cNvSpPr>
                <a:spLocks noChangeShapeType="1"/>
              </p:cNvSpPr>
              <p:nvPr/>
            </p:nvSpPr>
            <p:spPr bwMode="auto">
              <a:xfrm flipH="1">
                <a:off x="3082" y="3946"/>
                <a:ext cx="810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9" name="Line 99"/>
              <p:cNvSpPr>
                <a:spLocks noChangeShapeType="1"/>
              </p:cNvSpPr>
              <p:nvPr/>
            </p:nvSpPr>
            <p:spPr bwMode="auto">
              <a:xfrm flipH="1">
                <a:off x="3610" y="4118"/>
                <a:ext cx="282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01" name="Freeform 88"/>
            <p:cNvSpPr>
              <a:spLocks/>
            </p:cNvSpPr>
            <p:nvPr/>
          </p:nvSpPr>
          <p:spPr bwMode="auto">
            <a:xfrm flipV="1">
              <a:off x="266610" y="3412819"/>
              <a:ext cx="2102054" cy="601308"/>
            </a:xfrm>
            <a:custGeom>
              <a:avLst/>
              <a:gdLst>
                <a:gd name="T0" fmla="*/ 55 w 2728"/>
                <a:gd name="T1" fmla="*/ 0 h 779"/>
                <a:gd name="T2" fmla="*/ 987 w 2728"/>
                <a:gd name="T3" fmla="*/ 0 h 779"/>
                <a:gd name="T4" fmla="*/ 2728 w 2728"/>
                <a:gd name="T5" fmla="*/ 779 h 779"/>
                <a:gd name="T6" fmla="*/ 991 w 2728"/>
                <a:gd name="T7" fmla="*/ 569 h 779"/>
                <a:gd name="T8" fmla="*/ 0 w 2728"/>
                <a:gd name="T9" fmla="*/ 557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8" h="779">
                  <a:moveTo>
                    <a:pt x="55" y="0"/>
                  </a:moveTo>
                  <a:lnTo>
                    <a:pt x="987" y="0"/>
                  </a:lnTo>
                  <a:lnTo>
                    <a:pt x="2728" y="779"/>
                  </a:lnTo>
                  <a:lnTo>
                    <a:pt x="991" y="569"/>
                  </a:lnTo>
                  <a:lnTo>
                    <a:pt x="0" y="557"/>
                  </a:ln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43931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638168"/>
            <a:ext cx="7672874" cy="461963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altLang="fr-FR" sz="2400">
                <a:solidFill>
                  <a:srgbClr val="000000"/>
                </a:solidFill>
              </a:rPr>
              <a:t>addition d ’ </a:t>
            </a:r>
            <a:r>
              <a:rPr lang="fr-FR" altLang="fr-FR" sz="2400" smtClean="0">
                <a:solidFill>
                  <a:srgbClr val="000000"/>
                </a:solidFill>
              </a:rPr>
              <a:t>ondes et distribution d’energie  </a:t>
            </a:r>
            <a:endParaRPr lang="fr-FR" altLang="fr-FR" sz="2400"/>
          </a:p>
        </p:txBody>
      </p:sp>
      <p:grpSp>
        <p:nvGrpSpPr>
          <p:cNvPr id="109" name="Groupe 108"/>
          <p:cNvGrpSpPr/>
          <p:nvPr/>
        </p:nvGrpSpPr>
        <p:grpSpPr>
          <a:xfrm>
            <a:off x="5090499" y="1322213"/>
            <a:ext cx="3853511" cy="2249696"/>
            <a:chOff x="2588005" y="1442913"/>
            <a:chExt cx="5727334" cy="3773075"/>
          </a:xfrm>
        </p:grpSpPr>
        <p:sp>
          <p:nvSpPr>
            <p:cNvPr id="4" name="Line 206"/>
            <p:cNvSpPr>
              <a:spLocks noChangeShapeType="1"/>
            </p:cNvSpPr>
            <p:nvPr/>
          </p:nvSpPr>
          <p:spPr bwMode="auto">
            <a:xfrm>
              <a:off x="2873842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Line 207"/>
            <p:cNvSpPr>
              <a:spLocks noChangeShapeType="1"/>
            </p:cNvSpPr>
            <p:nvPr/>
          </p:nvSpPr>
          <p:spPr bwMode="auto">
            <a:xfrm>
              <a:off x="2873842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Line 208"/>
            <p:cNvSpPr>
              <a:spLocks noChangeShapeType="1"/>
            </p:cNvSpPr>
            <p:nvPr/>
          </p:nvSpPr>
          <p:spPr bwMode="auto">
            <a:xfrm>
              <a:off x="3524916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209"/>
            <p:cNvSpPr>
              <a:spLocks noChangeShapeType="1"/>
            </p:cNvSpPr>
            <p:nvPr/>
          </p:nvSpPr>
          <p:spPr bwMode="auto">
            <a:xfrm>
              <a:off x="3524916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210"/>
            <p:cNvSpPr>
              <a:spLocks noChangeShapeType="1"/>
            </p:cNvSpPr>
            <p:nvPr/>
          </p:nvSpPr>
          <p:spPr bwMode="auto">
            <a:xfrm>
              <a:off x="4191870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211"/>
            <p:cNvSpPr>
              <a:spLocks noChangeShapeType="1"/>
            </p:cNvSpPr>
            <p:nvPr/>
          </p:nvSpPr>
          <p:spPr bwMode="auto">
            <a:xfrm>
              <a:off x="4191870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212"/>
            <p:cNvSpPr>
              <a:spLocks noChangeShapeType="1"/>
            </p:cNvSpPr>
            <p:nvPr/>
          </p:nvSpPr>
          <p:spPr bwMode="auto">
            <a:xfrm>
              <a:off x="4858824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213"/>
            <p:cNvSpPr>
              <a:spLocks noChangeShapeType="1"/>
            </p:cNvSpPr>
            <p:nvPr/>
          </p:nvSpPr>
          <p:spPr bwMode="auto">
            <a:xfrm>
              <a:off x="4858824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214"/>
            <p:cNvSpPr>
              <a:spLocks noChangeShapeType="1"/>
            </p:cNvSpPr>
            <p:nvPr/>
          </p:nvSpPr>
          <p:spPr bwMode="auto">
            <a:xfrm>
              <a:off x="5525778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215"/>
            <p:cNvSpPr>
              <a:spLocks noChangeShapeType="1"/>
            </p:cNvSpPr>
            <p:nvPr/>
          </p:nvSpPr>
          <p:spPr bwMode="auto">
            <a:xfrm>
              <a:off x="5525778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216"/>
            <p:cNvSpPr>
              <a:spLocks noChangeShapeType="1"/>
            </p:cNvSpPr>
            <p:nvPr/>
          </p:nvSpPr>
          <p:spPr bwMode="auto">
            <a:xfrm>
              <a:off x="6192732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217"/>
            <p:cNvSpPr>
              <a:spLocks noChangeShapeType="1"/>
            </p:cNvSpPr>
            <p:nvPr/>
          </p:nvSpPr>
          <p:spPr bwMode="auto">
            <a:xfrm>
              <a:off x="6192732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218"/>
            <p:cNvSpPr>
              <a:spLocks noChangeShapeType="1"/>
            </p:cNvSpPr>
            <p:nvPr/>
          </p:nvSpPr>
          <p:spPr bwMode="auto">
            <a:xfrm>
              <a:off x="6859686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219"/>
            <p:cNvSpPr>
              <a:spLocks noChangeShapeType="1"/>
            </p:cNvSpPr>
            <p:nvPr/>
          </p:nvSpPr>
          <p:spPr bwMode="auto">
            <a:xfrm>
              <a:off x="6859686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220"/>
            <p:cNvSpPr>
              <a:spLocks noChangeShapeType="1"/>
            </p:cNvSpPr>
            <p:nvPr/>
          </p:nvSpPr>
          <p:spPr bwMode="auto">
            <a:xfrm>
              <a:off x="7526640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221"/>
            <p:cNvSpPr>
              <a:spLocks noChangeShapeType="1"/>
            </p:cNvSpPr>
            <p:nvPr/>
          </p:nvSpPr>
          <p:spPr bwMode="auto">
            <a:xfrm>
              <a:off x="7526640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222"/>
            <p:cNvSpPr>
              <a:spLocks noChangeShapeType="1"/>
            </p:cNvSpPr>
            <p:nvPr/>
          </p:nvSpPr>
          <p:spPr bwMode="auto">
            <a:xfrm>
              <a:off x="8193593" y="1519978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23"/>
            <p:cNvSpPr>
              <a:spLocks noChangeShapeType="1"/>
            </p:cNvSpPr>
            <p:nvPr/>
          </p:nvSpPr>
          <p:spPr bwMode="auto">
            <a:xfrm>
              <a:off x="8193593" y="4267905"/>
              <a:ext cx="2647" cy="1056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24"/>
            <p:cNvSpPr>
              <a:spLocks noChangeShapeType="1"/>
            </p:cNvSpPr>
            <p:nvPr/>
          </p:nvSpPr>
          <p:spPr bwMode="auto">
            <a:xfrm>
              <a:off x="2873842" y="4373594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25"/>
            <p:cNvSpPr>
              <a:spLocks noChangeShapeType="1"/>
            </p:cNvSpPr>
            <p:nvPr/>
          </p:nvSpPr>
          <p:spPr bwMode="auto">
            <a:xfrm>
              <a:off x="8066555" y="4373594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26"/>
            <p:cNvSpPr>
              <a:spLocks noChangeShapeType="1"/>
            </p:cNvSpPr>
            <p:nvPr/>
          </p:nvSpPr>
          <p:spPr bwMode="auto">
            <a:xfrm>
              <a:off x="2873842" y="3660190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227"/>
            <p:cNvSpPr>
              <a:spLocks noChangeShapeType="1"/>
            </p:cNvSpPr>
            <p:nvPr/>
          </p:nvSpPr>
          <p:spPr bwMode="auto">
            <a:xfrm>
              <a:off x="8066555" y="3660190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228"/>
            <p:cNvSpPr>
              <a:spLocks noChangeShapeType="1"/>
            </p:cNvSpPr>
            <p:nvPr/>
          </p:nvSpPr>
          <p:spPr bwMode="auto">
            <a:xfrm>
              <a:off x="2873842" y="2946786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229"/>
            <p:cNvSpPr>
              <a:spLocks noChangeShapeType="1"/>
            </p:cNvSpPr>
            <p:nvPr/>
          </p:nvSpPr>
          <p:spPr bwMode="auto">
            <a:xfrm>
              <a:off x="8066555" y="2946786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230"/>
            <p:cNvSpPr>
              <a:spLocks noChangeShapeType="1"/>
            </p:cNvSpPr>
            <p:nvPr/>
          </p:nvSpPr>
          <p:spPr bwMode="auto">
            <a:xfrm>
              <a:off x="2873842" y="2233382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231"/>
            <p:cNvSpPr>
              <a:spLocks noChangeShapeType="1"/>
            </p:cNvSpPr>
            <p:nvPr/>
          </p:nvSpPr>
          <p:spPr bwMode="auto">
            <a:xfrm>
              <a:off x="8066555" y="2233382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232"/>
            <p:cNvSpPr>
              <a:spLocks noChangeShapeType="1"/>
            </p:cNvSpPr>
            <p:nvPr/>
          </p:nvSpPr>
          <p:spPr bwMode="auto">
            <a:xfrm>
              <a:off x="2873842" y="1519978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233"/>
            <p:cNvSpPr>
              <a:spLocks noChangeShapeType="1"/>
            </p:cNvSpPr>
            <p:nvPr/>
          </p:nvSpPr>
          <p:spPr bwMode="auto">
            <a:xfrm>
              <a:off x="8066555" y="1519978"/>
              <a:ext cx="12703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234"/>
            <p:cNvSpPr>
              <a:spLocks noChangeShapeType="1"/>
            </p:cNvSpPr>
            <p:nvPr/>
          </p:nvSpPr>
          <p:spPr bwMode="auto">
            <a:xfrm>
              <a:off x="2810323" y="4492495"/>
              <a:ext cx="7939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Rectangle 235"/>
            <p:cNvSpPr>
              <a:spLocks noChangeArrowheads="1"/>
            </p:cNvSpPr>
            <p:nvPr/>
          </p:nvSpPr>
          <p:spPr bwMode="auto">
            <a:xfrm>
              <a:off x="2905602" y="4415430"/>
              <a:ext cx="132332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8</a:t>
              </a:r>
              <a:endParaRPr lang="fr-FR" altLang="fr-FR"/>
            </a:p>
          </p:txBody>
        </p:sp>
        <p:sp>
          <p:nvSpPr>
            <p:cNvPr id="35" name="Line 236"/>
            <p:cNvSpPr>
              <a:spLocks noChangeShapeType="1"/>
            </p:cNvSpPr>
            <p:nvPr/>
          </p:nvSpPr>
          <p:spPr bwMode="auto">
            <a:xfrm>
              <a:off x="3461397" y="4492495"/>
              <a:ext cx="7939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Rectangle 237"/>
            <p:cNvSpPr>
              <a:spLocks noChangeArrowheads="1"/>
            </p:cNvSpPr>
            <p:nvPr/>
          </p:nvSpPr>
          <p:spPr bwMode="auto">
            <a:xfrm>
              <a:off x="3559323" y="4415430"/>
              <a:ext cx="132332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fr-FR" altLang="fr-FR"/>
            </a:p>
          </p:txBody>
        </p:sp>
        <p:sp>
          <p:nvSpPr>
            <p:cNvPr id="37" name="Line 238"/>
            <p:cNvSpPr>
              <a:spLocks noChangeShapeType="1"/>
            </p:cNvSpPr>
            <p:nvPr/>
          </p:nvSpPr>
          <p:spPr bwMode="auto">
            <a:xfrm>
              <a:off x="4128351" y="4492495"/>
              <a:ext cx="7939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Rectangle 239"/>
            <p:cNvSpPr>
              <a:spLocks noChangeArrowheads="1"/>
            </p:cNvSpPr>
            <p:nvPr/>
          </p:nvSpPr>
          <p:spPr bwMode="auto">
            <a:xfrm>
              <a:off x="4223630" y="4415430"/>
              <a:ext cx="132332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fr-FR" altLang="fr-FR"/>
            </a:p>
          </p:txBody>
        </p:sp>
        <p:sp>
          <p:nvSpPr>
            <p:cNvPr id="39" name="Line 240"/>
            <p:cNvSpPr>
              <a:spLocks noChangeShapeType="1"/>
            </p:cNvSpPr>
            <p:nvPr/>
          </p:nvSpPr>
          <p:spPr bwMode="auto">
            <a:xfrm>
              <a:off x="4795305" y="4492495"/>
              <a:ext cx="7939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Rectangle 241"/>
            <p:cNvSpPr>
              <a:spLocks noChangeArrowheads="1"/>
            </p:cNvSpPr>
            <p:nvPr/>
          </p:nvSpPr>
          <p:spPr bwMode="auto">
            <a:xfrm>
              <a:off x="4893230" y="4415430"/>
              <a:ext cx="132332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fr-FR" altLang="fr-FR"/>
            </a:p>
          </p:txBody>
        </p:sp>
        <p:sp>
          <p:nvSpPr>
            <p:cNvPr id="41" name="Rectangle 242"/>
            <p:cNvSpPr>
              <a:spLocks noChangeArrowheads="1"/>
            </p:cNvSpPr>
            <p:nvPr/>
          </p:nvSpPr>
          <p:spPr bwMode="auto">
            <a:xfrm>
              <a:off x="5504605" y="4415430"/>
              <a:ext cx="132332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fr-FR" altLang="fr-FR"/>
            </a:p>
          </p:txBody>
        </p:sp>
        <p:sp>
          <p:nvSpPr>
            <p:cNvPr id="42" name="Rectangle 243"/>
            <p:cNvSpPr>
              <a:spLocks noChangeArrowheads="1"/>
            </p:cNvSpPr>
            <p:nvPr/>
          </p:nvSpPr>
          <p:spPr bwMode="auto">
            <a:xfrm>
              <a:off x="6176852" y="4415430"/>
              <a:ext cx="134979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fr-FR" altLang="fr-FR"/>
            </a:p>
          </p:txBody>
        </p:sp>
        <p:sp>
          <p:nvSpPr>
            <p:cNvPr id="43" name="Rectangle 244"/>
            <p:cNvSpPr>
              <a:spLocks noChangeArrowheads="1"/>
            </p:cNvSpPr>
            <p:nvPr/>
          </p:nvSpPr>
          <p:spPr bwMode="auto">
            <a:xfrm>
              <a:off x="6843806" y="4415430"/>
              <a:ext cx="132332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fr-FR" altLang="fr-FR"/>
            </a:p>
          </p:txBody>
        </p:sp>
        <p:sp>
          <p:nvSpPr>
            <p:cNvPr id="44" name="Rectangle 245"/>
            <p:cNvSpPr>
              <a:spLocks noChangeArrowheads="1"/>
            </p:cNvSpPr>
            <p:nvPr/>
          </p:nvSpPr>
          <p:spPr bwMode="auto">
            <a:xfrm>
              <a:off x="7510760" y="4415430"/>
              <a:ext cx="134979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fr-FR" altLang="fr-FR"/>
            </a:p>
          </p:txBody>
        </p:sp>
        <p:sp>
          <p:nvSpPr>
            <p:cNvPr id="45" name="Rectangle 246"/>
            <p:cNvSpPr>
              <a:spLocks noChangeArrowheads="1"/>
            </p:cNvSpPr>
            <p:nvPr/>
          </p:nvSpPr>
          <p:spPr bwMode="auto">
            <a:xfrm>
              <a:off x="8180360" y="4415430"/>
              <a:ext cx="134979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8</a:t>
              </a:r>
              <a:endParaRPr lang="fr-FR" altLang="fr-FR"/>
            </a:p>
          </p:txBody>
        </p:sp>
        <p:sp>
          <p:nvSpPr>
            <p:cNvPr id="46" name="Line 247"/>
            <p:cNvSpPr>
              <a:spLocks noChangeShapeType="1"/>
            </p:cNvSpPr>
            <p:nvPr/>
          </p:nvSpPr>
          <p:spPr bwMode="auto">
            <a:xfrm>
              <a:off x="2588005" y="4373594"/>
              <a:ext cx="7939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Rectangle 248"/>
            <p:cNvSpPr>
              <a:spLocks noChangeArrowheads="1"/>
            </p:cNvSpPr>
            <p:nvPr/>
          </p:nvSpPr>
          <p:spPr bwMode="auto">
            <a:xfrm>
              <a:off x="2680637" y="4296529"/>
              <a:ext cx="132332" cy="26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fr-FR" altLang="fr-FR"/>
            </a:p>
          </p:txBody>
        </p:sp>
        <p:sp>
          <p:nvSpPr>
            <p:cNvPr id="48" name="Line 249"/>
            <p:cNvSpPr>
              <a:spLocks noChangeShapeType="1"/>
            </p:cNvSpPr>
            <p:nvPr/>
          </p:nvSpPr>
          <p:spPr bwMode="auto">
            <a:xfrm>
              <a:off x="2588005" y="3660190"/>
              <a:ext cx="79399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Rectangle 250"/>
            <p:cNvSpPr>
              <a:spLocks noChangeArrowheads="1"/>
            </p:cNvSpPr>
            <p:nvPr/>
          </p:nvSpPr>
          <p:spPr bwMode="auto">
            <a:xfrm>
              <a:off x="2680637" y="3583125"/>
              <a:ext cx="132332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fr-FR" altLang="fr-FR"/>
            </a:p>
          </p:txBody>
        </p:sp>
        <p:sp>
          <p:nvSpPr>
            <p:cNvPr id="50" name="Rectangle 251"/>
            <p:cNvSpPr>
              <a:spLocks noChangeArrowheads="1"/>
            </p:cNvSpPr>
            <p:nvPr/>
          </p:nvSpPr>
          <p:spPr bwMode="auto">
            <a:xfrm>
              <a:off x="2699164" y="2865317"/>
              <a:ext cx="134979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fr-FR" altLang="fr-FR"/>
            </a:p>
          </p:txBody>
        </p:sp>
        <p:sp>
          <p:nvSpPr>
            <p:cNvPr id="51" name="Rectangle 252"/>
            <p:cNvSpPr>
              <a:spLocks noChangeArrowheads="1"/>
            </p:cNvSpPr>
            <p:nvPr/>
          </p:nvSpPr>
          <p:spPr bwMode="auto">
            <a:xfrm>
              <a:off x="2699164" y="2151913"/>
              <a:ext cx="134979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fr-FR" altLang="fr-FR"/>
            </a:p>
          </p:txBody>
        </p:sp>
        <p:sp>
          <p:nvSpPr>
            <p:cNvPr id="52" name="Rectangle 253"/>
            <p:cNvSpPr>
              <a:spLocks noChangeArrowheads="1"/>
            </p:cNvSpPr>
            <p:nvPr/>
          </p:nvSpPr>
          <p:spPr bwMode="auto">
            <a:xfrm>
              <a:off x="2699164" y="1442913"/>
              <a:ext cx="134979" cy="26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fr-FR" altLang="fr-FR"/>
            </a:p>
          </p:txBody>
        </p:sp>
        <p:sp>
          <p:nvSpPr>
            <p:cNvPr id="54" name="Freeform 255"/>
            <p:cNvSpPr>
              <a:spLocks/>
            </p:cNvSpPr>
            <p:nvPr/>
          </p:nvSpPr>
          <p:spPr bwMode="auto">
            <a:xfrm>
              <a:off x="3413757" y="2590084"/>
              <a:ext cx="4255801" cy="713404"/>
            </a:xfrm>
            <a:custGeom>
              <a:avLst/>
              <a:gdLst>
                <a:gd name="T0" fmla="*/ 24 w 268"/>
                <a:gd name="T1" fmla="*/ 312 h 54"/>
                <a:gd name="T2" fmla="*/ 60 w 268"/>
                <a:gd name="T3" fmla="*/ 318 h 54"/>
                <a:gd name="T4" fmla="*/ 102 w 268"/>
                <a:gd name="T5" fmla="*/ 288 h 54"/>
                <a:gd name="T6" fmla="*/ 138 w 268"/>
                <a:gd name="T7" fmla="*/ 234 h 54"/>
                <a:gd name="T8" fmla="*/ 174 w 268"/>
                <a:gd name="T9" fmla="*/ 162 h 54"/>
                <a:gd name="T10" fmla="*/ 216 w 268"/>
                <a:gd name="T11" fmla="*/ 84 h 54"/>
                <a:gd name="T12" fmla="*/ 252 w 268"/>
                <a:gd name="T13" fmla="*/ 30 h 54"/>
                <a:gd name="T14" fmla="*/ 288 w 268"/>
                <a:gd name="T15" fmla="*/ 0 h 54"/>
                <a:gd name="T16" fmla="*/ 324 w 268"/>
                <a:gd name="T17" fmla="*/ 6 h 54"/>
                <a:gd name="T18" fmla="*/ 366 w 268"/>
                <a:gd name="T19" fmla="*/ 42 h 54"/>
                <a:gd name="T20" fmla="*/ 402 w 268"/>
                <a:gd name="T21" fmla="*/ 108 h 54"/>
                <a:gd name="T22" fmla="*/ 438 w 268"/>
                <a:gd name="T23" fmla="*/ 186 h 54"/>
                <a:gd name="T24" fmla="*/ 480 w 268"/>
                <a:gd name="T25" fmla="*/ 252 h 54"/>
                <a:gd name="T26" fmla="*/ 516 w 268"/>
                <a:gd name="T27" fmla="*/ 306 h 54"/>
                <a:gd name="T28" fmla="*/ 552 w 268"/>
                <a:gd name="T29" fmla="*/ 324 h 54"/>
                <a:gd name="T30" fmla="*/ 588 w 268"/>
                <a:gd name="T31" fmla="*/ 306 h 54"/>
                <a:gd name="T32" fmla="*/ 630 w 268"/>
                <a:gd name="T33" fmla="*/ 252 h 54"/>
                <a:gd name="T34" fmla="*/ 666 w 268"/>
                <a:gd name="T35" fmla="*/ 186 h 54"/>
                <a:gd name="T36" fmla="*/ 702 w 268"/>
                <a:gd name="T37" fmla="*/ 108 h 54"/>
                <a:gd name="T38" fmla="*/ 744 w 268"/>
                <a:gd name="T39" fmla="*/ 42 h 54"/>
                <a:gd name="T40" fmla="*/ 780 w 268"/>
                <a:gd name="T41" fmla="*/ 6 h 54"/>
                <a:gd name="T42" fmla="*/ 816 w 268"/>
                <a:gd name="T43" fmla="*/ 0 h 54"/>
                <a:gd name="T44" fmla="*/ 852 w 268"/>
                <a:gd name="T45" fmla="*/ 30 h 54"/>
                <a:gd name="T46" fmla="*/ 894 w 268"/>
                <a:gd name="T47" fmla="*/ 84 h 54"/>
                <a:gd name="T48" fmla="*/ 930 w 268"/>
                <a:gd name="T49" fmla="*/ 162 h 54"/>
                <a:gd name="T50" fmla="*/ 966 w 268"/>
                <a:gd name="T51" fmla="*/ 234 h 54"/>
                <a:gd name="T52" fmla="*/ 1008 w 268"/>
                <a:gd name="T53" fmla="*/ 288 h 54"/>
                <a:gd name="T54" fmla="*/ 1044 w 268"/>
                <a:gd name="T55" fmla="*/ 318 h 54"/>
                <a:gd name="T56" fmla="*/ 1080 w 268"/>
                <a:gd name="T57" fmla="*/ 312 h 54"/>
                <a:gd name="T58" fmla="*/ 1116 w 268"/>
                <a:gd name="T59" fmla="*/ 276 h 54"/>
                <a:gd name="T60" fmla="*/ 1158 w 268"/>
                <a:gd name="T61" fmla="*/ 210 h 54"/>
                <a:gd name="T62" fmla="*/ 1194 w 268"/>
                <a:gd name="T63" fmla="*/ 132 h 54"/>
                <a:gd name="T64" fmla="*/ 1230 w 268"/>
                <a:gd name="T65" fmla="*/ 66 h 54"/>
                <a:gd name="T66" fmla="*/ 1266 w 268"/>
                <a:gd name="T67" fmla="*/ 12 h 54"/>
                <a:gd name="T68" fmla="*/ 1308 w 268"/>
                <a:gd name="T69" fmla="*/ 0 h 54"/>
                <a:gd name="T70" fmla="*/ 1344 w 268"/>
                <a:gd name="T71" fmla="*/ 12 h 54"/>
                <a:gd name="T72" fmla="*/ 1380 w 268"/>
                <a:gd name="T73" fmla="*/ 66 h 54"/>
                <a:gd name="T74" fmla="*/ 1422 w 268"/>
                <a:gd name="T75" fmla="*/ 132 h 54"/>
                <a:gd name="T76" fmla="*/ 1458 w 268"/>
                <a:gd name="T77" fmla="*/ 210 h 54"/>
                <a:gd name="T78" fmla="*/ 1494 w 268"/>
                <a:gd name="T79" fmla="*/ 276 h 54"/>
                <a:gd name="T80" fmla="*/ 1530 w 268"/>
                <a:gd name="T81" fmla="*/ 312 h 54"/>
                <a:gd name="T82" fmla="*/ 1572 w 268"/>
                <a:gd name="T83" fmla="*/ 318 h 54"/>
                <a:gd name="T84" fmla="*/ 1608 w 268"/>
                <a:gd name="T85" fmla="*/ 288 h 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54">
                  <a:moveTo>
                    <a:pt x="0" y="48"/>
                  </a:moveTo>
                  <a:lnTo>
                    <a:pt x="2" y="51"/>
                  </a:lnTo>
                  <a:lnTo>
                    <a:pt x="4" y="52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10" y="53"/>
                  </a:lnTo>
                  <a:lnTo>
                    <a:pt x="13" y="52"/>
                  </a:lnTo>
                  <a:lnTo>
                    <a:pt x="15" y="51"/>
                  </a:lnTo>
                  <a:lnTo>
                    <a:pt x="17" y="48"/>
                  </a:lnTo>
                  <a:lnTo>
                    <a:pt x="19" y="46"/>
                  </a:lnTo>
                  <a:lnTo>
                    <a:pt x="21" y="42"/>
                  </a:lnTo>
                  <a:lnTo>
                    <a:pt x="23" y="39"/>
                  </a:lnTo>
                  <a:lnTo>
                    <a:pt x="25" y="35"/>
                  </a:lnTo>
                  <a:lnTo>
                    <a:pt x="27" y="31"/>
                  </a:lnTo>
                  <a:lnTo>
                    <a:pt x="29" y="27"/>
                  </a:lnTo>
                  <a:lnTo>
                    <a:pt x="31" y="22"/>
                  </a:lnTo>
                  <a:lnTo>
                    <a:pt x="33" y="18"/>
                  </a:lnTo>
                  <a:lnTo>
                    <a:pt x="36" y="14"/>
                  </a:lnTo>
                  <a:lnTo>
                    <a:pt x="38" y="11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44" y="2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1"/>
                  </a:lnTo>
                  <a:lnTo>
                    <a:pt x="57" y="2"/>
                  </a:lnTo>
                  <a:lnTo>
                    <a:pt x="59" y="5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9" y="22"/>
                  </a:lnTo>
                  <a:lnTo>
                    <a:pt x="71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7" y="39"/>
                  </a:lnTo>
                  <a:lnTo>
                    <a:pt x="80" y="42"/>
                  </a:lnTo>
                  <a:lnTo>
                    <a:pt x="82" y="46"/>
                  </a:lnTo>
                  <a:lnTo>
                    <a:pt x="84" y="48"/>
                  </a:lnTo>
                  <a:lnTo>
                    <a:pt x="86" y="51"/>
                  </a:lnTo>
                  <a:lnTo>
                    <a:pt x="88" y="52"/>
                  </a:lnTo>
                  <a:lnTo>
                    <a:pt x="90" y="53"/>
                  </a:lnTo>
                  <a:lnTo>
                    <a:pt x="92" y="54"/>
                  </a:lnTo>
                  <a:lnTo>
                    <a:pt x="94" y="53"/>
                  </a:lnTo>
                  <a:lnTo>
                    <a:pt x="96" y="52"/>
                  </a:lnTo>
                  <a:lnTo>
                    <a:pt x="98" y="51"/>
                  </a:lnTo>
                  <a:lnTo>
                    <a:pt x="101" y="48"/>
                  </a:lnTo>
                  <a:lnTo>
                    <a:pt x="103" y="46"/>
                  </a:lnTo>
                  <a:lnTo>
                    <a:pt x="105" y="42"/>
                  </a:lnTo>
                  <a:lnTo>
                    <a:pt x="107" y="39"/>
                  </a:lnTo>
                  <a:lnTo>
                    <a:pt x="109" y="35"/>
                  </a:lnTo>
                  <a:lnTo>
                    <a:pt x="111" y="31"/>
                  </a:lnTo>
                  <a:lnTo>
                    <a:pt x="113" y="27"/>
                  </a:lnTo>
                  <a:lnTo>
                    <a:pt x="115" y="22"/>
                  </a:lnTo>
                  <a:lnTo>
                    <a:pt x="117" y="18"/>
                  </a:lnTo>
                  <a:lnTo>
                    <a:pt x="119" y="14"/>
                  </a:lnTo>
                  <a:lnTo>
                    <a:pt x="121" y="11"/>
                  </a:lnTo>
                  <a:lnTo>
                    <a:pt x="124" y="7"/>
                  </a:lnTo>
                  <a:lnTo>
                    <a:pt x="126" y="5"/>
                  </a:lnTo>
                  <a:lnTo>
                    <a:pt x="128" y="2"/>
                  </a:lnTo>
                  <a:lnTo>
                    <a:pt x="130" y="1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1"/>
                  </a:lnTo>
                  <a:lnTo>
                    <a:pt x="140" y="2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7" y="11"/>
                  </a:lnTo>
                  <a:lnTo>
                    <a:pt x="149" y="14"/>
                  </a:lnTo>
                  <a:lnTo>
                    <a:pt x="151" y="18"/>
                  </a:lnTo>
                  <a:lnTo>
                    <a:pt x="153" y="22"/>
                  </a:lnTo>
                  <a:lnTo>
                    <a:pt x="155" y="27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1" y="39"/>
                  </a:lnTo>
                  <a:lnTo>
                    <a:pt x="163" y="42"/>
                  </a:lnTo>
                  <a:lnTo>
                    <a:pt x="165" y="46"/>
                  </a:lnTo>
                  <a:lnTo>
                    <a:pt x="168" y="48"/>
                  </a:lnTo>
                  <a:lnTo>
                    <a:pt x="170" y="51"/>
                  </a:lnTo>
                  <a:lnTo>
                    <a:pt x="172" y="52"/>
                  </a:lnTo>
                  <a:lnTo>
                    <a:pt x="174" y="53"/>
                  </a:lnTo>
                  <a:lnTo>
                    <a:pt x="176" y="54"/>
                  </a:lnTo>
                  <a:lnTo>
                    <a:pt x="178" y="53"/>
                  </a:lnTo>
                  <a:lnTo>
                    <a:pt x="180" y="52"/>
                  </a:lnTo>
                  <a:lnTo>
                    <a:pt x="182" y="51"/>
                  </a:lnTo>
                  <a:lnTo>
                    <a:pt x="184" y="48"/>
                  </a:lnTo>
                  <a:lnTo>
                    <a:pt x="186" y="46"/>
                  </a:lnTo>
                  <a:lnTo>
                    <a:pt x="188" y="42"/>
                  </a:lnTo>
                  <a:lnTo>
                    <a:pt x="191" y="39"/>
                  </a:lnTo>
                  <a:lnTo>
                    <a:pt x="193" y="35"/>
                  </a:lnTo>
                  <a:lnTo>
                    <a:pt x="195" y="31"/>
                  </a:lnTo>
                  <a:lnTo>
                    <a:pt x="197" y="27"/>
                  </a:lnTo>
                  <a:lnTo>
                    <a:pt x="199" y="22"/>
                  </a:lnTo>
                  <a:lnTo>
                    <a:pt x="201" y="18"/>
                  </a:lnTo>
                  <a:lnTo>
                    <a:pt x="203" y="14"/>
                  </a:lnTo>
                  <a:lnTo>
                    <a:pt x="205" y="11"/>
                  </a:lnTo>
                  <a:lnTo>
                    <a:pt x="207" y="7"/>
                  </a:lnTo>
                  <a:lnTo>
                    <a:pt x="209" y="5"/>
                  </a:lnTo>
                  <a:lnTo>
                    <a:pt x="211" y="2"/>
                  </a:lnTo>
                  <a:lnTo>
                    <a:pt x="214" y="1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0" y="0"/>
                  </a:lnTo>
                  <a:lnTo>
                    <a:pt x="222" y="1"/>
                  </a:lnTo>
                  <a:lnTo>
                    <a:pt x="224" y="2"/>
                  </a:lnTo>
                  <a:lnTo>
                    <a:pt x="226" y="5"/>
                  </a:lnTo>
                  <a:lnTo>
                    <a:pt x="228" y="7"/>
                  </a:lnTo>
                  <a:lnTo>
                    <a:pt x="230" y="11"/>
                  </a:lnTo>
                  <a:lnTo>
                    <a:pt x="232" y="14"/>
                  </a:lnTo>
                  <a:lnTo>
                    <a:pt x="235" y="18"/>
                  </a:lnTo>
                  <a:lnTo>
                    <a:pt x="237" y="22"/>
                  </a:lnTo>
                  <a:lnTo>
                    <a:pt x="239" y="27"/>
                  </a:lnTo>
                  <a:lnTo>
                    <a:pt x="241" y="31"/>
                  </a:lnTo>
                  <a:lnTo>
                    <a:pt x="243" y="35"/>
                  </a:lnTo>
                  <a:lnTo>
                    <a:pt x="245" y="39"/>
                  </a:lnTo>
                  <a:lnTo>
                    <a:pt x="247" y="42"/>
                  </a:lnTo>
                  <a:lnTo>
                    <a:pt x="249" y="46"/>
                  </a:lnTo>
                  <a:lnTo>
                    <a:pt x="251" y="48"/>
                  </a:lnTo>
                  <a:lnTo>
                    <a:pt x="253" y="51"/>
                  </a:lnTo>
                  <a:lnTo>
                    <a:pt x="255" y="52"/>
                  </a:lnTo>
                  <a:lnTo>
                    <a:pt x="258" y="53"/>
                  </a:lnTo>
                  <a:lnTo>
                    <a:pt x="260" y="54"/>
                  </a:lnTo>
                  <a:lnTo>
                    <a:pt x="262" y="53"/>
                  </a:lnTo>
                  <a:lnTo>
                    <a:pt x="264" y="52"/>
                  </a:lnTo>
                  <a:lnTo>
                    <a:pt x="266" y="51"/>
                  </a:lnTo>
                  <a:lnTo>
                    <a:pt x="268" y="4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271"/>
            <p:cNvSpPr>
              <a:spLocks/>
            </p:cNvSpPr>
            <p:nvPr/>
          </p:nvSpPr>
          <p:spPr bwMode="auto">
            <a:xfrm>
              <a:off x="3413757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272"/>
            <p:cNvSpPr>
              <a:spLocks/>
            </p:cNvSpPr>
            <p:nvPr/>
          </p:nvSpPr>
          <p:spPr bwMode="auto">
            <a:xfrm>
              <a:off x="3509037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273"/>
            <p:cNvSpPr>
              <a:spLocks/>
            </p:cNvSpPr>
            <p:nvPr/>
          </p:nvSpPr>
          <p:spPr bwMode="auto">
            <a:xfrm>
              <a:off x="3604316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274"/>
            <p:cNvSpPr>
              <a:spLocks/>
            </p:cNvSpPr>
            <p:nvPr/>
          </p:nvSpPr>
          <p:spPr bwMode="auto">
            <a:xfrm>
              <a:off x="3699595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275"/>
            <p:cNvSpPr>
              <a:spLocks/>
            </p:cNvSpPr>
            <p:nvPr/>
          </p:nvSpPr>
          <p:spPr bwMode="auto">
            <a:xfrm>
              <a:off x="3794874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276"/>
            <p:cNvSpPr>
              <a:spLocks/>
            </p:cNvSpPr>
            <p:nvPr/>
          </p:nvSpPr>
          <p:spPr bwMode="auto">
            <a:xfrm>
              <a:off x="3890153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277"/>
            <p:cNvSpPr>
              <a:spLocks/>
            </p:cNvSpPr>
            <p:nvPr/>
          </p:nvSpPr>
          <p:spPr bwMode="auto">
            <a:xfrm>
              <a:off x="3985432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278"/>
            <p:cNvSpPr>
              <a:spLocks/>
            </p:cNvSpPr>
            <p:nvPr/>
          </p:nvSpPr>
          <p:spPr bwMode="auto">
            <a:xfrm>
              <a:off x="4080711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279"/>
            <p:cNvSpPr>
              <a:spLocks/>
            </p:cNvSpPr>
            <p:nvPr/>
          </p:nvSpPr>
          <p:spPr bwMode="auto">
            <a:xfrm>
              <a:off x="4175990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280"/>
            <p:cNvSpPr>
              <a:spLocks noChangeShapeType="1"/>
            </p:cNvSpPr>
            <p:nvPr/>
          </p:nvSpPr>
          <p:spPr bwMode="auto">
            <a:xfrm>
              <a:off x="4271270" y="2946786"/>
              <a:ext cx="31760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281"/>
            <p:cNvSpPr>
              <a:spLocks/>
            </p:cNvSpPr>
            <p:nvPr/>
          </p:nvSpPr>
          <p:spPr bwMode="auto">
            <a:xfrm>
              <a:off x="4366549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282"/>
            <p:cNvSpPr>
              <a:spLocks/>
            </p:cNvSpPr>
            <p:nvPr/>
          </p:nvSpPr>
          <p:spPr bwMode="auto">
            <a:xfrm>
              <a:off x="4461828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283"/>
            <p:cNvSpPr>
              <a:spLocks/>
            </p:cNvSpPr>
            <p:nvPr/>
          </p:nvSpPr>
          <p:spPr bwMode="auto">
            <a:xfrm>
              <a:off x="4557107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284"/>
            <p:cNvSpPr>
              <a:spLocks/>
            </p:cNvSpPr>
            <p:nvPr/>
          </p:nvSpPr>
          <p:spPr bwMode="auto">
            <a:xfrm>
              <a:off x="4652386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285"/>
            <p:cNvSpPr>
              <a:spLocks/>
            </p:cNvSpPr>
            <p:nvPr/>
          </p:nvSpPr>
          <p:spPr bwMode="auto">
            <a:xfrm>
              <a:off x="4747665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286"/>
            <p:cNvSpPr>
              <a:spLocks/>
            </p:cNvSpPr>
            <p:nvPr/>
          </p:nvSpPr>
          <p:spPr bwMode="auto">
            <a:xfrm>
              <a:off x="4842944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287"/>
            <p:cNvSpPr>
              <a:spLocks/>
            </p:cNvSpPr>
            <p:nvPr/>
          </p:nvSpPr>
          <p:spPr bwMode="auto">
            <a:xfrm>
              <a:off x="4938223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Freeform 288"/>
            <p:cNvSpPr>
              <a:spLocks/>
            </p:cNvSpPr>
            <p:nvPr/>
          </p:nvSpPr>
          <p:spPr bwMode="auto">
            <a:xfrm>
              <a:off x="5033503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289"/>
            <p:cNvSpPr>
              <a:spLocks/>
            </p:cNvSpPr>
            <p:nvPr/>
          </p:nvSpPr>
          <p:spPr bwMode="auto">
            <a:xfrm>
              <a:off x="5128782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290"/>
            <p:cNvSpPr>
              <a:spLocks/>
            </p:cNvSpPr>
            <p:nvPr/>
          </p:nvSpPr>
          <p:spPr bwMode="auto">
            <a:xfrm>
              <a:off x="5224061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291"/>
            <p:cNvSpPr>
              <a:spLocks/>
            </p:cNvSpPr>
            <p:nvPr/>
          </p:nvSpPr>
          <p:spPr bwMode="auto">
            <a:xfrm>
              <a:off x="5319340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292"/>
            <p:cNvSpPr>
              <a:spLocks/>
            </p:cNvSpPr>
            <p:nvPr/>
          </p:nvSpPr>
          <p:spPr bwMode="auto">
            <a:xfrm>
              <a:off x="5414619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Freeform 293"/>
            <p:cNvSpPr>
              <a:spLocks/>
            </p:cNvSpPr>
            <p:nvPr/>
          </p:nvSpPr>
          <p:spPr bwMode="auto">
            <a:xfrm>
              <a:off x="5509898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Freeform 294"/>
            <p:cNvSpPr>
              <a:spLocks/>
            </p:cNvSpPr>
            <p:nvPr/>
          </p:nvSpPr>
          <p:spPr bwMode="auto">
            <a:xfrm>
              <a:off x="5605177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295"/>
            <p:cNvSpPr>
              <a:spLocks noChangeShapeType="1"/>
            </p:cNvSpPr>
            <p:nvPr/>
          </p:nvSpPr>
          <p:spPr bwMode="auto">
            <a:xfrm>
              <a:off x="5700456" y="2946786"/>
              <a:ext cx="31760" cy="22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Freeform 296"/>
            <p:cNvSpPr>
              <a:spLocks/>
            </p:cNvSpPr>
            <p:nvPr/>
          </p:nvSpPr>
          <p:spPr bwMode="auto">
            <a:xfrm>
              <a:off x="5795736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Freeform 297"/>
            <p:cNvSpPr>
              <a:spLocks/>
            </p:cNvSpPr>
            <p:nvPr/>
          </p:nvSpPr>
          <p:spPr bwMode="auto">
            <a:xfrm>
              <a:off x="5891015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298"/>
            <p:cNvSpPr>
              <a:spLocks/>
            </p:cNvSpPr>
            <p:nvPr/>
          </p:nvSpPr>
          <p:spPr bwMode="auto">
            <a:xfrm>
              <a:off x="5986294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Freeform 299"/>
            <p:cNvSpPr>
              <a:spLocks/>
            </p:cNvSpPr>
            <p:nvPr/>
          </p:nvSpPr>
          <p:spPr bwMode="auto">
            <a:xfrm>
              <a:off x="6081573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Freeform 300"/>
            <p:cNvSpPr>
              <a:spLocks/>
            </p:cNvSpPr>
            <p:nvPr/>
          </p:nvSpPr>
          <p:spPr bwMode="auto">
            <a:xfrm>
              <a:off x="6176852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Freeform 301"/>
            <p:cNvSpPr>
              <a:spLocks/>
            </p:cNvSpPr>
            <p:nvPr/>
          </p:nvSpPr>
          <p:spPr bwMode="auto">
            <a:xfrm>
              <a:off x="6272131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Freeform 302"/>
            <p:cNvSpPr>
              <a:spLocks/>
            </p:cNvSpPr>
            <p:nvPr/>
          </p:nvSpPr>
          <p:spPr bwMode="auto">
            <a:xfrm>
              <a:off x="6367410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Freeform 303"/>
            <p:cNvSpPr>
              <a:spLocks/>
            </p:cNvSpPr>
            <p:nvPr/>
          </p:nvSpPr>
          <p:spPr bwMode="auto">
            <a:xfrm>
              <a:off x="6462689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304"/>
            <p:cNvSpPr>
              <a:spLocks/>
            </p:cNvSpPr>
            <p:nvPr/>
          </p:nvSpPr>
          <p:spPr bwMode="auto">
            <a:xfrm>
              <a:off x="6557968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Freeform 305"/>
            <p:cNvSpPr>
              <a:spLocks/>
            </p:cNvSpPr>
            <p:nvPr/>
          </p:nvSpPr>
          <p:spPr bwMode="auto">
            <a:xfrm>
              <a:off x="6653248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Freeform 306"/>
            <p:cNvSpPr>
              <a:spLocks/>
            </p:cNvSpPr>
            <p:nvPr/>
          </p:nvSpPr>
          <p:spPr bwMode="auto">
            <a:xfrm>
              <a:off x="6748527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307"/>
            <p:cNvSpPr>
              <a:spLocks/>
            </p:cNvSpPr>
            <p:nvPr/>
          </p:nvSpPr>
          <p:spPr bwMode="auto">
            <a:xfrm>
              <a:off x="6843806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308"/>
            <p:cNvSpPr>
              <a:spLocks/>
            </p:cNvSpPr>
            <p:nvPr/>
          </p:nvSpPr>
          <p:spPr bwMode="auto">
            <a:xfrm>
              <a:off x="6939085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Freeform 309"/>
            <p:cNvSpPr>
              <a:spLocks/>
            </p:cNvSpPr>
            <p:nvPr/>
          </p:nvSpPr>
          <p:spPr bwMode="auto">
            <a:xfrm>
              <a:off x="7034364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Freeform 310"/>
            <p:cNvSpPr>
              <a:spLocks/>
            </p:cNvSpPr>
            <p:nvPr/>
          </p:nvSpPr>
          <p:spPr bwMode="auto">
            <a:xfrm>
              <a:off x="7129643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Freeform 311"/>
            <p:cNvSpPr>
              <a:spLocks/>
            </p:cNvSpPr>
            <p:nvPr/>
          </p:nvSpPr>
          <p:spPr bwMode="auto">
            <a:xfrm>
              <a:off x="7224922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Freeform 312"/>
            <p:cNvSpPr>
              <a:spLocks/>
            </p:cNvSpPr>
            <p:nvPr/>
          </p:nvSpPr>
          <p:spPr bwMode="auto">
            <a:xfrm>
              <a:off x="7320201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313"/>
            <p:cNvSpPr>
              <a:spLocks/>
            </p:cNvSpPr>
            <p:nvPr/>
          </p:nvSpPr>
          <p:spPr bwMode="auto">
            <a:xfrm>
              <a:off x="7415481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Freeform 314"/>
            <p:cNvSpPr>
              <a:spLocks/>
            </p:cNvSpPr>
            <p:nvPr/>
          </p:nvSpPr>
          <p:spPr bwMode="auto">
            <a:xfrm>
              <a:off x="7510760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315"/>
            <p:cNvSpPr>
              <a:spLocks/>
            </p:cNvSpPr>
            <p:nvPr/>
          </p:nvSpPr>
          <p:spPr bwMode="auto">
            <a:xfrm>
              <a:off x="7606039" y="2946786"/>
              <a:ext cx="31760" cy="2202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Rectangle 330"/>
            <p:cNvSpPr>
              <a:spLocks noChangeArrowheads="1"/>
            </p:cNvSpPr>
            <p:nvPr/>
          </p:nvSpPr>
          <p:spPr bwMode="auto">
            <a:xfrm>
              <a:off x="5247542" y="4596563"/>
              <a:ext cx="97" cy="61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2400">
                <a:latin typeface="+mj-lt"/>
              </a:endParaRPr>
            </a:p>
          </p:txBody>
        </p:sp>
        <p:sp>
          <p:nvSpPr>
            <p:cNvPr id="105" name="Rectangle 352"/>
            <p:cNvSpPr>
              <a:spLocks noChangeArrowheads="1"/>
            </p:cNvSpPr>
            <p:nvPr/>
          </p:nvSpPr>
          <p:spPr bwMode="auto">
            <a:xfrm>
              <a:off x="5480785" y="4659837"/>
              <a:ext cx="71459" cy="26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fr-FR" altLang="fr-FR"/>
            </a:p>
          </p:txBody>
        </p:sp>
        <p:sp>
          <p:nvSpPr>
            <p:cNvPr id="106" name="Rectangle 353"/>
            <p:cNvSpPr>
              <a:spLocks noChangeArrowheads="1"/>
            </p:cNvSpPr>
            <p:nvPr/>
          </p:nvSpPr>
          <p:spPr bwMode="auto">
            <a:xfrm>
              <a:off x="5554891" y="4728094"/>
              <a:ext cx="121746" cy="237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8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  <a:endParaRPr lang="fr-FR" altLang="fr-FR"/>
            </a:p>
          </p:txBody>
        </p:sp>
        <p:grpSp>
          <p:nvGrpSpPr>
            <p:cNvPr id="108" name="Groupe 107"/>
            <p:cNvGrpSpPr/>
            <p:nvPr/>
          </p:nvGrpSpPr>
          <p:grpSpPr>
            <a:xfrm>
              <a:off x="2873842" y="1519978"/>
              <a:ext cx="5319751" cy="2853616"/>
              <a:chOff x="2873842" y="1519978"/>
              <a:chExt cx="5319751" cy="2853616"/>
            </a:xfrm>
          </p:grpSpPr>
          <p:sp>
            <p:nvSpPr>
              <p:cNvPr id="53" name="Rectangle 254"/>
              <p:cNvSpPr>
                <a:spLocks noChangeArrowheads="1"/>
              </p:cNvSpPr>
              <p:nvPr/>
            </p:nvSpPr>
            <p:spPr bwMode="auto">
              <a:xfrm>
                <a:off x="2873842" y="1519978"/>
                <a:ext cx="5319751" cy="285361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55" name="Freeform 259"/>
              <p:cNvSpPr>
                <a:spLocks/>
              </p:cNvSpPr>
              <p:nvPr/>
            </p:nvSpPr>
            <p:spPr bwMode="auto">
              <a:xfrm>
                <a:off x="3413757" y="2590084"/>
                <a:ext cx="4255801" cy="713404"/>
              </a:xfrm>
              <a:custGeom>
                <a:avLst/>
                <a:gdLst>
                  <a:gd name="T0" fmla="*/ 24 w 268"/>
                  <a:gd name="T1" fmla="*/ 324 h 54"/>
                  <a:gd name="T2" fmla="*/ 60 w 268"/>
                  <a:gd name="T3" fmla="*/ 306 h 54"/>
                  <a:gd name="T4" fmla="*/ 102 w 268"/>
                  <a:gd name="T5" fmla="*/ 252 h 54"/>
                  <a:gd name="T6" fmla="*/ 138 w 268"/>
                  <a:gd name="T7" fmla="*/ 186 h 54"/>
                  <a:gd name="T8" fmla="*/ 174 w 268"/>
                  <a:gd name="T9" fmla="*/ 108 h 54"/>
                  <a:gd name="T10" fmla="*/ 216 w 268"/>
                  <a:gd name="T11" fmla="*/ 42 h 54"/>
                  <a:gd name="T12" fmla="*/ 252 w 268"/>
                  <a:gd name="T13" fmla="*/ 6 h 54"/>
                  <a:gd name="T14" fmla="*/ 288 w 268"/>
                  <a:gd name="T15" fmla="*/ 0 h 54"/>
                  <a:gd name="T16" fmla="*/ 324 w 268"/>
                  <a:gd name="T17" fmla="*/ 30 h 54"/>
                  <a:gd name="T18" fmla="*/ 366 w 268"/>
                  <a:gd name="T19" fmla="*/ 84 h 54"/>
                  <a:gd name="T20" fmla="*/ 402 w 268"/>
                  <a:gd name="T21" fmla="*/ 162 h 54"/>
                  <a:gd name="T22" fmla="*/ 438 w 268"/>
                  <a:gd name="T23" fmla="*/ 234 h 54"/>
                  <a:gd name="T24" fmla="*/ 480 w 268"/>
                  <a:gd name="T25" fmla="*/ 288 h 54"/>
                  <a:gd name="T26" fmla="*/ 516 w 268"/>
                  <a:gd name="T27" fmla="*/ 318 h 54"/>
                  <a:gd name="T28" fmla="*/ 552 w 268"/>
                  <a:gd name="T29" fmla="*/ 312 h 54"/>
                  <a:gd name="T30" fmla="*/ 588 w 268"/>
                  <a:gd name="T31" fmla="*/ 276 h 54"/>
                  <a:gd name="T32" fmla="*/ 630 w 268"/>
                  <a:gd name="T33" fmla="*/ 210 h 54"/>
                  <a:gd name="T34" fmla="*/ 666 w 268"/>
                  <a:gd name="T35" fmla="*/ 132 h 54"/>
                  <a:gd name="T36" fmla="*/ 702 w 268"/>
                  <a:gd name="T37" fmla="*/ 66 h 54"/>
                  <a:gd name="T38" fmla="*/ 744 w 268"/>
                  <a:gd name="T39" fmla="*/ 12 h 54"/>
                  <a:gd name="T40" fmla="*/ 780 w 268"/>
                  <a:gd name="T41" fmla="*/ 0 h 54"/>
                  <a:gd name="T42" fmla="*/ 816 w 268"/>
                  <a:gd name="T43" fmla="*/ 12 h 54"/>
                  <a:gd name="T44" fmla="*/ 852 w 268"/>
                  <a:gd name="T45" fmla="*/ 66 h 54"/>
                  <a:gd name="T46" fmla="*/ 894 w 268"/>
                  <a:gd name="T47" fmla="*/ 132 h 54"/>
                  <a:gd name="T48" fmla="*/ 930 w 268"/>
                  <a:gd name="T49" fmla="*/ 210 h 54"/>
                  <a:gd name="T50" fmla="*/ 966 w 268"/>
                  <a:gd name="T51" fmla="*/ 276 h 54"/>
                  <a:gd name="T52" fmla="*/ 1008 w 268"/>
                  <a:gd name="T53" fmla="*/ 312 h 54"/>
                  <a:gd name="T54" fmla="*/ 1044 w 268"/>
                  <a:gd name="T55" fmla="*/ 318 h 54"/>
                  <a:gd name="T56" fmla="*/ 1080 w 268"/>
                  <a:gd name="T57" fmla="*/ 288 h 54"/>
                  <a:gd name="T58" fmla="*/ 1116 w 268"/>
                  <a:gd name="T59" fmla="*/ 234 h 54"/>
                  <a:gd name="T60" fmla="*/ 1158 w 268"/>
                  <a:gd name="T61" fmla="*/ 162 h 54"/>
                  <a:gd name="T62" fmla="*/ 1194 w 268"/>
                  <a:gd name="T63" fmla="*/ 84 h 54"/>
                  <a:gd name="T64" fmla="*/ 1230 w 268"/>
                  <a:gd name="T65" fmla="*/ 30 h 54"/>
                  <a:gd name="T66" fmla="*/ 1266 w 268"/>
                  <a:gd name="T67" fmla="*/ 0 h 54"/>
                  <a:gd name="T68" fmla="*/ 1308 w 268"/>
                  <a:gd name="T69" fmla="*/ 6 h 54"/>
                  <a:gd name="T70" fmla="*/ 1344 w 268"/>
                  <a:gd name="T71" fmla="*/ 42 h 54"/>
                  <a:gd name="T72" fmla="*/ 1380 w 268"/>
                  <a:gd name="T73" fmla="*/ 108 h 54"/>
                  <a:gd name="T74" fmla="*/ 1422 w 268"/>
                  <a:gd name="T75" fmla="*/ 186 h 54"/>
                  <a:gd name="T76" fmla="*/ 1458 w 268"/>
                  <a:gd name="T77" fmla="*/ 252 h 54"/>
                  <a:gd name="T78" fmla="*/ 1494 w 268"/>
                  <a:gd name="T79" fmla="*/ 306 h 54"/>
                  <a:gd name="T80" fmla="*/ 1530 w 268"/>
                  <a:gd name="T81" fmla="*/ 324 h 54"/>
                  <a:gd name="T82" fmla="*/ 1572 w 268"/>
                  <a:gd name="T83" fmla="*/ 306 h 54"/>
                  <a:gd name="T84" fmla="*/ 1608 w 268"/>
                  <a:gd name="T85" fmla="*/ 252 h 5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68" h="54">
                    <a:moveTo>
                      <a:pt x="0" y="52"/>
                    </a:moveTo>
                    <a:lnTo>
                      <a:pt x="2" y="53"/>
                    </a:lnTo>
                    <a:lnTo>
                      <a:pt x="4" y="54"/>
                    </a:lnTo>
                    <a:lnTo>
                      <a:pt x="6" y="53"/>
                    </a:lnTo>
                    <a:lnTo>
                      <a:pt x="8" y="52"/>
                    </a:lnTo>
                    <a:lnTo>
                      <a:pt x="10" y="51"/>
                    </a:lnTo>
                    <a:lnTo>
                      <a:pt x="13" y="48"/>
                    </a:lnTo>
                    <a:lnTo>
                      <a:pt x="15" y="46"/>
                    </a:lnTo>
                    <a:lnTo>
                      <a:pt x="17" y="42"/>
                    </a:lnTo>
                    <a:lnTo>
                      <a:pt x="19" y="39"/>
                    </a:lnTo>
                    <a:lnTo>
                      <a:pt x="21" y="35"/>
                    </a:lnTo>
                    <a:lnTo>
                      <a:pt x="23" y="31"/>
                    </a:lnTo>
                    <a:lnTo>
                      <a:pt x="25" y="27"/>
                    </a:lnTo>
                    <a:lnTo>
                      <a:pt x="27" y="22"/>
                    </a:lnTo>
                    <a:lnTo>
                      <a:pt x="29" y="18"/>
                    </a:lnTo>
                    <a:lnTo>
                      <a:pt x="31" y="14"/>
                    </a:lnTo>
                    <a:lnTo>
                      <a:pt x="33" y="11"/>
                    </a:lnTo>
                    <a:lnTo>
                      <a:pt x="36" y="7"/>
                    </a:lnTo>
                    <a:lnTo>
                      <a:pt x="38" y="5"/>
                    </a:lnTo>
                    <a:lnTo>
                      <a:pt x="40" y="2"/>
                    </a:lnTo>
                    <a:lnTo>
                      <a:pt x="42" y="1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2"/>
                    </a:lnTo>
                    <a:lnTo>
                      <a:pt x="54" y="5"/>
                    </a:lnTo>
                    <a:lnTo>
                      <a:pt x="57" y="7"/>
                    </a:lnTo>
                    <a:lnTo>
                      <a:pt x="59" y="11"/>
                    </a:lnTo>
                    <a:lnTo>
                      <a:pt x="61" y="14"/>
                    </a:lnTo>
                    <a:lnTo>
                      <a:pt x="63" y="18"/>
                    </a:lnTo>
                    <a:lnTo>
                      <a:pt x="65" y="22"/>
                    </a:lnTo>
                    <a:lnTo>
                      <a:pt x="67" y="27"/>
                    </a:lnTo>
                    <a:lnTo>
                      <a:pt x="69" y="31"/>
                    </a:lnTo>
                    <a:lnTo>
                      <a:pt x="71" y="35"/>
                    </a:lnTo>
                    <a:lnTo>
                      <a:pt x="73" y="39"/>
                    </a:lnTo>
                    <a:lnTo>
                      <a:pt x="75" y="42"/>
                    </a:lnTo>
                    <a:lnTo>
                      <a:pt x="77" y="46"/>
                    </a:lnTo>
                    <a:lnTo>
                      <a:pt x="80" y="48"/>
                    </a:lnTo>
                    <a:lnTo>
                      <a:pt x="82" y="51"/>
                    </a:lnTo>
                    <a:lnTo>
                      <a:pt x="84" y="52"/>
                    </a:lnTo>
                    <a:lnTo>
                      <a:pt x="86" y="53"/>
                    </a:lnTo>
                    <a:lnTo>
                      <a:pt x="88" y="54"/>
                    </a:lnTo>
                    <a:lnTo>
                      <a:pt x="90" y="53"/>
                    </a:lnTo>
                    <a:lnTo>
                      <a:pt x="92" y="52"/>
                    </a:lnTo>
                    <a:lnTo>
                      <a:pt x="94" y="51"/>
                    </a:lnTo>
                    <a:lnTo>
                      <a:pt x="96" y="48"/>
                    </a:lnTo>
                    <a:lnTo>
                      <a:pt x="98" y="46"/>
                    </a:lnTo>
                    <a:lnTo>
                      <a:pt x="101" y="42"/>
                    </a:lnTo>
                    <a:lnTo>
                      <a:pt x="103" y="39"/>
                    </a:lnTo>
                    <a:lnTo>
                      <a:pt x="105" y="35"/>
                    </a:lnTo>
                    <a:lnTo>
                      <a:pt x="107" y="31"/>
                    </a:lnTo>
                    <a:lnTo>
                      <a:pt x="109" y="27"/>
                    </a:lnTo>
                    <a:lnTo>
                      <a:pt x="111" y="22"/>
                    </a:lnTo>
                    <a:lnTo>
                      <a:pt x="113" y="18"/>
                    </a:lnTo>
                    <a:lnTo>
                      <a:pt x="115" y="14"/>
                    </a:lnTo>
                    <a:lnTo>
                      <a:pt x="117" y="11"/>
                    </a:lnTo>
                    <a:lnTo>
                      <a:pt x="119" y="7"/>
                    </a:lnTo>
                    <a:lnTo>
                      <a:pt x="121" y="5"/>
                    </a:lnTo>
                    <a:lnTo>
                      <a:pt x="124" y="2"/>
                    </a:lnTo>
                    <a:lnTo>
                      <a:pt x="126" y="1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4" y="1"/>
                    </a:lnTo>
                    <a:lnTo>
                      <a:pt x="136" y="2"/>
                    </a:lnTo>
                    <a:lnTo>
                      <a:pt x="138" y="5"/>
                    </a:lnTo>
                    <a:lnTo>
                      <a:pt x="140" y="7"/>
                    </a:lnTo>
                    <a:lnTo>
                      <a:pt x="142" y="11"/>
                    </a:lnTo>
                    <a:lnTo>
                      <a:pt x="144" y="14"/>
                    </a:lnTo>
                    <a:lnTo>
                      <a:pt x="147" y="18"/>
                    </a:lnTo>
                    <a:lnTo>
                      <a:pt x="149" y="22"/>
                    </a:lnTo>
                    <a:lnTo>
                      <a:pt x="151" y="27"/>
                    </a:lnTo>
                    <a:lnTo>
                      <a:pt x="153" y="31"/>
                    </a:lnTo>
                    <a:lnTo>
                      <a:pt x="155" y="35"/>
                    </a:lnTo>
                    <a:lnTo>
                      <a:pt x="157" y="39"/>
                    </a:lnTo>
                    <a:lnTo>
                      <a:pt x="159" y="42"/>
                    </a:lnTo>
                    <a:lnTo>
                      <a:pt x="161" y="46"/>
                    </a:lnTo>
                    <a:lnTo>
                      <a:pt x="163" y="48"/>
                    </a:lnTo>
                    <a:lnTo>
                      <a:pt x="165" y="51"/>
                    </a:lnTo>
                    <a:lnTo>
                      <a:pt x="168" y="52"/>
                    </a:lnTo>
                    <a:lnTo>
                      <a:pt x="170" y="53"/>
                    </a:lnTo>
                    <a:lnTo>
                      <a:pt x="172" y="54"/>
                    </a:lnTo>
                    <a:lnTo>
                      <a:pt x="174" y="53"/>
                    </a:lnTo>
                    <a:lnTo>
                      <a:pt x="176" y="52"/>
                    </a:lnTo>
                    <a:lnTo>
                      <a:pt x="178" y="51"/>
                    </a:lnTo>
                    <a:lnTo>
                      <a:pt x="180" y="48"/>
                    </a:lnTo>
                    <a:lnTo>
                      <a:pt x="182" y="46"/>
                    </a:lnTo>
                    <a:lnTo>
                      <a:pt x="184" y="42"/>
                    </a:lnTo>
                    <a:lnTo>
                      <a:pt x="186" y="39"/>
                    </a:lnTo>
                    <a:lnTo>
                      <a:pt x="188" y="35"/>
                    </a:lnTo>
                    <a:lnTo>
                      <a:pt x="191" y="31"/>
                    </a:lnTo>
                    <a:lnTo>
                      <a:pt x="193" y="27"/>
                    </a:lnTo>
                    <a:lnTo>
                      <a:pt x="195" y="22"/>
                    </a:lnTo>
                    <a:lnTo>
                      <a:pt x="197" y="18"/>
                    </a:lnTo>
                    <a:lnTo>
                      <a:pt x="199" y="14"/>
                    </a:lnTo>
                    <a:lnTo>
                      <a:pt x="201" y="11"/>
                    </a:lnTo>
                    <a:lnTo>
                      <a:pt x="203" y="7"/>
                    </a:lnTo>
                    <a:lnTo>
                      <a:pt x="205" y="5"/>
                    </a:lnTo>
                    <a:lnTo>
                      <a:pt x="207" y="2"/>
                    </a:lnTo>
                    <a:lnTo>
                      <a:pt x="209" y="1"/>
                    </a:lnTo>
                    <a:lnTo>
                      <a:pt x="211" y="0"/>
                    </a:lnTo>
                    <a:lnTo>
                      <a:pt x="214" y="0"/>
                    </a:lnTo>
                    <a:lnTo>
                      <a:pt x="216" y="0"/>
                    </a:lnTo>
                    <a:lnTo>
                      <a:pt x="218" y="1"/>
                    </a:lnTo>
                    <a:lnTo>
                      <a:pt x="220" y="2"/>
                    </a:lnTo>
                    <a:lnTo>
                      <a:pt x="222" y="5"/>
                    </a:lnTo>
                    <a:lnTo>
                      <a:pt x="224" y="7"/>
                    </a:lnTo>
                    <a:lnTo>
                      <a:pt x="226" y="11"/>
                    </a:lnTo>
                    <a:lnTo>
                      <a:pt x="228" y="14"/>
                    </a:lnTo>
                    <a:lnTo>
                      <a:pt x="230" y="18"/>
                    </a:lnTo>
                    <a:lnTo>
                      <a:pt x="232" y="22"/>
                    </a:lnTo>
                    <a:lnTo>
                      <a:pt x="235" y="27"/>
                    </a:lnTo>
                    <a:lnTo>
                      <a:pt x="237" y="31"/>
                    </a:lnTo>
                    <a:lnTo>
                      <a:pt x="239" y="35"/>
                    </a:lnTo>
                    <a:lnTo>
                      <a:pt x="241" y="39"/>
                    </a:lnTo>
                    <a:lnTo>
                      <a:pt x="243" y="42"/>
                    </a:lnTo>
                    <a:lnTo>
                      <a:pt x="245" y="46"/>
                    </a:lnTo>
                    <a:lnTo>
                      <a:pt x="247" y="48"/>
                    </a:lnTo>
                    <a:lnTo>
                      <a:pt x="249" y="51"/>
                    </a:lnTo>
                    <a:lnTo>
                      <a:pt x="251" y="52"/>
                    </a:lnTo>
                    <a:lnTo>
                      <a:pt x="253" y="53"/>
                    </a:lnTo>
                    <a:lnTo>
                      <a:pt x="255" y="54"/>
                    </a:lnTo>
                    <a:lnTo>
                      <a:pt x="258" y="53"/>
                    </a:lnTo>
                    <a:lnTo>
                      <a:pt x="260" y="52"/>
                    </a:lnTo>
                    <a:lnTo>
                      <a:pt x="262" y="51"/>
                    </a:lnTo>
                    <a:lnTo>
                      <a:pt x="264" y="48"/>
                    </a:lnTo>
                    <a:lnTo>
                      <a:pt x="266" y="46"/>
                    </a:lnTo>
                    <a:lnTo>
                      <a:pt x="268" y="42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cxnSp>
            <p:nvCxnSpPr>
              <p:cNvPr id="107" name="Connecteur droit 106"/>
              <p:cNvCxnSpPr>
                <a:stCxn id="58" idx="0"/>
              </p:cNvCxnSpPr>
              <p:nvPr/>
            </p:nvCxnSpPr>
            <p:spPr bwMode="auto">
              <a:xfrm>
                <a:off x="3413757" y="2946786"/>
                <a:ext cx="4255801" cy="220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ZoneTexte 1"/>
          <p:cNvSpPr txBox="1"/>
          <p:nvPr/>
        </p:nvSpPr>
        <p:spPr>
          <a:xfrm>
            <a:off x="419131" y="1188926"/>
            <a:ext cx="404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addition de deux sinusoides « en phase »</a:t>
            </a:r>
          </a:p>
          <a:p>
            <a:r>
              <a:rPr lang="fr-FR" sz="1600" smtClean="0"/>
              <a:t>(pas de décalage)</a:t>
            </a:r>
            <a:endParaRPr lang="fr-FR" sz="1600"/>
          </a:p>
        </p:txBody>
      </p:sp>
      <p:grpSp>
        <p:nvGrpSpPr>
          <p:cNvPr id="3" name="Groupe 2"/>
          <p:cNvGrpSpPr/>
          <p:nvPr/>
        </p:nvGrpSpPr>
        <p:grpSpPr>
          <a:xfrm>
            <a:off x="638175" y="1786047"/>
            <a:ext cx="7843594" cy="842857"/>
            <a:chOff x="638175" y="1786047"/>
            <a:chExt cx="7843594" cy="842857"/>
          </a:xfrm>
        </p:grpSpPr>
        <p:sp>
          <p:nvSpPr>
            <p:cNvPr id="56" name="Freeform 263"/>
            <p:cNvSpPr>
              <a:spLocks/>
            </p:cNvSpPr>
            <p:nvPr/>
          </p:nvSpPr>
          <p:spPr bwMode="auto">
            <a:xfrm>
              <a:off x="5618347" y="1786047"/>
              <a:ext cx="2863422" cy="842857"/>
            </a:xfrm>
            <a:custGeom>
              <a:avLst/>
              <a:gdLst>
                <a:gd name="T0" fmla="*/ 24 w 268"/>
                <a:gd name="T1" fmla="*/ 636 h 107"/>
                <a:gd name="T2" fmla="*/ 60 w 268"/>
                <a:gd name="T3" fmla="*/ 624 h 107"/>
                <a:gd name="T4" fmla="*/ 102 w 268"/>
                <a:gd name="T5" fmla="*/ 546 h 107"/>
                <a:gd name="T6" fmla="*/ 138 w 268"/>
                <a:gd name="T7" fmla="*/ 420 h 107"/>
                <a:gd name="T8" fmla="*/ 174 w 268"/>
                <a:gd name="T9" fmla="*/ 270 h 107"/>
                <a:gd name="T10" fmla="*/ 216 w 268"/>
                <a:gd name="T11" fmla="*/ 132 h 107"/>
                <a:gd name="T12" fmla="*/ 252 w 268"/>
                <a:gd name="T13" fmla="*/ 36 h 107"/>
                <a:gd name="T14" fmla="*/ 288 w 268"/>
                <a:gd name="T15" fmla="*/ 0 h 107"/>
                <a:gd name="T16" fmla="*/ 324 w 268"/>
                <a:gd name="T17" fmla="*/ 36 h 107"/>
                <a:gd name="T18" fmla="*/ 366 w 268"/>
                <a:gd name="T19" fmla="*/ 132 h 107"/>
                <a:gd name="T20" fmla="*/ 402 w 268"/>
                <a:gd name="T21" fmla="*/ 270 h 107"/>
                <a:gd name="T22" fmla="*/ 438 w 268"/>
                <a:gd name="T23" fmla="*/ 420 h 107"/>
                <a:gd name="T24" fmla="*/ 480 w 268"/>
                <a:gd name="T25" fmla="*/ 546 h 107"/>
                <a:gd name="T26" fmla="*/ 516 w 268"/>
                <a:gd name="T27" fmla="*/ 624 h 107"/>
                <a:gd name="T28" fmla="*/ 552 w 268"/>
                <a:gd name="T29" fmla="*/ 636 h 107"/>
                <a:gd name="T30" fmla="*/ 588 w 268"/>
                <a:gd name="T31" fmla="*/ 582 h 107"/>
                <a:gd name="T32" fmla="*/ 630 w 268"/>
                <a:gd name="T33" fmla="*/ 468 h 107"/>
                <a:gd name="T34" fmla="*/ 666 w 268"/>
                <a:gd name="T35" fmla="*/ 324 h 107"/>
                <a:gd name="T36" fmla="*/ 702 w 268"/>
                <a:gd name="T37" fmla="*/ 174 h 107"/>
                <a:gd name="T38" fmla="*/ 744 w 268"/>
                <a:gd name="T39" fmla="*/ 60 h 107"/>
                <a:gd name="T40" fmla="*/ 780 w 268"/>
                <a:gd name="T41" fmla="*/ 6 h 107"/>
                <a:gd name="T42" fmla="*/ 816 w 268"/>
                <a:gd name="T43" fmla="*/ 18 h 107"/>
                <a:gd name="T44" fmla="*/ 852 w 268"/>
                <a:gd name="T45" fmla="*/ 96 h 107"/>
                <a:gd name="T46" fmla="*/ 894 w 268"/>
                <a:gd name="T47" fmla="*/ 222 h 107"/>
                <a:gd name="T48" fmla="*/ 930 w 268"/>
                <a:gd name="T49" fmla="*/ 372 h 107"/>
                <a:gd name="T50" fmla="*/ 966 w 268"/>
                <a:gd name="T51" fmla="*/ 510 h 107"/>
                <a:gd name="T52" fmla="*/ 1008 w 268"/>
                <a:gd name="T53" fmla="*/ 606 h 107"/>
                <a:gd name="T54" fmla="*/ 1044 w 268"/>
                <a:gd name="T55" fmla="*/ 642 h 107"/>
                <a:gd name="T56" fmla="*/ 1080 w 268"/>
                <a:gd name="T57" fmla="*/ 606 h 107"/>
                <a:gd name="T58" fmla="*/ 1116 w 268"/>
                <a:gd name="T59" fmla="*/ 510 h 107"/>
                <a:gd name="T60" fmla="*/ 1158 w 268"/>
                <a:gd name="T61" fmla="*/ 372 h 107"/>
                <a:gd name="T62" fmla="*/ 1194 w 268"/>
                <a:gd name="T63" fmla="*/ 222 h 107"/>
                <a:gd name="T64" fmla="*/ 1230 w 268"/>
                <a:gd name="T65" fmla="*/ 96 h 107"/>
                <a:gd name="T66" fmla="*/ 1266 w 268"/>
                <a:gd name="T67" fmla="*/ 18 h 107"/>
                <a:gd name="T68" fmla="*/ 1308 w 268"/>
                <a:gd name="T69" fmla="*/ 6 h 107"/>
                <a:gd name="T70" fmla="*/ 1344 w 268"/>
                <a:gd name="T71" fmla="*/ 60 h 107"/>
                <a:gd name="T72" fmla="*/ 1380 w 268"/>
                <a:gd name="T73" fmla="*/ 174 h 107"/>
                <a:gd name="T74" fmla="*/ 1422 w 268"/>
                <a:gd name="T75" fmla="*/ 324 h 107"/>
                <a:gd name="T76" fmla="*/ 1458 w 268"/>
                <a:gd name="T77" fmla="*/ 468 h 107"/>
                <a:gd name="T78" fmla="*/ 1494 w 268"/>
                <a:gd name="T79" fmla="*/ 582 h 107"/>
                <a:gd name="T80" fmla="*/ 1530 w 268"/>
                <a:gd name="T81" fmla="*/ 636 h 107"/>
                <a:gd name="T82" fmla="*/ 1572 w 268"/>
                <a:gd name="T83" fmla="*/ 624 h 107"/>
                <a:gd name="T84" fmla="*/ 1608 w 268"/>
                <a:gd name="T85" fmla="*/ 546 h 1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107">
                  <a:moveTo>
                    <a:pt x="0" y="101"/>
                  </a:moveTo>
                  <a:lnTo>
                    <a:pt x="2" y="104"/>
                  </a:lnTo>
                  <a:lnTo>
                    <a:pt x="4" y="106"/>
                  </a:lnTo>
                  <a:lnTo>
                    <a:pt x="6" y="107"/>
                  </a:lnTo>
                  <a:lnTo>
                    <a:pt x="8" y="106"/>
                  </a:lnTo>
                  <a:lnTo>
                    <a:pt x="10" y="104"/>
                  </a:lnTo>
                  <a:lnTo>
                    <a:pt x="13" y="101"/>
                  </a:lnTo>
                  <a:lnTo>
                    <a:pt x="15" y="97"/>
                  </a:lnTo>
                  <a:lnTo>
                    <a:pt x="17" y="91"/>
                  </a:lnTo>
                  <a:lnTo>
                    <a:pt x="19" y="85"/>
                  </a:lnTo>
                  <a:lnTo>
                    <a:pt x="21" y="78"/>
                  </a:lnTo>
                  <a:lnTo>
                    <a:pt x="23" y="70"/>
                  </a:lnTo>
                  <a:lnTo>
                    <a:pt x="25" y="62"/>
                  </a:lnTo>
                  <a:lnTo>
                    <a:pt x="27" y="54"/>
                  </a:lnTo>
                  <a:lnTo>
                    <a:pt x="29" y="45"/>
                  </a:lnTo>
                  <a:lnTo>
                    <a:pt x="31" y="37"/>
                  </a:lnTo>
                  <a:lnTo>
                    <a:pt x="33" y="29"/>
                  </a:lnTo>
                  <a:lnTo>
                    <a:pt x="36" y="22"/>
                  </a:lnTo>
                  <a:lnTo>
                    <a:pt x="38" y="16"/>
                  </a:lnTo>
                  <a:lnTo>
                    <a:pt x="40" y="10"/>
                  </a:lnTo>
                  <a:lnTo>
                    <a:pt x="42" y="6"/>
                  </a:lnTo>
                  <a:lnTo>
                    <a:pt x="44" y="3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3"/>
                  </a:lnTo>
                  <a:lnTo>
                    <a:pt x="54" y="6"/>
                  </a:lnTo>
                  <a:lnTo>
                    <a:pt x="57" y="10"/>
                  </a:lnTo>
                  <a:lnTo>
                    <a:pt x="59" y="16"/>
                  </a:lnTo>
                  <a:lnTo>
                    <a:pt x="61" y="22"/>
                  </a:lnTo>
                  <a:lnTo>
                    <a:pt x="63" y="29"/>
                  </a:lnTo>
                  <a:lnTo>
                    <a:pt x="65" y="37"/>
                  </a:lnTo>
                  <a:lnTo>
                    <a:pt x="67" y="45"/>
                  </a:lnTo>
                  <a:lnTo>
                    <a:pt x="69" y="54"/>
                  </a:lnTo>
                  <a:lnTo>
                    <a:pt x="71" y="62"/>
                  </a:lnTo>
                  <a:lnTo>
                    <a:pt x="73" y="70"/>
                  </a:lnTo>
                  <a:lnTo>
                    <a:pt x="75" y="78"/>
                  </a:lnTo>
                  <a:lnTo>
                    <a:pt x="77" y="85"/>
                  </a:lnTo>
                  <a:lnTo>
                    <a:pt x="80" y="91"/>
                  </a:lnTo>
                  <a:lnTo>
                    <a:pt x="82" y="97"/>
                  </a:lnTo>
                  <a:lnTo>
                    <a:pt x="84" y="101"/>
                  </a:lnTo>
                  <a:lnTo>
                    <a:pt x="86" y="104"/>
                  </a:lnTo>
                  <a:lnTo>
                    <a:pt x="88" y="106"/>
                  </a:lnTo>
                  <a:lnTo>
                    <a:pt x="90" y="107"/>
                  </a:lnTo>
                  <a:lnTo>
                    <a:pt x="92" y="106"/>
                  </a:lnTo>
                  <a:lnTo>
                    <a:pt x="94" y="104"/>
                  </a:lnTo>
                  <a:lnTo>
                    <a:pt x="96" y="101"/>
                  </a:lnTo>
                  <a:lnTo>
                    <a:pt x="98" y="97"/>
                  </a:lnTo>
                  <a:lnTo>
                    <a:pt x="101" y="91"/>
                  </a:lnTo>
                  <a:lnTo>
                    <a:pt x="103" y="85"/>
                  </a:lnTo>
                  <a:lnTo>
                    <a:pt x="105" y="78"/>
                  </a:lnTo>
                  <a:lnTo>
                    <a:pt x="107" y="70"/>
                  </a:lnTo>
                  <a:lnTo>
                    <a:pt x="109" y="62"/>
                  </a:lnTo>
                  <a:lnTo>
                    <a:pt x="111" y="54"/>
                  </a:lnTo>
                  <a:lnTo>
                    <a:pt x="113" y="45"/>
                  </a:lnTo>
                  <a:lnTo>
                    <a:pt x="115" y="37"/>
                  </a:lnTo>
                  <a:lnTo>
                    <a:pt x="117" y="29"/>
                  </a:lnTo>
                  <a:lnTo>
                    <a:pt x="119" y="22"/>
                  </a:lnTo>
                  <a:lnTo>
                    <a:pt x="121" y="16"/>
                  </a:lnTo>
                  <a:lnTo>
                    <a:pt x="124" y="10"/>
                  </a:lnTo>
                  <a:lnTo>
                    <a:pt x="126" y="6"/>
                  </a:lnTo>
                  <a:lnTo>
                    <a:pt x="128" y="3"/>
                  </a:lnTo>
                  <a:lnTo>
                    <a:pt x="130" y="1"/>
                  </a:lnTo>
                  <a:lnTo>
                    <a:pt x="132" y="0"/>
                  </a:lnTo>
                  <a:lnTo>
                    <a:pt x="134" y="1"/>
                  </a:lnTo>
                  <a:lnTo>
                    <a:pt x="136" y="3"/>
                  </a:lnTo>
                  <a:lnTo>
                    <a:pt x="138" y="6"/>
                  </a:lnTo>
                  <a:lnTo>
                    <a:pt x="140" y="10"/>
                  </a:lnTo>
                  <a:lnTo>
                    <a:pt x="142" y="16"/>
                  </a:lnTo>
                  <a:lnTo>
                    <a:pt x="144" y="22"/>
                  </a:lnTo>
                  <a:lnTo>
                    <a:pt x="147" y="29"/>
                  </a:lnTo>
                  <a:lnTo>
                    <a:pt x="149" y="37"/>
                  </a:lnTo>
                  <a:lnTo>
                    <a:pt x="151" y="45"/>
                  </a:lnTo>
                  <a:lnTo>
                    <a:pt x="153" y="54"/>
                  </a:lnTo>
                  <a:lnTo>
                    <a:pt x="155" y="62"/>
                  </a:lnTo>
                  <a:lnTo>
                    <a:pt x="157" y="70"/>
                  </a:lnTo>
                  <a:lnTo>
                    <a:pt x="159" y="78"/>
                  </a:lnTo>
                  <a:lnTo>
                    <a:pt x="161" y="85"/>
                  </a:lnTo>
                  <a:lnTo>
                    <a:pt x="163" y="91"/>
                  </a:lnTo>
                  <a:lnTo>
                    <a:pt x="165" y="97"/>
                  </a:lnTo>
                  <a:lnTo>
                    <a:pt x="168" y="101"/>
                  </a:lnTo>
                  <a:lnTo>
                    <a:pt x="170" y="104"/>
                  </a:lnTo>
                  <a:lnTo>
                    <a:pt x="172" y="106"/>
                  </a:lnTo>
                  <a:lnTo>
                    <a:pt x="174" y="107"/>
                  </a:lnTo>
                  <a:lnTo>
                    <a:pt x="176" y="106"/>
                  </a:lnTo>
                  <a:lnTo>
                    <a:pt x="178" y="104"/>
                  </a:lnTo>
                  <a:lnTo>
                    <a:pt x="180" y="101"/>
                  </a:lnTo>
                  <a:lnTo>
                    <a:pt x="182" y="97"/>
                  </a:lnTo>
                  <a:lnTo>
                    <a:pt x="184" y="91"/>
                  </a:lnTo>
                  <a:lnTo>
                    <a:pt x="186" y="85"/>
                  </a:lnTo>
                  <a:lnTo>
                    <a:pt x="188" y="78"/>
                  </a:lnTo>
                  <a:lnTo>
                    <a:pt x="191" y="70"/>
                  </a:lnTo>
                  <a:lnTo>
                    <a:pt x="193" y="62"/>
                  </a:lnTo>
                  <a:lnTo>
                    <a:pt x="195" y="53"/>
                  </a:lnTo>
                  <a:lnTo>
                    <a:pt x="197" y="45"/>
                  </a:lnTo>
                  <a:lnTo>
                    <a:pt x="199" y="37"/>
                  </a:lnTo>
                  <a:lnTo>
                    <a:pt x="201" y="29"/>
                  </a:lnTo>
                  <a:lnTo>
                    <a:pt x="203" y="22"/>
                  </a:lnTo>
                  <a:lnTo>
                    <a:pt x="205" y="16"/>
                  </a:lnTo>
                  <a:lnTo>
                    <a:pt x="207" y="10"/>
                  </a:lnTo>
                  <a:lnTo>
                    <a:pt x="209" y="6"/>
                  </a:lnTo>
                  <a:lnTo>
                    <a:pt x="211" y="3"/>
                  </a:lnTo>
                  <a:lnTo>
                    <a:pt x="214" y="1"/>
                  </a:lnTo>
                  <a:lnTo>
                    <a:pt x="216" y="0"/>
                  </a:lnTo>
                  <a:lnTo>
                    <a:pt x="218" y="1"/>
                  </a:lnTo>
                  <a:lnTo>
                    <a:pt x="220" y="3"/>
                  </a:lnTo>
                  <a:lnTo>
                    <a:pt x="222" y="6"/>
                  </a:lnTo>
                  <a:lnTo>
                    <a:pt x="224" y="10"/>
                  </a:lnTo>
                  <a:lnTo>
                    <a:pt x="226" y="16"/>
                  </a:lnTo>
                  <a:lnTo>
                    <a:pt x="228" y="22"/>
                  </a:lnTo>
                  <a:lnTo>
                    <a:pt x="230" y="29"/>
                  </a:lnTo>
                  <a:lnTo>
                    <a:pt x="232" y="37"/>
                  </a:lnTo>
                  <a:lnTo>
                    <a:pt x="235" y="45"/>
                  </a:lnTo>
                  <a:lnTo>
                    <a:pt x="237" y="54"/>
                  </a:lnTo>
                  <a:lnTo>
                    <a:pt x="239" y="62"/>
                  </a:lnTo>
                  <a:lnTo>
                    <a:pt x="241" y="70"/>
                  </a:lnTo>
                  <a:lnTo>
                    <a:pt x="243" y="78"/>
                  </a:lnTo>
                  <a:lnTo>
                    <a:pt x="245" y="85"/>
                  </a:lnTo>
                  <a:lnTo>
                    <a:pt x="247" y="91"/>
                  </a:lnTo>
                  <a:lnTo>
                    <a:pt x="249" y="97"/>
                  </a:lnTo>
                  <a:lnTo>
                    <a:pt x="251" y="101"/>
                  </a:lnTo>
                  <a:lnTo>
                    <a:pt x="253" y="104"/>
                  </a:lnTo>
                  <a:lnTo>
                    <a:pt x="255" y="106"/>
                  </a:lnTo>
                  <a:lnTo>
                    <a:pt x="258" y="107"/>
                  </a:lnTo>
                  <a:lnTo>
                    <a:pt x="260" y="106"/>
                  </a:lnTo>
                  <a:lnTo>
                    <a:pt x="262" y="104"/>
                  </a:lnTo>
                  <a:lnTo>
                    <a:pt x="264" y="101"/>
                  </a:lnTo>
                  <a:lnTo>
                    <a:pt x="266" y="97"/>
                  </a:lnTo>
                  <a:lnTo>
                    <a:pt x="268" y="91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638175" y="2001109"/>
              <a:ext cx="2321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amplitude de la somme</a:t>
              </a:r>
              <a:endParaRPr lang="fr-FR" sz="1600"/>
            </a:p>
          </p:txBody>
        </p:sp>
      </p:grpSp>
      <p:grpSp>
        <p:nvGrpSpPr>
          <p:cNvPr id="103" name="Groupe 102"/>
          <p:cNvGrpSpPr/>
          <p:nvPr/>
        </p:nvGrpSpPr>
        <p:grpSpPr>
          <a:xfrm>
            <a:off x="605756" y="1387173"/>
            <a:ext cx="7882640" cy="1587216"/>
            <a:chOff x="605756" y="1387173"/>
            <a:chExt cx="7882640" cy="1587216"/>
          </a:xfrm>
        </p:grpSpPr>
        <p:sp>
          <p:nvSpPr>
            <p:cNvPr id="57" name="Freeform 267"/>
            <p:cNvSpPr>
              <a:spLocks/>
            </p:cNvSpPr>
            <p:nvPr/>
          </p:nvSpPr>
          <p:spPr bwMode="auto">
            <a:xfrm>
              <a:off x="5624974" y="1387173"/>
              <a:ext cx="2863422" cy="834980"/>
            </a:xfrm>
            <a:custGeom>
              <a:avLst/>
              <a:gdLst>
                <a:gd name="T0" fmla="*/ 24 w 268"/>
                <a:gd name="T1" fmla="*/ 18 h 106"/>
                <a:gd name="T2" fmla="*/ 60 w 268"/>
                <a:gd name="T3" fmla="*/ 60 h 106"/>
                <a:gd name="T4" fmla="*/ 102 w 268"/>
                <a:gd name="T5" fmla="*/ 318 h 106"/>
                <a:gd name="T6" fmla="*/ 138 w 268"/>
                <a:gd name="T7" fmla="*/ 570 h 106"/>
                <a:gd name="T8" fmla="*/ 174 w 268"/>
                <a:gd name="T9" fmla="*/ 618 h 106"/>
                <a:gd name="T10" fmla="*/ 216 w 268"/>
                <a:gd name="T11" fmla="*/ 414 h 106"/>
                <a:gd name="T12" fmla="*/ 252 w 268"/>
                <a:gd name="T13" fmla="*/ 132 h 106"/>
                <a:gd name="T14" fmla="*/ 288 w 268"/>
                <a:gd name="T15" fmla="*/ 0 h 106"/>
                <a:gd name="T16" fmla="*/ 324 w 268"/>
                <a:gd name="T17" fmla="*/ 132 h 106"/>
                <a:gd name="T18" fmla="*/ 366 w 268"/>
                <a:gd name="T19" fmla="*/ 414 h 106"/>
                <a:gd name="T20" fmla="*/ 402 w 268"/>
                <a:gd name="T21" fmla="*/ 618 h 106"/>
                <a:gd name="T22" fmla="*/ 438 w 268"/>
                <a:gd name="T23" fmla="*/ 570 h 106"/>
                <a:gd name="T24" fmla="*/ 480 w 268"/>
                <a:gd name="T25" fmla="*/ 318 h 106"/>
                <a:gd name="T26" fmla="*/ 516 w 268"/>
                <a:gd name="T27" fmla="*/ 60 h 106"/>
                <a:gd name="T28" fmla="*/ 552 w 268"/>
                <a:gd name="T29" fmla="*/ 18 h 106"/>
                <a:gd name="T30" fmla="*/ 588 w 268"/>
                <a:gd name="T31" fmla="*/ 222 h 106"/>
                <a:gd name="T32" fmla="*/ 630 w 268"/>
                <a:gd name="T33" fmla="*/ 504 h 106"/>
                <a:gd name="T34" fmla="*/ 666 w 268"/>
                <a:gd name="T35" fmla="*/ 636 h 106"/>
                <a:gd name="T36" fmla="*/ 702 w 268"/>
                <a:gd name="T37" fmla="*/ 504 h 106"/>
                <a:gd name="T38" fmla="*/ 744 w 268"/>
                <a:gd name="T39" fmla="*/ 222 h 106"/>
                <a:gd name="T40" fmla="*/ 780 w 268"/>
                <a:gd name="T41" fmla="*/ 18 h 106"/>
                <a:gd name="T42" fmla="*/ 816 w 268"/>
                <a:gd name="T43" fmla="*/ 60 h 106"/>
                <a:gd name="T44" fmla="*/ 852 w 268"/>
                <a:gd name="T45" fmla="*/ 318 h 106"/>
                <a:gd name="T46" fmla="*/ 894 w 268"/>
                <a:gd name="T47" fmla="*/ 570 h 106"/>
                <a:gd name="T48" fmla="*/ 930 w 268"/>
                <a:gd name="T49" fmla="*/ 618 h 106"/>
                <a:gd name="T50" fmla="*/ 966 w 268"/>
                <a:gd name="T51" fmla="*/ 414 h 106"/>
                <a:gd name="T52" fmla="*/ 1008 w 268"/>
                <a:gd name="T53" fmla="*/ 132 h 106"/>
                <a:gd name="T54" fmla="*/ 1044 w 268"/>
                <a:gd name="T55" fmla="*/ 0 h 106"/>
                <a:gd name="T56" fmla="*/ 1080 w 268"/>
                <a:gd name="T57" fmla="*/ 132 h 106"/>
                <a:gd name="T58" fmla="*/ 1116 w 268"/>
                <a:gd name="T59" fmla="*/ 414 h 106"/>
                <a:gd name="T60" fmla="*/ 1158 w 268"/>
                <a:gd name="T61" fmla="*/ 618 h 106"/>
                <a:gd name="T62" fmla="*/ 1194 w 268"/>
                <a:gd name="T63" fmla="*/ 570 h 106"/>
                <a:gd name="T64" fmla="*/ 1230 w 268"/>
                <a:gd name="T65" fmla="*/ 318 h 106"/>
                <a:gd name="T66" fmla="*/ 1266 w 268"/>
                <a:gd name="T67" fmla="*/ 60 h 106"/>
                <a:gd name="T68" fmla="*/ 1308 w 268"/>
                <a:gd name="T69" fmla="*/ 18 h 106"/>
                <a:gd name="T70" fmla="*/ 1344 w 268"/>
                <a:gd name="T71" fmla="*/ 222 h 106"/>
                <a:gd name="T72" fmla="*/ 1380 w 268"/>
                <a:gd name="T73" fmla="*/ 504 h 106"/>
                <a:gd name="T74" fmla="*/ 1422 w 268"/>
                <a:gd name="T75" fmla="*/ 636 h 106"/>
                <a:gd name="T76" fmla="*/ 1458 w 268"/>
                <a:gd name="T77" fmla="*/ 504 h 106"/>
                <a:gd name="T78" fmla="*/ 1494 w 268"/>
                <a:gd name="T79" fmla="*/ 222 h 106"/>
                <a:gd name="T80" fmla="*/ 1530 w 268"/>
                <a:gd name="T81" fmla="*/ 18 h 106"/>
                <a:gd name="T82" fmla="*/ 1572 w 268"/>
                <a:gd name="T83" fmla="*/ 60 h 106"/>
                <a:gd name="T84" fmla="*/ 1608 w 268"/>
                <a:gd name="T85" fmla="*/ 318 h 10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106">
                  <a:moveTo>
                    <a:pt x="0" y="22"/>
                  </a:moveTo>
                  <a:lnTo>
                    <a:pt x="2" y="10"/>
                  </a:lnTo>
                  <a:lnTo>
                    <a:pt x="4" y="3"/>
                  </a:lnTo>
                  <a:lnTo>
                    <a:pt x="6" y="0"/>
                  </a:lnTo>
                  <a:lnTo>
                    <a:pt x="8" y="3"/>
                  </a:lnTo>
                  <a:lnTo>
                    <a:pt x="10" y="10"/>
                  </a:lnTo>
                  <a:lnTo>
                    <a:pt x="13" y="22"/>
                  </a:lnTo>
                  <a:lnTo>
                    <a:pt x="15" y="37"/>
                  </a:lnTo>
                  <a:lnTo>
                    <a:pt x="17" y="53"/>
                  </a:lnTo>
                  <a:lnTo>
                    <a:pt x="19" y="69"/>
                  </a:lnTo>
                  <a:lnTo>
                    <a:pt x="21" y="84"/>
                  </a:lnTo>
                  <a:lnTo>
                    <a:pt x="23" y="95"/>
                  </a:lnTo>
                  <a:lnTo>
                    <a:pt x="25" y="103"/>
                  </a:lnTo>
                  <a:lnTo>
                    <a:pt x="27" y="106"/>
                  </a:lnTo>
                  <a:lnTo>
                    <a:pt x="29" y="103"/>
                  </a:lnTo>
                  <a:lnTo>
                    <a:pt x="31" y="95"/>
                  </a:lnTo>
                  <a:lnTo>
                    <a:pt x="33" y="84"/>
                  </a:lnTo>
                  <a:lnTo>
                    <a:pt x="36" y="69"/>
                  </a:lnTo>
                  <a:lnTo>
                    <a:pt x="38" y="53"/>
                  </a:lnTo>
                  <a:lnTo>
                    <a:pt x="40" y="37"/>
                  </a:lnTo>
                  <a:lnTo>
                    <a:pt x="42" y="22"/>
                  </a:lnTo>
                  <a:lnTo>
                    <a:pt x="44" y="10"/>
                  </a:lnTo>
                  <a:lnTo>
                    <a:pt x="46" y="3"/>
                  </a:lnTo>
                  <a:lnTo>
                    <a:pt x="48" y="0"/>
                  </a:lnTo>
                  <a:lnTo>
                    <a:pt x="50" y="3"/>
                  </a:lnTo>
                  <a:lnTo>
                    <a:pt x="52" y="10"/>
                  </a:lnTo>
                  <a:lnTo>
                    <a:pt x="54" y="22"/>
                  </a:lnTo>
                  <a:lnTo>
                    <a:pt x="57" y="37"/>
                  </a:lnTo>
                  <a:lnTo>
                    <a:pt x="59" y="53"/>
                  </a:lnTo>
                  <a:lnTo>
                    <a:pt x="61" y="69"/>
                  </a:lnTo>
                  <a:lnTo>
                    <a:pt x="63" y="84"/>
                  </a:lnTo>
                  <a:lnTo>
                    <a:pt x="65" y="95"/>
                  </a:lnTo>
                  <a:lnTo>
                    <a:pt x="67" y="103"/>
                  </a:lnTo>
                  <a:lnTo>
                    <a:pt x="69" y="106"/>
                  </a:lnTo>
                  <a:lnTo>
                    <a:pt x="71" y="103"/>
                  </a:lnTo>
                  <a:lnTo>
                    <a:pt x="73" y="95"/>
                  </a:lnTo>
                  <a:lnTo>
                    <a:pt x="75" y="84"/>
                  </a:lnTo>
                  <a:lnTo>
                    <a:pt x="77" y="69"/>
                  </a:lnTo>
                  <a:lnTo>
                    <a:pt x="80" y="53"/>
                  </a:lnTo>
                  <a:lnTo>
                    <a:pt x="82" y="37"/>
                  </a:lnTo>
                  <a:lnTo>
                    <a:pt x="84" y="22"/>
                  </a:lnTo>
                  <a:lnTo>
                    <a:pt x="86" y="10"/>
                  </a:lnTo>
                  <a:lnTo>
                    <a:pt x="88" y="3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4" y="10"/>
                  </a:lnTo>
                  <a:lnTo>
                    <a:pt x="96" y="22"/>
                  </a:lnTo>
                  <a:lnTo>
                    <a:pt x="98" y="37"/>
                  </a:lnTo>
                  <a:lnTo>
                    <a:pt x="101" y="53"/>
                  </a:lnTo>
                  <a:lnTo>
                    <a:pt x="103" y="69"/>
                  </a:lnTo>
                  <a:lnTo>
                    <a:pt x="105" y="84"/>
                  </a:lnTo>
                  <a:lnTo>
                    <a:pt x="107" y="95"/>
                  </a:lnTo>
                  <a:lnTo>
                    <a:pt x="109" y="103"/>
                  </a:lnTo>
                  <a:lnTo>
                    <a:pt x="111" y="106"/>
                  </a:lnTo>
                  <a:lnTo>
                    <a:pt x="113" y="103"/>
                  </a:lnTo>
                  <a:lnTo>
                    <a:pt x="115" y="95"/>
                  </a:lnTo>
                  <a:lnTo>
                    <a:pt x="117" y="84"/>
                  </a:lnTo>
                  <a:lnTo>
                    <a:pt x="119" y="69"/>
                  </a:lnTo>
                  <a:lnTo>
                    <a:pt x="121" y="53"/>
                  </a:lnTo>
                  <a:lnTo>
                    <a:pt x="124" y="37"/>
                  </a:lnTo>
                  <a:lnTo>
                    <a:pt x="126" y="22"/>
                  </a:lnTo>
                  <a:lnTo>
                    <a:pt x="128" y="10"/>
                  </a:lnTo>
                  <a:lnTo>
                    <a:pt x="130" y="3"/>
                  </a:lnTo>
                  <a:lnTo>
                    <a:pt x="132" y="0"/>
                  </a:lnTo>
                  <a:lnTo>
                    <a:pt x="134" y="3"/>
                  </a:lnTo>
                  <a:lnTo>
                    <a:pt x="136" y="10"/>
                  </a:lnTo>
                  <a:lnTo>
                    <a:pt x="138" y="22"/>
                  </a:lnTo>
                  <a:lnTo>
                    <a:pt x="140" y="37"/>
                  </a:lnTo>
                  <a:lnTo>
                    <a:pt x="142" y="53"/>
                  </a:lnTo>
                  <a:lnTo>
                    <a:pt x="144" y="69"/>
                  </a:lnTo>
                  <a:lnTo>
                    <a:pt x="147" y="84"/>
                  </a:lnTo>
                  <a:lnTo>
                    <a:pt x="149" y="95"/>
                  </a:lnTo>
                  <a:lnTo>
                    <a:pt x="151" y="103"/>
                  </a:lnTo>
                  <a:lnTo>
                    <a:pt x="153" y="106"/>
                  </a:lnTo>
                  <a:lnTo>
                    <a:pt x="155" y="103"/>
                  </a:lnTo>
                  <a:lnTo>
                    <a:pt x="157" y="95"/>
                  </a:lnTo>
                  <a:lnTo>
                    <a:pt x="159" y="84"/>
                  </a:lnTo>
                  <a:lnTo>
                    <a:pt x="161" y="69"/>
                  </a:lnTo>
                  <a:lnTo>
                    <a:pt x="163" y="53"/>
                  </a:lnTo>
                  <a:lnTo>
                    <a:pt x="165" y="37"/>
                  </a:lnTo>
                  <a:lnTo>
                    <a:pt x="168" y="22"/>
                  </a:lnTo>
                  <a:lnTo>
                    <a:pt x="170" y="10"/>
                  </a:lnTo>
                  <a:lnTo>
                    <a:pt x="172" y="3"/>
                  </a:lnTo>
                  <a:lnTo>
                    <a:pt x="174" y="0"/>
                  </a:lnTo>
                  <a:lnTo>
                    <a:pt x="176" y="3"/>
                  </a:lnTo>
                  <a:lnTo>
                    <a:pt x="178" y="10"/>
                  </a:lnTo>
                  <a:lnTo>
                    <a:pt x="180" y="22"/>
                  </a:lnTo>
                  <a:lnTo>
                    <a:pt x="182" y="37"/>
                  </a:lnTo>
                  <a:lnTo>
                    <a:pt x="184" y="53"/>
                  </a:lnTo>
                  <a:lnTo>
                    <a:pt x="186" y="69"/>
                  </a:lnTo>
                  <a:lnTo>
                    <a:pt x="188" y="84"/>
                  </a:lnTo>
                  <a:lnTo>
                    <a:pt x="191" y="95"/>
                  </a:lnTo>
                  <a:lnTo>
                    <a:pt x="193" y="103"/>
                  </a:lnTo>
                  <a:lnTo>
                    <a:pt x="195" y="106"/>
                  </a:lnTo>
                  <a:lnTo>
                    <a:pt x="197" y="103"/>
                  </a:lnTo>
                  <a:lnTo>
                    <a:pt x="199" y="95"/>
                  </a:lnTo>
                  <a:lnTo>
                    <a:pt x="201" y="84"/>
                  </a:lnTo>
                  <a:lnTo>
                    <a:pt x="203" y="69"/>
                  </a:lnTo>
                  <a:lnTo>
                    <a:pt x="205" y="53"/>
                  </a:lnTo>
                  <a:lnTo>
                    <a:pt x="207" y="37"/>
                  </a:lnTo>
                  <a:lnTo>
                    <a:pt x="209" y="22"/>
                  </a:lnTo>
                  <a:lnTo>
                    <a:pt x="211" y="10"/>
                  </a:lnTo>
                  <a:lnTo>
                    <a:pt x="214" y="3"/>
                  </a:lnTo>
                  <a:lnTo>
                    <a:pt x="216" y="0"/>
                  </a:lnTo>
                  <a:lnTo>
                    <a:pt x="218" y="3"/>
                  </a:lnTo>
                  <a:lnTo>
                    <a:pt x="220" y="10"/>
                  </a:lnTo>
                  <a:lnTo>
                    <a:pt x="222" y="22"/>
                  </a:lnTo>
                  <a:lnTo>
                    <a:pt x="224" y="37"/>
                  </a:lnTo>
                  <a:lnTo>
                    <a:pt x="226" y="53"/>
                  </a:lnTo>
                  <a:lnTo>
                    <a:pt x="228" y="69"/>
                  </a:lnTo>
                  <a:lnTo>
                    <a:pt x="230" y="84"/>
                  </a:lnTo>
                  <a:lnTo>
                    <a:pt x="232" y="95"/>
                  </a:lnTo>
                  <a:lnTo>
                    <a:pt x="235" y="103"/>
                  </a:lnTo>
                  <a:lnTo>
                    <a:pt x="237" y="106"/>
                  </a:lnTo>
                  <a:lnTo>
                    <a:pt x="239" y="103"/>
                  </a:lnTo>
                  <a:lnTo>
                    <a:pt x="241" y="95"/>
                  </a:lnTo>
                  <a:lnTo>
                    <a:pt x="243" y="84"/>
                  </a:lnTo>
                  <a:lnTo>
                    <a:pt x="245" y="69"/>
                  </a:lnTo>
                  <a:lnTo>
                    <a:pt x="247" y="53"/>
                  </a:lnTo>
                  <a:lnTo>
                    <a:pt x="249" y="37"/>
                  </a:lnTo>
                  <a:lnTo>
                    <a:pt x="251" y="22"/>
                  </a:lnTo>
                  <a:lnTo>
                    <a:pt x="253" y="10"/>
                  </a:lnTo>
                  <a:lnTo>
                    <a:pt x="255" y="3"/>
                  </a:lnTo>
                  <a:lnTo>
                    <a:pt x="258" y="0"/>
                  </a:lnTo>
                  <a:lnTo>
                    <a:pt x="260" y="3"/>
                  </a:lnTo>
                  <a:lnTo>
                    <a:pt x="262" y="10"/>
                  </a:lnTo>
                  <a:lnTo>
                    <a:pt x="264" y="22"/>
                  </a:lnTo>
                  <a:lnTo>
                    <a:pt x="266" y="37"/>
                  </a:lnTo>
                  <a:lnTo>
                    <a:pt x="268" y="53"/>
                  </a:lnTo>
                </a:path>
              </a:pathLst>
            </a:custGeom>
            <a:noFill/>
            <a:ln w="476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605756" y="2389614"/>
              <a:ext cx="34547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distribution d’énergie de la somme</a:t>
              </a:r>
            </a:p>
            <a:p>
              <a:r>
                <a:rPr lang="fr-FR" sz="1600"/>
                <a:t>(</a:t>
              </a:r>
              <a:r>
                <a:rPr lang="fr-FR" sz="1600" smtClean="0"/>
                <a:t>module carré )</a:t>
              </a:r>
              <a:endParaRPr lang="fr-FR" sz="1600"/>
            </a:p>
          </p:txBody>
        </p:sp>
      </p:grpSp>
      <p:sp>
        <p:nvSpPr>
          <p:cNvPr id="112" name="Text Box 1091"/>
          <p:cNvSpPr txBox="1">
            <a:spLocks noChangeArrowheads="1"/>
          </p:cNvSpPr>
          <p:nvPr/>
        </p:nvSpPr>
        <p:spPr bwMode="auto">
          <a:xfrm>
            <a:off x="5304187" y="3177792"/>
            <a:ext cx="3818972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1600" b="1">
                <a:solidFill>
                  <a:schemeClr val="accent2"/>
                </a:solidFill>
              </a:rPr>
              <a:t>l'amplitude de la courbe rouge</a:t>
            </a:r>
          </a:p>
          <a:p>
            <a:r>
              <a:rPr lang="fr-FR" altLang="fr-FR" sz="1600" b="1">
                <a:solidFill>
                  <a:schemeClr val="accent2"/>
                </a:solidFill>
              </a:rPr>
              <a:t>rend compte de l'energie disponible </a:t>
            </a:r>
          </a:p>
          <a:p>
            <a:r>
              <a:rPr lang="fr-FR" altLang="fr-FR" sz="1600" b="1">
                <a:solidFill>
                  <a:schemeClr val="accent2"/>
                </a:solidFill>
              </a:rPr>
              <a:t>par addition des deux ondes</a:t>
            </a:r>
          </a:p>
        </p:txBody>
      </p:sp>
      <p:grpSp>
        <p:nvGrpSpPr>
          <p:cNvPr id="215" name="Group 897"/>
          <p:cNvGrpSpPr>
            <a:grpSpLocks/>
          </p:cNvGrpSpPr>
          <p:nvPr/>
        </p:nvGrpSpPr>
        <p:grpSpPr bwMode="auto">
          <a:xfrm>
            <a:off x="429287" y="4072058"/>
            <a:ext cx="2458773" cy="1893641"/>
            <a:chOff x="1269" y="2659"/>
            <a:chExt cx="2175" cy="1674"/>
          </a:xfrm>
        </p:grpSpPr>
        <p:sp>
          <p:nvSpPr>
            <p:cNvPr id="216" name="Line 716"/>
            <p:cNvSpPr>
              <a:spLocks noChangeShapeType="1"/>
            </p:cNvSpPr>
            <p:nvPr/>
          </p:nvSpPr>
          <p:spPr bwMode="auto">
            <a:xfrm>
              <a:off x="1377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17" name="Line 717"/>
            <p:cNvSpPr>
              <a:spLocks noChangeShapeType="1"/>
            </p:cNvSpPr>
            <p:nvPr/>
          </p:nvSpPr>
          <p:spPr bwMode="auto">
            <a:xfrm>
              <a:off x="1377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18" name="Line 718"/>
            <p:cNvSpPr>
              <a:spLocks noChangeShapeType="1"/>
            </p:cNvSpPr>
            <p:nvPr/>
          </p:nvSpPr>
          <p:spPr bwMode="auto">
            <a:xfrm>
              <a:off x="1623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19" name="Line 719"/>
            <p:cNvSpPr>
              <a:spLocks noChangeShapeType="1"/>
            </p:cNvSpPr>
            <p:nvPr/>
          </p:nvSpPr>
          <p:spPr bwMode="auto">
            <a:xfrm>
              <a:off x="1623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0" name="Line 720"/>
            <p:cNvSpPr>
              <a:spLocks noChangeShapeType="1"/>
            </p:cNvSpPr>
            <p:nvPr/>
          </p:nvSpPr>
          <p:spPr bwMode="auto">
            <a:xfrm>
              <a:off x="1875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1" name="Line 721"/>
            <p:cNvSpPr>
              <a:spLocks noChangeShapeType="1"/>
            </p:cNvSpPr>
            <p:nvPr/>
          </p:nvSpPr>
          <p:spPr bwMode="auto">
            <a:xfrm>
              <a:off x="1875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2" name="Line 722"/>
            <p:cNvSpPr>
              <a:spLocks noChangeShapeType="1"/>
            </p:cNvSpPr>
            <p:nvPr/>
          </p:nvSpPr>
          <p:spPr bwMode="auto">
            <a:xfrm>
              <a:off x="2127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3" name="Line 723"/>
            <p:cNvSpPr>
              <a:spLocks noChangeShapeType="1"/>
            </p:cNvSpPr>
            <p:nvPr/>
          </p:nvSpPr>
          <p:spPr bwMode="auto">
            <a:xfrm>
              <a:off x="2127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4" name="Line 724"/>
            <p:cNvSpPr>
              <a:spLocks noChangeShapeType="1"/>
            </p:cNvSpPr>
            <p:nvPr/>
          </p:nvSpPr>
          <p:spPr bwMode="auto">
            <a:xfrm>
              <a:off x="2379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5" name="Line 725"/>
            <p:cNvSpPr>
              <a:spLocks noChangeShapeType="1"/>
            </p:cNvSpPr>
            <p:nvPr/>
          </p:nvSpPr>
          <p:spPr bwMode="auto">
            <a:xfrm>
              <a:off x="2379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6" name="Line 726"/>
            <p:cNvSpPr>
              <a:spLocks noChangeShapeType="1"/>
            </p:cNvSpPr>
            <p:nvPr/>
          </p:nvSpPr>
          <p:spPr bwMode="auto">
            <a:xfrm>
              <a:off x="2631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7" name="Line 727"/>
            <p:cNvSpPr>
              <a:spLocks noChangeShapeType="1"/>
            </p:cNvSpPr>
            <p:nvPr/>
          </p:nvSpPr>
          <p:spPr bwMode="auto">
            <a:xfrm>
              <a:off x="2631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8" name="Line 728"/>
            <p:cNvSpPr>
              <a:spLocks noChangeShapeType="1"/>
            </p:cNvSpPr>
            <p:nvPr/>
          </p:nvSpPr>
          <p:spPr bwMode="auto">
            <a:xfrm>
              <a:off x="2883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29" name="Line 729"/>
            <p:cNvSpPr>
              <a:spLocks noChangeShapeType="1"/>
            </p:cNvSpPr>
            <p:nvPr/>
          </p:nvSpPr>
          <p:spPr bwMode="auto">
            <a:xfrm>
              <a:off x="2883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0" name="Line 730"/>
            <p:cNvSpPr>
              <a:spLocks noChangeShapeType="1"/>
            </p:cNvSpPr>
            <p:nvPr/>
          </p:nvSpPr>
          <p:spPr bwMode="auto">
            <a:xfrm>
              <a:off x="3135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1" name="Line 731"/>
            <p:cNvSpPr>
              <a:spLocks noChangeShapeType="1"/>
            </p:cNvSpPr>
            <p:nvPr/>
          </p:nvSpPr>
          <p:spPr bwMode="auto">
            <a:xfrm>
              <a:off x="3135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2" name="Line 732"/>
            <p:cNvSpPr>
              <a:spLocks noChangeShapeType="1"/>
            </p:cNvSpPr>
            <p:nvPr/>
          </p:nvSpPr>
          <p:spPr bwMode="auto">
            <a:xfrm>
              <a:off x="3387" y="2694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3" name="Line 733"/>
            <p:cNvSpPr>
              <a:spLocks noChangeShapeType="1"/>
            </p:cNvSpPr>
            <p:nvPr/>
          </p:nvSpPr>
          <p:spPr bwMode="auto">
            <a:xfrm>
              <a:off x="3387" y="3942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4" name="Line 734"/>
            <p:cNvSpPr>
              <a:spLocks noChangeShapeType="1"/>
            </p:cNvSpPr>
            <p:nvPr/>
          </p:nvSpPr>
          <p:spPr bwMode="auto">
            <a:xfrm>
              <a:off x="1377" y="3990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5" name="Line 735"/>
            <p:cNvSpPr>
              <a:spLocks noChangeShapeType="1"/>
            </p:cNvSpPr>
            <p:nvPr/>
          </p:nvSpPr>
          <p:spPr bwMode="auto">
            <a:xfrm>
              <a:off x="3339" y="3990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6" name="Line 736"/>
            <p:cNvSpPr>
              <a:spLocks noChangeShapeType="1"/>
            </p:cNvSpPr>
            <p:nvPr/>
          </p:nvSpPr>
          <p:spPr bwMode="auto">
            <a:xfrm>
              <a:off x="1377" y="3666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7" name="Line 737"/>
            <p:cNvSpPr>
              <a:spLocks noChangeShapeType="1"/>
            </p:cNvSpPr>
            <p:nvPr/>
          </p:nvSpPr>
          <p:spPr bwMode="auto">
            <a:xfrm>
              <a:off x="3339" y="3666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8" name="Line 738"/>
            <p:cNvSpPr>
              <a:spLocks noChangeShapeType="1"/>
            </p:cNvSpPr>
            <p:nvPr/>
          </p:nvSpPr>
          <p:spPr bwMode="auto">
            <a:xfrm>
              <a:off x="1377" y="3342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39" name="Line 739"/>
            <p:cNvSpPr>
              <a:spLocks noChangeShapeType="1"/>
            </p:cNvSpPr>
            <p:nvPr/>
          </p:nvSpPr>
          <p:spPr bwMode="auto">
            <a:xfrm>
              <a:off x="3339" y="3342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40" name="Line 740"/>
            <p:cNvSpPr>
              <a:spLocks noChangeShapeType="1"/>
            </p:cNvSpPr>
            <p:nvPr/>
          </p:nvSpPr>
          <p:spPr bwMode="auto">
            <a:xfrm>
              <a:off x="1377" y="3018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41" name="Line 741"/>
            <p:cNvSpPr>
              <a:spLocks noChangeShapeType="1"/>
            </p:cNvSpPr>
            <p:nvPr/>
          </p:nvSpPr>
          <p:spPr bwMode="auto">
            <a:xfrm>
              <a:off x="3339" y="3018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42" name="Line 742"/>
            <p:cNvSpPr>
              <a:spLocks noChangeShapeType="1"/>
            </p:cNvSpPr>
            <p:nvPr/>
          </p:nvSpPr>
          <p:spPr bwMode="auto">
            <a:xfrm>
              <a:off x="1377" y="2694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43" name="Line 743"/>
            <p:cNvSpPr>
              <a:spLocks noChangeShapeType="1"/>
            </p:cNvSpPr>
            <p:nvPr/>
          </p:nvSpPr>
          <p:spPr bwMode="auto">
            <a:xfrm>
              <a:off x="3339" y="2694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44" name="Line 744"/>
            <p:cNvSpPr>
              <a:spLocks noChangeShapeType="1"/>
            </p:cNvSpPr>
            <p:nvPr/>
          </p:nvSpPr>
          <p:spPr bwMode="auto">
            <a:xfrm>
              <a:off x="1353" y="4044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45" name="Rectangle 745"/>
            <p:cNvSpPr>
              <a:spLocks noChangeArrowheads="1"/>
            </p:cNvSpPr>
            <p:nvPr/>
          </p:nvSpPr>
          <p:spPr bwMode="auto">
            <a:xfrm>
              <a:off x="1389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8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46" name="Line 746"/>
            <p:cNvSpPr>
              <a:spLocks noChangeShapeType="1"/>
            </p:cNvSpPr>
            <p:nvPr/>
          </p:nvSpPr>
          <p:spPr bwMode="auto">
            <a:xfrm>
              <a:off x="1599" y="4044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47" name="Rectangle 747"/>
            <p:cNvSpPr>
              <a:spLocks noChangeArrowheads="1"/>
            </p:cNvSpPr>
            <p:nvPr/>
          </p:nvSpPr>
          <p:spPr bwMode="auto">
            <a:xfrm>
              <a:off x="1636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6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48" name="Line 748"/>
            <p:cNvSpPr>
              <a:spLocks noChangeShapeType="1"/>
            </p:cNvSpPr>
            <p:nvPr/>
          </p:nvSpPr>
          <p:spPr bwMode="auto">
            <a:xfrm>
              <a:off x="1851" y="4044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49" name="Rectangle 749"/>
            <p:cNvSpPr>
              <a:spLocks noChangeArrowheads="1"/>
            </p:cNvSpPr>
            <p:nvPr/>
          </p:nvSpPr>
          <p:spPr bwMode="auto">
            <a:xfrm>
              <a:off x="1887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4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50" name="Line 750"/>
            <p:cNvSpPr>
              <a:spLocks noChangeShapeType="1"/>
            </p:cNvSpPr>
            <p:nvPr/>
          </p:nvSpPr>
          <p:spPr bwMode="auto">
            <a:xfrm>
              <a:off x="2103" y="4044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51" name="Rectangle 751"/>
            <p:cNvSpPr>
              <a:spLocks noChangeArrowheads="1"/>
            </p:cNvSpPr>
            <p:nvPr/>
          </p:nvSpPr>
          <p:spPr bwMode="auto">
            <a:xfrm>
              <a:off x="2140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2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52" name="Rectangle 752"/>
            <p:cNvSpPr>
              <a:spLocks noChangeArrowheads="1"/>
            </p:cNvSpPr>
            <p:nvPr/>
          </p:nvSpPr>
          <p:spPr bwMode="auto">
            <a:xfrm>
              <a:off x="2373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0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53" name="Rectangle 753"/>
            <p:cNvSpPr>
              <a:spLocks noChangeArrowheads="1"/>
            </p:cNvSpPr>
            <p:nvPr/>
          </p:nvSpPr>
          <p:spPr bwMode="auto">
            <a:xfrm>
              <a:off x="2625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2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54" name="Rectangle 754"/>
            <p:cNvSpPr>
              <a:spLocks noChangeArrowheads="1"/>
            </p:cNvSpPr>
            <p:nvPr/>
          </p:nvSpPr>
          <p:spPr bwMode="auto">
            <a:xfrm>
              <a:off x="2877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4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55" name="Rectangle 755"/>
            <p:cNvSpPr>
              <a:spLocks noChangeArrowheads="1"/>
            </p:cNvSpPr>
            <p:nvPr/>
          </p:nvSpPr>
          <p:spPr bwMode="auto">
            <a:xfrm>
              <a:off x="3129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6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56" name="Rectangle 756"/>
            <p:cNvSpPr>
              <a:spLocks noChangeArrowheads="1"/>
            </p:cNvSpPr>
            <p:nvPr/>
          </p:nvSpPr>
          <p:spPr bwMode="auto">
            <a:xfrm>
              <a:off x="3382" y="400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8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57" name="Line 757"/>
            <p:cNvSpPr>
              <a:spLocks noChangeShapeType="1"/>
            </p:cNvSpPr>
            <p:nvPr/>
          </p:nvSpPr>
          <p:spPr bwMode="auto">
            <a:xfrm>
              <a:off x="1269" y="3990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58" name="Rectangle 758"/>
            <p:cNvSpPr>
              <a:spLocks noChangeArrowheads="1"/>
            </p:cNvSpPr>
            <p:nvPr/>
          </p:nvSpPr>
          <p:spPr bwMode="auto">
            <a:xfrm>
              <a:off x="1306" y="3953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4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59" name="Line 759"/>
            <p:cNvSpPr>
              <a:spLocks noChangeShapeType="1"/>
            </p:cNvSpPr>
            <p:nvPr/>
          </p:nvSpPr>
          <p:spPr bwMode="auto">
            <a:xfrm>
              <a:off x="1269" y="3666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60" name="Rectangle 760"/>
            <p:cNvSpPr>
              <a:spLocks noChangeArrowheads="1"/>
            </p:cNvSpPr>
            <p:nvPr/>
          </p:nvSpPr>
          <p:spPr bwMode="auto">
            <a:xfrm>
              <a:off x="1306" y="3630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2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61" name="Rectangle 761"/>
            <p:cNvSpPr>
              <a:spLocks noChangeArrowheads="1"/>
            </p:cNvSpPr>
            <p:nvPr/>
          </p:nvSpPr>
          <p:spPr bwMode="auto">
            <a:xfrm>
              <a:off x="1311" y="3305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0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62" name="Rectangle 762"/>
            <p:cNvSpPr>
              <a:spLocks noChangeArrowheads="1"/>
            </p:cNvSpPr>
            <p:nvPr/>
          </p:nvSpPr>
          <p:spPr bwMode="auto">
            <a:xfrm>
              <a:off x="1311" y="2983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2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63" name="Rectangle 763"/>
            <p:cNvSpPr>
              <a:spLocks noChangeArrowheads="1"/>
            </p:cNvSpPr>
            <p:nvPr/>
          </p:nvSpPr>
          <p:spPr bwMode="auto">
            <a:xfrm>
              <a:off x="1311" y="2659"/>
              <a:ext cx="6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4</a:t>
              </a:r>
              <a:endParaRPr lang="fr-FR" altLang="fr-FR">
                <a:latin typeface="+mj-lt"/>
              </a:endParaRPr>
            </a:p>
          </p:txBody>
        </p:sp>
        <p:sp>
          <p:nvSpPr>
            <p:cNvPr id="264" name="Rectangle 764"/>
            <p:cNvSpPr>
              <a:spLocks noChangeArrowheads="1"/>
            </p:cNvSpPr>
            <p:nvPr/>
          </p:nvSpPr>
          <p:spPr bwMode="auto">
            <a:xfrm>
              <a:off x="1377" y="2694"/>
              <a:ext cx="2010" cy="12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>
                <a:latin typeface="+mj-lt"/>
              </a:endParaRPr>
            </a:p>
          </p:txBody>
        </p:sp>
        <p:sp>
          <p:nvSpPr>
            <p:cNvPr id="265" name="Freeform 765"/>
            <p:cNvSpPr>
              <a:spLocks/>
            </p:cNvSpPr>
            <p:nvPr/>
          </p:nvSpPr>
          <p:spPr bwMode="auto">
            <a:xfrm>
              <a:off x="1581" y="3180"/>
              <a:ext cx="1608" cy="324"/>
            </a:xfrm>
            <a:custGeom>
              <a:avLst/>
              <a:gdLst>
                <a:gd name="T0" fmla="*/ 24 w 268"/>
                <a:gd name="T1" fmla="*/ 312 h 54"/>
                <a:gd name="T2" fmla="*/ 60 w 268"/>
                <a:gd name="T3" fmla="*/ 318 h 54"/>
                <a:gd name="T4" fmla="*/ 102 w 268"/>
                <a:gd name="T5" fmla="*/ 288 h 54"/>
                <a:gd name="T6" fmla="*/ 138 w 268"/>
                <a:gd name="T7" fmla="*/ 234 h 54"/>
                <a:gd name="T8" fmla="*/ 174 w 268"/>
                <a:gd name="T9" fmla="*/ 162 h 54"/>
                <a:gd name="T10" fmla="*/ 216 w 268"/>
                <a:gd name="T11" fmla="*/ 84 h 54"/>
                <a:gd name="T12" fmla="*/ 252 w 268"/>
                <a:gd name="T13" fmla="*/ 30 h 54"/>
                <a:gd name="T14" fmla="*/ 288 w 268"/>
                <a:gd name="T15" fmla="*/ 0 h 54"/>
                <a:gd name="T16" fmla="*/ 324 w 268"/>
                <a:gd name="T17" fmla="*/ 6 h 54"/>
                <a:gd name="T18" fmla="*/ 366 w 268"/>
                <a:gd name="T19" fmla="*/ 42 h 54"/>
                <a:gd name="T20" fmla="*/ 402 w 268"/>
                <a:gd name="T21" fmla="*/ 108 h 54"/>
                <a:gd name="T22" fmla="*/ 438 w 268"/>
                <a:gd name="T23" fmla="*/ 186 h 54"/>
                <a:gd name="T24" fmla="*/ 480 w 268"/>
                <a:gd name="T25" fmla="*/ 252 h 54"/>
                <a:gd name="T26" fmla="*/ 516 w 268"/>
                <a:gd name="T27" fmla="*/ 306 h 54"/>
                <a:gd name="T28" fmla="*/ 552 w 268"/>
                <a:gd name="T29" fmla="*/ 324 h 54"/>
                <a:gd name="T30" fmla="*/ 588 w 268"/>
                <a:gd name="T31" fmla="*/ 306 h 54"/>
                <a:gd name="T32" fmla="*/ 630 w 268"/>
                <a:gd name="T33" fmla="*/ 252 h 54"/>
                <a:gd name="T34" fmla="*/ 666 w 268"/>
                <a:gd name="T35" fmla="*/ 186 h 54"/>
                <a:gd name="T36" fmla="*/ 702 w 268"/>
                <a:gd name="T37" fmla="*/ 108 h 54"/>
                <a:gd name="T38" fmla="*/ 744 w 268"/>
                <a:gd name="T39" fmla="*/ 42 h 54"/>
                <a:gd name="T40" fmla="*/ 780 w 268"/>
                <a:gd name="T41" fmla="*/ 6 h 54"/>
                <a:gd name="T42" fmla="*/ 816 w 268"/>
                <a:gd name="T43" fmla="*/ 0 h 54"/>
                <a:gd name="T44" fmla="*/ 852 w 268"/>
                <a:gd name="T45" fmla="*/ 30 h 54"/>
                <a:gd name="T46" fmla="*/ 894 w 268"/>
                <a:gd name="T47" fmla="*/ 84 h 54"/>
                <a:gd name="T48" fmla="*/ 930 w 268"/>
                <a:gd name="T49" fmla="*/ 162 h 54"/>
                <a:gd name="T50" fmla="*/ 966 w 268"/>
                <a:gd name="T51" fmla="*/ 234 h 54"/>
                <a:gd name="T52" fmla="*/ 1008 w 268"/>
                <a:gd name="T53" fmla="*/ 288 h 54"/>
                <a:gd name="T54" fmla="*/ 1044 w 268"/>
                <a:gd name="T55" fmla="*/ 318 h 54"/>
                <a:gd name="T56" fmla="*/ 1080 w 268"/>
                <a:gd name="T57" fmla="*/ 312 h 54"/>
                <a:gd name="T58" fmla="*/ 1116 w 268"/>
                <a:gd name="T59" fmla="*/ 276 h 54"/>
                <a:gd name="T60" fmla="*/ 1158 w 268"/>
                <a:gd name="T61" fmla="*/ 210 h 54"/>
                <a:gd name="T62" fmla="*/ 1194 w 268"/>
                <a:gd name="T63" fmla="*/ 132 h 54"/>
                <a:gd name="T64" fmla="*/ 1230 w 268"/>
                <a:gd name="T65" fmla="*/ 66 h 54"/>
                <a:gd name="T66" fmla="*/ 1266 w 268"/>
                <a:gd name="T67" fmla="*/ 12 h 54"/>
                <a:gd name="T68" fmla="*/ 1308 w 268"/>
                <a:gd name="T69" fmla="*/ 0 h 54"/>
                <a:gd name="T70" fmla="*/ 1344 w 268"/>
                <a:gd name="T71" fmla="*/ 12 h 54"/>
                <a:gd name="T72" fmla="*/ 1380 w 268"/>
                <a:gd name="T73" fmla="*/ 66 h 54"/>
                <a:gd name="T74" fmla="*/ 1422 w 268"/>
                <a:gd name="T75" fmla="*/ 132 h 54"/>
                <a:gd name="T76" fmla="*/ 1458 w 268"/>
                <a:gd name="T77" fmla="*/ 210 h 54"/>
                <a:gd name="T78" fmla="*/ 1494 w 268"/>
                <a:gd name="T79" fmla="*/ 276 h 54"/>
                <a:gd name="T80" fmla="*/ 1530 w 268"/>
                <a:gd name="T81" fmla="*/ 312 h 54"/>
                <a:gd name="T82" fmla="*/ 1572 w 268"/>
                <a:gd name="T83" fmla="*/ 318 h 54"/>
                <a:gd name="T84" fmla="*/ 1608 w 268"/>
                <a:gd name="T85" fmla="*/ 288 h 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54">
                  <a:moveTo>
                    <a:pt x="0" y="48"/>
                  </a:moveTo>
                  <a:lnTo>
                    <a:pt x="2" y="51"/>
                  </a:lnTo>
                  <a:lnTo>
                    <a:pt x="4" y="52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10" y="53"/>
                  </a:lnTo>
                  <a:lnTo>
                    <a:pt x="13" y="52"/>
                  </a:lnTo>
                  <a:lnTo>
                    <a:pt x="15" y="51"/>
                  </a:lnTo>
                  <a:lnTo>
                    <a:pt x="17" y="48"/>
                  </a:lnTo>
                  <a:lnTo>
                    <a:pt x="19" y="46"/>
                  </a:lnTo>
                  <a:lnTo>
                    <a:pt x="21" y="42"/>
                  </a:lnTo>
                  <a:lnTo>
                    <a:pt x="23" y="39"/>
                  </a:lnTo>
                  <a:lnTo>
                    <a:pt x="25" y="35"/>
                  </a:lnTo>
                  <a:lnTo>
                    <a:pt x="27" y="31"/>
                  </a:lnTo>
                  <a:lnTo>
                    <a:pt x="29" y="27"/>
                  </a:lnTo>
                  <a:lnTo>
                    <a:pt x="31" y="22"/>
                  </a:lnTo>
                  <a:lnTo>
                    <a:pt x="33" y="18"/>
                  </a:lnTo>
                  <a:lnTo>
                    <a:pt x="36" y="14"/>
                  </a:lnTo>
                  <a:lnTo>
                    <a:pt x="38" y="11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44" y="2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1"/>
                  </a:lnTo>
                  <a:lnTo>
                    <a:pt x="57" y="2"/>
                  </a:lnTo>
                  <a:lnTo>
                    <a:pt x="59" y="5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9" y="22"/>
                  </a:lnTo>
                  <a:lnTo>
                    <a:pt x="71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7" y="39"/>
                  </a:lnTo>
                  <a:lnTo>
                    <a:pt x="80" y="42"/>
                  </a:lnTo>
                  <a:lnTo>
                    <a:pt x="82" y="46"/>
                  </a:lnTo>
                  <a:lnTo>
                    <a:pt x="84" y="48"/>
                  </a:lnTo>
                  <a:lnTo>
                    <a:pt x="86" y="51"/>
                  </a:lnTo>
                  <a:lnTo>
                    <a:pt x="88" y="52"/>
                  </a:lnTo>
                  <a:lnTo>
                    <a:pt x="90" y="53"/>
                  </a:lnTo>
                  <a:lnTo>
                    <a:pt x="92" y="54"/>
                  </a:lnTo>
                  <a:lnTo>
                    <a:pt x="94" y="53"/>
                  </a:lnTo>
                  <a:lnTo>
                    <a:pt x="96" y="52"/>
                  </a:lnTo>
                  <a:lnTo>
                    <a:pt x="98" y="51"/>
                  </a:lnTo>
                  <a:lnTo>
                    <a:pt x="101" y="48"/>
                  </a:lnTo>
                  <a:lnTo>
                    <a:pt x="103" y="46"/>
                  </a:lnTo>
                  <a:lnTo>
                    <a:pt x="105" y="42"/>
                  </a:lnTo>
                  <a:lnTo>
                    <a:pt x="107" y="39"/>
                  </a:lnTo>
                  <a:lnTo>
                    <a:pt x="109" y="35"/>
                  </a:lnTo>
                  <a:lnTo>
                    <a:pt x="111" y="31"/>
                  </a:lnTo>
                  <a:lnTo>
                    <a:pt x="113" y="27"/>
                  </a:lnTo>
                  <a:lnTo>
                    <a:pt x="115" y="22"/>
                  </a:lnTo>
                  <a:lnTo>
                    <a:pt x="117" y="18"/>
                  </a:lnTo>
                  <a:lnTo>
                    <a:pt x="119" y="14"/>
                  </a:lnTo>
                  <a:lnTo>
                    <a:pt x="121" y="11"/>
                  </a:lnTo>
                  <a:lnTo>
                    <a:pt x="124" y="7"/>
                  </a:lnTo>
                  <a:lnTo>
                    <a:pt x="126" y="5"/>
                  </a:lnTo>
                  <a:lnTo>
                    <a:pt x="128" y="2"/>
                  </a:lnTo>
                  <a:lnTo>
                    <a:pt x="130" y="1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1"/>
                  </a:lnTo>
                  <a:lnTo>
                    <a:pt x="140" y="2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7" y="11"/>
                  </a:lnTo>
                  <a:lnTo>
                    <a:pt x="149" y="14"/>
                  </a:lnTo>
                  <a:lnTo>
                    <a:pt x="151" y="18"/>
                  </a:lnTo>
                  <a:lnTo>
                    <a:pt x="153" y="22"/>
                  </a:lnTo>
                  <a:lnTo>
                    <a:pt x="155" y="27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1" y="39"/>
                  </a:lnTo>
                  <a:lnTo>
                    <a:pt x="163" y="42"/>
                  </a:lnTo>
                  <a:lnTo>
                    <a:pt x="165" y="46"/>
                  </a:lnTo>
                  <a:lnTo>
                    <a:pt x="168" y="48"/>
                  </a:lnTo>
                  <a:lnTo>
                    <a:pt x="170" y="51"/>
                  </a:lnTo>
                  <a:lnTo>
                    <a:pt x="172" y="52"/>
                  </a:lnTo>
                  <a:lnTo>
                    <a:pt x="174" y="53"/>
                  </a:lnTo>
                  <a:lnTo>
                    <a:pt x="176" y="54"/>
                  </a:lnTo>
                  <a:lnTo>
                    <a:pt x="178" y="53"/>
                  </a:lnTo>
                  <a:lnTo>
                    <a:pt x="180" y="52"/>
                  </a:lnTo>
                  <a:lnTo>
                    <a:pt x="182" y="51"/>
                  </a:lnTo>
                  <a:lnTo>
                    <a:pt x="184" y="48"/>
                  </a:lnTo>
                  <a:lnTo>
                    <a:pt x="186" y="46"/>
                  </a:lnTo>
                  <a:lnTo>
                    <a:pt x="188" y="42"/>
                  </a:lnTo>
                  <a:lnTo>
                    <a:pt x="191" y="39"/>
                  </a:lnTo>
                  <a:lnTo>
                    <a:pt x="193" y="35"/>
                  </a:lnTo>
                  <a:lnTo>
                    <a:pt x="195" y="31"/>
                  </a:lnTo>
                  <a:lnTo>
                    <a:pt x="197" y="27"/>
                  </a:lnTo>
                  <a:lnTo>
                    <a:pt x="199" y="22"/>
                  </a:lnTo>
                  <a:lnTo>
                    <a:pt x="201" y="18"/>
                  </a:lnTo>
                  <a:lnTo>
                    <a:pt x="203" y="14"/>
                  </a:lnTo>
                  <a:lnTo>
                    <a:pt x="205" y="11"/>
                  </a:lnTo>
                  <a:lnTo>
                    <a:pt x="207" y="7"/>
                  </a:lnTo>
                  <a:lnTo>
                    <a:pt x="209" y="5"/>
                  </a:lnTo>
                  <a:lnTo>
                    <a:pt x="211" y="2"/>
                  </a:lnTo>
                  <a:lnTo>
                    <a:pt x="214" y="1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0" y="0"/>
                  </a:lnTo>
                  <a:lnTo>
                    <a:pt x="222" y="1"/>
                  </a:lnTo>
                  <a:lnTo>
                    <a:pt x="224" y="2"/>
                  </a:lnTo>
                  <a:lnTo>
                    <a:pt x="226" y="5"/>
                  </a:lnTo>
                  <a:lnTo>
                    <a:pt x="228" y="7"/>
                  </a:lnTo>
                  <a:lnTo>
                    <a:pt x="230" y="11"/>
                  </a:lnTo>
                  <a:lnTo>
                    <a:pt x="232" y="14"/>
                  </a:lnTo>
                  <a:lnTo>
                    <a:pt x="235" y="18"/>
                  </a:lnTo>
                  <a:lnTo>
                    <a:pt x="237" y="22"/>
                  </a:lnTo>
                  <a:lnTo>
                    <a:pt x="239" y="27"/>
                  </a:lnTo>
                  <a:lnTo>
                    <a:pt x="241" y="31"/>
                  </a:lnTo>
                  <a:lnTo>
                    <a:pt x="243" y="35"/>
                  </a:lnTo>
                  <a:lnTo>
                    <a:pt x="245" y="39"/>
                  </a:lnTo>
                  <a:lnTo>
                    <a:pt x="247" y="42"/>
                  </a:lnTo>
                  <a:lnTo>
                    <a:pt x="249" y="46"/>
                  </a:lnTo>
                  <a:lnTo>
                    <a:pt x="251" y="48"/>
                  </a:lnTo>
                  <a:lnTo>
                    <a:pt x="253" y="51"/>
                  </a:lnTo>
                  <a:lnTo>
                    <a:pt x="255" y="52"/>
                  </a:lnTo>
                  <a:lnTo>
                    <a:pt x="258" y="53"/>
                  </a:lnTo>
                  <a:lnTo>
                    <a:pt x="260" y="54"/>
                  </a:lnTo>
                  <a:lnTo>
                    <a:pt x="262" y="53"/>
                  </a:lnTo>
                  <a:lnTo>
                    <a:pt x="264" y="52"/>
                  </a:lnTo>
                  <a:lnTo>
                    <a:pt x="266" y="51"/>
                  </a:lnTo>
                  <a:lnTo>
                    <a:pt x="268" y="4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66" name="Freeform 769"/>
            <p:cNvSpPr>
              <a:spLocks/>
            </p:cNvSpPr>
            <p:nvPr/>
          </p:nvSpPr>
          <p:spPr bwMode="auto">
            <a:xfrm>
              <a:off x="1581" y="3180"/>
              <a:ext cx="1608" cy="324"/>
            </a:xfrm>
            <a:custGeom>
              <a:avLst/>
              <a:gdLst>
                <a:gd name="T0" fmla="*/ 24 w 268"/>
                <a:gd name="T1" fmla="*/ 66 h 54"/>
                <a:gd name="T2" fmla="*/ 60 w 268"/>
                <a:gd name="T3" fmla="*/ 12 h 54"/>
                <a:gd name="T4" fmla="*/ 102 w 268"/>
                <a:gd name="T5" fmla="*/ 0 h 54"/>
                <a:gd name="T6" fmla="*/ 138 w 268"/>
                <a:gd name="T7" fmla="*/ 12 h 54"/>
                <a:gd name="T8" fmla="*/ 174 w 268"/>
                <a:gd name="T9" fmla="*/ 66 h 54"/>
                <a:gd name="T10" fmla="*/ 216 w 268"/>
                <a:gd name="T11" fmla="*/ 132 h 54"/>
                <a:gd name="T12" fmla="*/ 252 w 268"/>
                <a:gd name="T13" fmla="*/ 210 h 54"/>
                <a:gd name="T14" fmla="*/ 288 w 268"/>
                <a:gd name="T15" fmla="*/ 276 h 54"/>
                <a:gd name="T16" fmla="*/ 324 w 268"/>
                <a:gd name="T17" fmla="*/ 312 h 54"/>
                <a:gd name="T18" fmla="*/ 366 w 268"/>
                <a:gd name="T19" fmla="*/ 318 h 54"/>
                <a:gd name="T20" fmla="*/ 402 w 268"/>
                <a:gd name="T21" fmla="*/ 288 h 54"/>
                <a:gd name="T22" fmla="*/ 438 w 268"/>
                <a:gd name="T23" fmla="*/ 234 h 54"/>
                <a:gd name="T24" fmla="*/ 480 w 268"/>
                <a:gd name="T25" fmla="*/ 162 h 54"/>
                <a:gd name="T26" fmla="*/ 516 w 268"/>
                <a:gd name="T27" fmla="*/ 84 h 54"/>
                <a:gd name="T28" fmla="*/ 552 w 268"/>
                <a:gd name="T29" fmla="*/ 30 h 54"/>
                <a:gd name="T30" fmla="*/ 588 w 268"/>
                <a:gd name="T31" fmla="*/ 0 h 54"/>
                <a:gd name="T32" fmla="*/ 630 w 268"/>
                <a:gd name="T33" fmla="*/ 6 h 54"/>
                <a:gd name="T34" fmla="*/ 666 w 268"/>
                <a:gd name="T35" fmla="*/ 42 h 54"/>
                <a:gd name="T36" fmla="*/ 702 w 268"/>
                <a:gd name="T37" fmla="*/ 108 h 54"/>
                <a:gd name="T38" fmla="*/ 744 w 268"/>
                <a:gd name="T39" fmla="*/ 186 h 54"/>
                <a:gd name="T40" fmla="*/ 780 w 268"/>
                <a:gd name="T41" fmla="*/ 252 h 54"/>
                <a:gd name="T42" fmla="*/ 816 w 268"/>
                <a:gd name="T43" fmla="*/ 306 h 54"/>
                <a:gd name="T44" fmla="*/ 852 w 268"/>
                <a:gd name="T45" fmla="*/ 324 h 54"/>
                <a:gd name="T46" fmla="*/ 894 w 268"/>
                <a:gd name="T47" fmla="*/ 306 h 54"/>
                <a:gd name="T48" fmla="*/ 930 w 268"/>
                <a:gd name="T49" fmla="*/ 252 h 54"/>
                <a:gd name="T50" fmla="*/ 966 w 268"/>
                <a:gd name="T51" fmla="*/ 186 h 54"/>
                <a:gd name="T52" fmla="*/ 1008 w 268"/>
                <a:gd name="T53" fmla="*/ 108 h 54"/>
                <a:gd name="T54" fmla="*/ 1044 w 268"/>
                <a:gd name="T55" fmla="*/ 42 h 54"/>
                <a:gd name="T56" fmla="*/ 1080 w 268"/>
                <a:gd name="T57" fmla="*/ 6 h 54"/>
                <a:gd name="T58" fmla="*/ 1116 w 268"/>
                <a:gd name="T59" fmla="*/ 0 h 54"/>
                <a:gd name="T60" fmla="*/ 1158 w 268"/>
                <a:gd name="T61" fmla="*/ 30 h 54"/>
                <a:gd name="T62" fmla="*/ 1194 w 268"/>
                <a:gd name="T63" fmla="*/ 84 h 54"/>
                <a:gd name="T64" fmla="*/ 1230 w 268"/>
                <a:gd name="T65" fmla="*/ 162 h 54"/>
                <a:gd name="T66" fmla="*/ 1266 w 268"/>
                <a:gd name="T67" fmla="*/ 234 h 54"/>
                <a:gd name="T68" fmla="*/ 1308 w 268"/>
                <a:gd name="T69" fmla="*/ 288 h 54"/>
                <a:gd name="T70" fmla="*/ 1344 w 268"/>
                <a:gd name="T71" fmla="*/ 318 h 54"/>
                <a:gd name="T72" fmla="*/ 1380 w 268"/>
                <a:gd name="T73" fmla="*/ 312 h 54"/>
                <a:gd name="T74" fmla="*/ 1422 w 268"/>
                <a:gd name="T75" fmla="*/ 276 h 54"/>
                <a:gd name="T76" fmla="*/ 1458 w 268"/>
                <a:gd name="T77" fmla="*/ 210 h 54"/>
                <a:gd name="T78" fmla="*/ 1494 w 268"/>
                <a:gd name="T79" fmla="*/ 132 h 54"/>
                <a:gd name="T80" fmla="*/ 1530 w 268"/>
                <a:gd name="T81" fmla="*/ 66 h 54"/>
                <a:gd name="T82" fmla="*/ 1572 w 268"/>
                <a:gd name="T83" fmla="*/ 12 h 54"/>
                <a:gd name="T84" fmla="*/ 1608 w 268"/>
                <a:gd name="T85" fmla="*/ 0 h 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54">
                  <a:moveTo>
                    <a:pt x="0" y="18"/>
                  </a:moveTo>
                  <a:lnTo>
                    <a:pt x="2" y="14"/>
                  </a:lnTo>
                  <a:lnTo>
                    <a:pt x="4" y="11"/>
                  </a:lnTo>
                  <a:lnTo>
                    <a:pt x="6" y="7"/>
                  </a:lnTo>
                  <a:lnTo>
                    <a:pt x="8" y="5"/>
                  </a:lnTo>
                  <a:lnTo>
                    <a:pt x="10" y="2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1"/>
                  </a:lnTo>
                  <a:lnTo>
                    <a:pt x="31" y="14"/>
                  </a:lnTo>
                  <a:lnTo>
                    <a:pt x="33" y="18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0" y="31"/>
                  </a:lnTo>
                  <a:lnTo>
                    <a:pt x="42" y="35"/>
                  </a:lnTo>
                  <a:lnTo>
                    <a:pt x="44" y="39"/>
                  </a:lnTo>
                  <a:lnTo>
                    <a:pt x="46" y="42"/>
                  </a:lnTo>
                  <a:lnTo>
                    <a:pt x="48" y="46"/>
                  </a:lnTo>
                  <a:lnTo>
                    <a:pt x="50" y="48"/>
                  </a:lnTo>
                  <a:lnTo>
                    <a:pt x="52" y="51"/>
                  </a:lnTo>
                  <a:lnTo>
                    <a:pt x="54" y="52"/>
                  </a:lnTo>
                  <a:lnTo>
                    <a:pt x="57" y="53"/>
                  </a:lnTo>
                  <a:lnTo>
                    <a:pt x="59" y="54"/>
                  </a:lnTo>
                  <a:lnTo>
                    <a:pt x="61" y="53"/>
                  </a:lnTo>
                  <a:lnTo>
                    <a:pt x="63" y="52"/>
                  </a:lnTo>
                  <a:lnTo>
                    <a:pt x="65" y="51"/>
                  </a:lnTo>
                  <a:lnTo>
                    <a:pt x="67" y="48"/>
                  </a:lnTo>
                  <a:lnTo>
                    <a:pt x="69" y="46"/>
                  </a:lnTo>
                  <a:lnTo>
                    <a:pt x="71" y="42"/>
                  </a:lnTo>
                  <a:lnTo>
                    <a:pt x="73" y="39"/>
                  </a:lnTo>
                  <a:lnTo>
                    <a:pt x="75" y="35"/>
                  </a:lnTo>
                  <a:lnTo>
                    <a:pt x="77" y="31"/>
                  </a:lnTo>
                  <a:lnTo>
                    <a:pt x="80" y="27"/>
                  </a:lnTo>
                  <a:lnTo>
                    <a:pt x="82" y="22"/>
                  </a:lnTo>
                  <a:lnTo>
                    <a:pt x="84" y="18"/>
                  </a:lnTo>
                  <a:lnTo>
                    <a:pt x="86" y="14"/>
                  </a:lnTo>
                  <a:lnTo>
                    <a:pt x="88" y="11"/>
                  </a:lnTo>
                  <a:lnTo>
                    <a:pt x="90" y="7"/>
                  </a:lnTo>
                  <a:lnTo>
                    <a:pt x="92" y="5"/>
                  </a:lnTo>
                  <a:lnTo>
                    <a:pt x="94" y="2"/>
                  </a:lnTo>
                  <a:lnTo>
                    <a:pt x="96" y="1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5" y="1"/>
                  </a:lnTo>
                  <a:lnTo>
                    <a:pt x="107" y="2"/>
                  </a:lnTo>
                  <a:lnTo>
                    <a:pt x="109" y="5"/>
                  </a:lnTo>
                  <a:lnTo>
                    <a:pt x="111" y="7"/>
                  </a:lnTo>
                  <a:lnTo>
                    <a:pt x="113" y="11"/>
                  </a:lnTo>
                  <a:lnTo>
                    <a:pt x="115" y="14"/>
                  </a:lnTo>
                  <a:lnTo>
                    <a:pt x="117" y="18"/>
                  </a:lnTo>
                  <a:lnTo>
                    <a:pt x="119" y="22"/>
                  </a:lnTo>
                  <a:lnTo>
                    <a:pt x="121" y="27"/>
                  </a:lnTo>
                  <a:lnTo>
                    <a:pt x="124" y="31"/>
                  </a:lnTo>
                  <a:lnTo>
                    <a:pt x="126" y="35"/>
                  </a:lnTo>
                  <a:lnTo>
                    <a:pt x="128" y="39"/>
                  </a:lnTo>
                  <a:lnTo>
                    <a:pt x="130" y="42"/>
                  </a:lnTo>
                  <a:lnTo>
                    <a:pt x="132" y="46"/>
                  </a:lnTo>
                  <a:lnTo>
                    <a:pt x="134" y="48"/>
                  </a:lnTo>
                  <a:lnTo>
                    <a:pt x="136" y="51"/>
                  </a:lnTo>
                  <a:lnTo>
                    <a:pt x="138" y="52"/>
                  </a:lnTo>
                  <a:lnTo>
                    <a:pt x="140" y="53"/>
                  </a:lnTo>
                  <a:lnTo>
                    <a:pt x="142" y="54"/>
                  </a:lnTo>
                  <a:lnTo>
                    <a:pt x="144" y="53"/>
                  </a:lnTo>
                  <a:lnTo>
                    <a:pt x="147" y="52"/>
                  </a:lnTo>
                  <a:lnTo>
                    <a:pt x="149" y="51"/>
                  </a:lnTo>
                  <a:lnTo>
                    <a:pt x="151" y="48"/>
                  </a:lnTo>
                  <a:lnTo>
                    <a:pt x="153" y="46"/>
                  </a:lnTo>
                  <a:lnTo>
                    <a:pt x="155" y="42"/>
                  </a:lnTo>
                  <a:lnTo>
                    <a:pt x="157" y="39"/>
                  </a:lnTo>
                  <a:lnTo>
                    <a:pt x="159" y="35"/>
                  </a:lnTo>
                  <a:lnTo>
                    <a:pt x="161" y="31"/>
                  </a:lnTo>
                  <a:lnTo>
                    <a:pt x="163" y="27"/>
                  </a:lnTo>
                  <a:lnTo>
                    <a:pt x="165" y="22"/>
                  </a:lnTo>
                  <a:lnTo>
                    <a:pt x="168" y="18"/>
                  </a:lnTo>
                  <a:lnTo>
                    <a:pt x="170" y="14"/>
                  </a:lnTo>
                  <a:lnTo>
                    <a:pt x="172" y="11"/>
                  </a:lnTo>
                  <a:lnTo>
                    <a:pt x="174" y="7"/>
                  </a:lnTo>
                  <a:lnTo>
                    <a:pt x="176" y="5"/>
                  </a:lnTo>
                  <a:lnTo>
                    <a:pt x="178" y="2"/>
                  </a:lnTo>
                  <a:lnTo>
                    <a:pt x="180" y="1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1"/>
                  </a:lnTo>
                  <a:lnTo>
                    <a:pt x="191" y="2"/>
                  </a:lnTo>
                  <a:lnTo>
                    <a:pt x="193" y="5"/>
                  </a:lnTo>
                  <a:lnTo>
                    <a:pt x="195" y="7"/>
                  </a:lnTo>
                  <a:lnTo>
                    <a:pt x="197" y="11"/>
                  </a:lnTo>
                  <a:lnTo>
                    <a:pt x="199" y="14"/>
                  </a:lnTo>
                  <a:lnTo>
                    <a:pt x="201" y="18"/>
                  </a:lnTo>
                  <a:lnTo>
                    <a:pt x="203" y="22"/>
                  </a:lnTo>
                  <a:lnTo>
                    <a:pt x="205" y="27"/>
                  </a:lnTo>
                  <a:lnTo>
                    <a:pt x="207" y="31"/>
                  </a:lnTo>
                  <a:lnTo>
                    <a:pt x="209" y="35"/>
                  </a:lnTo>
                  <a:lnTo>
                    <a:pt x="211" y="39"/>
                  </a:lnTo>
                  <a:lnTo>
                    <a:pt x="214" y="42"/>
                  </a:lnTo>
                  <a:lnTo>
                    <a:pt x="216" y="46"/>
                  </a:lnTo>
                  <a:lnTo>
                    <a:pt x="218" y="48"/>
                  </a:lnTo>
                  <a:lnTo>
                    <a:pt x="220" y="51"/>
                  </a:lnTo>
                  <a:lnTo>
                    <a:pt x="222" y="52"/>
                  </a:lnTo>
                  <a:lnTo>
                    <a:pt x="224" y="53"/>
                  </a:lnTo>
                  <a:lnTo>
                    <a:pt x="226" y="54"/>
                  </a:lnTo>
                  <a:lnTo>
                    <a:pt x="228" y="53"/>
                  </a:lnTo>
                  <a:lnTo>
                    <a:pt x="230" y="52"/>
                  </a:lnTo>
                  <a:lnTo>
                    <a:pt x="232" y="51"/>
                  </a:lnTo>
                  <a:lnTo>
                    <a:pt x="235" y="48"/>
                  </a:lnTo>
                  <a:lnTo>
                    <a:pt x="237" y="46"/>
                  </a:lnTo>
                  <a:lnTo>
                    <a:pt x="239" y="42"/>
                  </a:lnTo>
                  <a:lnTo>
                    <a:pt x="241" y="39"/>
                  </a:lnTo>
                  <a:lnTo>
                    <a:pt x="243" y="35"/>
                  </a:lnTo>
                  <a:lnTo>
                    <a:pt x="245" y="31"/>
                  </a:lnTo>
                  <a:lnTo>
                    <a:pt x="247" y="27"/>
                  </a:lnTo>
                  <a:lnTo>
                    <a:pt x="249" y="22"/>
                  </a:lnTo>
                  <a:lnTo>
                    <a:pt x="251" y="18"/>
                  </a:lnTo>
                  <a:lnTo>
                    <a:pt x="253" y="14"/>
                  </a:lnTo>
                  <a:lnTo>
                    <a:pt x="255" y="11"/>
                  </a:lnTo>
                  <a:lnTo>
                    <a:pt x="258" y="7"/>
                  </a:lnTo>
                  <a:lnTo>
                    <a:pt x="260" y="5"/>
                  </a:lnTo>
                  <a:lnTo>
                    <a:pt x="262" y="2"/>
                  </a:lnTo>
                  <a:lnTo>
                    <a:pt x="264" y="1"/>
                  </a:lnTo>
                  <a:lnTo>
                    <a:pt x="266" y="0"/>
                  </a:lnTo>
                  <a:lnTo>
                    <a:pt x="268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67" name="Freeform 773"/>
            <p:cNvSpPr>
              <a:spLocks/>
            </p:cNvSpPr>
            <p:nvPr/>
          </p:nvSpPr>
          <p:spPr bwMode="auto">
            <a:xfrm>
              <a:off x="1581" y="3240"/>
              <a:ext cx="1608" cy="198"/>
            </a:xfrm>
            <a:custGeom>
              <a:avLst/>
              <a:gdLst>
                <a:gd name="T0" fmla="*/ 24 w 268"/>
                <a:gd name="T1" fmla="*/ 156 h 33"/>
                <a:gd name="T2" fmla="*/ 60 w 268"/>
                <a:gd name="T3" fmla="*/ 114 h 33"/>
                <a:gd name="T4" fmla="*/ 102 w 268"/>
                <a:gd name="T5" fmla="*/ 66 h 33"/>
                <a:gd name="T6" fmla="*/ 138 w 268"/>
                <a:gd name="T7" fmla="*/ 30 h 33"/>
                <a:gd name="T8" fmla="*/ 174 w 268"/>
                <a:gd name="T9" fmla="*/ 6 h 33"/>
                <a:gd name="T10" fmla="*/ 216 w 268"/>
                <a:gd name="T11" fmla="*/ 0 h 33"/>
                <a:gd name="T12" fmla="*/ 252 w 268"/>
                <a:gd name="T13" fmla="*/ 18 h 33"/>
                <a:gd name="T14" fmla="*/ 288 w 268"/>
                <a:gd name="T15" fmla="*/ 54 h 33"/>
                <a:gd name="T16" fmla="*/ 324 w 268"/>
                <a:gd name="T17" fmla="*/ 102 h 33"/>
                <a:gd name="T18" fmla="*/ 366 w 268"/>
                <a:gd name="T19" fmla="*/ 144 h 33"/>
                <a:gd name="T20" fmla="*/ 402 w 268"/>
                <a:gd name="T21" fmla="*/ 180 h 33"/>
                <a:gd name="T22" fmla="*/ 438 w 268"/>
                <a:gd name="T23" fmla="*/ 198 h 33"/>
                <a:gd name="T24" fmla="*/ 480 w 268"/>
                <a:gd name="T25" fmla="*/ 192 h 33"/>
                <a:gd name="T26" fmla="*/ 516 w 268"/>
                <a:gd name="T27" fmla="*/ 168 h 33"/>
                <a:gd name="T28" fmla="*/ 552 w 268"/>
                <a:gd name="T29" fmla="*/ 132 h 33"/>
                <a:gd name="T30" fmla="*/ 588 w 268"/>
                <a:gd name="T31" fmla="*/ 84 h 33"/>
                <a:gd name="T32" fmla="*/ 630 w 268"/>
                <a:gd name="T33" fmla="*/ 42 h 33"/>
                <a:gd name="T34" fmla="*/ 666 w 268"/>
                <a:gd name="T35" fmla="*/ 12 h 33"/>
                <a:gd name="T36" fmla="*/ 702 w 268"/>
                <a:gd name="T37" fmla="*/ 0 h 33"/>
                <a:gd name="T38" fmla="*/ 744 w 268"/>
                <a:gd name="T39" fmla="*/ 12 h 33"/>
                <a:gd name="T40" fmla="*/ 780 w 268"/>
                <a:gd name="T41" fmla="*/ 42 h 33"/>
                <a:gd name="T42" fmla="*/ 816 w 268"/>
                <a:gd name="T43" fmla="*/ 84 h 33"/>
                <a:gd name="T44" fmla="*/ 852 w 268"/>
                <a:gd name="T45" fmla="*/ 132 h 33"/>
                <a:gd name="T46" fmla="*/ 894 w 268"/>
                <a:gd name="T47" fmla="*/ 168 h 33"/>
                <a:gd name="T48" fmla="*/ 930 w 268"/>
                <a:gd name="T49" fmla="*/ 192 h 33"/>
                <a:gd name="T50" fmla="*/ 966 w 268"/>
                <a:gd name="T51" fmla="*/ 198 h 33"/>
                <a:gd name="T52" fmla="*/ 1008 w 268"/>
                <a:gd name="T53" fmla="*/ 180 h 33"/>
                <a:gd name="T54" fmla="*/ 1044 w 268"/>
                <a:gd name="T55" fmla="*/ 144 h 33"/>
                <a:gd name="T56" fmla="*/ 1080 w 268"/>
                <a:gd name="T57" fmla="*/ 102 h 33"/>
                <a:gd name="T58" fmla="*/ 1116 w 268"/>
                <a:gd name="T59" fmla="*/ 54 h 33"/>
                <a:gd name="T60" fmla="*/ 1158 w 268"/>
                <a:gd name="T61" fmla="*/ 18 h 33"/>
                <a:gd name="T62" fmla="*/ 1194 w 268"/>
                <a:gd name="T63" fmla="*/ 0 h 33"/>
                <a:gd name="T64" fmla="*/ 1230 w 268"/>
                <a:gd name="T65" fmla="*/ 6 h 33"/>
                <a:gd name="T66" fmla="*/ 1266 w 268"/>
                <a:gd name="T67" fmla="*/ 30 h 33"/>
                <a:gd name="T68" fmla="*/ 1308 w 268"/>
                <a:gd name="T69" fmla="*/ 66 h 33"/>
                <a:gd name="T70" fmla="*/ 1344 w 268"/>
                <a:gd name="T71" fmla="*/ 114 h 33"/>
                <a:gd name="T72" fmla="*/ 1380 w 268"/>
                <a:gd name="T73" fmla="*/ 156 h 33"/>
                <a:gd name="T74" fmla="*/ 1422 w 268"/>
                <a:gd name="T75" fmla="*/ 186 h 33"/>
                <a:gd name="T76" fmla="*/ 1458 w 268"/>
                <a:gd name="T77" fmla="*/ 198 h 33"/>
                <a:gd name="T78" fmla="*/ 1494 w 268"/>
                <a:gd name="T79" fmla="*/ 186 h 33"/>
                <a:gd name="T80" fmla="*/ 1530 w 268"/>
                <a:gd name="T81" fmla="*/ 156 h 33"/>
                <a:gd name="T82" fmla="*/ 1572 w 268"/>
                <a:gd name="T83" fmla="*/ 114 h 33"/>
                <a:gd name="T84" fmla="*/ 1608 w 268"/>
                <a:gd name="T85" fmla="*/ 66 h 3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33">
                  <a:moveTo>
                    <a:pt x="0" y="30"/>
                  </a:moveTo>
                  <a:lnTo>
                    <a:pt x="2" y="28"/>
                  </a:lnTo>
                  <a:lnTo>
                    <a:pt x="4" y="26"/>
                  </a:lnTo>
                  <a:lnTo>
                    <a:pt x="6" y="24"/>
                  </a:lnTo>
                  <a:lnTo>
                    <a:pt x="8" y="22"/>
                  </a:lnTo>
                  <a:lnTo>
                    <a:pt x="10" y="19"/>
                  </a:lnTo>
                  <a:lnTo>
                    <a:pt x="13" y="17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21" y="7"/>
                  </a:lnTo>
                  <a:lnTo>
                    <a:pt x="23" y="5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0" y="2"/>
                  </a:lnTo>
                  <a:lnTo>
                    <a:pt x="42" y="3"/>
                  </a:lnTo>
                  <a:lnTo>
                    <a:pt x="44" y="5"/>
                  </a:lnTo>
                  <a:lnTo>
                    <a:pt x="46" y="7"/>
                  </a:lnTo>
                  <a:lnTo>
                    <a:pt x="48" y="9"/>
                  </a:lnTo>
                  <a:lnTo>
                    <a:pt x="50" y="11"/>
                  </a:lnTo>
                  <a:lnTo>
                    <a:pt x="52" y="14"/>
                  </a:lnTo>
                  <a:lnTo>
                    <a:pt x="54" y="17"/>
                  </a:lnTo>
                  <a:lnTo>
                    <a:pt x="57" y="19"/>
                  </a:lnTo>
                  <a:lnTo>
                    <a:pt x="59" y="22"/>
                  </a:lnTo>
                  <a:lnTo>
                    <a:pt x="61" y="24"/>
                  </a:lnTo>
                  <a:lnTo>
                    <a:pt x="63" y="26"/>
                  </a:lnTo>
                  <a:lnTo>
                    <a:pt x="65" y="28"/>
                  </a:lnTo>
                  <a:lnTo>
                    <a:pt x="67" y="30"/>
                  </a:lnTo>
                  <a:lnTo>
                    <a:pt x="69" y="31"/>
                  </a:lnTo>
                  <a:lnTo>
                    <a:pt x="71" y="32"/>
                  </a:lnTo>
                  <a:lnTo>
                    <a:pt x="73" y="33"/>
                  </a:lnTo>
                  <a:lnTo>
                    <a:pt x="75" y="33"/>
                  </a:lnTo>
                  <a:lnTo>
                    <a:pt x="77" y="33"/>
                  </a:lnTo>
                  <a:lnTo>
                    <a:pt x="80" y="32"/>
                  </a:lnTo>
                  <a:lnTo>
                    <a:pt x="82" y="31"/>
                  </a:lnTo>
                  <a:lnTo>
                    <a:pt x="84" y="30"/>
                  </a:lnTo>
                  <a:lnTo>
                    <a:pt x="86" y="28"/>
                  </a:lnTo>
                  <a:lnTo>
                    <a:pt x="88" y="26"/>
                  </a:lnTo>
                  <a:lnTo>
                    <a:pt x="90" y="24"/>
                  </a:lnTo>
                  <a:lnTo>
                    <a:pt x="92" y="22"/>
                  </a:lnTo>
                  <a:lnTo>
                    <a:pt x="94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101" y="11"/>
                  </a:lnTo>
                  <a:lnTo>
                    <a:pt x="103" y="9"/>
                  </a:lnTo>
                  <a:lnTo>
                    <a:pt x="105" y="7"/>
                  </a:lnTo>
                  <a:lnTo>
                    <a:pt x="107" y="5"/>
                  </a:lnTo>
                  <a:lnTo>
                    <a:pt x="109" y="3"/>
                  </a:lnTo>
                  <a:lnTo>
                    <a:pt x="111" y="2"/>
                  </a:lnTo>
                  <a:lnTo>
                    <a:pt x="113" y="1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1"/>
                  </a:lnTo>
                  <a:lnTo>
                    <a:pt x="124" y="2"/>
                  </a:lnTo>
                  <a:lnTo>
                    <a:pt x="126" y="3"/>
                  </a:lnTo>
                  <a:lnTo>
                    <a:pt x="128" y="5"/>
                  </a:lnTo>
                  <a:lnTo>
                    <a:pt x="130" y="7"/>
                  </a:lnTo>
                  <a:lnTo>
                    <a:pt x="132" y="9"/>
                  </a:lnTo>
                  <a:lnTo>
                    <a:pt x="134" y="11"/>
                  </a:lnTo>
                  <a:lnTo>
                    <a:pt x="136" y="14"/>
                  </a:lnTo>
                  <a:lnTo>
                    <a:pt x="138" y="17"/>
                  </a:lnTo>
                  <a:lnTo>
                    <a:pt x="140" y="19"/>
                  </a:lnTo>
                  <a:lnTo>
                    <a:pt x="142" y="22"/>
                  </a:lnTo>
                  <a:lnTo>
                    <a:pt x="144" y="24"/>
                  </a:lnTo>
                  <a:lnTo>
                    <a:pt x="147" y="26"/>
                  </a:lnTo>
                  <a:lnTo>
                    <a:pt x="149" y="28"/>
                  </a:lnTo>
                  <a:lnTo>
                    <a:pt x="151" y="30"/>
                  </a:lnTo>
                  <a:lnTo>
                    <a:pt x="153" y="31"/>
                  </a:lnTo>
                  <a:lnTo>
                    <a:pt x="155" y="32"/>
                  </a:lnTo>
                  <a:lnTo>
                    <a:pt x="157" y="33"/>
                  </a:lnTo>
                  <a:lnTo>
                    <a:pt x="159" y="33"/>
                  </a:lnTo>
                  <a:lnTo>
                    <a:pt x="161" y="33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8" y="30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4" y="24"/>
                  </a:lnTo>
                  <a:lnTo>
                    <a:pt x="176" y="22"/>
                  </a:lnTo>
                  <a:lnTo>
                    <a:pt x="178" y="19"/>
                  </a:lnTo>
                  <a:lnTo>
                    <a:pt x="180" y="17"/>
                  </a:lnTo>
                  <a:lnTo>
                    <a:pt x="182" y="14"/>
                  </a:lnTo>
                  <a:lnTo>
                    <a:pt x="184" y="11"/>
                  </a:lnTo>
                  <a:lnTo>
                    <a:pt x="186" y="9"/>
                  </a:lnTo>
                  <a:lnTo>
                    <a:pt x="188" y="7"/>
                  </a:lnTo>
                  <a:lnTo>
                    <a:pt x="191" y="5"/>
                  </a:lnTo>
                  <a:lnTo>
                    <a:pt x="193" y="3"/>
                  </a:lnTo>
                  <a:lnTo>
                    <a:pt x="195" y="2"/>
                  </a:lnTo>
                  <a:lnTo>
                    <a:pt x="197" y="1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3" y="0"/>
                  </a:lnTo>
                  <a:lnTo>
                    <a:pt x="205" y="1"/>
                  </a:lnTo>
                  <a:lnTo>
                    <a:pt x="207" y="2"/>
                  </a:lnTo>
                  <a:lnTo>
                    <a:pt x="209" y="3"/>
                  </a:lnTo>
                  <a:lnTo>
                    <a:pt x="211" y="5"/>
                  </a:lnTo>
                  <a:lnTo>
                    <a:pt x="214" y="7"/>
                  </a:lnTo>
                  <a:lnTo>
                    <a:pt x="216" y="9"/>
                  </a:lnTo>
                  <a:lnTo>
                    <a:pt x="218" y="11"/>
                  </a:lnTo>
                  <a:lnTo>
                    <a:pt x="220" y="14"/>
                  </a:lnTo>
                  <a:lnTo>
                    <a:pt x="222" y="17"/>
                  </a:lnTo>
                  <a:lnTo>
                    <a:pt x="224" y="19"/>
                  </a:lnTo>
                  <a:lnTo>
                    <a:pt x="226" y="22"/>
                  </a:lnTo>
                  <a:lnTo>
                    <a:pt x="228" y="24"/>
                  </a:lnTo>
                  <a:lnTo>
                    <a:pt x="230" y="26"/>
                  </a:lnTo>
                  <a:lnTo>
                    <a:pt x="232" y="28"/>
                  </a:lnTo>
                  <a:lnTo>
                    <a:pt x="235" y="30"/>
                  </a:lnTo>
                  <a:lnTo>
                    <a:pt x="237" y="31"/>
                  </a:lnTo>
                  <a:lnTo>
                    <a:pt x="239" y="32"/>
                  </a:lnTo>
                  <a:lnTo>
                    <a:pt x="241" y="33"/>
                  </a:lnTo>
                  <a:lnTo>
                    <a:pt x="243" y="33"/>
                  </a:lnTo>
                  <a:lnTo>
                    <a:pt x="245" y="33"/>
                  </a:lnTo>
                  <a:lnTo>
                    <a:pt x="247" y="32"/>
                  </a:lnTo>
                  <a:lnTo>
                    <a:pt x="249" y="31"/>
                  </a:lnTo>
                  <a:lnTo>
                    <a:pt x="251" y="30"/>
                  </a:lnTo>
                  <a:lnTo>
                    <a:pt x="253" y="28"/>
                  </a:lnTo>
                  <a:lnTo>
                    <a:pt x="255" y="26"/>
                  </a:lnTo>
                  <a:lnTo>
                    <a:pt x="258" y="24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4" y="17"/>
                  </a:lnTo>
                  <a:lnTo>
                    <a:pt x="266" y="14"/>
                  </a:lnTo>
                  <a:lnTo>
                    <a:pt x="268" y="11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68" name="Freeform 777"/>
            <p:cNvSpPr>
              <a:spLocks/>
            </p:cNvSpPr>
            <p:nvPr/>
          </p:nvSpPr>
          <p:spPr bwMode="auto">
            <a:xfrm>
              <a:off x="1581" y="3276"/>
              <a:ext cx="1608" cy="66"/>
            </a:xfrm>
            <a:custGeom>
              <a:avLst/>
              <a:gdLst>
                <a:gd name="T0" fmla="*/ 24 w 268"/>
                <a:gd name="T1" fmla="*/ 42 h 11"/>
                <a:gd name="T2" fmla="*/ 60 w 268"/>
                <a:gd name="T3" fmla="*/ 60 h 11"/>
                <a:gd name="T4" fmla="*/ 102 w 268"/>
                <a:gd name="T5" fmla="*/ 60 h 11"/>
                <a:gd name="T6" fmla="*/ 138 w 268"/>
                <a:gd name="T7" fmla="*/ 30 h 11"/>
                <a:gd name="T8" fmla="*/ 174 w 268"/>
                <a:gd name="T9" fmla="*/ 6 h 11"/>
                <a:gd name="T10" fmla="*/ 216 w 268"/>
                <a:gd name="T11" fmla="*/ 0 h 11"/>
                <a:gd name="T12" fmla="*/ 252 w 268"/>
                <a:gd name="T13" fmla="*/ 24 h 11"/>
                <a:gd name="T14" fmla="*/ 288 w 268"/>
                <a:gd name="T15" fmla="*/ 48 h 11"/>
                <a:gd name="T16" fmla="*/ 324 w 268"/>
                <a:gd name="T17" fmla="*/ 66 h 11"/>
                <a:gd name="T18" fmla="*/ 366 w 268"/>
                <a:gd name="T19" fmla="*/ 48 h 11"/>
                <a:gd name="T20" fmla="*/ 402 w 268"/>
                <a:gd name="T21" fmla="*/ 24 h 11"/>
                <a:gd name="T22" fmla="*/ 438 w 268"/>
                <a:gd name="T23" fmla="*/ 0 h 11"/>
                <a:gd name="T24" fmla="*/ 480 w 268"/>
                <a:gd name="T25" fmla="*/ 6 h 11"/>
                <a:gd name="T26" fmla="*/ 516 w 268"/>
                <a:gd name="T27" fmla="*/ 30 h 11"/>
                <a:gd name="T28" fmla="*/ 552 w 268"/>
                <a:gd name="T29" fmla="*/ 60 h 11"/>
                <a:gd name="T30" fmla="*/ 588 w 268"/>
                <a:gd name="T31" fmla="*/ 60 h 11"/>
                <a:gd name="T32" fmla="*/ 630 w 268"/>
                <a:gd name="T33" fmla="*/ 42 h 11"/>
                <a:gd name="T34" fmla="*/ 666 w 268"/>
                <a:gd name="T35" fmla="*/ 12 h 11"/>
                <a:gd name="T36" fmla="*/ 702 w 268"/>
                <a:gd name="T37" fmla="*/ 0 h 11"/>
                <a:gd name="T38" fmla="*/ 744 w 268"/>
                <a:gd name="T39" fmla="*/ 12 h 11"/>
                <a:gd name="T40" fmla="*/ 780 w 268"/>
                <a:gd name="T41" fmla="*/ 42 h 11"/>
                <a:gd name="T42" fmla="*/ 816 w 268"/>
                <a:gd name="T43" fmla="*/ 60 h 11"/>
                <a:gd name="T44" fmla="*/ 852 w 268"/>
                <a:gd name="T45" fmla="*/ 60 h 11"/>
                <a:gd name="T46" fmla="*/ 894 w 268"/>
                <a:gd name="T47" fmla="*/ 30 h 11"/>
                <a:gd name="T48" fmla="*/ 930 w 268"/>
                <a:gd name="T49" fmla="*/ 6 h 11"/>
                <a:gd name="T50" fmla="*/ 966 w 268"/>
                <a:gd name="T51" fmla="*/ 0 h 11"/>
                <a:gd name="T52" fmla="*/ 1008 w 268"/>
                <a:gd name="T53" fmla="*/ 24 h 11"/>
                <a:gd name="T54" fmla="*/ 1044 w 268"/>
                <a:gd name="T55" fmla="*/ 48 h 11"/>
                <a:gd name="T56" fmla="*/ 1080 w 268"/>
                <a:gd name="T57" fmla="*/ 66 h 11"/>
                <a:gd name="T58" fmla="*/ 1116 w 268"/>
                <a:gd name="T59" fmla="*/ 48 h 11"/>
                <a:gd name="T60" fmla="*/ 1158 w 268"/>
                <a:gd name="T61" fmla="*/ 24 h 11"/>
                <a:gd name="T62" fmla="*/ 1194 w 268"/>
                <a:gd name="T63" fmla="*/ 0 h 11"/>
                <a:gd name="T64" fmla="*/ 1230 w 268"/>
                <a:gd name="T65" fmla="*/ 6 h 11"/>
                <a:gd name="T66" fmla="*/ 1266 w 268"/>
                <a:gd name="T67" fmla="*/ 30 h 11"/>
                <a:gd name="T68" fmla="*/ 1308 w 268"/>
                <a:gd name="T69" fmla="*/ 60 h 11"/>
                <a:gd name="T70" fmla="*/ 1344 w 268"/>
                <a:gd name="T71" fmla="*/ 60 h 11"/>
                <a:gd name="T72" fmla="*/ 1380 w 268"/>
                <a:gd name="T73" fmla="*/ 42 h 11"/>
                <a:gd name="T74" fmla="*/ 1422 w 268"/>
                <a:gd name="T75" fmla="*/ 12 h 11"/>
                <a:gd name="T76" fmla="*/ 1458 w 268"/>
                <a:gd name="T77" fmla="*/ 0 h 11"/>
                <a:gd name="T78" fmla="*/ 1494 w 268"/>
                <a:gd name="T79" fmla="*/ 12 h 11"/>
                <a:gd name="T80" fmla="*/ 1530 w 268"/>
                <a:gd name="T81" fmla="*/ 42 h 11"/>
                <a:gd name="T82" fmla="*/ 1572 w 268"/>
                <a:gd name="T83" fmla="*/ 60 h 11"/>
                <a:gd name="T84" fmla="*/ 1608 w 268"/>
                <a:gd name="T85" fmla="*/ 60 h 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11">
                  <a:moveTo>
                    <a:pt x="0" y="4"/>
                  </a:moveTo>
                  <a:lnTo>
                    <a:pt x="2" y="5"/>
                  </a:lnTo>
                  <a:lnTo>
                    <a:pt x="4" y="7"/>
                  </a:lnTo>
                  <a:lnTo>
                    <a:pt x="6" y="8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8"/>
                  </a:lnTo>
                  <a:lnTo>
                    <a:pt x="21" y="7"/>
                  </a:lnTo>
                  <a:lnTo>
                    <a:pt x="23" y="5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4" y="5"/>
                  </a:lnTo>
                  <a:lnTo>
                    <a:pt x="46" y="7"/>
                  </a:lnTo>
                  <a:lnTo>
                    <a:pt x="48" y="8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4" y="11"/>
                  </a:lnTo>
                  <a:lnTo>
                    <a:pt x="57" y="10"/>
                  </a:lnTo>
                  <a:lnTo>
                    <a:pt x="59" y="10"/>
                  </a:lnTo>
                  <a:lnTo>
                    <a:pt x="61" y="8"/>
                  </a:lnTo>
                  <a:lnTo>
                    <a:pt x="63" y="7"/>
                  </a:lnTo>
                  <a:lnTo>
                    <a:pt x="65" y="5"/>
                  </a:lnTo>
                  <a:lnTo>
                    <a:pt x="67" y="4"/>
                  </a:lnTo>
                  <a:lnTo>
                    <a:pt x="69" y="2"/>
                  </a:lnTo>
                  <a:lnTo>
                    <a:pt x="71" y="1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80" y="1"/>
                  </a:lnTo>
                  <a:lnTo>
                    <a:pt x="82" y="2"/>
                  </a:lnTo>
                  <a:lnTo>
                    <a:pt x="84" y="4"/>
                  </a:lnTo>
                  <a:lnTo>
                    <a:pt x="86" y="5"/>
                  </a:lnTo>
                  <a:lnTo>
                    <a:pt x="88" y="7"/>
                  </a:lnTo>
                  <a:lnTo>
                    <a:pt x="90" y="8"/>
                  </a:lnTo>
                  <a:lnTo>
                    <a:pt x="92" y="10"/>
                  </a:lnTo>
                  <a:lnTo>
                    <a:pt x="94" y="10"/>
                  </a:lnTo>
                  <a:lnTo>
                    <a:pt x="96" y="11"/>
                  </a:lnTo>
                  <a:lnTo>
                    <a:pt x="98" y="10"/>
                  </a:lnTo>
                  <a:lnTo>
                    <a:pt x="101" y="10"/>
                  </a:lnTo>
                  <a:lnTo>
                    <a:pt x="103" y="8"/>
                  </a:lnTo>
                  <a:lnTo>
                    <a:pt x="105" y="7"/>
                  </a:lnTo>
                  <a:lnTo>
                    <a:pt x="107" y="5"/>
                  </a:lnTo>
                  <a:lnTo>
                    <a:pt x="109" y="4"/>
                  </a:lnTo>
                  <a:lnTo>
                    <a:pt x="111" y="2"/>
                  </a:lnTo>
                  <a:lnTo>
                    <a:pt x="113" y="1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1"/>
                  </a:lnTo>
                  <a:lnTo>
                    <a:pt x="124" y="2"/>
                  </a:lnTo>
                  <a:lnTo>
                    <a:pt x="126" y="4"/>
                  </a:lnTo>
                  <a:lnTo>
                    <a:pt x="128" y="5"/>
                  </a:lnTo>
                  <a:lnTo>
                    <a:pt x="130" y="7"/>
                  </a:lnTo>
                  <a:lnTo>
                    <a:pt x="132" y="8"/>
                  </a:lnTo>
                  <a:lnTo>
                    <a:pt x="134" y="10"/>
                  </a:lnTo>
                  <a:lnTo>
                    <a:pt x="136" y="10"/>
                  </a:lnTo>
                  <a:lnTo>
                    <a:pt x="138" y="11"/>
                  </a:lnTo>
                  <a:lnTo>
                    <a:pt x="140" y="10"/>
                  </a:lnTo>
                  <a:lnTo>
                    <a:pt x="142" y="10"/>
                  </a:lnTo>
                  <a:lnTo>
                    <a:pt x="144" y="8"/>
                  </a:lnTo>
                  <a:lnTo>
                    <a:pt x="147" y="7"/>
                  </a:lnTo>
                  <a:lnTo>
                    <a:pt x="149" y="5"/>
                  </a:lnTo>
                  <a:lnTo>
                    <a:pt x="151" y="4"/>
                  </a:lnTo>
                  <a:lnTo>
                    <a:pt x="153" y="2"/>
                  </a:lnTo>
                  <a:lnTo>
                    <a:pt x="155" y="1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1"/>
                  </a:lnTo>
                  <a:lnTo>
                    <a:pt x="165" y="2"/>
                  </a:lnTo>
                  <a:lnTo>
                    <a:pt x="168" y="4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8" y="10"/>
                  </a:lnTo>
                  <a:lnTo>
                    <a:pt x="180" y="11"/>
                  </a:lnTo>
                  <a:lnTo>
                    <a:pt x="182" y="10"/>
                  </a:lnTo>
                  <a:lnTo>
                    <a:pt x="184" y="10"/>
                  </a:lnTo>
                  <a:lnTo>
                    <a:pt x="186" y="8"/>
                  </a:lnTo>
                  <a:lnTo>
                    <a:pt x="188" y="7"/>
                  </a:lnTo>
                  <a:lnTo>
                    <a:pt x="191" y="5"/>
                  </a:lnTo>
                  <a:lnTo>
                    <a:pt x="193" y="4"/>
                  </a:lnTo>
                  <a:lnTo>
                    <a:pt x="195" y="2"/>
                  </a:lnTo>
                  <a:lnTo>
                    <a:pt x="197" y="1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3" y="0"/>
                  </a:lnTo>
                  <a:lnTo>
                    <a:pt x="205" y="1"/>
                  </a:lnTo>
                  <a:lnTo>
                    <a:pt x="207" y="2"/>
                  </a:lnTo>
                  <a:lnTo>
                    <a:pt x="209" y="4"/>
                  </a:lnTo>
                  <a:lnTo>
                    <a:pt x="211" y="5"/>
                  </a:lnTo>
                  <a:lnTo>
                    <a:pt x="214" y="7"/>
                  </a:lnTo>
                  <a:lnTo>
                    <a:pt x="216" y="8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2" y="11"/>
                  </a:lnTo>
                  <a:lnTo>
                    <a:pt x="224" y="10"/>
                  </a:lnTo>
                  <a:lnTo>
                    <a:pt x="226" y="10"/>
                  </a:lnTo>
                  <a:lnTo>
                    <a:pt x="228" y="8"/>
                  </a:lnTo>
                  <a:lnTo>
                    <a:pt x="230" y="7"/>
                  </a:lnTo>
                  <a:lnTo>
                    <a:pt x="232" y="5"/>
                  </a:lnTo>
                  <a:lnTo>
                    <a:pt x="235" y="4"/>
                  </a:lnTo>
                  <a:lnTo>
                    <a:pt x="237" y="2"/>
                  </a:lnTo>
                  <a:lnTo>
                    <a:pt x="239" y="1"/>
                  </a:lnTo>
                  <a:lnTo>
                    <a:pt x="241" y="0"/>
                  </a:lnTo>
                  <a:lnTo>
                    <a:pt x="243" y="0"/>
                  </a:lnTo>
                  <a:lnTo>
                    <a:pt x="245" y="0"/>
                  </a:lnTo>
                  <a:lnTo>
                    <a:pt x="247" y="1"/>
                  </a:lnTo>
                  <a:lnTo>
                    <a:pt x="249" y="2"/>
                  </a:lnTo>
                  <a:lnTo>
                    <a:pt x="251" y="4"/>
                  </a:lnTo>
                  <a:lnTo>
                    <a:pt x="253" y="5"/>
                  </a:lnTo>
                  <a:lnTo>
                    <a:pt x="255" y="7"/>
                  </a:lnTo>
                  <a:lnTo>
                    <a:pt x="258" y="8"/>
                  </a:lnTo>
                  <a:lnTo>
                    <a:pt x="260" y="10"/>
                  </a:lnTo>
                  <a:lnTo>
                    <a:pt x="262" y="10"/>
                  </a:lnTo>
                  <a:lnTo>
                    <a:pt x="264" y="11"/>
                  </a:lnTo>
                  <a:lnTo>
                    <a:pt x="266" y="10"/>
                  </a:lnTo>
                  <a:lnTo>
                    <a:pt x="268" y="10"/>
                  </a:lnTo>
                </a:path>
              </a:pathLst>
            </a:custGeom>
            <a:noFill/>
            <a:ln w="476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69" name="Freeform 781"/>
            <p:cNvSpPr>
              <a:spLocks/>
            </p:cNvSpPr>
            <p:nvPr/>
          </p:nvSpPr>
          <p:spPr bwMode="auto">
            <a:xfrm>
              <a:off x="158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0" name="Freeform 782"/>
            <p:cNvSpPr>
              <a:spLocks/>
            </p:cNvSpPr>
            <p:nvPr/>
          </p:nvSpPr>
          <p:spPr bwMode="auto">
            <a:xfrm>
              <a:off x="161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1" name="Freeform 783"/>
            <p:cNvSpPr>
              <a:spLocks/>
            </p:cNvSpPr>
            <p:nvPr/>
          </p:nvSpPr>
          <p:spPr bwMode="auto">
            <a:xfrm>
              <a:off x="165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2" name="Freeform 784"/>
            <p:cNvSpPr>
              <a:spLocks/>
            </p:cNvSpPr>
            <p:nvPr/>
          </p:nvSpPr>
          <p:spPr bwMode="auto">
            <a:xfrm>
              <a:off x="168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3" name="Freeform 785"/>
            <p:cNvSpPr>
              <a:spLocks/>
            </p:cNvSpPr>
            <p:nvPr/>
          </p:nvSpPr>
          <p:spPr bwMode="auto">
            <a:xfrm>
              <a:off x="1725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4" name="Freeform 786"/>
            <p:cNvSpPr>
              <a:spLocks/>
            </p:cNvSpPr>
            <p:nvPr/>
          </p:nvSpPr>
          <p:spPr bwMode="auto">
            <a:xfrm>
              <a:off x="176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5" name="Freeform 787"/>
            <p:cNvSpPr>
              <a:spLocks/>
            </p:cNvSpPr>
            <p:nvPr/>
          </p:nvSpPr>
          <p:spPr bwMode="auto">
            <a:xfrm>
              <a:off x="179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6" name="Freeform 788"/>
            <p:cNvSpPr>
              <a:spLocks/>
            </p:cNvSpPr>
            <p:nvPr/>
          </p:nvSpPr>
          <p:spPr bwMode="auto">
            <a:xfrm>
              <a:off x="183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7" name="Freeform 789"/>
            <p:cNvSpPr>
              <a:spLocks/>
            </p:cNvSpPr>
            <p:nvPr/>
          </p:nvSpPr>
          <p:spPr bwMode="auto">
            <a:xfrm>
              <a:off x="186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8" name="Line 790"/>
            <p:cNvSpPr>
              <a:spLocks noChangeShapeType="1"/>
            </p:cNvSpPr>
            <p:nvPr/>
          </p:nvSpPr>
          <p:spPr bwMode="auto">
            <a:xfrm>
              <a:off x="1905" y="3342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79" name="Freeform 791"/>
            <p:cNvSpPr>
              <a:spLocks/>
            </p:cNvSpPr>
            <p:nvPr/>
          </p:nvSpPr>
          <p:spPr bwMode="auto">
            <a:xfrm>
              <a:off x="194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0" name="Freeform 792"/>
            <p:cNvSpPr>
              <a:spLocks/>
            </p:cNvSpPr>
            <p:nvPr/>
          </p:nvSpPr>
          <p:spPr bwMode="auto">
            <a:xfrm>
              <a:off x="197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1" name="Freeform 793"/>
            <p:cNvSpPr>
              <a:spLocks/>
            </p:cNvSpPr>
            <p:nvPr/>
          </p:nvSpPr>
          <p:spPr bwMode="auto">
            <a:xfrm>
              <a:off x="201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2" name="Freeform 794"/>
            <p:cNvSpPr>
              <a:spLocks/>
            </p:cNvSpPr>
            <p:nvPr/>
          </p:nvSpPr>
          <p:spPr bwMode="auto">
            <a:xfrm>
              <a:off x="204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3" name="Freeform 795"/>
            <p:cNvSpPr>
              <a:spLocks/>
            </p:cNvSpPr>
            <p:nvPr/>
          </p:nvSpPr>
          <p:spPr bwMode="auto">
            <a:xfrm>
              <a:off x="2085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4" name="Freeform 796"/>
            <p:cNvSpPr>
              <a:spLocks/>
            </p:cNvSpPr>
            <p:nvPr/>
          </p:nvSpPr>
          <p:spPr bwMode="auto">
            <a:xfrm>
              <a:off x="212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5" name="Freeform 797"/>
            <p:cNvSpPr>
              <a:spLocks/>
            </p:cNvSpPr>
            <p:nvPr/>
          </p:nvSpPr>
          <p:spPr bwMode="auto">
            <a:xfrm>
              <a:off x="215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6" name="Freeform 798"/>
            <p:cNvSpPr>
              <a:spLocks/>
            </p:cNvSpPr>
            <p:nvPr/>
          </p:nvSpPr>
          <p:spPr bwMode="auto">
            <a:xfrm>
              <a:off x="219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7" name="Freeform 799"/>
            <p:cNvSpPr>
              <a:spLocks/>
            </p:cNvSpPr>
            <p:nvPr/>
          </p:nvSpPr>
          <p:spPr bwMode="auto">
            <a:xfrm>
              <a:off x="222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8" name="Freeform 800"/>
            <p:cNvSpPr>
              <a:spLocks/>
            </p:cNvSpPr>
            <p:nvPr/>
          </p:nvSpPr>
          <p:spPr bwMode="auto">
            <a:xfrm>
              <a:off x="2265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89" name="Freeform 801"/>
            <p:cNvSpPr>
              <a:spLocks/>
            </p:cNvSpPr>
            <p:nvPr/>
          </p:nvSpPr>
          <p:spPr bwMode="auto">
            <a:xfrm>
              <a:off x="230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0" name="Freeform 802"/>
            <p:cNvSpPr>
              <a:spLocks/>
            </p:cNvSpPr>
            <p:nvPr/>
          </p:nvSpPr>
          <p:spPr bwMode="auto">
            <a:xfrm>
              <a:off x="233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1" name="Freeform 803"/>
            <p:cNvSpPr>
              <a:spLocks/>
            </p:cNvSpPr>
            <p:nvPr/>
          </p:nvSpPr>
          <p:spPr bwMode="auto">
            <a:xfrm>
              <a:off x="237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2" name="Freeform 804"/>
            <p:cNvSpPr>
              <a:spLocks/>
            </p:cNvSpPr>
            <p:nvPr/>
          </p:nvSpPr>
          <p:spPr bwMode="auto">
            <a:xfrm>
              <a:off x="240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3" name="Line 805"/>
            <p:cNvSpPr>
              <a:spLocks noChangeShapeType="1"/>
            </p:cNvSpPr>
            <p:nvPr/>
          </p:nvSpPr>
          <p:spPr bwMode="auto">
            <a:xfrm>
              <a:off x="2445" y="3342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4" name="Freeform 806"/>
            <p:cNvSpPr>
              <a:spLocks/>
            </p:cNvSpPr>
            <p:nvPr/>
          </p:nvSpPr>
          <p:spPr bwMode="auto">
            <a:xfrm>
              <a:off x="248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5" name="Freeform 807"/>
            <p:cNvSpPr>
              <a:spLocks/>
            </p:cNvSpPr>
            <p:nvPr/>
          </p:nvSpPr>
          <p:spPr bwMode="auto">
            <a:xfrm>
              <a:off x="251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6" name="Freeform 808"/>
            <p:cNvSpPr>
              <a:spLocks/>
            </p:cNvSpPr>
            <p:nvPr/>
          </p:nvSpPr>
          <p:spPr bwMode="auto">
            <a:xfrm>
              <a:off x="255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7" name="Freeform 809"/>
            <p:cNvSpPr>
              <a:spLocks/>
            </p:cNvSpPr>
            <p:nvPr/>
          </p:nvSpPr>
          <p:spPr bwMode="auto">
            <a:xfrm>
              <a:off x="258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8" name="Freeform 810"/>
            <p:cNvSpPr>
              <a:spLocks/>
            </p:cNvSpPr>
            <p:nvPr/>
          </p:nvSpPr>
          <p:spPr bwMode="auto">
            <a:xfrm>
              <a:off x="2625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299" name="Freeform 811"/>
            <p:cNvSpPr>
              <a:spLocks/>
            </p:cNvSpPr>
            <p:nvPr/>
          </p:nvSpPr>
          <p:spPr bwMode="auto">
            <a:xfrm>
              <a:off x="266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0" name="Freeform 812"/>
            <p:cNvSpPr>
              <a:spLocks/>
            </p:cNvSpPr>
            <p:nvPr/>
          </p:nvSpPr>
          <p:spPr bwMode="auto">
            <a:xfrm>
              <a:off x="269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1" name="Freeform 813"/>
            <p:cNvSpPr>
              <a:spLocks/>
            </p:cNvSpPr>
            <p:nvPr/>
          </p:nvSpPr>
          <p:spPr bwMode="auto">
            <a:xfrm>
              <a:off x="273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2" name="Freeform 814"/>
            <p:cNvSpPr>
              <a:spLocks/>
            </p:cNvSpPr>
            <p:nvPr/>
          </p:nvSpPr>
          <p:spPr bwMode="auto">
            <a:xfrm>
              <a:off x="276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3" name="Freeform 815"/>
            <p:cNvSpPr>
              <a:spLocks/>
            </p:cNvSpPr>
            <p:nvPr/>
          </p:nvSpPr>
          <p:spPr bwMode="auto">
            <a:xfrm>
              <a:off x="2805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4" name="Freeform 816"/>
            <p:cNvSpPr>
              <a:spLocks/>
            </p:cNvSpPr>
            <p:nvPr/>
          </p:nvSpPr>
          <p:spPr bwMode="auto">
            <a:xfrm>
              <a:off x="284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5" name="Freeform 817"/>
            <p:cNvSpPr>
              <a:spLocks/>
            </p:cNvSpPr>
            <p:nvPr/>
          </p:nvSpPr>
          <p:spPr bwMode="auto">
            <a:xfrm>
              <a:off x="287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6" name="Freeform 818"/>
            <p:cNvSpPr>
              <a:spLocks/>
            </p:cNvSpPr>
            <p:nvPr/>
          </p:nvSpPr>
          <p:spPr bwMode="auto">
            <a:xfrm>
              <a:off x="291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7" name="Freeform 819"/>
            <p:cNvSpPr>
              <a:spLocks/>
            </p:cNvSpPr>
            <p:nvPr/>
          </p:nvSpPr>
          <p:spPr bwMode="auto">
            <a:xfrm>
              <a:off x="294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8" name="Freeform 820"/>
            <p:cNvSpPr>
              <a:spLocks/>
            </p:cNvSpPr>
            <p:nvPr/>
          </p:nvSpPr>
          <p:spPr bwMode="auto">
            <a:xfrm>
              <a:off x="2985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09" name="Freeform 821"/>
            <p:cNvSpPr>
              <a:spLocks/>
            </p:cNvSpPr>
            <p:nvPr/>
          </p:nvSpPr>
          <p:spPr bwMode="auto">
            <a:xfrm>
              <a:off x="3021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10" name="Freeform 822"/>
            <p:cNvSpPr>
              <a:spLocks/>
            </p:cNvSpPr>
            <p:nvPr/>
          </p:nvSpPr>
          <p:spPr bwMode="auto">
            <a:xfrm>
              <a:off x="3057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11" name="Freeform 823"/>
            <p:cNvSpPr>
              <a:spLocks/>
            </p:cNvSpPr>
            <p:nvPr/>
          </p:nvSpPr>
          <p:spPr bwMode="auto">
            <a:xfrm>
              <a:off x="3093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12" name="Freeform 824"/>
            <p:cNvSpPr>
              <a:spLocks/>
            </p:cNvSpPr>
            <p:nvPr/>
          </p:nvSpPr>
          <p:spPr bwMode="auto">
            <a:xfrm>
              <a:off x="3129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13" name="Freeform 825"/>
            <p:cNvSpPr>
              <a:spLocks/>
            </p:cNvSpPr>
            <p:nvPr/>
          </p:nvSpPr>
          <p:spPr bwMode="auto">
            <a:xfrm>
              <a:off x="3165" y="3342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14" name="Rectangle 840"/>
            <p:cNvSpPr>
              <a:spLocks noChangeArrowheads="1"/>
            </p:cNvSpPr>
            <p:nvPr/>
          </p:nvSpPr>
          <p:spPr bwMode="auto">
            <a:xfrm>
              <a:off x="2295" y="4211"/>
              <a:ext cx="28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temps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15" name="Rectangle 876"/>
            <p:cNvSpPr>
              <a:spLocks noChangeArrowheads="1"/>
            </p:cNvSpPr>
            <p:nvPr/>
          </p:nvSpPr>
          <p:spPr bwMode="auto">
            <a:xfrm>
              <a:off x="2362" y="4121"/>
              <a:ext cx="4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t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16" name="Rectangle 877"/>
            <p:cNvSpPr>
              <a:spLocks noChangeArrowheads="1"/>
            </p:cNvSpPr>
            <p:nvPr/>
          </p:nvSpPr>
          <p:spPr bwMode="auto">
            <a:xfrm>
              <a:off x="2391" y="4152"/>
              <a:ext cx="4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800">
                  <a:solidFill>
                    <a:srgbClr val="000000"/>
                  </a:solidFill>
                  <a:latin typeface="+mj-lt"/>
                </a:rPr>
                <a:t>n</a:t>
              </a:r>
              <a:endParaRPr lang="fr-FR" altLang="fr-FR">
                <a:latin typeface="+mj-lt"/>
              </a:endParaRPr>
            </a:p>
          </p:txBody>
        </p:sp>
      </p:grpSp>
      <p:grpSp>
        <p:nvGrpSpPr>
          <p:cNvPr id="317" name="Group 1088"/>
          <p:cNvGrpSpPr>
            <a:grpSpLocks/>
          </p:cNvGrpSpPr>
          <p:nvPr/>
        </p:nvGrpSpPr>
        <p:grpSpPr bwMode="auto">
          <a:xfrm>
            <a:off x="6612702" y="4471254"/>
            <a:ext cx="2459910" cy="1984591"/>
            <a:chOff x="2981" y="2408"/>
            <a:chExt cx="2175" cy="1756"/>
          </a:xfrm>
        </p:grpSpPr>
        <p:sp>
          <p:nvSpPr>
            <p:cNvPr id="318" name="Line 907"/>
            <p:cNvSpPr>
              <a:spLocks noChangeShapeType="1"/>
            </p:cNvSpPr>
            <p:nvPr/>
          </p:nvSpPr>
          <p:spPr bwMode="auto">
            <a:xfrm>
              <a:off x="3089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19" name="Line 908"/>
            <p:cNvSpPr>
              <a:spLocks noChangeShapeType="1"/>
            </p:cNvSpPr>
            <p:nvPr/>
          </p:nvSpPr>
          <p:spPr bwMode="auto">
            <a:xfrm>
              <a:off x="3089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0" name="Line 909"/>
            <p:cNvSpPr>
              <a:spLocks noChangeShapeType="1"/>
            </p:cNvSpPr>
            <p:nvPr/>
          </p:nvSpPr>
          <p:spPr bwMode="auto">
            <a:xfrm>
              <a:off x="3335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1" name="Line 910"/>
            <p:cNvSpPr>
              <a:spLocks noChangeShapeType="1"/>
            </p:cNvSpPr>
            <p:nvPr/>
          </p:nvSpPr>
          <p:spPr bwMode="auto">
            <a:xfrm>
              <a:off x="3335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2" name="Line 911"/>
            <p:cNvSpPr>
              <a:spLocks noChangeShapeType="1"/>
            </p:cNvSpPr>
            <p:nvPr/>
          </p:nvSpPr>
          <p:spPr bwMode="auto">
            <a:xfrm>
              <a:off x="3587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3" name="Line 912"/>
            <p:cNvSpPr>
              <a:spLocks noChangeShapeType="1"/>
            </p:cNvSpPr>
            <p:nvPr/>
          </p:nvSpPr>
          <p:spPr bwMode="auto">
            <a:xfrm>
              <a:off x="3587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4" name="Line 913"/>
            <p:cNvSpPr>
              <a:spLocks noChangeShapeType="1"/>
            </p:cNvSpPr>
            <p:nvPr/>
          </p:nvSpPr>
          <p:spPr bwMode="auto">
            <a:xfrm>
              <a:off x="3839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5" name="Line 914"/>
            <p:cNvSpPr>
              <a:spLocks noChangeShapeType="1"/>
            </p:cNvSpPr>
            <p:nvPr/>
          </p:nvSpPr>
          <p:spPr bwMode="auto">
            <a:xfrm>
              <a:off x="3839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6" name="Line 915"/>
            <p:cNvSpPr>
              <a:spLocks noChangeShapeType="1"/>
            </p:cNvSpPr>
            <p:nvPr/>
          </p:nvSpPr>
          <p:spPr bwMode="auto">
            <a:xfrm>
              <a:off x="4091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7" name="Line 916"/>
            <p:cNvSpPr>
              <a:spLocks noChangeShapeType="1"/>
            </p:cNvSpPr>
            <p:nvPr/>
          </p:nvSpPr>
          <p:spPr bwMode="auto">
            <a:xfrm>
              <a:off x="4091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8" name="Line 917"/>
            <p:cNvSpPr>
              <a:spLocks noChangeShapeType="1"/>
            </p:cNvSpPr>
            <p:nvPr/>
          </p:nvSpPr>
          <p:spPr bwMode="auto">
            <a:xfrm>
              <a:off x="4343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29" name="Line 918"/>
            <p:cNvSpPr>
              <a:spLocks noChangeShapeType="1"/>
            </p:cNvSpPr>
            <p:nvPr/>
          </p:nvSpPr>
          <p:spPr bwMode="auto">
            <a:xfrm>
              <a:off x="4343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0" name="Line 919"/>
            <p:cNvSpPr>
              <a:spLocks noChangeShapeType="1"/>
            </p:cNvSpPr>
            <p:nvPr/>
          </p:nvSpPr>
          <p:spPr bwMode="auto">
            <a:xfrm>
              <a:off x="4595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1" name="Line 920"/>
            <p:cNvSpPr>
              <a:spLocks noChangeShapeType="1"/>
            </p:cNvSpPr>
            <p:nvPr/>
          </p:nvSpPr>
          <p:spPr bwMode="auto">
            <a:xfrm>
              <a:off x="4595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2" name="Line 921"/>
            <p:cNvSpPr>
              <a:spLocks noChangeShapeType="1"/>
            </p:cNvSpPr>
            <p:nvPr/>
          </p:nvSpPr>
          <p:spPr bwMode="auto">
            <a:xfrm>
              <a:off x="4847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3" name="Line 922"/>
            <p:cNvSpPr>
              <a:spLocks noChangeShapeType="1"/>
            </p:cNvSpPr>
            <p:nvPr/>
          </p:nvSpPr>
          <p:spPr bwMode="auto">
            <a:xfrm>
              <a:off x="4847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4" name="Line 923"/>
            <p:cNvSpPr>
              <a:spLocks noChangeShapeType="1"/>
            </p:cNvSpPr>
            <p:nvPr/>
          </p:nvSpPr>
          <p:spPr bwMode="auto">
            <a:xfrm>
              <a:off x="5099" y="2523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5" name="Line 924"/>
            <p:cNvSpPr>
              <a:spLocks noChangeShapeType="1"/>
            </p:cNvSpPr>
            <p:nvPr/>
          </p:nvSpPr>
          <p:spPr bwMode="auto">
            <a:xfrm>
              <a:off x="5099" y="3771"/>
              <a:ext cx="1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6" name="Line 925"/>
            <p:cNvSpPr>
              <a:spLocks noChangeShapeType="1"/>
            </p:cNvSpPr>
            <p:nvPr/>
          </p:nvSpPr>
          <p:spPr bwMode="auto">
            <a:xfrm>
              <a:off x="3089" y="3819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7" name="Line 926"/>
            <p:cNvSpPr>
              <a:spLocks noChangeShapeType="1"/>
            </p:cNvSpPr>
            <p:nvPr/>
          </p:nvSpPr>
          <p:spPr bwMode="auto">
            <a:xfrm>
              <a:off x="5051" y="3819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8" name="Line 927"/>
            <p:cNvSpPr>
              <a:spLocks noChangeShapeType="1"/>
            </p:cNvSpPr>
            <p:nvPr/>
          </p:nvSpPr>
          <p:spPr bwMode="auto">
            <a:xfrm>
              <a:off x="3089" y="3495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39" name="Line 928"/>
            <p:cNvSpPr>
              <a:spLocks noChangeShapeType="1"/>
            </p:cNvSpPr>
            <p:nvPr/>
          </p:nvSpPr>
          <p:spPr bwMode="auto">
            <a:xfrm>
              <a:off x="5051" y="3495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0" name="Line 929"/>
            <p:cNvSpPr>
              <a:spLocks noChangeShapeType="1"/>
            </p:cNvSpPr>
            <p:nvPr/>
          </p:nvSpPr>
          <p:spPr bwMode="auto">
            <a:xfrm>
              <a:off x="3089" y="3171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1" name="Line 930"/>
            <p:cNvSpPr>
              <a:spLocks noChangeShapeType="1"/>
            </p:cNvSpPr>
            <p:nvPr/>
          </p:nvSpPr>
          <p:spPr bwMode="auto">
            <a:xfrm>
              <a:off x="5051" y="3171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2" name="Line 931"/>
            <p:cNvSpPr>
              <a:spLocks noChangeShapeType="1"/>
            </p:cNvSpPr>
            <p:nvPr/>
          </p:nvSpPr>
          <p:spPr bwMode="auto">
            <a:xfrm>
              <a:off x="3089" y="2847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3" name="Line 932"/>
            <p:cNvSpPr>
              <a:spLocks noChangeShapeType="1"/>
            </p:cNvSpPr>
            <p:nvPr/>
          </p:nvSpPr>
          <p:spPr bwMode="auto">
            <a:xfrm>
              <a:off x="5051" y="2847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4" name="Line 933"/>
            <p:cNvSpPr>
              <a:spLocks noChangeShapeType="1"/>
            </p:cNvSpPr>
            <p:nvPr/>
          </p:nvSpPr>
          <p:spPr bwMode="auto">
            <a:xfrm>
              <a:off x="3089" y="2523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5" name="Line 934"/>
            <p:cNvSpPr>
              <a:spLocks noChangeShapeType="1"/>
            </p:cNvSpPr>
            <p:nvPr/>
          </p:nvSpPr>
          <p:spPr bwMode="auto">
            <a:xfrm>
              <a:off x="5051" y="2523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6" name="Line 935"/>
            <p:cNvSpPr>
              <a:spLocks noChangeShapeType="1"/>
            </p:cNvSpPr>
            <p:nvPr/>
          </p:nvSpPr>
          <p:spPr bwMode="auto">
            <a:xfrm>
              <a:off x="3065" y="3873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7" name="Rectangle 936"/>
            <p:cNvSpPr>
              <a:spLocks noChangeArrowheads="1"/>
            </p:cNvSpPr>
            <p:nvPr/>
          </p:nvSpPr>
          <p:spPr bwMode="auto">
            <a:xfrm>
              <a:off x="3100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8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48" name="Line 937"/>
            <p:cNvSpPr>
              <a:spLocks noChangeShapeType="1"/>
            </p:cNvSpPr>
            <p:nvPr/>
          </p:nvSpPr>
          <p:spPr bwMode="auto">
            <a:xfrm>
              <a:off x="3311" y="3873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49" name="Rectangle 938"/>
            <p:cNvSpPr>
              <a:spLocks noChangeArrowheads="1"/>
            </p:cNvSpPr>
            <p:nvPr/>
          </p:nvSpPr>
          <p:spPr bwMode="auto">
            <a:xfrm>
              <a:off x="3347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6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50" name="Line 939"/>
            <p:cNvSpPr>
              <a:spLocks noChangeShapeType="1"/>
            </p:cNvSpPr>
            <p:nvPr/>
          </p:nvSpPr>
          <p:spPr bwMode="auto">
            <a:xfrm>
              <a:off x="3563" y="3873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51" name="Rectangle 940"/>
            <p:cNvSpPr>
              <a:spLocks noChangeArrowheads="1"/>
            </p:cNvSpPr>
            <p:nvPr/>
          </p:nvSpPr>
          <p:spPr bwMode="auto">
            <a:xfrm>
              <a:off x="3599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4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52" name="Line 941"/>
            <p:cNvSpPr>
              <a:spLocks noChangeShapeType="1"/>
            </p:cNvSpPr>
            <p:nvPr/>
          </p:nvSpPr>
          <p:spPr bwMode="auto">
            <a:xfrm>
              <a:off x="3815" y="3873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53" name="Rectangle 942"/>
            <p:cNvSpPr>
              <a:spLocks noChangeArrowheads="1"/>
            </p:cNvSpPr>
            <p:nvPr/>
          </p:nvSpPr>
          <p:spPr bwMode="auto">
            <a:xfrm>
              <a:off x="3851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2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54" name="Rectangle 943"/>
            <p:cNvSpPr>
              <a:spLocks noChangeArrowheads="1"/>
            </p:cNvSpPr>
            <p:nvPr/>
          </p:nvSpPr>
          <p:spPr bwMode="auto">
            <a:xfrm>
              <a:off x="4086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0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55" name="Rectangle 944"/>
            <p:cNvSpPr>
              <a:spLocks noChangeArrowheads="1"/>
            </p:cNvSpPr>
            <p:nvPr/>
          </p:nvSpPr>
          <p:spPr bwMode="auto">
            <a:xfrm>
              <a:off x="4338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2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56" name="Rectangle 945"/>
            <p:cNvSpPr>
              <a:spLocks noChangeArrowheads="1"/>
            </p:cNvSpPr>
            <p:nvPr/>
          </p:nvSpPr>
          <p:spPr bwMode="auto">
            <a:xfrm>
              <a:off x="4589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4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57" name="Rectangle 946"/>
            <p:cNvSpPr>
              <a:spLocks noChangeArrowheads="1"/>
            </p:cNvSpPr>
            <p:nvPr/>
          </p:nvSpPr>
          <p:spPr bwMode="auto">
            <a:xfrm>
              <a:off x="4840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6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58" name="Rectangle 947"/>
            <p:cNvSpPr>
              <a:spLocks noChangeArrowheads="1"/>
            </p:cNvSpPr>
            <p:nvPr/>
          </p:nvSpPr>
          <p:spPr bwMode="auto">
            <a:xfrm>
              <a:off x="5094" y="38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8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59" name="Line 948"/>
            <p:cNvSpPr>
              <a:spLocks noChangeShapeType="1"/>
            </p:cNvSpPr>
            <p:nvPr/>
          </p:nvSpPr>
          <p:spPr bwMode="auto">
            <a:xfrm>
              <a:off x="2981" y="3819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60" name="Rectangle 949"/>
            <p:cNvSpPr>
              <a:spLocks noChangeArrowheads="1"/>
            </p:cNvSpPr>
            <p:nvPr/>
          </p:nvSpPr>
          <p:spPr bwMode="auto">
            <a:xfrm>
              <a:off x="3015" y="3784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4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61" name="Line 950"/>
            <p:cNvSpPr>
              <a:spLocks noChangeShapeType="1"/>
            </p:cNvSpPr>
            <p:nvPr/>
          </p:nvSpPr>
          <p:spPr bwMode="auto">
            <a:xfrm>
              <a:off x="2981" y="3495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62" name="Rectangle 951"/>
            <p:cNvSpPr>
              <a:spLocks noChangeArrowheads="1"/>
            </p:cNvSpPr>
            <p:nvPr/>
          </p:nvSpPr>
          <p:spPr bwMode="auto">
            <a:xfrm>
              <a:off x="3015" y="3458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2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63" name="Rectangle 952"/>
            <p:cNvSpPr>
              <a:spLocks noChangeArrowheads="1"/>
            </p:cNvSpPr>
            <p:nvPr/>
          </p:nvSpPr>
          <p:spPr bwMode="auto">
            <a:xfrm>
              <a:off x="3023" y="3136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0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64" name="Rectangle 953"/>
            <p:cNvSpPr>
              <a:spLocks noChangeArrowheads="1"/>
            </p:cNvSpPr>
            <p:nvPr/>
          </p:nvSpPr>
          <p:spPr bwMode="auto">
            <a:xfrm>
              <a:off x="3023" y="2812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2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65" name="Rectangle 954"/>
            <p:cNvSpPr>
              <a:spLocks noChangeArrowheads="1"/>
            </p:cNvSpPr>
            <p:nvPr/>
          </p:nvSpPr>
          <p:spPr bwMode="auto">
            <a:xfrm>
              <a:off x="3023" y="2487"/>
              <a:ext cx="6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4</a:t>
              </a:r>
              <a:endParaRPr lang="fr-FR" altLang="fr-FR">
                <a:latin typeface="+mj-lt"/>
              </a:endParaRPr>
            </a:p>
          </p:txBody>
        </p:sp>
        <p:sp>
          <p:nvSpPr>
            <p:cNvPr id="366" name="Rectangle 955"/>
            <p:cNvSpPr>
              <a:spLocks noChangeArrowheads="1"/>
            </p:cNvSpPr>
            <p:nvPr/>
          </p:nvSpPr>
          <p:spPr bwMode="auto">
            <a:xfrm>
              <a:off x="3089" y="2523"/>
              <a:ext cx="2010" cy="129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>
                <a:latin typeface="+mj-lt"/>
              </a:endParaRPr>
            </a:p>
          </p:txBody>
        </p:sp>
        <p:sp>
          <p:nvSpPr>
            <p:cNvPr id="367" name="Freeform 956"/>
            <p:cNvSpPr>
              <a:spLocks/>
            </p:cNvSpPr>
            <p:nvPr/>
          </p:nvSpPr>
          <p:spPr bwMode="auto">
            <a:xfrm>
              <a:off x="3293" y="3009"/>
              <a:ext cx="1608" cy="324"/>
            </a:xfrm>
            <a:custGeom>
              <a:avLst/>
              <a:gdLst>
                <a:gd name="T0" fmla="*/ 24 w 268"/>
                <a:gd name="T1" fmla="*/ 312 h 54"/>
                <a:gd name="T2" fmla="*/ 60 w 268"/>
                <a:gd name="T3" fmla="*/ 318 h 54"/>
                <a:gd name="T4" fmla="*/ 102 w 268"/>
                <a:gd name="T5" fmla="*/ 288 h 54"/>
                <a:gd name="T6" fmla="*/ 138 w 268"/>
                <a:gd name="T7" fmla="*/ 234 h 54"/>
                <a:gd name="T8" fmla="*/ 174 w 268"/>
                <a:gd name="T9" fmla="*/ 162 h 54"/>
                <a:gd name="T10" fmla="*/ 216 w 268"/>
                <a:gd name="T11" fmla="*/ 84 h 54"/>
                <a:gd name="T12" fmla="*/ 252 w 268"/>
                <a:gd name="T13" fmla="*/ 30 h 54"/>
                <a:gd name="T14" fmla="*/ 288 w 268"/>
                <a:gd name="T15" fmla="*/ 0 h 54"/>
                <a:gd name="T16" fmla="*/ 324 w 268"/>
                <a:gd name="T17" fmla="*/ 6 h 54"/>
                <a:gd name="T18" fmla="*/ 366 w 268"/>
                <a:gd name="T19" fmla="*/ 42 h 54"/>
                <a:gd name="T20" fmla="*/ 402 w 268"/>
                <a:gd name="T21" fmla="*/ 108 h 54"/>
                <a:gd name="T22" fmla="*/ 438 w 268"/>
                <a:gd name="T23" fmla="*/ 186 h 54"/>
                <a:gd name="T24" fmla="*/ 480 w 268"/>
                <a:gd name="T25" fmla="*/ 252 h 54"/>
                <a:gd name="T26" fmla="*/ 516 w 268"/>
                <a:gd name="T27" fmla="*/ 306 h 54"/>
                <a:gd name="T28" fmla="*/ 552 w 268"/>
                <a:gd name="T29" fmla="*/ 324 h 54"/>
                <a:gd name="T30" fmla="*/ 588 w 268"/>
                <a:gd name="T31" fmla="*/ 306 h 54"/>
                <a:gd name="T32" fmla="*/ 630 w 268"/>
                <a:gd name="T33" fmla="*/ 252 h 54"/>
                <a:gd name="T34" fmla="*/ 666 w 268"/>
                <a:gd name="T35" fmla="*/ 186 h 54"/>
                <a:gd name="T36" fmla="*/ 702 w 268"/>
                <a:gd name="T37" fmla="*/ 108 h 54"/>
                <a:gd name="T38" fmla="*/ 744 w 268"/>
                <a:gd name="T39" fmla="*/ 42 h 54"/>
                <a:gd name="T40" fmla="*/ 780 w 268"/>
                <a:gd name="T41" fmla="*/ 6 h 54"/>
                <a:gd name="T42" fmla="*/ 816 w 268"/>
                <a:gd name="T43" fmla="*/ 0 h 54"/>
                <a:gd name="T44" fmla="*/ 852 w 268"/>
                <a:gd name="T45" fmla="*/ 30 h 54"/>
                <a:gd name="T46" fmla="*/ 894 w 268"/>
                <a:gd name="T47" fmla="*/ 84 h 54"/>
                <a:gd name="T48" fmla="*/ 930 w 268"/>
                <a:gd name="T49" fmla="*/ 162 h 54"/>
                <a:gd name="T50" fmla="*/ 966 w 268"/>
                <a:gd name="T51" fmla="*/ 234 h 54"/>
                <a:gd name="T52" fmla="*/ 1008 w 268"/>
                <a:gd name="T53" fmla="*/ 288 h 54"/>
                <a:gd name="T54" fmla="*/ 1044 w 268"/>
                <a:gd name="T55" fmla="*/ 318 h 54"/>
                <a:gd name="T56" fmla="*/ 1080 w 268"/>
                <a:gd name="T57" fmla="*/ 312 h 54"/>
                <a:gd name="T58" fmla="*/ 1116 w 268"/>
                <a:gd name="T59" fmla="*/ 276 h 54"/>
                <a:gd name="T60" fmla="*/ 1158 w 268"/>
                <a:gd name="T61" fmla="*/ 210 h 54"/>
                <a:gd name="T62" fmla="*/ 1194 w 268"/>
                <a:gd name="T63" fmla="*/ 132 h 54"/>
                <a:gd name="T64" fmla="*/ 1230 w 268"/>
                <a:gd name="T65" fmla="*/ 66 h 54"/>
                <a:gd name="T66" fmla="*/ 1266 w 268"/>
                <a:gd name="T67" fmla="*/ 12 h 54"/>
                <a:gd name="T68" fmla="*/ 1308 w 268"/>
                <a:gd name="T69" fmla="*/ 0 h 54"/>
                <a:gd name="T70" fmla="*/ 1344 w 268"/>
                <a:gd name="T71" fmla="*/ 12 h 54"/>
                <a:gd name="T72" fmla="*/ 1380 w 268"/>
                <a:gd name="T73" fmla="*/ 66 h 54"/>
                <a:gd name="T74" fmla="*/ 1422 w 268"/>
                <a:gd name="T75" fmla="*/ 132 h 54"/>
                <a:gd name="T76" fmla="*/ 1458 w 268"/>
                <a:gd name="T77" fmla="*/ 210 h 54"/>
                <a:gd name="T78" fmla="*/ 1494 w 268"/>
                <a:gd name="T79" fmla="*/ 276 h 54"/>
                <a:gd name="T80" fmla="*/ 1530 w 268"/>
                <a:gd name="T81" fmla="*/ 312 h 54"/>
                <a:gd name="T82" fmla="*/ 1572 w 268"/>
                <a:gd name="T83" fmla="*/ 318 h 54"/>
                <a:gd name="T84" fmla="*/ 1608 w 268"/>
                <a:gd name="T85" fmla="*/ 288 h 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54">
                  <a:moveTo>
                    <a:pt x="0" y="48"/>
                  </a:moveTo>
                  <a:lnTo>
                    <a:pt x="2" y="51"/>
                  </a:lnTo>
                  <a:lnTo>
                    <a:pt x="4" y="52"/>
                  </a:lnTo>
                  <a:lnTo>
                    <a:pt x="6" y="53"/>
                  </a:lnTo>
                  <a:lnTo>
                    <a:pt x="8" y="54"/>
                  </a:lnTo>
                  <a:lnTo>
                    <a:pt x="10" y="53"/>
                  </a:lnTo>
                  <a:lnTo>
                    <a:pt x="13" y="52"/>
                  </a:lnTo>
                  <a:lnTo>
                    <a:pt x="15" y="51"/>
                  </a:lnTo>
                  <a:lnTo>
                    <a:pt x="17" y="48"/>
                  </a:lnTo>
                  <a:lnTo>
                    <a:pt x="19" y="46"/>
                  </a:lnTo>
                  <a:lnTo>
                    <a:pt x="21" y="42"/>
                  </a:lnTo>
                  <a:lnTo>
                    <a:pt x="23" y="39"/>
                  </a:lnTo>
                  <a:lnTo>
                    <a:pt x="25" y="35"/>
                  </a:lnTo>
                  <a:lnTo>
                    <a:pt x="27" y="31"/>
                  </a:lnTo>
                  <a:lnTo>
                    <a:pt x="29" y="27"/>
                  </a:lnTo>
                  <a:lnTo>
                    <a:pt x="31" y="22"/>
                  </a:lnTo>
                  <a:lnTo>
                    <a:pt x="33" y="18"/>
                  </a:lnTo>
                  <a:lnTo>
                    <a:pt x="36" y="14"/>
                  </a:lnTo>
                  <a:lnTo>
                    <a:pt x="38" y="11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44" y="2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1"/>
                  </a:lnTo>
                  <a:lnTo>
                    <a:pt x="57" y="2"/>
                  </a:lnTo>
                  <a:lnTo>
                    <a:pt x="59" y="5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65" y="14"/>
                  </a:lnTo>
                  <a:lnTo>
                    <a:pt x="67" y="18"/>
                  </a:lnTo>
                  <a:lnTo>
                    <a:pt x="69" y="22"/>
                  </a:lnTo>
                  <a:lnTo>
                    <a:pt x="71" y="27"/>
                  </a:lnTo>
                  <a:lnTo>
                    <a:pt x="73" y="31"/>
                  </a:lnTo>
                  <a:lnTo>
                    <a:pt x="75" y="35"/>
                  </a:lnTo>
                  <a:lnTo>
                    <a:pt x="77" y="39"/>
                  </a:lnTo>
                  <a:lnTo>
                    <a:pt x="80" y="42"/>
                  </a:lnTo>
                  <a:lnTo>
                    <a:pt x="82" y="46"/>
                  </a:lnTo>
                  <a:lnTo>
                    <a:pt x="84" y="48"/>
                  </a:lnTo>
                  <a:lnTo>
                    <a:pt x="86" y="51"/>
                  </a:lnTo>
                  <a:lnTo>
                    <a:pt x="88" y="52"/>
                  </a:lnTo>
                  <a:lnTo>
                    <a:pt x="90" y="53"/>
                  </a:lnTo>
                  <a:lnTo>
                    <a:pt x="92" y="54"/>
                  </a:lnTo>
                  <a:lnTo>
                    <a:pt x="94" y="53"/>
                  </a:lnTo>
                  <a:lnTo>
                    <a:pt x="96" y="52"/>
                  </a:lnTo>
                  <a:lnTo>
                    <a:pt x="98" y="51"/>
                  </a:lnTo>
                  <a:lnTo>
                    <a:pt x="101" y="48"/>
                  </a:lnTo>
                  <a:lnTo>
                    <a:pt x="103" y="46"/>
                  </a:lnTo>
                  <a:lnTo>
                    <a:pt x="105" y="42"/>
                  </a:lnTo>
                  <a:lnTo>
                    <a:pt x="107" y="39"/>
                  </a:lnTo>
                  <a:lnTo>
                    <a:pt x="109" y="35"/>
                  </a:lnTo>
                  <a:lnTo>
                    <a:pt x="111" y="31"/>
                  </a:lnTo>
                  <a:lnTo>
                    <a:pt x="113" y="27"/>
                  </a:lnTo>
                  <a:lnTo>
                    <a:pt x="115" y="22"/>
                  </a:lnTo>
                  <a:lnTo>
                    <a:pt x="117" y="18"/>
                  </a:lnTo>
                  <a:lnTo>
                    <a:pt x="119" y="14"/>
                  </a:lnTo>
                  <a:lnTo>
                    <a:pt x="121" y="11"/>
                  </a:lnTo>
                  <a:lnTo>
                    <a:pt x="124" y="7"/>
                  </a:lnTo>
                  <a:lnTo>
                    <a:pt x="126" y="5"/>
                  </a:lnTo>
                  <a:lnTo>
                    <a:pt x="128" y="2"/>
                  </a:lnTo>
                  <a:lnTo>
                    <a:pt x="130" y="1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1"/>
                  </a:lnTo>
                  <a:lnTo>
                    <a:pt x="140" y="2"/>
                  </a:lnTo>
                  <a:lnTo>
                    <a:pt x="142" y="5"/>
                  </a:lnTo>
                  <a:lnTo>
                    <a:pt x="144" y="7"/>
                  </a:lnTo>
                  <a:lnTo>
                    <a:pt x="147" y="11"/>
                  </a:lnTo>
                  <a:lnTo>
                    <a:pt x="149" y="14"/>
                  </a:lnTo>
                  <a:lnTo>
                    <a:pt x="151" y="18"/>
                  </a:lnTo>
                  <a:lnTo>
                    <a:pt x="153" y="22"/>
                  </a:lnTo>
                  <a:lnTo>
                    <a:pt x="155" y="27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1" y="39"/>
                  </a:lnTo>
                  <a:lnTo>
                    <a:pt x="163" y="42"/>
                  </a:lnTo>
                  <a:lnTo>
                    <a:pt x="165" y="46"/>
                  </a:lnTo>
                  <a:lnTo>
                    <a:pt x="168" y="48"/>
                  </a:lnTo>
                  <a:lnTo>
                    <a:pt x="170" y="51"/>
                  </a:lnTo>
                  <a:lnTo>
                    <a:pt x="172" y="52"/>
                  </a:lnTo>
                  <a:lnTo>
                    <a:pt x="174" y="53"/>
                  </a:lnTo>
                  <a:lnTo>
                    <a:pt x="176" y="54"/>
                  </a:lnTo>
                  <a:lnTo>
                    <a:pt x="178" y="53"/>
                  </a:lnTo>
                  <a:lnTo>
                    <a:pt x="180" y="52"/>
                  </a:lnTo>
                  <a:lnTo>
                    <a:pt x="182" y="51"/>
                  </a:lnTo>
                  <a:lnTo>
                    <a:pt x="184" y="48"/>
                  </a:lnTo>
                  <a:lnTo>
                    <a:pt x="186" y="46"/>
                  </a:lnTo>
                  <a:lnTo>
                    <a:pt x="188" y="42"/>
                  </a:lnTo>
                  <a:lnTo>
                    <a:pt x="191" y="39"/>
                  </a:lnTo>
                  <a:lnTo>
                    <a:pt x="193" y="35"/>
                  </a:lnTo>
                  <a:lnTo>
                    <a:pt x="195" y="31"/>
                  </a:lnTo>
                  <a:lnTo>
                    <a:pt x="197" y="27"/>
                  </a:lnTo>
                  <a:lnTo>
                    <a:pt x="199" y="22"/>
                  </a:lnTo>
                  <a:lnTo>
                    <a:pt x="201" y="18"/>
                  </a:lnTo>
                  <a:lnTo>
                    <a:pt x="203" y="14"/>
                  </a:lnTo>
                  <a:lnTo>
                    <a:pt x="205" y="11"/>
                  </a:lnTo>
                  <a:lnTo>
                    <a:pt x="207" y="7"/>
                  </a:lnTo>
                  <a:lnTo>
                    <a:pt x="209" y="5"/>
                  </a:lnTo>
                  <a:lnTo>
                    <a:pt x="211" y="2"/>
                  </a:lnTo>
                  <a:lnTo>
                    <a:pt x="214" y="1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0" y="0"/>
                  </a:lnTo>
                  <a:lnTo>
                    <a:pt x="222" y="1"/>
                  </a:lnTo>
                  <a:lnTo>
                    <a:pt x="224" y="2"/>
                  </a:lnTo>
                  <a:lnTo>
                    <a:pt x="226" y="5"/>
                  </a:lnTo>
                  <a:lnTo>
                    <a:pt x="228" y="7"/>
                  </a:lnTo>
                  <a:lnTo>
                    <a:pt x="230" y="11"/>
                  </a:lnTo>
                  <a:lnTo>
                    <a:pt x="232" y="14"/>
                  </a:lnTo>
                  <a:lnTo>
                    <a:pt x="235" y="18"/>
                  </a:lnTo>
                  <a:lnTo>
                    <a:pt x="237" y="22"/>
                  </a:lnTo>
                  <a:lnTo>
                    <a:pt x="239" y="27"/>
                  </a:lnTo>
                  <a:lnTo>
                    <a:pt x="241" y="31"/>
                  </a:lnTo>
                  <a:lnTo>
                    <a:pt x="243" y="35"/>
                  </a:lnTo>
                  <a:lnTo>
                    <a:pt x="245" y="39"/>
                  </a:lnTo>
                  <a:lnTo>
                    <a:pt x="247" y="42"/>
                  </a:lnTo>
                  <a:lnTo>
                    <a:pt x="249" y="46"/>
                  </a:lnTo>
                  <a:lnTo>
                    <a:pt x="251" y="48"/>
                  </a:lnTo>
                  <a:lnTo>
                    <a:pt x="253" y="51"/>
                  </a:lnTo>
                  <a:lnTo>
                    <a:pt x="255" y="52"/>
                  </a:lnTo>
                  <a:lnTo>
                    <a:pt x="258" y="53"/>
                  </a:lnTo>
                  <a:lnTo>
                    <a:pt x="260" y="54"/>
                  </a:lnTo>
                  <a:lnTo>
                    <a:pt x="262" y="53"/>
                  </a:lnTo>
                  <a:lnTo>
                    <a:pt x="264" y="52"/>
                  </a:lnTo>
                  <a:lnTo>
                    <a:pt x="266" y="51"/>
                  </a:lnTo>
                  <a:lnTo>
                    <a:pt x="268" y="4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68" name="Freeform 960"/>
            <p:cNvSpPr>
              <a:spLocks/>
            </p:cNvSpPr>
            <p:nvPr/>
          </p:nvSpPr>
          <p:spPr bwMode="auto">
            <a:xfrm>
              <a:off x="3293" y="3009"/>
              <a:ext cx="1608" cy="318"/>
            </a:xfrm>
            <a:custGeom>
              <a:avLst/>
              <a:gdLst>
                <a:gd name="T0" fmla="*/ 24 w 268"/>
                <a:gd name="T1" fmla="*/ 6 h 53"/>
                <a:gd name="T2" fmla="*/ 60 w 268"/>
                <a:gd name="T3" fmla="*/ 0 h 53"/>
                <a:gd name="T4" fmla="*/ 102 w 268"/>
                <a:gd name="T5" fmla="*/ 24 h 53"/>
                <a:gd name="T6" fmla="*/ 138 w 268"/>
                <a:gd name="T7" fmla="*/ 78 h 53"/>
                <a:gd name="T8" fmla="*/ 174 w 268"/>
                <a:gd name="T9" fmla="*/ 156 h 53"/>
                <a:gd name="T10" fmla="*/ 216 w 268"/>
                <a:gd name="T11" fmla="*/ 228 h 53"/>
                <a:gd name="T12" fmla="*/ 252 w 268"/>
                <a:gd name="T13" fmla="*/ 288 h 53"/>
                <a:gd name="T14" fmla="*/ 288 w 268"/>
                <a:gd name="T15" fmla="*/ 318 h 53"/>
                <a:gd name="T16" fmla="*/ 324 w 268"/>
                <a:gd name="T17" fmla="*/ 312 h 53"/>
                <a:gd name="T18" fmla="*/ 366 w 268"/>
                <a:gd name="T19" fmla="*/ 276 h 53"/>
                <a:gd name="T20" fmla="*/ 402 w 268"/>
                <a:gd name="T21" fmla="*/ 216 h 53"/>
                <a:gd name="T22" fmla="*/ 438 w 268"/>
                <a:gd name="T23" fmla="*/ 138 h 53"/>
                <a:gd name="T24" fmla="*/ 480 w 268"/>
                <a:gd name="T25" fmla="*/ 66 h 53"/>
                <a:gd name="T26" fmla="*/ 516 w 268"/>
                <a:gd name="T27" fmla="*/ 18 h 53"/>
                <a:gd name="T28" fmla="*/ 552 w 268"/>
                <a:gd name="T29" fmla="*/ 0 h 53"/>
                <a:gd name="T30" fmla="*/ 588 w 268"/>
                <a:gd name="T31" fmla="*/ 12 h 53"/>
                <a:gd name="T32" fmla="*/ 630 w 268"/>
                <a:gd name="T33" fmla="*/ 60 h 53"/>
                <a:gd name="T34" fmla="*/ 666 w 268"/>
                <a:gd name="T35" fmla="*/ 126 h 53"/>
                <a:gd name="T36" fmla="*/ 702 w 268"/>
                <a:gd name="T37" fmla="*/ 204 h 53"/>
                <a:gd name="T38" fmla="*/ 744 w 268"/>
                <a:gd name="T39" fmla="*/ 270 h 53"/>
                <a:gd name="T40" fmla="*/ 780 w 268"/>
                <a:gd name="T41" fmla="*/ 312 h 53"/>
                <a:gd name="T42" fmla="*/ 816 w 268"/>
                <a:gd name="T43" fmla="*/ 318 h 53"/>
                <a:gd name="T44" fmla="*/ 852 w 268"/>
                <a:gd name="T45" fmla="*/ 294 h 53"/>
                <a:gd name="T46" fmla="*/ 894 w 268"/>
                <a:gd name="T47" fmla="*/ 240 h 53"/>
                <a:gd name="T48" fmla="*/ 930 w 268"/>
                <a:gd name="T49" fmla="*/ 162 h 53"/>
                <a:gd name="T50" fmla="*/ 966 w 268"/>
                <a:gd name="T51" fmla="*/ 90 h 53"/>
                <a:gd name="T52" fmla="*/ 1008 w 268"/>
                <a:gd name="T53" fmla="*/ 30 h 53"/>
                <a:gd name="T54" fmla="*/ 1044 w 268"/>
                <a:gd name="T55" fmla="*/ 0 h 53"/>
                <a:gd name="T56" fmla="*/ 1080 w 268"/>
                <a:gd name="T57" fmla="*/ 6 h 53"/>
                <a:gd name="T58" fmla="*/ 1116 w 268"/>
                <a:gd name="T59" fmla="*/ 42 h 53"/>
                <a:gd name="T60" fmla="*/ 1158 w 268"/>
                <a:gd name="T61" fmla="*/ 102 h 53"/>
                <a:gd name="T62" fmla="*/ 1194 w 268"/>
                <a:gd name="T63" fmla="*/ 180 h 53"/>
                <a:gd name="T64" fmla="*/ 1230 w 268"/>
                <a:gd name="T65" fmla="*/ 252 h 53"/>
                <a:gd name="T66" fmla="*/ 1266 w 268"/>
                <a:gd name="T67" fmla="*/ 300 h 53"/>
                <a:gd name="T68" fmla="*/ 1308 w 268"/>
                <a:gd name="T69" fmla="*/ 318 h 53"/>
                <a:gd name="T70" fmla="*/ 1344 w 268"/>
                <a:gd name="T71" fmla="*/ 306 h 53"/>
                <a:gd name="T72" fmla="*/ 1380 w 268"/>
                <a:gd name="T73" fmla="*/ 258 h 53"/>
                <a:gd name="T74" fmla="*/ 1422 w 268"/>
                <a:gd name="T75" fmla="*/ 192 h 53"/>
                <a:gd name="T76" fmla="*/ 1458 w 268"/>
                <a:gd name="T77" fmla="*/ 114 h 53"/>
                <a:gd name="T78" fmla="*/ 1494 w 268"/>
                <a:gd name="T79" fmla="*/ 48 h 53"/>
                <a:gd name="T80" fmla="*/ 1530 w 268"/>
                <a:gd name="T81" fmla="*/ 6 h 53"/>
                <a:gd name="T82" fmla="*/ 1572 w 268"/>
                <a:gd name="T83" fmla="*/ 0 h 53"/>
                <a:gd name="T84" fmla="*/ 1608 w 268"/>
                <a:gd name="T85" fmla="*/ 24 h 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53">
                  <a:moveTo>
                    <a:pt x="0" y="5"/>
                  </a:moveTo>
                  <a:lnTo>
                    <a:pt x="2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23" y="13"/>
                  </a:lnTo>
                  <a:lnTo>
                    <a:pt x="25" y="17"/>
                  </a:lnTo>
                  <a:lnTo>
                    <a:pt x="27" y="21"/>
                  </a:lnTo>
                  <a:lnTo>
                    <a:pt x="29" y="26"/>
                  </a:lnTo>
                  <a:lnTo>
                    <a:pt x="31" y="30"/>
                  </a:lnTo>
                  <a:lnTo>
                    <a:pt x="33" y="34"/>
                  </a:lnTo>
                  <a:lnTo>
                    <a:pt x="36" y="38"/>
                  </a:lnTo>
                  <a:lnTo>
                    <a:pt x="38" y="42"/>
                  </a:lnTo>
                  <a:lnTo>
                    <a:pt x="40" y="45"/>
                  </a:lnTo>
                  <a:lnTo>
                    <a:pt x="42" y="48"/>
                  </a:lnTo>
                  <a:lnTo>
                    <a:pt x="44" y="50"/>
                  </a:lnTo>
                  <a:lnTo>
                    <a:pt x="46" y="52"/>
                  </a:lnTo>
                  <a:lnTo>
                    <a:pt x="48" y="53"/>
                  </a:lnTo>
                  <a:lnTo>
                    <a:pt x="50" y="53"/>
                  </a:lnTo>
                  <a:lnTo>
                    <a:pt x="52" y="53"/>
                  </a:lnTo>
                  <a:lnTo>
                    <a:pt x="54" y="52"/>
                  </a:lnTo>
                  <a:lnTo>
                    <a:pt x="57" y="51"/>
                  </a:lnTo>
                  <a:lnTo>
                    <a:pt x="59" y="49"/>
                  </a:lnTo>
                  <a:lnTo>
                    <a:pt x="61" y="46"/>
                  </a:lnTo>
                  <a:lnTo>
                    <a:pt x="63" y="43"/>
                  </a:lnTo>
                  <a:lnTo>
                    <a:pt x="65" y="40"/>
                  </a:lnTo>
                  <a:lnTo>
                    <a:pt x="67" y="36"/>
                  </a:lnTo>
                  <a:lnTo>
                    <a:pt x="69" y="32"/>
                  </a:lnTo>
                  <a:lnTo>
                    <a:pt x="71" y="27"/>
                  </a:lnTo>
                  <a:lnTo>
                    <a:pt x="73" y="23"/>
                  </a:lnTo>
                  <a:lnTo>
                    <a:pt x="75" y="19"/>
                  </a:lnTo>
                  <a:lnTo>
                    <a:pt x="77" y="15"/>
                  </a:lnTo>
                  <a:lnTo>
                    <a:pt x="80" y="11"/>
                  </a:lnTo>
                  <a:lnTo>
                    <a:pt x="82" y="8"/>
                  </a:lnTo>
                  <a:lnTo>
                    <a:pt x="84" y="5"/>
                  </a:lnTo>
                  <a:lnTo>
                    <a:pt x="86" y="3"/>
                  </a:lnTo>
                  <a:lnTo>
                    <a:pt x="88" y="1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8" y="2"/>
                  </a:lnTo>
                  <a:lnTo>
                    <a:pt x="101" y="4"/>
                  </a:lnTo>
                  <a:lnTo>
                    <a:pt x="103" y="7"/>
                  </a:lnTo>
                  <a:lnTo>
                    <a:pt x="105" y="10"/>
                  </a:lnTo>
                  <a:lnTo>
                    <a:pt x="107" y="13"/>
                  </a:lnTo>
                  <a:lnTo>
                    <a:pt x="109" y="17"/>
                  </a:lnTo>
                  <a:lnTo>
                    <a:pt x="111" y="21"/>
                  </a:lnTo>
                  <a:lnTo>
                    <a:pt x="113" y="26"/>
                  </a:lnTo>
                  <a:lnTo>
                    <a:pt x="115" y="30"/>
                  </a:lnTo>
                  <a:lnTo>
                    <a:pt x="117" y="34"/>
                  </a:lnTo>
                  <a:lnTo>
                    <a:pt x="119" y="38"/>
                  </a:lnTo>
                  <a:lnTo>
                    <a:pt x="121" y="42"/>
                  </a:lnTo>
                  <a:lnTo>
                    <a:pt x="124" y="45"/>
                  </a:lnTo>
                  <a:lnTo>
                    <a:pt x="126" y="48"/>
                  </a:lnTo>
                  <a:lnTo>
                    <a:pt x="128" y="50"/>
                  </a:lnTo>
                  <a:lnTo>
                    <a:pt x="130" y="52"/>
                  </a:lnTo>
                  <a:lnTo>
                    <a:pt x="132" y="53"/>
                  </a:lnTo>
                  <a:lnTo>
                    <a:pt x="134" y="53"/>
                  </a:lnTo>
                  <a:lnTo>
                    <a:pt x="136" y="53"/>
                  </a:lnTo>
                  <a:lnTo>
                    <a:pt x="138" y="52"/>
                  </a:lnTo>
                  <a:lnTo>
                    <a:pt x="140" y="51"/>
                  </a:lnTo>
                  <a:lnTo>
                    <a:pt x="142" y="49"/>
                  </a:lnTo>
                  <a:lnTo>
                    <a:pt x="144" y="46"/>
                  </a:lnTo>
                  <a:lnTo>
                    <a:pt x="147" y="43"/>
                  </a:lnTo>
                  <a:lnTo>
                    <a:pt x="149" y="40"/>
                  </a:lnTo>
                  <a:lnTo>
                    <a:pt x="151" y="36"/>
                  </a:lnTo>
                  <a:lnTo>
                    <a:pt x="153" y="32"/>
                  </a:lnTo>
                  <a:lnTo>
                    <a:pt x="155" y="27"/>
                  </a:lnTo>
                  <a:lnTo>
                    <a:pt x="157" y="23"/>
                  </a:lnTo>
                  <a:lnTo>
                    <a:pt x="159" y="19"/>
                  </a:lnTo>
                  <a:lnTo>
                    <a:pt x="161" y="15"/>
                  </a:lnTo>
                  <a:lnTo>
                    <a:pt x="163" y="11"/>
                  </a:lnTo>
                  <a:lnTo>
                    <a:pt x="165" y="8"/>
                  </a:lnTo>
                  <a:lnTo>
                    <a:pt x="168" y="5"/>
                  </a:lnTo>
                  <a:lnTo>
                    <a:pt x="170" y="3"/>
                  </a:lnTo>
                  <a:lnTo>
                    <a:pt x="172" y="1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80" y="1"/>
                  </a:lnTo>
                  <a:lnTo>
                    <a:pt x="182" y="2"/>
                  </a:lnTo>
                  <a:lnTo>
                    <a:pt x="184" y="4"/>
                  </a:lnTo>
                  <a:lnTo>
                    <a:pt x="186" y="7"/>
                  </a:lnTo>
                  <a:lnTo>
                    <a:pt x="188" y="10"/>
                  </a:lnTo>
                  <a:lnTo>
                    <a:pt x="191" y="13"/>
                  </a:lnTo>
                  <a:lnTo>
                    <a:pt x="193" y="17"/>
                  </a:lnTo>
                  <a:lnTo>
                    <a:pt x="195" y="21"/>
                  </a:lnTo>
                  <a:lnTo>
                    <a:pt x="197" y="26"/>
                  </a:lnTo>
                  <a:lnTo>
                    <a:pt x="199" y="30"/>
                  </a:lnTo>
                  <a:lnTo>
                    <a:pt x="201" y="34"/>
                  </a:lnTo>
                  <a:lnTo>
                    <a:pt x="203" y="38"/>
                  </a:lnTo>
                  <a:lnTo>
                    <a:pt x="205" y="42"/>
                  </a:lnTo>
                  <a:lnTo>
                    <a:pt x="207" y="45"/>
                  </a:lnTo>
                  <a:lnTo>
                    <a:pt x="209" y="48"/>
                  </a:lnTo>
                  <a:lnTo>
                    <a:pt x="211" y="50"/>
                  </a:lnTo>
                  <a:lnTo>
                    <a:pt x="214" y="52"/>
                  </a:lnTo>
                  <a:lnTo>
                    <a:pt x="216" y="53"/>
                  </a:lnTo>
                  <a:lnTo>
                    <a:pt x="218" y="53"/>
                  </a:lnTo>
                  <a:lnTo>
                    <a:pt x="220" y="53"/>
                  </a:lnTo>
                  <a:lnTo>
                    <a:pt x="222" y="52"/>
                  </a:lnTo>
                  <a:lnTo>
                    <a:pt x="224" y="51"/>
                  </a:lnTo>
                  <a:lnTo>
                    <a:pt x="226" y="49"/>
                  </a:lnTo>
                  <a:lnTo>
                    <a:pt x="228" y="46"/>
                  </a:lnTo>
                  <a:lnTo>
                    <a:pt x="230" y="43"/>
                  </a:lnTo>
                  <a:lnTo>
                    <a:pt x="232" y="40"/>
                  </a:lnTo>
                  <a:lnTo>
                    <a:pt x="235" y="36"/>
                  </a:lnTo>
                  <a:lnTo>
                    <a:pt x="237" y="32"/>
                  </a:lnTo>
                  <a:lnTo>
                    <a:pt x="239" y="27"/>
                  </a:lnTo>
                  <a:lnTo>
                    <a:pt x="241" y="23"/>
                  </a:lnTo>
                  <a:lnTo>
                    <a:pt x="243" y="19"/>
                  </a:lnTo>
                  <a:lnTo>
                    <a:pt x="245" y="15"/>
                  </a:lnTo>
                  <a:lnTo>
                    <a:pt x="247" y="11"/>
                  </a:lnTo>
                  <a:lnTo>
                    <a:pt x="249" y="8"/>
                  </a:lnTo>
                  <a:lnTo>
                    <a:pt x="251" y="5"/>
                  </a:lnTo>
                  <a:lnTo>
                    <a:pt x="253" y="3"/>
                  </a:lnTo>
                  <a:lnTo>
                    <a:pt x="255" y="1"/>
                  </a:lnTo>
                  <a:lnTo>
                    <a:pt x="258" y="0"/>
                  </a:lnTo>
                  <a:lnTo>
                    <a:pt x="260" y="0"/>
                  </a:lnTo>
                  <a:lnTo>
                    <a:pt x="262" y="0"/>
                  </a:lnTo>
                  <a:lnTo>
                    <a:pt x="264" y="1"/>
                  </a:lnTo>
                  <a:lnTo>
                    <a:pt x="266" y="2"/>
                  </a:lnTo>
                  <a:lnTo>
                    <a:pt x="268" y="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69" name="Freeform 964"/>
            <p:cNvSpPr>
              <a:spLocks/>
            </p:cNvSpPr>
            <p:nvPr/>
          </p:nvSpPr>
          <p:spPr bwMode="auto">
            <a:xfrm>
              <a:off x="3293" y="3165"/>
              <a:ext cx="1608" cy="6"/>
            </a:xfrm>
            <a:custGeom>
              <a:avLst/>
              <a:gdLst>
                <a:gd name="T0" fmla="*/ 24 w 268"/>
                <a:gd name="T1" fmla="*/ 6 h 1"/>
                <a:gd name="T2" fmla="*/ 60 w 268"/>
                <a:gd name="T3" fmla="*/ 0 h 1"/>
                <a:gd name="T4" fmla="*/ 102 w 268"/>
                <a:gd name="T5" fmla="*/ 0 h 1"/>
                <a:gd name="T6" fmla="*/ 138 w 268"/>
                <a:gd name="T7" fmla="*/ 0 h 1"/>
                <a:gd name="T8" fmla="*/ 174 w 268"/>
                <a:gd name="T9" fmla="*/ 0 h 1"/>
                <a:gd name="T10" fmla="*/ 216 w 268"/>
                <a:gd name="T11" fmla="*/ 0 h 1"/>
                <a:gd name="T12" fmla="*/ 252 w 268"/>
                <a:gd name="T13" fmla="*/ 0 h 1"/>
                <a:gd name="T14" fmla="*/ 288 w 268"/>
                <a:gd name="T15" fmla="*/ 0 h 1"/>
                <a:gd name="T16" fmla="*/ 324 w 268"/>
                <a:gd name="T17" fmla="*/ 6 h 1"/>
                <a:gd name="T18" fmla="*/ 366 w 268"/>
                <a:gd name="T19" fmla="*/ 6 h 1"/>
                <a:gd name="T20" fmla="*/ 402 w 268"/>
                <a:gd name="T21" fmla="*/ 6 h 1"/>
                <a:gd name="T22" fmla="*/ 438 w 268"/>
                <a:gd name="T23" fmla="*/ 6 h 1"/>
                <a:gd name="T24" fmla="*/ 480 w 268"/>
                <a:gd name="T25" fmla="*/ 6 h 1"/>
                <a:gd name="T26" fmla="*/ 516 w 268"/>
                <a:gd name="T27" fmla="*/ 6 h 1"/>
                <a:gd name="T28" fmla="*/ 552 w 268"/>
                <a:gd name="T29" fmla="*/ 6 h 1"/>
                <a:gd name="T30" fmla="*/ 588 w 268"/>
                <a:gd name="T31" fmla="*/ 0 h 1"/>
                <a:gd name="T32" fmla="*/ 630 w 268"/>
                <a:gd name="T33" fmla="*/ 0 h 1"/>
                <a:gd name="T34" fmla="*/ 666 w 268"/>
                <a:gd name="T35" fmla="*/ 0 h 1"/>
                <a:gd name="T36" fmla="*/ 702 w 268"/>
                <a:gd name="T37" fmla="*/ 0 h 1"/>
                <a:gd name="T38" fmla="*/ 744 w 268"/>
                <a:gd name="T39" fmla="*/ 0 h 1"/>
                <a:gd name="T40" fmla="*/ 780 w 268"/>
                <a:gd name="T41" fmla="*/ 0 h 1"/>
                <a:gd name="T42" fmla="*/ 816 w 268"/>
                <a:gd name="T43" fmla="*/ 6 h 1"/>
                <a:gd name="T44" fmla="*/ 852 w 268"/>
                <a:gd name="T45" fmla="*/ 6 h 1"/>
                <a:gd name="T46" fmla="*/ 894 w 268"/>
                <a:gd name="T47" fmla="*/ 6 h 1"/>
                <a:gd name="T48" fmla="*/ 930 w 268"/>
                <a:gd name="T49" fmla="*/ 6 h 1"/>
                <a:gd name="T50" fmla="*/ 966 w 268"/>
                <a:gd name="T51" fmla="*/ 6 h 1"/>
                <a:gd name="T52" fmla="*/ 1008 w 268"/>
                <a:gd name="T53" fmla="*/ 6 h 1"/>
                <a:gd name="T54" fmla="*/ 1044 w 268"/>
                <a:gd name="T55" fmla="*/ 6 h 1"/>
                <a:gd name="T56" fmla="*/ 1080 w 268"/>
                <a:gd name="T57" fmla="*/ 0 h 1"/>
                <a:gd name="T58" fmla="*/ 1116 w 268"/>
                <a:gd name="T59" fmla="*/ 0 h 1"/>
                <a:gd name="T60" fmla="*/ 1158 w 268"/>
                <a:gd name="T61" fmla="*/ 0 h 1"/>
                <a:gd name="T62" fmla="*/ 1194 w 268"/>
                <a:gd name="T63" fmla="*/ 0 h 1"/>
                <a:gd name="T64" fmla="*/ 1230 w 268"/>
                <a:gd name="T65" fmla="*/ 0 h 1"/>
                <a:gd name="T66" fmla="*/ 1266 w 268"/>
                <a:gd name="T67" fmla="*/ 0 h 1"/>
                <a:gd name="T68" fmla="*/ 1308 w 268"/>
                <a:gd name="T69" fmla="*/ 0 h 1"/>
                <a:gd name="T70" fmla="*/ 1344 w 268"/>
                <a:gd name="T71" fmla="*/ 6 h 1"/>
                <a:gd name="T72" fmla="*/ 1380 w 268"/>
                <a:gd name="T73" fmla="*/ 6 h 1"/>
                <a:gd name="T74" fmla="*/ 1422 w 268"/>
                <a:gd name="T75" fmla="*/ 6 h 1"/>
                <a:gd name="T76" fmla="*/ 1458 w 268"/>
                <a:gd name="T77" fmla="*/ 6 h 1"/>
                <a:gd name="T78" fmla="*/ 1494 w 268"/>
                <a:gd name="T79" fmla="*/ 6 h 1"/>
                <a:gd name="T80" fmla="*/ 1530 w 268"/>
                <a:gd name="T81" fmla="*/ 6 h 1"/>
                <a:gd name="T82" fmla="*/ 1572 w 268"/>
                <a:gd name="T83" fmla="*/ 0 h 1"/>
                <a:gd name="T84" fmla="*/ 1608 w 268"/>
                <a:gd name="T85" fmla="*/ 0 h 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1">
                  <a:moveTo>
                    <a:pt x="0" y="1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1"/>
                  </a:lnTo>
                  <a:lnTo>
                    <a:pt x="54" y="1"/>
                  </a:lnTo>
                  <a:lnTo>
                    <a:pt x="57" y="1"/>
                  </a:lnTo>
                  <a:lnTo>
                    <a:pt x="59" y="1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5" y="1"/>
                  </a:lnTo>
                  <a:lnTo>
                    <a:pt x="67" y="1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3" y="1"/>
                  </a:lnTo>
                  <a:lnTo>
                    <a:pt x="75" y="1"/>
                  </a:lnTo>
                  <a:lnTo>
                    <a:pt x="77" y="1"/>
                  </a:lnTo>
                  <a:lnTo>
                    <a:pt x="80" y="1"/>
                  </a:lnTo>
                  <a:lnTo>
                    <a:pt x="82" y="1"/>
                  </a:lnTo>
                  <a:lnTo>
                    <a:pt x="84" y="1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38" y="1"/>
                  </a:lnTo>
                  <a:lnTo>
                    <a:pt x="140" y="1"/>
                  </a:lnTo>
                  <a:lnTo>
                    <a:pt x="142" y="1"/>
                  </a:lnTo>
                  <a:lnTo>
                    <a:pt x="144" y="1"/>
                  </a:lnTo>
                  <a:lnTo>
                    <a:pt x="147" y="1"/>
                  </a:lnTo>
                  <a:lnTo>
                    <a:pt x="149" y="1"/>
                  </a:lnTo>
                  <a:lnTo>
                    <a:pt x="151" y="1"/>
                  </a:lnTo>
                  <a:lnTo>
                    <a:pt x="153" y="1"/>
                  </a:lnTo>
                  <a:lnTo>
                    <a:pt x="155" y="1"/>
                  </a:lnTo>
                  <a:lnTo>
                    <a:pt x="157" y="1"/>
                  </a:lnTo>
                  <a:lnTo>
                    <a:pt x="159" y="1"/>
                  </a:lnTo>
                  <a:lnTo>
                    <a:pt x="161" y="1"/>
                  </a:lnTo>
                  <a:lnTo>
                    <a:pt x="163" y="1"/>
                  </a:lnTo>
                  <a:lnTo>
                    <a:pt x="165" y="1"/>
                  </a:lnTo>
                  <a:lnTo>
                    <a:pt x="168" y="1"/>
                  </a:lnTo>
                  <a:lnTo>
                    <a:pt x="170" y="1"/>
                  </a:lnTo>
                  <a:lnTo>
                    <a:pt x="172" y="1"/>
                  </a:lnTo>
                  <a:lnTo>
                    <a:pt x="174" y="1"/>
                  </a:lnTo>
                  <a:lnTo>
                    <a:pt x="176" y="1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3" y="0"/>
                  </a:lnTo>
                  <a:lnTo>
                    <a:pt x="205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4" y="0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0" y="1"/>
                  </a:lnTo>
                  <a:lnTo>
                    <a:pt x="222" y="1"/>
                  </a:lnTo>
                  <a:lnTo>
                    <a:pt x="224" y="1"/>
                  </a:lnTo>
                  <a:lnTo>
                    <a:pt x="226" y="1"/>
                  </a:lnTo>
                  <a:lnTo>
                    <a:pt x="228" y="1"/>
                  </a:lnTo>
                  <a:lnTo>
                    <a:pt x="230" y="1"/>
                  </a:lnTo>
                  <a:lnTo>
                    <a:pt x="232" y="1"/>
                  </a:lnTo>
                  <a:lnTo>
                    <a:pt x="235" y="1"/>
                  </a:lnTo>
                  <a:lnTo>
                    <a:pt x="237" y="1"/>
                  </a:lnTo>
                  <a:lnTo>
                    <a:pt x="239" y="1"/>
                  </a:lnTo>
                  <a:lnTo>
                    <a:pt x="241" y="1"/>
                  </a:lnTo>
                  <a:lnTo>
                    <a:pt x="243" y="1"/>
                  </a:lnTo>
                  <a:lnTo>
                    <a:pt x="245" y="1"/>
                  </a:lnTo>
                  <a:lnTo>
                    <a:pt x="247" y="1"/>
                  </a:lnTo>
                  <a:lnTo>
                    <a:pt x="249" y="1"/>
                  </a:lnTo>
                  <a:lnTo>
                    <a:pt x="251" y="1"/>
                  </a:lnTo>
                  <a:lnTo>
                    <a:pt x="253" y="1"/>
                  </a:lnTo>
                  <a:lnTo>
                    <a:pt x="255" y="1"/>
                  </a:lnTo>
                  <a:lnTo>
                    <a:pt x="258" y="1"/>
                  </a:lnTo>
                  <a:lnTo>
                    <a:pt x="260" y="1"/>
                  </a:lnTo>
                  <a:lnTo>
                    <a:pt x="262" y="0"/>
                  </a:lnTo>
                  <a:lnTo>
                    <a:pt x="264" y="0"/>
                  </a:lnTo>
                  <a:lnTo>
                    <a:pt x="266" y="0"/>
                  </a:lnTo>
                  <a:lnTo>
                    <a:pt x="268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0" name="Freeform 968"/>
            <p:cNvSpPr>
              <a:spLocks/>
            </p:cNvSpPr>
            <p:nvPr/>
          </p:nvSpPr>
          <p:spPr bwMode="auto">
            <a:xfrm>
              <a:off x="3293" y="3165"/>
              <a:ext cx="1608" cy="1"/>
            </a:xfrm>
            <a:custGeom>
              <a:avLst/>
              <a:gdLst>
                <a:gd name="T0" fmla="*/ 24 w 268"/>
                <a:gd name="T1" fmla="*/ 0 h 1"/>
                <a:gd name="T2" fmla="*/ 60 w 268"/>
                <a:gd name="T3" fmla="*/ 0 h 1"/>
                <a:gd name="T4" fmla="*/ 102 w 268"/>
                <a:gd name="T5" fmla="*/ 0 h 1"/>
                <a:gd name="T6" fmla="*/ 138 w 268"/>
                <a:gd name="T7" fmla="*/ 0 h 1"/>
                <a:gd name="T8" fmla="*/ 174 w 268"/>
                <a:gd name="T9" fmla="*/ 0 h 1"/>
                <a:gd name="T10" fmla="*/ 216 w 268"/>
                <a:gd name="T11" fmla="*/ 0 h 1"/>
                <a:gd name="T12" fmla="*/ 252 w 268"/>
                <a:gd name="T13" fmla="*/ 0 h 1"/>
                <a:gd name="T14" fmla="*/ 288 w 268"/>
                <a:gd name="T15" fmla="*/ 0 h 1"/>
                <a:gd name="T16" fmla="*/ 324 w 268"/>
                <a:gd name="T17" fmla="*/ 0 h 1"/>
                <a:gd name="T18" fmla="*/ 366 w 268"/>
                <a:gd name="T19" fmla="*/ 0 h 1"/>
                <a:gd name="T20" fmla="*/ 402 w 268"/>
                <a:gd name="T21" fmla="*/ 0 h 1"/>
                <a:gd name="T22" fmla="*/ 438 w 268"/>
                <a:gd name="T23" fmla="*/ 0 h 1"/>
                <a:gd name="T24" fmla="*/ 480 w 268"/>
                <a:gd name="T25" fmla="*/ 0 h 1"/>
                <a:gd name="T26" fmla="*/ 516 w 268"/>
                <a:gd name="T27" fmla="*/ 0 h 1"/>
                <a:gd name="T28" fmla="*/ 552 w 268"/>
                <a:gd name="T29" fmla="*/ 0 h 1"/>
                <a:gd name="T30" fmla="*/ 588 w 268"/>
                <a:gd name="T31" fmla="*/ 0 h 1"/>
                <a:gd name="T32" fmla="*/ 630 w 268"/>
                <a:gd name="T33" fmla="*/ 0 h 1"/>
                <a:gd name="T34" fmla="*/ 666 w 268"/>
                <a:gd name="T35" fmla="*/ 0 h 1"/>
                <a:gd name="T36" fmla="*/ 702 w 268"/>
                <a:gd name="T37" fmla="*/ 0 h 1"/>
                <a:gd name="T38" fmla="*/ 744 w 268"/>
                <a:gd name="T39" fmla="*/ 0 h 1"/>
                <a:gd name="T40" fmla="*/ 780 w 268"/>
                <a:gd name="T41" fmla="*/ 0 h 1"/>
                <a:gd name="T42" fmla="*/ 816 w 268"/>
                <a:gd name="T43" fmla="*/ 0 h 1"/>
                <a:gd name="T44" fmla="*/ 852 w 268"/>
                <a:gd name="T45" fmla="*/ 0 h 1"/>
                <a:gd name="T46" fmla="*/ 894 w 268"/>
                <a:gd name="T47" fmla="*/ 0 h 1"/>
                <a:gd name="T48" fmla="*/ 930 w 268"/>
                <a:gd name="T49" fmla="*/ 0 h 1"/>
                <a:gd name="T50" fmla="*/ 966 w 268"/>
                <a:gd name="T51" fmla="*/ 0 h 1"/>
                <a:gd name="T52" fmla="*/ 1008 w 268"/>
                <a:gd name="T53" fmla="*/ 0 h 1"/>
                <a:gd name="T54" fmla="*/ 1044 w 268"/>
                <a:gd name="T55" fmla="*/ 0 h 1"/>
                <a:gd name="T56" fmla="*/ 1080 w 268"/>
                <a:gd name="T57" fmla="*/ 0 h 1"/>
                <a:gd name="T58" fmla="*/ 1116 w 268"/>
                <a:gd name="T59" fmla="*/ 0 h 1"/>
                <a:gd name="T60" fmla="*/ 1158 w 268"/>
                <a:gd name="T61" fmla="*/ 0 h 1"/>
                <a:gd name="T62" fmla="*/ 1194 w 268"/>
                <a:gd name="T63" fmla="*/ 0 h 1"/>
                <a:gd name="T64" fmla="*/ 1230 w 268"/>
                <a:gd name="T65" fmla="*/ 0 h 1"/>
                <a:gd name="T66" fmla="*/ 1266 w 268"/>
                <a:gd name="T67" fmla="*/ 0 h 1"/>
                <a:gd name="T68" fmla="*/ 1308 w 268"/>
                <a:gd name="T69" fmla="*/ 0 h 1"/>
                <a:gd name="T70" fmla="*/ 1344 w 268"/>
                <a:gd name="T71" fmla="*/ 0 h 1"/>
                <a:gd name="T72" fmla="*/ 1380 w 268"/>
                <a:gd name="T73" fmla="*/ 0 h 1"/>
                <a:gd name="T74" fmla="*/ 1422 w 268"/>
                <a:gd name="T75" fmla="*/ 0 h 1"/>
                <a:gd name="T76" fmla="*/ 1458 w 268"/>
                <a:gd name="T77" fmla="*/ 0 h 1"/>
                <a:gd name="T78" fmla="*/ 1494 w 268"/>
                <a:gd name="T79" fmla="*/ 0 h 1"/>
                <a:gd name="T80" fmla="*/ 1530 w 268"/>
                <a:gd name="T81" fmla="*/ 0 h 1"/>
                <a:gd name="T82" fmla="*/ 1572 w 268"/>
                <a:gd name="T83" fmla="*/ 0 h 1"/>
                <a:gd name="T84" fmla="*/ 1608 w 268"/>
                <a:gd name="T85" fmla="*/ 0 h 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8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7" y="0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5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3" y="0"/>
                  </a:lnTo>
                  <a:lnTo>
                    <a:pt x="205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4" y="0"/>
                  </a:lnTo>
                  <a:lnTo>
                    <a:pt x="216" y="0"/>
                  </a:lnTo>
                  <a:lnTo>
                    <a:pt x="218" y="0"/>
                  </a:lnTo>
                  <a:lnTo>
                    <a:pt x="220" y="0"/>
                  </a:lnTo>
                  <a:lnTo>
                    <a:pt x="222" y="0"/>
                  </a:lnTo>
                  <a:lnTo>
                    <a:pt x="224" y="0"/>
                  </a:lnTo>
                  <a:lnTo>
                    <a:pt x="226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5" y="0"/>
                  </a:lnTo>
                  <a:lnTo>
                    <a:pt x="237" y="0"/>
                  </a:lnTo>
                  <a:lnTo>
                    <a:pt x="239" y="0"/>
                  </a:lnTo>
                  <a:lnTo>
                    <a:pt x="241" y="0"/>
                  </a:lnTo>
                  <a:lnTo>
                    <a:pt x="243" y="0"/>
                  </a:lnTo>
                  <a:lnTo>
                    <a:pt x="245" y="0"/>
                  </a:lnTo>
                  <a:lnTo>
                    <a:pt x="247" y="0"/>
                  </a:lnTo>
                  <a:lnTo>
                    <a:pt x="249" y="0"/>
                  </a:lnTo>
                  <a:lnTo>
                    <a:pt x="251" y="0"/>
                  </a:lnTo>
                  <a:lnTo>
                    <a:pt x="253" y="0"/>
                  </a:lnTo>
                  <a:lnTo>
                    <a:pt x="255" y="0"/>
                  </a:lnTo>
                  <a:lnTo>
                    <a:pt x="258" y="0"/>
                  </a:lnTo>
                  <a:lnTo>
                    <a:pt x="260" y="0"/>
                  </a:lnTo>
                  <a:lnTo>
                    <a:pt x="262" y="0"/>
                  </a:lnTo>
                  <a:lnTo>
                    <a:pt x="264" y="0"/>
                  </a:lnTo>
                  <a:lnTo>
                    <a:pt x="266" y="0"/>
                  </a:lnTo>
                  <a:lnTo>
                    <a:pt x="268" y="0"/>
                  </a:lnTo>
                </a:path>
              </a:pathLst>
            </a:custGeom>
            <a:noFill/>
            <a:ln w="476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1" name="Freeform 972"/>
            <p:cNvSpPr>
              <a:spLocks/>
            </p:cNvSpPr>
            <p:nvPr/>
          </p:nvSpPr>
          <p:spPr bwMode="auto">
            <a:xfrm>
              <a:off x="329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2" name="Freeform 973"/>
            <p:cNvSpPr>
              <a:spLocks/>
            </p:cNvSpPr>
            <p:nvPr/>
          </p:nvSpPr>
          <p:spPr bwMode="auto">
            <a:xfrm>
              <a:off x="332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3" name="Freeform 974"/>
            <p:cNvSpPr>
              <a:spLocks/>
            </p:cNvSpPr>
            <p:nvPr/>
          </p:nvSpPr>
          <p:spPr bwMode="auto">
            <a:xfrm>
              <a:off x="336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4" name="Freeform 975"/>
            <p:cNvSpPr>
              <a:spLocks/>
            </p:cNvSpPr>
            <p:nvPr/>
          </p:nvSpPr>
          <p:spPr bwMode="auto">
            <a:xfrm>
              <a:off x="340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5" name="Freeform 976"/>
            <p:cNvSpPr>
              <a:spLocks/>
            </p:cNvSpPr>
            <p:nvPr/>
          </p:nvSpPr>
          <p:spPr bwMode="auto">
            <a:xfrm>
              <a:off x="3437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6" name="Freeform 977"/>
            <p:cNvSpPr>
              <a:spLocks/>
            </p:cNvSpPr>
            <p:nvPr/>
          </p:nvSpPr>
          <p:spPr bwMode="auto">
            <a:xfrm>
              <a:off x="347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7" name="Freeform 978"/>
            <p:cNvSpPr>
              <a:spLocks/>
            </p:cNvSpPr>
            <p:nvPr/>
          </p:nvSpPr>
          <p:spPr bwMode="auto">
            <a:xfrm>
              <a:off x="350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8" name="Freeform 979"/>
            <p:cNvSpPr>
              <a:spLocks/>
            </p:cNvSpPr>
            <p:nvPr/>
          </p:nvSpPr>
          <p:spPr bwMode="auto">
            <a:xfrm>
              <a:off x="354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79" name="Freeform 980"/>
            <p:cNvSpPr>
              <a:spLocks/>
            </p:cNvSpPr>
            <p:nvPr/>
          </p:nvSpPr>
          <p:spPr bwMode="auto">
            <a:xfrm>
              <a:off x="358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0" name="Line 981"/>
            <p:cNvSpPr>
              <a:spLocks noChangeShapeType="1"/>
            </p:cNvSpPr>
            <p:nvPr/>
          </p:nvSpPr>
          <p:spPr bwMode="auto">
            <a:xfrm>
              <a:off x="3617" y="3171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1" name="Freeform 982"/>
            <p:cNvSpPr>
              <a:spLocks/>
            </p:cNvSpPr>
            <p:nvPr/>
          </p:nvSpPr>
          <p:spPr bwMode="auto">
            <a:xfrm>
              <a:off x="365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2" name="Freeform 983"/>
            <p:cNvSpPr>
              <a:spLocks/>
            </p:cNvSpPr>
            <p:nvPr/>
          </p:nvSpPr>
          <p:spPr bwMode="auto">
            <a:xfrm>
              <a:off x="368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3" name="Freeform 984"/>
            <p:cNvSpPr>
              <a:spLocks/>
            </p:cNvSpPr>
            <p:nvPr/>
          </p:nvSpPr>
          <p:spPr bwMode="auto">
            <a:xfrm>
              <a:off x="372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4" name="Freeform 985"/>
            <p:cNvSpPr>
              <a:spLocks/>
            </p:cNvSpPr>
            <p:nvPr/>
          </p:nvSpPr>
          <p:spPr bwMode="auto">
            <a:xfrm>
              <a:off x="376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5" name="Freeform 986"/>
            <p:cNvSpPr>
              <a:spLocks/>
            </p:cNvSpPr>
            <p:nvPr/>
          </p:nvSpPr>
          <p:spPr bwMode="auto">
            <a:xfrm>
              <a:off x="3797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6" name="Freeform 987"/>
            <p:cNvSpPr>
              <a:spLocks/>
            </p:cNvSpPr>
            <p:nvPr/>
          </p:nvSpPr>
          <p:spPr bwMode="auto">
            <a:xfrm>
              <a:off x="383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7" name="Freeform 988"/>
            <p:cNvSpPr>
              <a:spLocks/>
            </p:cNvSpPr>
            <p:nvPr/>
          </p:nvSpPr>
          <p:spPr bwMode="auto">
            <a:xfrm>
              <a:off x="386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8" name="Freeform 989"/>
            <p:cNvSpPr>
              <a:spLocks/>
            </p:cNvSpPr>
            <p:nvPr/>
          </p:nvSpPr>
          <p:spPr bwMode="auto">
            <a:xfrm>
              <a:off x="390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9" name="Freeform 990"/>
            <p:cNvSpPr>
              <a:spLocks/>
            </p:cNvSpPr>
            <p:nvPr/>
          </p:nvSpPr>
          <p:spPr bwMode="auto">
            <a:xfrm>
              <a:off x="394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0" name="Freeform 991"/>
            <p:cNvSpPr>
              <a:spLocks/>
            </p:cNvSpPr>
            <p:nvPr/>
          </p:nvSpPr>
          <p:spPr bwMode="auto">
            <a:xfrm>
              <a:off x="3977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1" name="Freeform 992"/>
            <p:cNvSpPr>
              <a:spLocks/>
            </p:cNvSpPr>
            <p:nvPr/>
          </p:nvSpPr>
          <p:spPr bwMode="auto">
            <a:xfrm>
              <a:off x="401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2" name="Freeform 993"/>
            <p:cNvSpPr>
              <a:spLocks/>
            </p:cNvSpPr>
            <p:nvPr/>
          </p:nvSpPr>
          <p:spPr bwMode="auto">
            <a:xfrm>
              <a:off x="404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3" name="Freeform 994"/>
            <p:cNvSpPr>
              <a:spLocks/>
            </p:cNvSpPr>
            <p:nvPr/>
          </p:nvSpPr>
          <p:spPr bwMode="auto">
            <a:xfrm>
              <a:off x="408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4" name="Freeform 995"/>
            <p:cNvSpPr>
              <a:spLocks/>
            </p:cNvSpPr>
            <p:nvPr/>
          </p:nvSpPr>
          <p:spPr bwMode="auto">
            <a:xfrm>
              <a:off x="412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5" name="Line 996"/>
            <p:cNvSpPr>
              <a:spLocks noChangeShapeType="1"/>
            </p:cNvSpPr>
            <p:nvPr/>
          </p:nvSpPr>
          <p:spPr bwMode="auto">
            <a:xfrm>
              <a:off x="4157" y="3171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6" name="Freeform 997"/>
            <p:cNvSpPr>
              <a:spLocks/>
            </p:cNvSpPr>
            <p:nvPr/>
          </p:nvSpPr>
          <p:spPr bwMode="auto">
            <a:xfrm>
              <a:off x="419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7" name="Freeform 998"/>
            <p:cNvSpPr>
              <a:spLocks/>
            </p:cNvSpPr>
            <p:nvPr/>
          </p:nvSpPr>
          <p:spPr bwMode="auto">
            <a:xfrm>
              <a:off x="422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8" name="Freeform 999"/>
            <p:cNvSpPr>
              <a:spLocks/>
            </p:cNvSpPr>
            <p:nvPr/>
          </p:nvSpPr>
          <p:spPr bwMode="auto">
            <a:xfrm>
              <a:off x="426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99" name="Freeform 1000"/>
            <p:cNvSpPr>
              <a:spLocks/>
            </p:cNvSpPr>
            <p:nvPr/>
          </p:nvSpPr>
          <p:spPr bwMode="auto">
            <a:xfrm>
              <a:off x="430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0" name="Freeform 1001"/>
            <p:cNvSpPr>
              <a:spLocks/>
            </p:cNvSpPr>
            <p:nvPr/>
          </p:nvSpPr>
          <p:spPr bwMode="auto">
            <a:xfrm>
              <a:off x="4337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1" name="Freeform 1002"/>
            <p:cNvSpPr>
              <a:spLocks/>
            </p:cNvSpPr>
            <p:nvPr/>
          </p:nvSpPr>
          <p:spPr bwMode="auto">
            <a:xfrm>
              <a:off x="437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2" name="Freeform 1003"/>
            <p:cNvSpPr>
              <a:spLocks/>
            </p:cNvSpPr>
            <p:nvPr/>
          </p:nvSpPr>
          <p:spPr bwMode="auto">
            <a:xfrm>
              <a:off x="440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3" name="Freeform 1004"/>
            <p:cNvSpPr>
              <a:spLocks/>
            </p:cNvSpPr>
            <p:nvPr/>
          </p:nvSpPr>
          <p:spPr bwMode="auto">
            <a:xfrm>
              <a:off x="444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4" name="Freeform 1005"/>
            <p:cNvSpPr>
              <a:spLocks/>
            </p:cNvSpPr>
            <p:nvPr/>
          </p:nvSpPr>
          <p:spPr bwMode="auto">
            <a:xfrm>
              <a:off x="448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5" name="Freeform 1006"/>
            <p:cNvSpPr>
              <a:spLocks/>
            </p:cNvSpPr>
            <p:nvPr/>
          </p:nvSpPr>
          <p:spPr bwMode="auto">
            <a:xfrm>
              <a:off x="4517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6" name="Freeform 1007"/>
            <p:cNvSpPr>
              <a:spLocks/>
            </p:cNvSpPr>
            <p:nvPr/>
          </p:nvSpPr>
          <p:spPr bwMode="auto">
            <a:xfrm>
              <a:off x="455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7" name="Freeform 1008"/>
            <p:cNvSpPr>
              <a:spLocks/>
            </p:cNvSpPr>
            <p:nvPr/>
          </p:nvSpPr>
          <p:spPr bwMode="auto">
            <a:xfrm>
              <a:off x="458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8" name="Freeform 1009"/>
            <p:cNvSpPr>
              <a:spLocks/>
            </p:cNvSpPr>
            <p:nvPr/>
          </p:nvSpPr>
          <p:spPr bwMode="auto">
            <a:xfrm>
              <a:off x="462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9" name="Freeform 1010"/>
            <p:cNvSpPr>
              <a:spLocks/>
            </p:cNvSpPr>
            <p:nvPr/>
          </p:nvSpPr>
          <p:spPr bwMode="auto">
            <a:xfrm>
              <a:off x="466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0" name="Freeform 1011"/>
            <p:cNvSpPr>
              <a:spLocks/>
            </p:cNvSpPr>
            <p:nvPr/>
          </p:nvSpPr>
          <p:spPr bwMode="auto">
            <a:xfrm>
              <a:off x="4697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1" name="Freeform 1012"/>
            <p:cNvSpPr>
              <a:spLocks/>
            </p:cNvSpPr>
            <p:nvPr/>
          </p:nvSpPr>
          <p:spPr bwMode="auto">
            <a:xfrm>
              <a:off x="4733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2" name="Freeform 1013"/>
            <p:cNvSpPr>
              <a:spLocks/>
            </p:cNvSpPr>
            <p:nvPr/>
          </p:nvSpPr>
          <p:spPr bwMode="auto">
            <a:xfrm>
              <a:off x="4769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3" name="Freeform 1014"/>
            <p:cNvSpPr>
              <a:spLocks/>
            </p:cNvSpPr>
            <p:nvPr/>
          </p:nvSpPr>
          <p:spPr bwMode="auto">
            <a:xfrm>
              <a:off x="4805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4" name="Freeform 1015"/>
            <p:cNvSpPr>
              <a:spLocks/>
            </p:cNvSpPr>
            <p:nvPr/>
          </p:nvSpPr>
          <p:spPr bwMode="auto">
            <a:xfrm>
              <a:off x="4841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5" name="Freeform 1016"/>
            <p:cNvSpPr>
              <a:spLocks/>
            </p:cNvSpPr>
            <p:nvPr/>
          </p:nvSpPr>
          <p:spPr bwMode="auto">
            <a:xfrm>
              <a:off x="4877" y="3171"/>
              <a:ext cx="12" cy="1"/>
            </a:xfrm>
            <a:custGeom>
              <a:avLst/>
              <a:gdLst>
                <a:gd name="T0" fmla="*/ 0 w 2"/>
                <a:gd name="T1" fmla="*/ 0 h 1"/>
                <a:gd name="T2" fmla="*/ 6 w 2"/>
                <a:gd name="T3" fmla="*/ 0 h 1"/>
                <a:gd name="T4" fmla="*/ 1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6" name="Rectangle 1030"/>
            <p:cNvSpPr>
              <a:spLocks noChangeArrowheads="1"/>
            </p:cNvSpPr>
            <p:nvPr/>
          </p:nvSpPr>
          <p:spPr bwMode="auto">
            <a:xfrm>
              <a:off x="3791" y="2408"/>
              <a:ext cx="9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000">
                  <a:solidFill>
                    <a:srgbClr val="000000"/>
                  </a:solidFill>
                  <a:latin typeface="+mj-lt"/>
                </a:rPr>
                <a:t>addition des ondes</a:t>
              </a:r>
              <a:endParaRPr lang="fr-FR" altLang="fr-FR">
                <a:latin typeface="+mj-lt"/>
              </a:endParaRPr>
            </a:p>
          </p:txBody>
        </p:sp>
        <p:sp>
          <p:nvSpPr>
            <p:cNvPr id="417" name="Rectangle 1031"/>
            <p:cNvSpPr>
              <a:spLocks noChangeArrowheads="1"/>
            </p:cNvSpPr>
            <p:nvPr/>
          </p:nvSpPr>
          <p:spPr bwMode="auto">
            <a:xfrm>
              <a:off x="4007" y="4041"/>
              <a:ext cx="286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temps</a:t>
              </a:r>
              <a:endParaRPr lang="fr-FR" altLang="fr-FR">
                <a:latin typeface="+mj-lt"/>
              </a:endParaRPr>
            </a:p>
          </p:txBody>
        </p:sp>
        <p:sp>
          <p:nvSpPr>
            <p:cNvPr id="418" name="Rectangle 1067"/>
            <p:cNvSpPr>
              <a:spLocks noChangeArrowheads="1"/>
            </p:cNvSpPr>
            <p:nvPr/>
          </p:nvSpPr>
          <p:spPr bwMode="auto">
            <a:xfrm>
              <a:off x="4073" y="3951"/>
              <a:ext cx="4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900">
                  <a:solidFill>
                    <a:srgbClr val="000000"/>
                  </a:solidFill>
                  <a:latin typeface="+mj-lt"/>
                </a:rPr>
                <a:t>t</a:t>
              </a:r>
              <a:endParaRPr lang="fr-FR" altLang="fr-FR">
                <a:latin typeface="+mj-lt"/>
              </a:endParaRPr>
            </a:p>
          </p:txBody>
        </p:sp>
        <p:sp>
          <p:nvSpPr>
            <p:cNvPr id="419" name="Rectangle 1068"/>
            <p:cNvSpPr>
              <a:spLocks noChangeArrowheads="1"/>
            </p:cNvSpPr>
            <p:nvPr/>
          </p:nvSpPr>
          <p:spPr bwMode="auto">
            <a:xfrm>
              <a:off x="4102" y="3980"/>
              <a:ext cx="4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800">
                  <a:solidFill>
                    <a:srgbClr val="000000"/>
                  </a:solidFill>
                  <a:latin typeface="+mj-lt"/>
                </a:rPr>
                <a:t>n</a:t>
              </a:r>
              <a:endParaRPr lang="fr-FR" altLang="fr-FR">
                <a:latin typeface="+mj-lt"/>
              </a:endParaRPr>
            </a:p>
          </p:txBody>
        </p:sp>
      </p:grpSp>
      <p:sp>
        <p:nvSpPr>
          <p:cNvPr id="420" name="ZoneTexte 419"/>
          <p:cNvSpPr txBox="1"/>
          <p:nvPr/>
        </p:nvSpPr>
        <p:spPr>
          <a:xfrm>
            <a:off x="341472" y="3399161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addition de deux sinusoides « déphasées »</a:t>
            </a:r>
          </a:p>
          <a:p>
            <a:r>
              <a:rPr lang="fr-FR" sz="1600" smtClean="0"/>
              <a:t>(décalage) : moins d’energie disponible</a:t>
            </a:r>
            <a:endParaRPr lang="fr-FR" sz="1600"/>
          </a:p>
        </p:txBody>
      </p:sp>
      <p:sp>
        <p:nvSpPr>
          <p:cNvPr id="421" name="ZoneTexte 420"/>
          <p:cNvSpPr txBox="1"/>
          <p:nvPr/>
        </p:nvSpPr>
        <p:spPr>
          <a:xfrm>
            <a:off x="3721182" y="4929953"/>
            <a:ext cx="2863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addition de deux sinusoides </a:t>
            </a:r>
          </a:p>
          <a:p>
            <a:r>
              <a:rPr lang="fr-FR" sz="1600" smtClean="0"/>
              <a:t>« en opposition de phase»</a:t>
            </a:r>
          </a:p>
          <a:p>
            <a:r>
              <a:rPr lang="fr-FR" sz="1600" smtClean="0"/>
              <a:t>pas d’energie disponible</a:t>
            </a: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194877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2" grpId="0"/>
      <p:bldP spid="420" grpId="0"/>
      <p:bldP spid="4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87004" y="673100"/>
            <a:ext cx="8356933" cy="579120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r-FR" sz="2800" smtClean="0"/>
              <a:t>franges en « live »  01   (experience aquatique)</a:t>
            </a:r>
            <a:endParaRPr lang="fr-FR" sz="2800"/>
          </a:p>
        </p:txBody>
      </p:sp>
      <p:sp>
        <p:nvSpPr>
          <p:cNvPr id="3" name="Bouton d’action : Suivant 2">
            <a:hlinkClick r:id="rId2" action="ppaction://hlinkfile" highlightClick="1"/>
          </p:cNvPr>
          <p:cNvSpPr/>
          <p:nvPr/>
        </p:nvSpPr>
        <p:spPr bwMode="auto">
          <a:xfrm>
            <a:off x="284272" y="1706672"/>
            <a:ext cx="1042416" cy="1042416"/>
          </a:xfrm>
          <a:prstGeom prst="actionButtonForwardNext">
            <a:avLst/>
          </a:prstGeom>
          <a:solidFill>
            <a:srgbClr val="66CC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12" y="1376493"/>
            <a:ext cx="2878674" cy="21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29" y="1376493"/>
            <a:ext cx="3169036" cy="21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0037" y="3829250"/>
            <a:ext cx="2832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/>
              <a:t>petit lac tranquille</a:t>
            </a:r>
          </a:p>
          <a:p>
            <a:r>
              <a:rPr lang="fr-FR" sz="2400" smtClean="0"/>
              <a:t>et cailloux</a:t>
            </a:r>
            <a:endParaRPr lang="fr-FR" sz="240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65" y="2955384"/>
            <a:ext cx="2813599" cy="212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426029" y="5061854"/>
            <a:ext cx="7184568" cy="1566978"/>
            <a:chOff x="885439" y="4810921"/>
            <a:chExt cx="7725158" cy="1937657"/>
          </a:xfrm>
        </p:grpSpPr>
        <p:grpSp>
          <p:nvGrpSpPr>
            <p:cNvPr id="4" name="Groupe 3"/>
            <p:cNvGrpSpPr/>
            <p:nvPr/>
          </p:nvGrpSpPr>
          <p:grpSpPr>
            <a:xfrm>
              <a:off x="1016071" y="5029848"/>
              <a:ext cx="7456780" cy="1651034"/>
              <a:chOff x="1016071" y="4932573"/>
              <a:chExt cx="7456780" cy="1651034"/>
            </a:xfrm>
          </p:grpSpPr>
          <p:pic>
            <p:nvPicPr>
              <p:cNvPr id="9" name="Picture 4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071" y="5421587"/>
                <a:ext cx="3442512" cy="973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9" t="20587" b="36316"/>
              <a:stretch/>
            </p:blipFill>
            <p:spPr bwMode="auto">
              <a:xfrm>
                <a:off x="4868952" y="4932573"/>
                <a:ext cx="3603899" cy="16510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" name="Group 45"/>
              <p:cNvGrpSpPr>
                <a:grpSpLocks/>
              </p:cNvGrpSpPr>
              <p:nvPr/>
            </p:nvGrpSpPr>
            <p:grpSpPr bwMode="auto">
              <a:xfrm>
                <a:off x="5122560" y="5682475"/>
                <a:ext cx="3095470" cy="860325"/>
                <a:chOff x="2807" y="918"/>
                <a:chExt cx="2551" cy="709"/>
              </a:xfrm>
            </p:grpSpPr>
            <p:sp>
              <p:nvSpPr>
                <p:cNvPr id="17" name="Freeform 43"/>
                <p:cNvSpPr>
                  <a:spLocks/>
                </p:cNvSpPr>
                <p:nvPr/>
              </p:nvSpPr>
              <p:spPr bwMode="auto">
                <a:xfrm>
                  <a:off x="3136" y="918"/>
                  <a:ext cx="2112" cy="664"/>
                </a:xfrm>
                <a:custGeom>
                  <a:avLst/>
                  <a:gdLst>
                    <a:gd name="T0" fmla="*/ 0 w 2112"/>
                    <a:gd name="T1" fmla="*/ 389 h 664"/>
                    <a:gd name="T2" fmla="*/ 128 w 2112"/>
                    <a:gd name="T3" fmla="*/ 6 h 664"/>
                    <a:gd name="T4" fmla="*/ 384 w 2112"/>
                    <a:gd name="T5" fmla="*/ 354 h 664"/>
                    <a:gd name="T6" fmla="*/ 685 w 2112"/>
                    <a:gd name="T7" fmla="*/ 15 h 664"/>
                    <a:gd name="T8" fmla="*/ 950 w 2112"/>
                    <a:gd name="T9" fmla="*/ 363 h 664"/>
                    <a:gd name="T10" fmla="*/ 1188 w 2112"/>
                    <a:gd name="T11" fmla="*/ 107 h 664"/>
                    <a:gd name="T12" fmla="*/ 1353 w 2112"/>
                    <a:gd name="T13" fmla="*/ 390 h 664"/>
                    <a:gd name="T14" fmla="*/ 1627 w 2112"/>
                    <a:gd name="T15" fmla="*/ 170 h 664"/>
                    <a:gd name="T16" fmla="*/ 1782 w 2112"/>
                    <a:gd name="T17" fmla="*/ 564 h 664"/>
                    <a:gd name="T18" fmla="*/ 2029 w 2112"/>
                    <a:gd name="T19" fmla="*/ 335 h 664"/>
                    <a:gd name="T20" fmla="*/ 2112 w 2112"/>
                    <a:gd name="T21" fmla="*/ 664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12" h="664">
                      <a:moveTo>
                        <a:pt x="0" y="389"/>
                      </a:moveTo>
                      <a:cubicBezTo>
                        <a:pt x="21" y="327"/>
                        <a:pt x="64" y="12"/>
                        <a:pt x="128" y="6"/>
                      </a:cubicBezTo>
                      <a:cubicBezTo>
                        <a:pt x="192" y="0"/>
                        <a:pt x="291" y="353"/>
                        <a:pt x="384" y="354"/>
                      </a:cubicBezTo>
                      <a:cubicBezTo>
                        <a:pt x="477" y="355"/>
                        <a:pt x="591" y="13"/>
                        <a:pt x="685" y="15"/>
                      </a:cubicBezTo>
                      <a:cubicBezTo>
                        <a:pt x="779" y="17"/>
                        <a:pt x="866" y="348"/>
                        <a:pt x="950" y="363"/>
                      </a:cubicBezTo>
                      <a:cubicBezTo>
                        <a:pt x="1034" y="378"/>
                        <a:pt x="1121" y="103"/>
                        <a:pt x="1188" y="107"/>
                      </a:cubicBezTo>
                      <a:cubicBezTo>
                        <a:pt x="1255" y="111"/>
                        <a:pt x="1280" y="380"/>
                        <a:pt x="1353" y="390"/>
                      </a:cubicBezTo>
                      <a:cubicBezTo>
                        <a:pt x="1426" y="400"/>
                        <a:pt x="1556" y="141"/>
                        <a:pt x="1627" y="170"/>
                      </a:cubicBezTo>
                      <a:cubicBezTo>
                        <a:pt x="1698" y="199"/>
                        <a:pt x="1715" y="536"/>
                        <a:pt x="1782" y="564"/>
                      </a:cubicBezTo>
                      <a:cubicBezTo>
                        <a:pt x="1849" y="592"/>
                        <a:pt x="1974" y="318"/>
                        <a:pt x="2029" y="335"/>
                      </a:cubicBezTo>
                      <a:cubicBezTo>
                        <a:pt x="2084" y="352"/>
                        <a:pt x="2098" y="508"/>
                        <a:pt x="2112" y="664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C00"/>
                  </a:solidFill>
                  <a:prstDash val="solid"/>
                  <a:round/>
                  <a:headEnd/>
                  <a:tailEnd/>
                </a:ln>
                <a:effectLst>
                  <a:outerShdw dist="45791" dir="2021404" algn="ctr" rotWithShape="0">
                    <a:srgbClr val="FF000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" name="Freeform 44"/>
                <p:cNvSpPr>
                  <a:spLocks/>
                </p:cNvSpPr>
                <p:nvPr/>
              </p:nvSpPr>
              <p:spPr bwMode="auto">
                <a:xfrm>
                  <a:off x="2807" y="1242"/>
                  <a:ext cx="2551" cy="385"/>
                </a:xfrm>
                <a:custGeom>
                  <a:avLst/>
                  <a:gdLst>
                    <a:gd name="T0" fmla="*/ 0 w 2551"/>
                    <a:gd name="T1" fmla="*/ 120 h 385"/>
                    <a:gd name="T2" fmla="*/ 1024 w 2551"/>
                    <a:gd name="T3" fmla="*/ 1 h 385"/>
                    <a:gd name="T4" fmla="*/ 1710 w 2551"/>
                    <a:gd name="T5" fmla="*/ 111 h 385"/>
                    <a:gd name="T6" fmla="*/ 2551 w 2551"/>
                    <a:gd name="T7" fmla="*/ 385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51" h="385">
                      <a:moveTo>
                        <a:pt x="0" y="120"/>
                      </a:moveTo>
                      <a:cubicBezTo>
                        <a:pt x="369" y="61"/>
                        <a:pt x="739" y="2"/>
                        <a:pt x="1024" y="1"/>
                      </a:cubicBezTo>
                      <a:cubicBezTo>
                        <a:pt x="1309" y="0"/>
                        <a:pt x="1455" y="47"/>
                        <a:pt x="1710" y="111"/>
                      </a:cubicBezTo>
                      <a:cubicBezTo>
                        <a:pt x="1965" y="175"/>
                        <a:pt x="2411" y="341"/>
                        <a:pt x="2551" y="385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CC00"/>
                  </a:solidFill>
                  <a:prstDash val="solid"/>
                  <a:round/>
                  <a:headEnd/>
                  <a:tailEnd/>
                </a:ln>
                <a:effectLst>
                  <a:outerShdw dist="45791" dir="2021404" algn="ctr" rotWithShape="0">
                    <a:srgbClr val="FF000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2" name="Group 109"/>
              <p:cNvGrpSpPr>
                <a:grpSpLocks/>
              </p:cNvGrpSpPr>
              <p:nvPr/>
            </p:nvGrpSpPr>
            <p:grpSpPr bwMode="auto">
              <a:xfrm>
                <a:off x="3127446" y="5557492"/>
                <a:ext cx="378591" cy="379804"/>
                <a:chOff x="1680" y="863"/>
                <a:chExt cx="312" cy="313"/>
              </a:xfrm>
            </p:grpSpPr>
            <p:sp>
              <p:nvSpPr>
                <p:cNvPr id="13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680" y="996"/>
                  <a:ext cx="312" cy="180"/>
                </a:xfrm>
                <a:prstGeom prst="line">
                  <a:avLst/>
                </a:prstGeom>
                <a:noFill/>
                <a:ln w="38100">
                  <a:solidFill>
                    <a:srgbClr val="FF99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692" y="1098"/>
                  <a:ext cx="126" cy="66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5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852" y="1012"/>
                  <a:ext cx="126" cy="66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1689" y="863"/>
                  <a:ext cx="20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/>
                <a:p>
                  <a:r>
                    <a:rPr lang="fr-FR" altLang="fr-FR" b="1">
                      <a:solidFill>
                        <a:srgbClr val="FFFF00"/>
                      </a:solidFill>
                      <a:latin typeface="Symbol" pitchFamily="18" charset="2"/>
                    </a:rPr>
                    <a:t>l</a:t>
                  </a:r>
                </a:p>
              </p:txBody>
            </p:sp>
          </p:grpSp>
        </p:grpSp>
        <p:sp>
          <p:nvSpPr>
            <p:cNvPr id="5" name="Rectangle 4"/>
            <p:cNvSpPr/>
            <p:nvPr/>
          </p:nvSpPr>
          <p:spPr bwMode="auto">
            <a:xfrm>
              <a:off x="885439" y="4810921"/>
              <a:ext cx="7725158" cy="1937657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2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645" y="-299698"/>
            <a:ext cx="9374687" cy="7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14400" y="2080462"/>
            <a:ext cx="8229600" cy="1143000"/>
          </a:xfrm>
        </p:spPr>
        <p:txBody>
          <a:bodyPr/>
          <a:lstStyle/>
          <a:p>
            <a:r>
              <a:rPr lang="fr-FR" smtClean="0"/>
              <a:t> </a:t>
            </a:r>
            <a:endParaRPr lang="fr-FR"/>
          </a:p>
        </p:txBody>
      </p:sp>
      <p:sp>
        <p:nvSpPr>
          <p:cNvPr id="47" name="Titre 6"/>
          <p:cNvSpPr txBox="1">
            <a:spLocks/>
          </p:cNvSpPr>
          <p:nvPr/>
        </p:nvSpPr>
        <p:spPr>
          <a:xfrm>
            <a:off x="287005" y="257450"/>
            <a:ext cx="8647058" cy="585470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fr-FR" sz="3600" kern="0" smtClean="0"/>
              <a:t>franges en « live » 02 </a:t>
            </a:r>
            <a:r>
              <a:rPr lang="fr-FR" sz="3200" kern="0" smtClean="0"/>
              <a:t>et interpretation</a:t>
            </a:r>
            <a:endParaRPr lang="fr-FR" sz="3200" kern="0"/>
          </a:p>
        </p:txBody>
      </p:sp>
      <p:grpSp>
        <p:nvGrpSpPr>
          <p:cNvPr id="18" name="Groupe 17"/>
          <p:cNvGrpSpPr/>
          <p:nvPr/>
        </p:nvGrpSpPr>
        <p:grpSpPr>
          <a:xfrm>
            <a:off x="4616060" y="4822032"/>
            <a:ext cx="4299135" cy="1895636"/>
            <a:chOff x="4616060" y="4822032"/>
            <a:chExt cx="4299135" cy="1895636"/>
          </a:xfrm>
        </p:grpSpPr>
        <p:grpSp>
          <p:nvGrpSpPr>
            <p:cNvPr id="19" name="Group 44"/>
            <p:cNvGrpSpPr>
              <a:grpSpLocks/>
            </p:cNvGrpSpPr>
            <p:nvPr/>
          </p:nvGrpSpPr>
          <p:grpSpPr bwMode="auto">
            <a:xfrm>
              <a:off x="4616060" y="4822032"/>
              <a:ext cx="4281487" cy="1533525"/>
              <a:chOff x="3107" y="3370"/>
              <a:chExt cx="2697" cy="966"/>
            </a:xfrm>
          </p:grpSpPr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 flipV="1">
                <a:off x="3846" y="3840"/>
                <a:ext cx="1219" cy="213"/>
              </a:xfrm>
              <a:custGeom>
                <a:avLst/>
                <a:gdLst>
                  <a:gd name="T0" fmla="*/ 24 w 1219"/>
                  <a:gd name="T1" fmla="*/ 0 h 213"/>
                  <a:gd name="T2" fmla="*/ 1219 w 1219"/>
                  <a:gd name="T3" fmla="*/ 213 h 213"/>
                  <a:gd name="T4" fmla="*/ 0 w 1219"/>
                  <a:gd name="T5" fmla="*/ 7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9" h="213">
                    <a:moveTo>
                      <a:pt x="24" y="0"/>
                    </a:moveTo>
                    <a:lnTo>
                      <a:pt x="1219" y="213"/>
                    </a:lnTo>
                    <a:lnTo>
                      <a:pt x="0" y="72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1" name="Rectangle 46"/>
              <p:cNvSpPr>
                <a:spLocks noChangeArrowheads="1"/>
              </p:cNvSpPr>
              <p:nvPr/>
            </p:nvSpPr>
            <p:spPr bwMode="auto">
              <a:xfrm>
                <a:off x="3277" y="3528"/>
                <a:ext cx="584" cy="66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2" name="Freeform 47"/>
              <p:cNvSpPr>
                <a:spLocks/>
              </p:cNvSpPr>
              <p:nvPr/>
            </p:nvSpPr>
            <p:spPr bwMode="auto">
              <a:xfrm>
                <a:off x="3886" y="3608"/>
                <a:ext cx="1219" cy="213"/>
              </a:xfrm>
              <a:custGeom>
                <a:avLst/>
                <a:gdLst>
                  <a:gd name="T0" fmla="*/ 24 w 1219"/>
                  <a:gd name="T1" fmla="*/ 0 h 213"/>
                  <a:gd name="T2" fmla="*/ 1219 w 1219"/>
                  <a:gd name="T3" fmla="*/ 213 h 213"/>
                  <a:gd name="T4" fmla="*/ 0 w 1219"/>
                  <a:gd name="T5" fmla="*/ 7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9" h="213">
                    <a:moveTo>
                      <a:pt x="24" y="0"/>
                    </a:moveTo>
                    <a:lnTo>
                      <a:pt x="1219" y="213"/>
                    </a:lnTo>
                    <a:lnTo>
                      <a:pt x="0" y="72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3" name="Oval 48"/>
              <p:cNvSpPr>
                <a:spLocks noChangeArrowheads="1"/>
              </p:cNvSpPr>
              <p:nvPr/>
            </p:nvSpPr>
            <p:spPr bwMode="auto">
              <a:xfrm>
                <a:off x="3725" y="3484"/>
                <a:ext cx="128" cy="69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rgbClr val="CCECFF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4" name="Line 49"/>
              <p:cNvSpPr>
                <a:spLocks noChangeShapeType="1"/>
              </p:cNvSpPr>
              <p:nvPr/>
            </p:nvSpPr>
            <p:spPr bwMode="auto">
              <a:xfrm>
                <a:off x="3107" y="3839"/>
                <a:ext cx="2697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" name="Line 50"/>
              <p:cNvSpPr>
                <a:spLocks noChangeShapeType="1"/>
              </p:cNvSpPr>
              <p:nvPr/>
            </p:nvSpPr>
            <p:spPr bwMode="auto">
              <a:xfrm flipV="1">
                <a:off x="5069" y="3408"/>
                <a:ext cx="0" cy="92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26" name="Group 51"/>
              <p:cNvGrpSpPr>
                <a:grpSpLocks/>
              </p:cNvGrpSpPr>
              <p:nvPr/>
            </p:nvGrpSpPr>
            <p:grpSpPr bwMode="auto">
              <a:xfrm>
                <a:off x="3848" y="3464"/>
                <a:ext cx="64" cy="732"/>
                <a:chOff x="1314" y="3464"/>
                <a:chExt cx="64" cy="732"/>
              </a:xfrm>
            </p:grpSpPr>
            <p:sp>
              <p:nvSpPr>
                <p:cNvPr id="32" name="Rectangle 52"/>
                <p:cNvSpPr>
                  <a:spLocks noChangeArrowheads="1"/>
                </p:cNvSpPr>
                <p:nvPr/>
              </p:nvSpPr>
              <p:spPr bwMode="auto">
                <a:xfrm>
                  <a:off x="1314" y="3569"/>
                  <a:ext cx="64" cy="15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3" name="Rectangle 53"/>
                <p:cNvSpPr>
                  <a:spLocks noChangeArrowheads="1"/>
                </p:cNvSpPr>
                <p:nvPr/>
              </p:nvSpPr>
              <p:spPr bwMode="auto">
                <a:xfrm>
                  <a:off x="1314" y="3683"/>
                  <a:ext cx="64" cy="156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4" name="Rectangle 54"/>
                <p:cNvSpPr>
                  <a:spLocks noChangeArrowheads="1"/>
                </p:cNvSpPr>
                <p:nvPr/>
              </p:nvSpPr>
              <p:spPr bwMode="auto">
                <a:xfrm>
                  <a:off x="1314" y="3839"/>
                  <a:ext cx="64" cy="156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5" name="Rectangle 55"/>
                <p:cNvSpPr>
                  <a:spLocks noChangeArrowheads="1"/>
                </p:cNvSpPr>
                <p:nvPr/>
              </p:nvSpPr>
              <p:spPr bwMode="auto">
                <a:xfrm>
                  <a:off x="1314" y="3971"/>
                  <a:ext cx="64" cy="15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Rectangle 56"/>
                <p:cNvSpPr>
                  <a:spLocks noChangeArrowheads="1"/>
                </p:cNvSpPr>
                <p:nvPr/>
              </p:nvSpPr>
              <p:spPr bwMode="auto">
                <a:xfrm>
                  <a:off x="1314" y="4040"/>
                  <a:ext cx="64" cy="156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7" name="Rectangle 57"/>
                <p:cNvSpPr>
                  <a:spLocks noChangeArrowheads="1"/>
                </p:cNvSpPr>
                <p:nvPr/>
              </p:nvSpPr>
              <p:spPr bwMode="auto">
                <a:xfrm>
                  <a:off x="1314" y="3464"/>
                  <a:ext cx="64" cy="156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27" name="Group 58"/>
              <p:cNvGrpSpPr>
                <a:grpSpLocks/>
              </p:cNvGrpSpPr>
              <p:nvPr/>
            </p:nvGrpSpPr>
            <p:grpSpPr bwMode="auto">
              <a:xfrm>
                <a:off x="5056" y="3370"/>
                <a:ext cx="348" cy="931"/>
                <a:chOff x="2538" y="3393"/>
                <a:chExt cx="288" cy="895"/>
              </a:xfrm>
            </p:grpSpPr>
            <p:sp>
              <p:nvSpPr>
                <p:cNvPr id="30" name="Freeform 59"/>
                <p:cNvSpPr>
                  <a:spLocks/>
                </p:cNvSpPr>
                <p:nvPr/>
              </p:nvSpPr>
              <p:spPr bwMode="auto">
                <a:xfrm>
                  <a:off x="2538" y="3393"/>
                  <a:ext cx="288" cy="475"/>
                </a:xfrm>
                <a:custGeom>
                  <a:avLst/>
                  <a:gdLst>
                    <a:gd name="T0" fmla="*/ 250 w 288"/>
                    <a:gd name="T1" fmla="*/ 475 h 475"/>
                    <a:gd name="T2" fmla="*/ 250 w 288"/>
                    <a:gd name="T3" fmla="*/ 419 h 475"/>
                    <a:gd name="T4" fmla="*/ 23 w 288"/>
                    <a:gd name="T5" fmla="*/ 287 h 475"/>
                    <a:gd name="T6" fmla="*/ 114 w 288"/>
                    <a:gd name="T7" fmla="*/ 183 h 475"/>
                    <a:gd name="T8" fmla="*/ 18 w 288"/>
                    <a:gd name="T9" fmla="*/ 87 h 475"/>
                    <a:gd name="T10" fmla="*/ 18 w 288"/>
                    <a:gd name="T11" fmla="*/ 59 h 475"/>
                    <a:gd name="T12" fmla="*/ 14 w 288"/>
                    <a:gd name="T13" fmla="*/ 443 h 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475">
                      <a:moveTo>
                        <a:pt x="250" y="475"/>
                      </a:moveTo>
                      <a:cubicBezTo>
                        <a:pt x="269" y="462"/>
                        <a:pt x="288" y="450"/>
                        <a:pt x="250" y="419"/>
                      </a:cubicBezTo>
                      <a:cubicBezTo>
                        <a:pt x="212" y="388"/>
                        <a:pt x="45" y="326"/>
                        <a:pt x="23" y="287"/>
                      </a:cubicBezTo>
                      <a:cubicBezTo>
                        <a:pt x="0" y="248"/>
                        <a:pt x="115" y="216"/>
                        <a:pt x="114" y="183"/>
                      </a:cubicBezTo>
                      <a:cubicBezTo>
                        <a:pt x="112" y="150"/>
                        <a:pt x="34" y="108"/>
                        <a:pt x="18" y="87"/>
                      </a:cubicBezTo>
                      <a:cubicBezTo>
                        <a:pt x="2" y="66"/>
                        <a:pt x="19" y="0"/>
                        <a:pt x="18" y="59"/>
                      </a:cubicBezTo>
                      <a:cubicBezTo>
                        <a:pt x="17" y="118"/>
                        <a:pt x="15" y="363"/>
                        <a:pt x="14" y="443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Freeform 60"/>
                <p:cNvSpPr>
                  <a:spLocks/>
                </p:cNvSpPr>
                <p:nvPr/>
              </p:nvSpPr>
              <p:spPr bwMode="auto">
                <a:xfrm flipV="1">
                  <a:off x="2538" y="3813"/>
                  <a:ext cx="288" cy="475"/>
                </a:xfrm>
                <a:custGeom>
                  <a:avLst/>
                  <a:gdLst>
                    <a:gd name="T0" fmla="*/ 250 w 288"/>
                    <a:gd name="T1" fmla="*/ 475 h 475"/>
                    <a:gd name="T2" fmla="*/ 250 w 288"/>
                    <a:gd name="T3" fmla="*/ 419 h 475"/>
                    <a:gd name="T4" fmla="*/ 23 w 288"/>
                    <a:gd name="T5" fmla="*/ 287 h 475"/>
                    <a:gd name="T6" fmla="*/ 114 w 288"/>
                    <a:gd name="T7" fmla="*/ 183 h 475"/>
                    <a:gd name="T8" fmla="*/ 18 w 288"/>
                    <a:gd name="T9" fmla="*/ 87 h 475"/>
                    <a:gd name="T10" fmla="*/ 18 w 288"/>
                    <a:gd name="T11" fmla="*/ 59 h 475"/>
                    <a:gd name="T12" fmla="*/ 14 w 288"/>
                    <a:gd name="T13" fmla="*/ 443 h 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475">
                      <a:moveTo>
                        <a:pt x="250" y="475"/>
                      </a:moveTo>
                      <a:cubicBezTo>
                        <a:pt x="269" y="462"/>
                        <a:pt x="288" y="450"/>
                        <a:pt x="250" y="419"/>
                      </a:cubicBezTo>
                      <a:cubicBezTo>
                        <a:pt x="212" y="388"/>
                        <a:pt x="45" y="326"/>
                        <a:pt x="23" y="287"/>
                      </a:cubicBezTo>
                      <a:cubicBezTo>
                        <a:pt x="0" y="248"/>
                        <a:pt x="115" y="216"/>
                        <a:pt x="114" y="183"/>
                      </a:cubicBezTo>
                      <a:cubicBezTo>
                        <a:pt x="112" y="150"/>
                        <a:pt x="34" y="108"/>
                        <a:pt x="18" y="87"/>
                      </a:cubicBezTo>
                      <a:cubicBezTo>
                        <a:pt x="2" y="66"/>
                        <a:pt x="19" y="0"/>
                        <a:pt x="18" y="59"/>
                      </a:cubicBezTo>
                      <a:cubicBezTo>
                        <a:pt x="17" y="118"/>
                        <a:pt x="15" y="363"/>
                        <a:pt x="14" y="443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28" name="Freeform 61"/>
              <p:cNvSpPr>
                <a:spLocks/>
              </p:cNvSpPr>
              <p:nvPr/>
            </p:nvSpPr>
            <p:spPr bwMode="auto">
              <a:xfrm>
                <a:off x="5043" y="3411"/>
                <a:ext cx="341" cy="453"/>
              </a:xfrm>
              <a:custGeom>
                <a:avLst/>
                <a:gdLst>
                  <a:gd name="T0" fmla="*/ 341 w 341"/>
                  <a:gd name="T1" fmla="*/ 421 h 453"/>
                  <a:gd name="T2" fmla="*/ 25 w 341"/>
                  <a:gd name="T3" fmla="*/ 385 h 453"/>
                  <a:gd name="T4" fmla="*/ 189 w 341"/>
                  <a:gd name="T5" fmla="*/ 329 h 453"/>
                  <a:gd name="T6" fmla="*/ 25 w 341"/>
                  <a:gd name="T7" fmla="*/ 301 h 453"/>
                  <a:gd name="T8" fmla="*/ 57 w 341"/>
                  <a:gd name="T9" fmla="*/ 265 h 453"/>
                  <a:gd name="T10" fmla="*/ 33 w 341"/>
                  <a:gd name="T11" fmla="*/ 229 h 453"/>
                  <a:gd name="T12" fmla="*/ 81 w 341"/>
                  <a:gd name="T13" fmla="*/ 197 h 453"/>
                  <a:gd name="T14" fmla="*/ 37 w 341"/>
                  <a:gd name="T15" fmla="*/ 161 h 453"/>
                  <a:gd name="T16" fmla="*/ 117 w 341"/>
                  <a:gd name="T17" fmla="*/ 117 h 453"/>
                  <a:gd name="T18" fmla="*/ 33 w 341"/>
                  <a:gd name="T19" fmla="*/ 89 h 453"/>
                  <a:gd name="T20" fmla="*/ 29 w 341"/>
                  <a:gd name="T21" fmla="*/ 61 h 453"/>
                  <a:gd name="T22" fmla="*/ 25 w 341"/>
                  <a:gd name="T23" fmla="*/ 453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1" h="453">
                    <a:moveTo>
                      <a:pt x="341" y="421"/>
                    </a:moveTo>
                    <a:cubicBezTo>
                      <a:pt x="195" y="410"/>
                      <a:pt x="50" y="400"/>
                      <a:pt x="25" y="385"/>
                    </a:cubicBezTo>
                    <a:cubicBezTo>
                      <a:pt x="0" y="370"/>
                      <a:pt x="189" y="343"/>
                      <a:pt x="189" y="329"/>
                    </a:cubicBezTo>
                    <a:cubicBezTo>
                      <a:pt x="189" y="315"/>
                      <a:pt x="47" y="312"/>
                      <a:pt x="25" y="301"/>
                    </a:cubicBezTo>
                    <a:cubicBezTo>
                      <a:pt x="3" y="290"/>
                      <a:pt x="56" y="277"/>
                      <a:pt x="57" y="265"/>
                    </a:cubicBezTo>
                    <a:cubicBezTo>
                      <a:pt x="58" y="253"/>
                      <a:pt x="29" y="240"/>
                      <a:pt x="33" y="229"/>
                    </a:cubicBezTo>
                    <a:cubicBezTo>
                      <a:pt x="37" y="218"/>
                      <a:pt x="80" y="208"/>
                      <a:pt x="81" y="197"/>
                    </a:cubicBezTo>
                    <a:cubicBezTo>
                      <a:pt x="82" y="186"/>
                      <a:pt x="31" y="174"/>
                      <a:pt x="37" y="161"/>
                    </a:cubicBezTo>
                    <a:cubicBezTo>
                      <a:pt x="43" y="148"/>
                      <a:pt x="118" y="129"/>
                      <a:pt x="117" y="117"/>
                    </a:cubicBezTo>
                    <a:cubicBezTo>
                      <a:pt x="116" y="105"/>
                      <a:pt x="48" y="98"/>
                      <a:pt x="33" y="89"/>
                    </a:cubicBezTo>
                    <a:cubicBezTo>
                      <a:pt x="18" y="80"/>
                      <a:pt x="30" y="0"/>
                      <a:pt x="29" y="61"/>
                    </a:cubicBezTo>
                    <a:cubicBezTo>
                      <a:pt x="28" y="122"/>
                      <a:pt x="25" y="388"/>
                      <a:pt x="25" y="453"/>
                    </a:cubicBezTo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9" name="Freeform 62"/>
              <p:cNvSpPr>
                <a:spLocks/>
              </p:cNvSpPr>
              <p:nvPr/>
            </p:nvSpPr>
            <p:spPr bwMode="auto">
              <a:xfrm flipV="1">
                <a:off x="5047" y="3811"/>
                <a:ext cx="341" cy="453"/>
              </a:xfrm>
              <a:custGeom>
                <a:avLst/>
                <a:gdLst>
                  <a:gd name="T0" fmla="*/ 341 w 341"/>
                  <a:gd name="T1" fmla="*/ 421 h 453"/>
                  <a:gd name="T2" fmla="*/ 25 w 341"/>
                  <a:gd name="T3" fmla="*/ 385 h 453"/>
                  <a:gd name="T4" fmla="*/ 189 w 341"/>
                  <a:gd name="T5" fmla="*/ 329 h 453"/>
                  <a:gd name="T6" fmla="*/ 25 w 341"/>
                  <a:gd name="T7" fmla="*/ 301 h 453"/>
                  <a:gd name="T8" fmla="*/ 57 w 341"/>
                  <a:gd name="T9" fmla="*/ 265 h 453"/>
                  <a:gd name="T10" fmla="*/ 33 w 341"/>
                  <a:gd name="T11" fmla="*/ 229 h 453"/>
                  <a:gd name="T12" fmla="*/ 81 w 341"/>
                  <a:gd name="T13" fmla="*/ 197 h 453"/>
                  <a:gd name="T14" fmla="*/ 37 w 341"/>
                  <a:gd name="T15" fmla="*/ 161 h 453"/>
                  <a:gd name="T16" fmla="*/ 117 w 341"/>
                  <a:gd name="T17" fmla="*/ 117 h 453"/>
                  <a:gd name="T18" fmla="*/ 33 w 341"/>
                  <a:gd name="T19" fmla="*/ 89 h 453"/>
                  <a:gd name="T20" fmla="*/ 29 w 341"/>
                  <a:gd name="T21" fmla="*/ 61 h 453"/>
                  <a:gd name="T22" fmla="*/ 25 w 341"/>
                  <a:gd name="T23" fmla="*/ 453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1" h="453">
                    <a:moveTo>
                      <a:pt x="341" y="421"/>
                    </a:moveTo>
                    <a:cubicBezTo>
                      <a:pt x="195" y="410"/>
                      <a:pt x="50" y="400"/>
                      <a:pt x="25" y="385"/>
                    </a:cubicBezTo>
                    <a:cubicBezTo>
                      <a:pt x="0" y="370"/>
                      <a:pt x="189" y="343"/>
                      <a:pt x="189" y="329"/>
                    </a:cubicBezTo>
                    <a:cubicBezTo>
                      <a:pt x="189" y="315"/>
                      <a:pt x="47" y="312"/>
                      <a:pt x="25" y="301"/>
                    </a:cubicBezTo>
                    <a:cubicBezTo>
                      <a:pt x="3" y="290"/>
                      <a:pt x="56" y="277"/>
                      <a:pt x="57" y="265"/>
                    </a:cubicBezTo>
                    <a:cubicBezTo>
                      <a:pt x="58" y="253"/>
                      <a:pt x="29" y="240"/>
                      <a:pt x="33" y="229"/>
                    </a:cubicBezTo>
                    <a:cubicBezTo>
                      <a:pt x="37" y="218"/>
                      <a:pt x="80" y="208"/>
                      <a:pt x="81" y="197"/>
                    </a:cubicBezTo>
                    <a:cubicBezTo>
                      <a:pt x="82" y="186"/>
                      <a:pt x="31" y="174"/>
                      <a:pt x="37" y="161"/>
                    </a:cubicBezTo>
                    <a:cubicBezTo>
                      <a:pt x="43" y="148"/>
                      <a:pt x="118" y="129"/>
                      <a:pt x="117" y="117"/>
                    </a:cubicBezTo>
                    <a:cubicBezTo>
                      <a:pt x="116" y="105"/>
                      <a:pt x="48" y="98"/>
                      <a:pt x="33" y="89"/>
                    </a:cubicBezTo>
                    <a:cubicBezTo>
                      <a:pt x="18" y="80"/>
                      <a:pt x="30" y="0"/>
                      <a:pt x="29" y="61"/>
                    </a:cubicBezTo>
                    <a:cubicBezTo>
                      <a:pt x="28" y="122"/>
                      <a:pt x="25" y="388"/>
                      <a:pt x="25" y="453"/>
                    </a:cubicBezTo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pic>
          <p:nvPicPr>
            <p:cNvPr id="38" name="Picture 63" descr="fringe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4607" y="5831843"/>
              <a:ext cx="890588" cy="88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/>
            <p:cNvSpPr txBox="1"/>
            <p:nvPr/>
          </p:nvSpPr>
          <p:spPr>
            <a:xfrm>
              <a:off x="6159260" y="4855217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en labo</a:t>
              </a:r>
              <a:endParaRPr lang="fr-FR"/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2092036" y="1953491"/>
            <a:ext cx="4488875" cy="1731818"/>
            <a:chOff x="2092036" y="1953491"/>
            <a:chExt cx="4488875" cy="1731818"/>
          </a:xfrm>
        </p:grpSpPr>
        <p:sp>
          <p:nvSpPr>
            <p:cNvPr id="55" name="Forme libre 54"/>
            <p:cNvSpPr/>
            <p:nvPr/>
          </p:nvSpPr>
          <p:spPr bwMode="auto">
            <a:xfrm>
              <a:off x="2092036" y="2757055"/>
              <a:ext cx="1995055" cy="928254"/>
            </a:xfrm>
            <a:custGeom>
              <a:avLst/>
              <a:gdLst>
                <a:gd name="connsiteX0" fmla="*/ 1995055 w 1995055"/>
                <a:gd name="connsiteY0" fmla="*/ 928254 h 928254"/>
                <a:gd name="connsiteX1" fmla="*/ 1233055 w 1995055"/>
                <a:gd name="connsiteY1" fmla="*/ 512618 h 928254"/>
                <a:gd name="connsiteX2" fmla="*/ 429491 w 1995055"/>
                <a:gd name="connsiteY2" fmla="*/ 180109 h 928254"/>
                <a:gd name="connsiteX3" fmla="*/ 0 w 1995055"/>
                <a:gd name="connsiteY3" fmla="*/ 0 h 92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5055" h="928254">
                  <a:moveTo>
                    <a:pt x="1995055" y="928254"/>
                  </a:moveTo>
                  <a:cubicBezTo>
                    <a:pt x="1744518" y="782781"/>
                    <a:pt x="1493982" y="637309"/>
                    <a:pt x="1233055" y="512618"/>
                  </a:cubicBezTo>
                  <a:cubicBezTo>
                    <a:pt x="972128" y="387927"/>
                    <a:pt x="429491" y="180109"/>
                    <a:pt x="429491" y="180109"/>
                  </a:cubicBezTo>
                  <a:lnTo>
                    <a:pt x="0" y="0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6" name="Forme libre 55"/>
            <p:cNvSpPr/>
            <p:nvPr/>
          </p:nvSpPr>
          <p:spPr bwMode="auto">
            <a:xfrm>
              <a:off x="2715489" y="2272141"/>
              <a:ext cx="1496291" cy="1302328"/>
            </a:xfrm>
            <a:custGeom>
              <a:avLst/>
              <a:gdLst>
                <a:gd name="connsiteX0" fmla="*/ 1288473 w 1288473"/>
                <a:gd name="connsiteY0" fmla="*/ 1316182 h 1316182"/>
                <a:gd name="connsiteX1" fmla="*/ 858982 w 1288473"/>
                <a:gd name="connsiteY1" fmla="*/ 775855 h 1316182"/>
                <a:gd name="connsiteX2" fmla="*/ 166254 w 1288473"/>
                <a:gd name="connsiteY2" fmla="*/ 235528 h 1316182"/>
                <a:gd name="connsiteX3" fmla="*/ 0 w 1288473"/>
                <a:gd name="connsiteY3" fmla="*/ 0 h 1316182"/>
                <a:gd name="connsiteX0" fmla="*/ 1496291 w 1496291"/>
                <a:gd name="connsiteY0" fmla="*/ 1302328 h 1302328"/>
                <a:gd name="connsiteX1" fmla="*/ 1066800 w 1496291"/>
                <a:gd name="connsiteY1" fmla="*/ 762001 h 1302328"/>
                <a:gd name="connsiteX2" fmla="*/ 374072 w 1496291"/>
                <a:gd name="connsiteY2" fmla="*/ 221674 h 1302328"/>
                <a:gd name="connsiteX3" fmla="*/ 0 w 1496291"/>
                <a:gd name="connsiteY3" fmla="*/ 0 h 130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291" h="1302328">
                  <a:moveTo>
                    <a:pt x="1496291" y="1302328"/>
                  </a:moveTo>
                  <a:cubicBezTo>
                    <a:pt x="1375063" y="1122219"/>
                    <a:pt x="1253836" y="942110"/>
                    <a:pt x="1066800" y="762001"/>
                  </a:cubicBezTo>
                  <a:cubicBezTo>
                    <a:pt x="879764" y="581892"/>
                    <a:pt x="551872" y="348674"/>
                    <a:pt x="374072" y="221674"/>
                  </a:cubicBezTo>
                  <a:cubicBezTo>
                    <a:pt x="196272" y="94674"/>
                    <a:pt x="11545" y="53109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8" name="Forme libre 57"/>
            <p:cNvSpPr/>
            <p:nvPr/>
          </p:nvSpPr>
          <p:spPr bwMode="auto">
            <a:xfrm>
              <a:off x="3976255" y="1953491"/>
              <a:ext cx="512618" cy="1634836"/>
            </a:xfrm>
            <a:custGeom>
              <a:avLst/>
              <a:gdLst>
                <a:gd name="connsiteX0" fmla="*/ 0 w 512618"/>
                <a:gd name="connsiteY0" fmla="*/ 0 h 1634836"/>
                <a:gd name="connsiteX1" fmla="*/ 401781 w 512618"/>
                <a:gd name="connsiteY1" fmla="*/ 845127 h 1634836"/>
                <a:gd name="connsiteX2" fmla="*/ 512618 w 512618"/>
                <a:gd name="connsiteY2" fmla="*/ 1634836 h 163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618" h="1634836">
                  <a:moveTo>
                    <a:pt x="0" y="0"/>
                  </a:moveTo>
                  <a:cubicBezTo>
                    <a:pt x="158172" y="286327"/>
                    <a:pt x="316345" y="572654"/>
                    <a:pt x="401781" y="845127"/>
                  </a:cubicBezTo>
                  <a:cubicBezTo>
                    <a:pt x="487217" y="1117600"/>
                    <a:pt x="499917" y="1376218"/>
                    <a:pt x="512618" y="1634836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9" name="Forme libre 58"/>
            <p:cNvSpPr/>
            <p:nvPr/>
          </p:nvSpPr>
          <p:spPr bwMode="auto">
            <a:xfrm>
              <a:off x="4765964" y="2078182"/>
              <a:ext cx="1039091" cy="1468582"/>
            </a:xfrm>
            <a:custGeom>
              <a:avLst/>
              <a:gdLst>
                <a:gd name="connsiteX0" fmla="*/ 0 w 1039091"/>
                <a:gd name="connsiteY0" fmla="*/ 1468582 h 1468582"/>
                <a:gd name="connsiteX1" fmla="*/ 374072 w 1039091"/>
                <a:gd name="connsiteY1" fmla="*/ 845127 h 1468582"/>
                <a:gd name="connsiteX2" fmla="*/ 678872 w 1039091"/>
                <a:gd name="connsiteY2" fmla="*/ 387927 h 1468582"/>
                <a:gd name="connsiteX3" fmla="*/ 1039091 w 1039091"/>
                <a:gd name="connsiteY3" fmla="*/ 0 h 146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91" h="1468582">
                  <a:moveTo>
                    <a:pt x="0" y="1468582"/>
                  </a:moveTo>
                  <a:cubicBezTo>
                    <a:pt x="130463" y="1246909"/>
                    <a:pt x="260927" y="1025236"/>
                    <a:pt x="374072" y="845127"/>
                  </a:cubicBezTo>
                  <a:cubicBezTo>
                    <a:pt x="487217" y="665018"/>
                    <a:pt x="568036" y="528781"/>
                    <a:pt x="678872" y="387927"/>
                  </a:cubicBezTo>
                  <a:cubicBezTo>
                    <a:pt x="789708" y="247073"/>
                    <a:pt x="914399" y="123536"/>
                    <a:pt x="1039091" y="0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0" name="Forme libre 59"/>
            <p:cNvSpPr/>
            <p:nvPr/>
          </p:nvSpPr>
          <p:spPr bwMode="auto">
            <a:xfrm>
              <a:off x="5070766" y="2327561"/>
              <a:ext cx="1510145" cy="1302328"/>
            </a:xfrm>
            <a:custGeom>
              <a:avLst/>
              <a:gdLst>
                <a:gd name="connsiteX0" fmla="*/ 0 w 1510145"/>
                <a:gd name="connsiteY0" fmla="*/ 1302328 h 1302328"/>
                <a:gd name="connsiteX1" fmla="*/ 540327 w 1510145"/>
                <a:gd name="connsiteY1" fmla="*/ 720437 h 1302328"/>
                <a:gd name="connsiteX2" fmla="*/ 1052945 w 1510145"/>
                <a:gd name="connsiteY2" fmla="*/ 304800 h 1302328"/>
                <a:gd name="connsiteX3" fmla="*/ 1510145 w 1510145"/>
                <a:gd name="connsiteY3" fmla="*/ 0 h 130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0145" h="1302328">
                  <a:moveTo>
                    <a:pt x="0" y="1302328"/>
                  </a:moveTo>
                  <a:cubicBezTo>
                    <a:pt x="182418" y="1094510"/>
                    <a:pt x="364836" y="886692"/>
                    <a:pt x="540327" y="720437"/>
                  </a:cubicBezTo>
                  <a:cubicBezTo>
                    <a:pt x="715818" y="554182"/>
                    <a:pt x="891309" y="424873"/>
                    <a:pt x="1052945" y="304800"/>
                  </a:cubicBezTo>
                  <a:cubicBezTo>
                    <a:pt x="1214581" y="184727"/>
                    <a:pt x="1362363" y="92363"/>
                    <a:pt x="1510145" y="0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8" y="4506338"/>
            <a:ext cx="3525536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583" name="Groupe 66582"/>
          <p:cNvGrpSpPr/>
          <p:nvPr/>
        </p:nvGrpSpPr>
        <p:grpSpPr>
          <a:xfrm>
            <a:off x="1759511" y="2867924"/>
            <a:ext cx="7184227" cy="1676371"/>
            <a:chOff x="1759511" y="2867924"/>
            <a:chExt cx="7184227" cy="1676371"/>
          </a:xfrm>
        </p:grpSpPr>
        <p:grpSp>
          <p:nvGrpSpPr>
            <p:cNvPr id="66569" name="Groupe 66568"/>
            <p:cNvGrpSpPr/>
            <p:nvPr/>
          </p:nvGrpSpPr>
          <p:grpSpPr>
            <a:xfrm>
              <a:off x="1759511" y="3352805"/>
              <a:ext cx="6691753" cy="1191490"/>
              <a:chOff x="1759511" y="3352805"/>
              <a:chExt cx="6691753" cy="1191490"/>
            </a:xfrm>
          </p:grpSpPr>
          <p:grpSp>
            <p:nvGrpSpPr>
              <p:cNvPr id="66566" name="Groupe 66565"/>
              <p:cNvGrpSpPr/>
              <p:nvPr/>
            </p:nvGrpSpPr>
            <p:grpSpPr>
              <a:xfrm>
                <a:off x="1870355" y="3400395"/>
                <a:ext cx="6580909" cy="1068624"/>
                <a:chOff x="2147455" y="2990758"/>
                <a:chExt cx="6580909" cy="1068624"/>
              </a:xfrm>
            </p:grpSpPr>
            <p:sp>
              <p:nvSpPr>
                <p:cNvPr id="66563" name="Forme libre 66562"/>
                <p:cNvSpPr/>
                <p:nvPr/>
              </p:nvSpPr>
              <p:spPr bwMode="auto">
                <a:xfrm>
                  <a:off x="2147455" y="3252134"/>
                  <a:ext cx="6580909" cy="807248"/>
                </a:xfrm>
                <a:custGeom>
                  <a:avLst/>
                  <a:gdLst>
                    <a:gd name="connsiteX0" fmla="*/ 0 w 6373090"/>
                    <a:gd name="connsiteY0" fmla="*/ 45248 h 862666"/>
                    <a:gd name="connsiteX1" fmla="*/ 1579418 w 6373090"/>
                    <a:gd name="connsiteY1" fmla="*/ 3684 h 862666"/>
                    <a:gd name="connsiteX2" fmla="*/ 3089563 w 6373090"/>
                    <a:gd name="connsiteY2" fmla="*/ 128375 h 862666"/>
                    <a:gd name="connsiteX3" fmla="*/ 4128654 w 6373090"/>
                    <a:gd name="connsiteY3" fmla="*/ 280775 h 862666"/>
                    <a:gd name="connsiteX4" fmla="*/ 5721927 w 6373090"/>
                    <a:gd name="connsiteY4" fmla="*/ 654848 h 862666"/>
                    <a:gd name="connsiteX5" fmla="*/ 6373090 w 6373090"/>
                    <a:gd name="connsiteY5" fmla="*/ 862666 h 862666"/>
                    <a:gd name="connsiteX0" fmla="*/ 0 w 6373090"/>
                    <a:gd name="connsiteY0" fmla="*/ 45248 h 862666"/>
                    <a:gd name="connsiteX1" fmla="*/ 1579418 w 6373090"/>
                    <a:gd name="connsiteY1" fmla="*/ 3684 h 862666"/>
                    <a:gd name="connsiteX2" fmla="*/ 3089563 w 6373090"/>
                    <a:gd name="connsiteY2" fmla="*/ 128375 h 862666"/>
                    <a:gd name="connsiteX3" fmla="*/ 4128654 w 6373090"/>
                    <a:gd name="connsiteY3" fmla="*/ 280775 h 862666"/>
                    <a:gd name="connsiteX4" fmla="*/ 5306290 w 6373090"/>
                    <a:gd name="connsiteY4" fmla="*/ 488594 h 862666"/>
                    <a:gd name="connsiteX5" fmla="*/ 6373090 w 6373090"/>
                    <a:gd name="connsiteY5" fmla="*/ 862666 h 862666"/>
                    <a:gd name="connsiteX0" fmla="*/ 0 w 6580909"/>
                    <a:gd name="connsiteY0" fmla="*/ 45248 h 807248"/>
                    <a:gd name="connsiteX1" fmla="*/ 1579418 w 6580909"/>
                    <a:gd name="connsiteY1" fmla="*/ 3684 h 807248"/>
                    <a:gd name="connsiteX2" fmla="*/ 3089563 w 6580909"/>
                    <a:gd name="connsiteY2" fmla="*/ 128375 h 807248"/>
                    <a:gd name="connsiteX3" fmla="*/ 4128654 w 6580909"/>
                    <a:gd name="connsiteY3" fmla="*/ 280775 h 807248"/>
                    <a:gd name="connsiteX4" fmla="*/ 5306290 w 6580909"/>
                    <a:gd name="connsiteY4" fmla="*/ 488594 h 807248"/>
                    <a:gd name="connsiteX5" fmla="*/ 6580909 w 6580909"/>
                    <a:gd name="connsiteY5" fmla="*/ 807248 h 807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580909" h="807248">
                      <a:moveTo>
                        <a:pt x="0" y="45248"/>
                      </a:moveTo>
                      <a:cubicBezTo>
                        <a:pt x="532245" y="17539"/>
                        <a:pt x="1064491" y="-10170"/>
                        <a:pt x="1579418" y="3684"/>
                      </a:cubicBezTo>
                      <a:cubicBezTo>
                        <a:pt x="2094345" y="17538"/>
                        <a:pt x="2664690" y="82193"/>
                        <a:pt x="3089563" y="128375"/>
                      </a:cubicBezTo>
                      <a:cubicBezTo>
                        <a:pt x="3514436" y="174557"/>
                        <a:pt x="3759200" y="220739"/>
                        <a:pt x="4128654" y="280775"/>
                      </a:cubicBezTo>
                      <a:cubicBezTo>
                        <a:pt x="4498108" y="340811"/>
                        <a:pt x="4897581" y="400849"/>
                        <a:pt x="5306290" y="488594"/>
                      </a:cubicBezTo>
                      <a:cubicBezTo>
                        <a:pt x="5714999" y="576339"/>
                        <a:pt x="6442364" y="751830"/>
                        <a:pt x="6580909" y="807248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66564" name="Forme libre 66563"/>
                <p:cNvSpPr/>
                <p:nvPr/>
              </p:nvSpPr>
              <p:spPr bwMode="auto">
                <a:xfrm>
                  <a:off x="2286000" y="3117273"/>
                  <a:ext cx="6234545" cy="609600"/>
                </a:xfrm>
                <a:custGeom>
                  <a:avLst/>
                  <a:gdLst>
                    <a:gd name="connsiteX0" fmla="*/ 0 w 6234545"/>
                    <a:gd name="connsiteY0" fmla="*/ 0 h 609600"/>
                    <a:gd name="connsiteX1" fmla="*/ 1953491 w 6234545"/>
                    <a:gd name="connsiteY1" fmla="*/ 13855 h 609600"/>
                    <a:gd name="connsiteX2" fmla="*/ 3519055 w 6234545"/>
                    <a:gd name="connsiteY2" fmla="*/ 180109 h 609600"/>
                    <a:gd name="connsiteX3" fmla="*/ 5237018 w 6234545"/>
                    <a:gd name="connsiteY3" fmla="*/ 401782 h 609600"/>
                    <a:gd name="connsiteX4" fmla="*/ 6234545 w 6234545"/>
                    <a:gd name="connsiteY4" fmla="*/ 609600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34545" h="609600">
                      <a:moveTo>
                        <a:pt x="0" y="0"/>
                      </a:moveTo>
                      <a:lnTo>
                        <a:pt x="1953491" y="13855"/>
                      </a:lnTo>
                      <a:cubicBezTo>
                        <a:pt x="2540000" y="43873"/>
                        <a:pt x="2971801" y="115455"/>
                        <a:pt x="3519055" y="180109"/>
                      </a:cubicBezTo>
                      <a:cubicBezTo>
                        <a:pt x="4066309" y="244763"/>
                        <a:pt x="4784436" y="330200"/>
                        <a:pt x="5237018" y="401782"/>
                      </a:cubicBezTo>
                      <a:cubicBezTo>
                        <a:pt x="5689600" y="473364"/>
                        <a:pt x="5962072" y="541482"/>
                        <a:pt x="6234545" y="60960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66565" name="Forme libre 66564"/>
                <p:cNvSpPr/>
                <p:nvPr/>
              </p:nvSpPr>
              <p:spPr bwMode="auto">
                <a:xfrm>
                  <a:off x="2493818" y="2990758"/>
                  <a:ext cx="5874327" cy="445169"/>
                </a:xfrm>
                <a:custGeom>
                  <a:avLst/>
                  <a:gdLst>
                    <a:gd name="connsiteX0" fmla="*/ 5874327 w 5874327"/>
                    <a:gd name="connsiteY0" fmla="*/ 445169 h 445169"/>
                    <a:gd name="connsiteX1" fmla="*/ 4835237 w 5874327"/>
                    <a:gd name="connsiteY1" fmla="*/ 306624 h 445169"/>
                    <a:gd name="connsiteX2" fmla="*/ 3491346 w 5874327"/>
                    <a:gd name="connsiteY2" fmla="*/ 140369 h 445169"/>
                    <a:gd name="connsiteX3" fmla="*/ 2175164 w 5874327"/>
                    <a:gd name="connsiteY3" fmla="*/ 15678 h 445169"/>
                    <a:gd name="connsiteX4" fmla="*/ 900546 w 5874327"/>
                    <a:gd name="connsiteY4" fmla="*/ 1824 h 445169"/>
                    <a:gd name="connsiteX5" fmla="*/ 0 w 5874327"/>
                    <a:gd name="connsiteY5" fmla="*/ 15678 h 445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74327" h="445169">
                      <a:moveTo>
                        <a:pt x="5874327" y="445169"/>
                      </a:moveTo>
                      <a:lnTo>
                        <a:pt x="4835237" y="306624"/>
                      </a:lnTo>
                      <a:lnTo>
                        <a:pt x="3491346" y="140369"/>
                      </a:lnTo>
                      <a:cubicBezTo>
                        <a:pt x="3048001" y="91878"/>
                        <a:pt x="2606964" y="38769"/>
                        <a:pt x="2175164" y="15678"/>
                      </a:cubicBezTo>
                      <a:cubicBezTo>
                        <a:pt x="1743364" y="-7413"/>
                        <a:pt x="1263073" y="1824"/>
                        <a:pt x="900546" y="1824"/>
                      </a:cubicBezTo>
                      <a:cubicBezTo>
                        <a:pt x="538019" y="1824"/>
                        <a:pt x="269009" y="8751"/>
                        <a:pt x="0" y="15678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6568" name="Groupe 66567"/>
              <p:cNvGrpSpPr/>
              <p:nvPr/>
            </p:nvGrpSpPr>
            <p:grpSpPr>
              <a:xfrm>
                <a:off x="1759511" y="3352805"/>
                <a:ext cx="6012873" cy="1191490"/>
                <a:chOff x="2258291" y="3158835"/>
                <a:chExt cx="6012873" cy="1191490"/>
              </a:xfrm>
            </p:grpSpPr>
            <p:sp>
              <p:nvSpPr>
                <p:cNvPr id="66567" name="Forme libre 66566"/>
                <p:cNvSpPr/>
                <p:nvPr/>
              </p:nvSpPr>
              <p:spPr bwMode="auto">
                <a:xfrm>
                  <a:off x="2258291" y="3158835"/>
                  <a:ext cx="5708073" cy="900545"/>
                </a:xfrm>
                <a:custGeom>
                  <a:avLst/>
                  <a:gdLst>
                    <a:gd name="connsiteX0" fmla="*/ 0 w 5708073"/>
                    <a:gd name="connsiteY0" fmla="*/ 900545 h 900545"/>
                    <a:gd name="connsiteX1" fmla="*/ 1302327 w 5708073"/>
                    <a:gd name="connsiteY1" fmla="*/ 484909 h 900545"/>
                    <a:gd name="connsiteX2" fmla="*/ 2840182 w 5708073"/>
                    <a:gd name="connsiteY2" fmla="*/ 193964 h 900545"/>
                    <a:gd name="connsiteX3" fmla="*/ 3671454 w 5708073"/>
                    <a:gd name="connsiteY3" fmla="*/ 69273 h 900545"/>
                    <a:gd name="connsiteX4" fmla="*/ 5708073 w 5708073"/>
                    <a:gd name="connsiteY4" fmla="*/ 0 h 90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8073" h="900545">
                      <a:moveTo>
                        <a:pt x="0" y="900545"/>
                      </a:moveTo>
                      <a:cubicBezTo>
                        <a:pt x="414481" y="751608"/>
                        <a:pt x="828963" y="602672"/>
                        <a:pt x="1302327" y="484909"/>
                      </a:cubicBezTo>
                      <a:cubicBezTo>
                        <a:pt x="1775691" y="367146"/>
                        <a:pt x="2445328" y="263237"/>
                        <a:pt x="2840182" y="193964"/>
                      </a:cubicBezTo>
                      <a:cubicBezTo>
                        <a:pt x="3235036" y="124691"/>
                        <a:pt x="3193472" y="101600"/>
                        <a:pt x="3671454" y="69273"/>
                      </a:cubicBezTo>
                      <a:cubicBezTo>
                        <a:pt x="4149436" y="36946"/>
                        <a:pt x="4928754" y="18473"/>
                        <a:pt x="5708073" y="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2" name="Forme libre 71"/>
                <p:cNvSpPr/>
                <p:nvPr/>
              </p:nvSpPr>
              <p:spPr bwMode="auto">
                <a:xfrm>
                  <a:off x="2410691" y="3311235"/>
                  <a:ext cx="5708073" cy="900545"/>
                </a:xfrm>
                <a:custGeom>
                  <a:avLst/>
                  <a:gdLst>
                    <a:gd name="connsiteX0" fmla="*/ 0 w 5708073"/>
                    <a:gd name="connsiteY0" fmla="*/ 900545 h 900545"/>
                    <a:gd name="connsiteX1" fmla="*/ 1302327 w 5708073"/>
                    <a:gd name="connsiteY1" fmla="*/ 484909 h 900545"/>
                    <a:gd name="connsiteX2" fmla="*/ 2840182 w 5708073"/>
                    <a:gd name="connsiteY2" fmla="*/ 193964 h 900545"/>
                    <a:gd name="connsiteX3" fmla="*/ 3671454 w 5708073"/>
                    <a:gd name="connsiteY3" fmla="*/ 69273 h 900545"/>
                    <a:gd name="connsiteX4" fmla="*/ 5708073 w 5708073"/>
                    <a:gd name="connsiteY4" fmla="*/ 0 h 90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8073" h="900545">
                      <a:moveTo>
                        <a:pt x="0" y="900545"/>
                      </a:moveTo>
                      <a:cubicBezTo>
                        <a:pt x="414481" y="751608"/>
                        <a:pt x="828963" y="602672"/>
                        <a:pt x="1302327" y="484909"/>
                      </a:cubicBezTo>
                      <a:cubicBezTo>
                        <a:pt x="1775691" y="367146"/>
                        <a:pt x="2445328" y="263237"/>
                        <a:pt x="2840182" y="193964"/>
                      </a:cubicBezTo>
                      <a:cubicBezTo>
                        <a:pt x="3235036" y="124691"/>
                        <a:pt x="3193472" y="101600"/>
                        <a:pt x="3671454" y="69273"/>
                      </a:cubicBezTo>
                      <a:cubicBezTo>
                        <a:pt x="4149436" y="36946"/>
                        <a:pt x="4928754" y="18473"/>
                        <a:pt x="5708073" y="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3" name="Forme libre 72"/>
                <p:cNvSpPr/>
                <p:nvPr/>
              </p:nvSpPr>
              <p:spPr bwMode="auto">
                <a:xfrm>
                  <a:off x="2563091" y="3449780"/>
                  <a:ext cx="5708073" cy="900545"/>
                </a:xfrm>
                <a:custGeom>
                  <a:avLst/>
                  <a:gdLst>
                    <a:gd name="connsiteX0" fmla="*/ 0 w 5708073"/>
                    <a:gd name="connsiteY0" fmla="*/ 900545 h 900545"/>
                    <a:gd name="connsiteX1" fmla="*/ 1302327 w 5708073"/>
                    <a:gd name="connsiteY1" fmla="*/ 484909 h 900545"/>
                    <a:gd name="connsiteX2" fmla="*/ 2840182 w 5708073"/>
                    <a:gd name="connsiteY2" fmla="*/ 193964 h 900545"/>
                    <a:gd name="connsiteX3" fmla="*/ 3671454 w 5708073"/>
                    <a:gd name="connsiteY3" fmla="*/ 69273 h 900545"/>
                    <a:gd name="connsiteX4" fmla="*/ 5708073 w 5708073"/>
                    <a:gd name="connsiteY4" fmla="*/ 0 h 90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8073" h="900545">
                      <a:moveTo>
                        <a:pt x="0" y="900545"/>
                      </a:moveTo>
                      <a:cubicBezTo>
                        <a:pt x="414481" y="751608"/>
                        <a:pt x="828963" y="602672"/>
                        <a:pt x="1302327" y="484909"/>
                      </a:cubicBezTo>
                      <a:cubicBezTo>
                        <a:pt x="1775691" y="367146"/>
                        <a:pt x="2445328" y="263237"/>
                        <a:pt x="2840182" y="193964"/>
                      </a:cubicBezTo>
                      <a:cubicBezTo>
                        <a:pt x="3235036" y="124691"/>
                        <a:pt x="3193472" y="101600"/>
                        <a:pt x="3671454" y="69273"/>
                      </a:cubicBezTo>
                      <a:cubicBezTo>
                        <a:pt x="4149436" y="36946"/>
                        <a:pt x="4928754" y="18473"/>
                        <a:pt x="5708073" y="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78" name="ZoneTexte 77"/>
            <p:cNvSpPr txBox="1"/>
            <p:nvPr/>
          </p:nvSpPr>
          <p:spPr>
            <a:xfrm>
              <a:off x="6777760" y="2867924"/>
              <a:ext cx="2165978" cy="46166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400" b="1" smtClean="0">
                  <a:solidFill>
                    <a:srgbClr val="FFFF00"/>
                  </a:solidFill>
                </a:rPr>
                <a:t>fronts d’onde</a:t>
              </a:r>
            </a:p>
          </p:txBody>
        </p:sp>
      </p:grpSp>
      <p:grpSp>
        <p:nvGrpSpPr>
          <p:cNvPr id="66576" name="Groupe 66575"/>
          <p:cNvGrpSpPr/>
          <p:nvPr/>
        </p:nvGrpSpPr>
        <p:grpSpPr>
          <a:xfrm>
            <a:off x="103518" y="1876644"/>
            <a:ext cx="3748046" cy="707886"/>
            <a:chOff x="103518" y="1876644"/>
            <a:chExt cx="3748046" cy="707886"/>
          </a:xfrm>
        </p:grpSpPr>
        <p:sp>
          <p:nvSpPr>
            <p:cNvPr id="66570" name="ZoneTexte 66569"/>
            <p:cNvSpPr txBox="1"/>
            <p:nvPr/>
          </p:nvSpPr>
          <p:spPr>
            <a:xfrm>
              <a:off x="103518" y="1876644"/>
              <a:ext cx="1960793" cy="70788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000" b="1" smtClean="0">
                  <a:solidFill>
                    <a:schemeClr val="bg1"/>
                  </a:solidFill>
                </a:rPr>
                <a:t>interferences </a:t>
              </a:r>
            </a:p>
            <a:p>
              <a:r>
                <a:rPr lang="fr-FR" sz="2000" b="1" smtClean="0">
                  <a:solidFill>
                    <a:schemeClr val="bg1"/>
                  </a:solidFill>
                </a:rPr>
                <a:t>destructives</a:t>
              </a:r>
              <a:endParaRPr lang="fr-FR" sz="2000" b="1">
                <a:solidFill>
                  <a:schemeClr val="bg1"/>
                </a:solidFill>
              </a:endParaRPr>
            </a:p>
          </p:txBody>
        </p:sp>
        <p:cxnSp>
          <p:nvCxnSpPr>
            <p:cNvPr id="66572" name="Connecteur droit avec flèche 66571"/>
            <p:cNvCxnSpPr/>
            <p:nvPr/>
          </p:nvCxnSpPr>
          <p:spPr bwMode="auto">
            <a:xfrm>
              <a:off x="2092036" y="2121040"/>
              <a:ext cx="175952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74" name="Connecteur droit avec flèche 66573"/>
            <p:cNvCxnSpPr/>
            <p:nvPr/>
          </p:nvCxnSpPr>
          <p:spPr bwMode="auto">
            <a:xfrm>
              <a:off x="2092036" y="2390560"/>
              <a:ext cx="62345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582" name="Groupe 66581"/>
          <p:cNvGrpSpPr/>
          <p:nvPr/>
        </p:nvGrpSpPr>
        <p:grpSpPr>
          <a:xfrm>
            <a:off x="4796010" y="1079142"/>
            <a:ext cx="1960793" cy="1311418"/>
            <a:chOff x="4796010" y="1079142"/>
            <a:chExt cx="1960793" cy="1311418"/>
          </a:xfrm>
        </p:grpSpPr>
        <p:sp>
          <p:nvSpPr>
            <p:cNvPr id="77" name="ZoneTexte 76"/>
            <p:cNvSpPr txBox="1"/>
            <p:nvPr/>
          </p:nvSpPr>
          <p:spPr>
            <a:xfrm>
              <a:off x="4796010" y="1079142"/>
              <a:ext cx="1960793" cy="70788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000" b="1" smtClean="0">
                  <a:solidFill>
                    <a:schemeClr val="bg1"/>
                  </a:solidFill>
                </a:rPr>
                <a:t>interferences </a:t>
              </a:r>
            </a:p>
            <a:p>
              <a:r>
                <a:rPr lang="fr-FR" sz="2000" b="1" smtClean="0">
                  <a:solidFill>
                    <a:schemeClr val="bg1"/>
                  </a:solidFill>
                </a:rPr>
                <a:t>constructives</a:t>
              </a:r>
              <a:endParaRPr lang="fr-FR" sz="2000" b="1">
                <a:solidFill>
                  <a:schemeClr val="bg1"/>
                </a:solidFill>
              </a:endParaRPr>
            </a:p>
          </p:txBody>
        </p:sp>
        <p:cxnSp>
          <p:nvCxnSpPr>
            <p:cNvPr id="66581" name="Connecteur droit avec flèche 66580"/>
            <p:cNvCxnSpPr/>
            <p:nvPr/>
          </p:nvCxnSpPr>
          <p:spPr bwMode="auto">
            <a:xfrm>
              <a:off x="4973781" y="1787028"/>
              <a:ext cx="0" cy="603532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Connecteur droit avec flèche 89"/>
            <p:cNvCxnSpPr/>
            <p:nvPr/>
          </p:nvCxnSpPr>
          <p:spPr bwMode="auto">
            <a:xfrm>
              <a:off x="6026756" y="1773168"/>
              <a:ext cx="0" cy="603532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7913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68338" y="2250440"/>
            <a:ext cx="5745781" cy="710067"/>
          </a:xfrm>
          <a:noFill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4000" smtClean="0">
                <a:solidFill>
                  <a:schemeClr val="accent1"/>
                </a:solidFill>
              </a:rPr>
              <a:t>vers un peu de pratique</a:t>
            </a:r>
          </a:p>
        </p:txBody>
      </p:sp>
    </p:spTree>
    <p:extLst>
      <p:ext uri="{BB962C8B-B14F-4D97-AF65-F5344CB8AC3E}">
        <p14:creationId xmlns:p14="http://schemas.microsoft.com/office/powerpoint/2010/main" val="39777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0344" y="668383"/>
            <a:ext cx="8328219" cy="525401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/>
              <a:t>coup d'envoi de l'interférométrie : Fizeau, 1868 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663575" y="3940175"/>
            <a:ext cx="8380413" cy="2860675"/>
            <a:chOff x="663575" y="3940175"/>
            <a:chExt cx="8380413" cy="2860675"/>
          </a:xfrm>
        </p:grpSpPr>
        <p:grpSp>
          <p:nvGrpSpPr>
            <p:cNvPr id="71684" name="Group 4"/>
            <p:cNvGrpSpPr>
              <a:grpSpLocks/>
            </p:cNvGrpSpPr>
            <p:nvPr/>
          </p:nvGrpSpPr>
          <p:grpSpPr bwMode="auto">
            <a:xfrm>
              <a:off x="6885286" y="3989388"/>
              <a:ext cx="2158702" cy="2811462"/>
              <a:chOff x="4209" y="2300"/>
              <a:chExt cx="1551" cy="2020"/>
            </a:xfrm>
          </p:grpSpPr>
          <p:sp>
            <p:nvSpPr>
              <p:cNvPr id="71710" name="Rectangle 5"/>
              <p:cNvSpPr>
                <a:spLocks noChangeArrowheads="1"/>
              </p:cNvSpPr>
              <p:nvPr/>
            </p:nvSpPr>
            <p:spPr bwMode="auto">
              <a:xfrm>
                <a:off x="4209" y="2300"/>
                <a:ext cx="1551" cy="202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11" name="Oval 6"/>
              <p:cNvSpPr>
                <a:spLocks noChangeArrowheads="1"/>
              </p:cNvSpPr>
              <p:nvPr/>
            </p:nvSpPr>
            <p:spPr bwMode="auto">
              <a:xfrm>
                <a:off x="4747" y="4007"/>
                <a:ext cx="575" cy="142"/>
              </a:xfrm>
              <a:prstGeom prst="ellips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12" name="Oval 7"/>
              <p:cNvSpPr>
                <a:spLocks noChangeArrowheads="1"/>
              </p:cNvSpPr>
              <p:nvPr/>
            </p:nvSpPr>
            <p:spPr bwMode="auto">
              <a:xfrm>
                <a:off x="4747" y="4007"/>
                <a:ext cx="575" cy="142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13" name="Oval 8"/>
              <p:cNvSpPr>
                <a:spLocks noChangeArrowheads="1"/>
              </p:cNvSpPr>
              <p:nvPr/>
            </p:nvSpPr>
            <p:spPr bwMode="auto">
              <a:xfrm>
                <a:off x="4742" y="3966"/>
                <a:ext cx="575" cy="14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14" name="Oval 9"/>
              <p:cNvSpPr>
                <a:spLocks noChangeArrowheads="1"/>
              </p:cNvSpPr>
              <p:nvPr/>
            </p:nvSpPr>
            <p:spPr bwMode="auto">
              <a:xfrm>
                <a:off x="4742" y="3966"/>
                <a:ext cx="575" cy="142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15" name="Freeform 10"/>
              <p:cNvSpPr>
                <a:spLocks/>
              </p:cNvSpPr>
              <p:nvPr/>
            </p:nvSpPr>
            <p:spPr bwMode="auto">
              <a:xfrm>
                <a:off x="4863" y="3383"/>
                <a:ext cx="161" cy="629"/>
              </a:xfrm>
              <a:custGeom>
                <a:avLst/>
                <a:gdLst>
                  <a:gd name="T0" fmla="*/ 15 w 161"/>
                  <a:gd name="T1" fmla="*/ 30 h 629"/>
                  <a:gd name="T2" fmla="*/ 76 w 161"/>
                  <a:gd name="T3" fmla="*/ 0 h 629"/>
                  <a:gd name="T4" fmla="*/ 121 w 161"/>
                  <a:gd name="T5" fmla="*/ 25 h 629"/>
                  <a:gd name="T6" fmla="*/ 151 w 161"/>
                  <a:gd name="T7" fmla="*/ 91 h 629"/>
                  <a:gd name="T8" fmla="*/ 111 w 161"/>
                  <a:gd name="T9" fmla="*/ 152 h 629"/>
                  <a:gd name="T10" fmla="*/ 161 w 161"/>
                  <a:gd name="T11" fmla="*/ 629 h 629"/>
                  <a:gd name="T12" fmla="*/ 20 w 161"/>
                  <a:gd name="T13" fmla="*/ 629 h 629"/>
                  <a:gd name="T14" fmla="*/ 61 w 161"/>
                  <a:gd name="T15" fmla="*/ 147 h 629"/>
                  <a:gd name="T16" fmla="*/ 5 w 161"/>
                  <a:gd name="T17" fmla="*/ 101 h 629"/>
                  <a:gd name="T18" fmla="*/ 0 w 161"/>
                  <a:gd name="T19" fmla="*/ 50 h 629"/>
                  <a:gd name="T20" fmla="*/ 20 w 161"/>
                  <a:gd name="T21" fmla="*/ 20 h 629"/>
                  <a:gd name="T22" fmla="*/ 15 w 161"/>
                  <a:gd name="T23" fmla="*/ 30 h 6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1" h="629">
                    <a:moveTo>
                      <a:pt x="15" y="30"/>
                    </a:moveTo>
                    <a:lnTo>
                      <a:pt x="76" y="0"/>
                    </a:lnTo>
                    <a:lnTo>
                      <a:pt x="121" y="25"/>
                    </a:lnTo>
                    <a:lnTo>
                      <a:pt x="151" y="91"/>
                    </a:lnTo>
                    <a:lnTo>
                      <a:pt x="111" y="152"/>
                    </a:lnTo>
                    <a:lnTo>
                      <a:pt x="161" y="629"/>
                    </a:lnTo>
                    <a:lnTo>
                      <a:pt x="20" y="629"/>
                    </a:lnTo>
                    <a:lnTo>
                      <a:pt x="61" y="147"/>
                    </a:lnTo>
                    <a:lnTo>
                      <a:pt x="5" y="101"/>
                    </a:lnTo>
                    <a:lnTo>
                      <a:pt x="0" y="50"/>
                    </a:lnTo>
                    <a:lnTo>
                      <a:pt x="20" y="20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16" name="Freeform 11"/>
              <p:cNvSpPr>
                <a:spLocks/>
              </p:cNvSpPr>
              <p:nvPr/>
            </p:nvSpPr>
            <p:spPr bwMode="auto">
              <a:xfrm>
                <a:off x="4873" y="3393"/>
                <a:ext cx="162" cy="629"/>
              </a:xfrm>
              <a:custGeom>
                <a:avLst/>
                <a:gdLst>
                  <a:gd name="T0" fmla="*/ 15 w 162"/>
                  <a:gd name="T1" fmla="*/ 30 h 629"/>
                  <a:gd name="T2" fmla="*/ 76 w 162"/>
                  <a:gd name="T3" fmla="*/ 0 h 629"/>
                  <a:gd name="T4" fmla="*/ 121 w 162"/>
                  <a:gd name="T5" fmla="*/ 25 h 629"/>
                  <a:gd name="T6" fmla="*/ 151 w 162"/>
                  <a:gd name="T7" fmla="*/ 91 h 629"/>
                  <a:gd name="T8" fmla="*/ 111 w 162"/>
                  <a:gd name="T9" fmla="*/ 152 h 629"/>
                  <a:gd name="T10" fmla="*/ 162 w 162"/>
                  <a:gd name="T11" fmla="*/ 629 h 629"/>
                  <a:gd name="T12" fmla="*/ 20 w 162"/>
                  <a:gd name="T13" fmla="*/ 629 h 629"/>
                  <a:gd name="T14" fmla="*/ 61 w 162"/>
                  <a:gd name="T15" fmla="*/ 147 h 629"/>
                  <a:gd name="T16" fmla="*/ 5 w 162"/>
                  <a:gd name="T17" fmla="*/ 101 h 629"/>
                  <a:gd name="T18" fmla="*/ 0 w 162"/>
                  <a:gd name="T19" fmla="*/ 50 h 629"/>
                  <a:gd name="T20" fmla="*/ 20 w 162"/>
                  <a:gd name="T21" fmla="*/ 20 h 6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2" h="629">
                    <a:moveTo>
                      <a:pt x="15" y="30"/>
                    </a:moveTo>
                    <a:lnTo>
                      <a:pt x="76" y="0"/>
                    </a:lnTo>
                    <a:lnTo>
                      <a:pt x="121" y="25"/>
                    </a:lnTo>
                    <a:lnTo>
                      <a:pt x="151" y="91"/>
                    </a:lnTo>
                    <a:lnTo>
                      <a:pt x="111" y="152"/>
                    </a:lnTo>
                    <a:lnTo>
                      <a:pt x="162" y="629"/>
                    </a:lnTo>
                    <a:lnTo>
                      <a:pt x="20" y="629"/>
                    </a:lnTo>
                    <a:lnTo>
                      <a:pt x="61" y="147"/>
                    </a:lnTo>
                    <a:lnTo>
                      <a:pt x="5" y="101"/>
                    </a:lnTo>
                    <a:lnTo>
                      <a:pt x="0" y="50"/>
                    </a:lnTo>
                    <a:lnTo>
                      <a:pt x="20" y="20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17" name="Freeform 12"/>
              <p:cNvSpPr>
                <a:spLocks/>
              </p:cNvSpPr>
              <p:nvPr/>
            </p:nvSpPr>
            <p:spPr bwMode="auto">
              <a:xfrm>
                <a:off x="5221" y="3525"/>
                <a:ext cx="222" cy="228"/>
              </a:xfrm>
              <a:custGeom>
                <a:avLst/>
                <a:gdLst>
                  <a:gd name="T0" fmla="*/ 76 w 222"/>
                  <a:gd name="T1" fmla="*/ 0 h 228"/>
                  <a:gd name="T2" fmla="*/ 222 w 222"/>
                  <a:gd name="T3" fmla="*/ 81 h 228"/>
                  <a:gd name="T4" fmla="*/ 222 w 222"/>
                  <a:gd name="T5" fmla="*/ 127 h 228"/>
                  <a:gd name="T6" fmla="*/ 202 w 222"/>
                  <a:gd name="T7" fmla="*/ 167 h 228"/>
                  <a:gd name="T8" fmla="*/ 177 w 222"/>
                  <a:gd name="T9" fmla="*/ 213 h 228"/>
                  <a:gd name="T10" fmla="*/ 147 w 222"/>
                  <a:gd name="T11" fmla="*/ 228 h 228"/>
                  <a:gd name="T12" fmla="*/ 96 w 222"/>
                  <a:gd name="T13" fmla="*/ 208 h 228"/>
                  <a:gd name="T14" fmla="*/ 0 w 222"/>
                  <a:gd name="T15" fmla="*/ 152 h 228"/>
                  <a:gd name="T16" fmla="*/ 76 w 222"/>
                  <a:gd name="T17" fmla="*/ 0 h 2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2" h="228">
                    <a:moveTo>
                      <a:pt x="76" y="0"/>
                    </a:moveTo>
                    <a:lnTo>
                      <a:pt x="222" y="81"/>
                    </a:lnTo>
                    <a:lnTo>
                      <a:pt x="222" y="127"/>
                    </a:lnTo>
                    <a:lnTo>
                      <a:pt x="202" y="167"/>
                    </a:lnTo>
                    <a:lnTo>
                      <a:pt x="177" y="213"/>
                    </a:lnTo>
                    <a:lnTo>
                      <a:pt x="147" y="228"/>
                    </a:lnTo>
                    <a:lnTo>
                      <a:pt x="96" y="208"/>
                    </a:lnTo>
                    <a:lnTo>
                      <a:pt x="0" y="152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18" name="Freeform 13"/>
              <p:cNvSpPr>
                <a:spLocks/>
              </p:cNvSpPr>
              <p:nvPr/>
            </p:nvSpPr>
            <p:spPr bwMode="auto">
              <a:xfrm>
                <a:off x="5231" y="3535"/>
                <a:ext cx="222" cy="228"/>
              </a:xfrm>
              <a:custGeom>
                <a:avLst/>
                <a:gdLst>
                  <a:gd name="T0" fmla="*/ 76 w 222"/>
                  <a:gd name="T1" fmla="*/ 0 h 228"/>
                  <a:gd name="T2" fmla="*/ 222 w 222"/>
                  <a:gd name="T3" fmla="*/ 81 h 228"/>
                  <a:gd name="T4" fmla="*/ 222 w 222"/>
                  <a:gd name="T5" fmla="*/ 127 h 228"/>
                  <a:gd name="T6" fmla="*/ 202 w 222"/>
                  <a:gd name="T7" fmla="*/ 167 h 228"/>
                  <a:gd name="T8" fmla="*/ 177 w 222"/>
                  <a:gd name="T9" fmla="*/ 213 h 228"/>
                  <a:gd name="T10" fmla="*/ 147 w 222"/>
                  <a:gd name="T11" fmla="*/ 228 h 228"/>
                  <a:gd name="T12" fmla="*/ 96 w 222"/>
                  <a:gd name="T13" fmla="*/ 208 h 228"/>
                  <a:gd name="T14" fmla="*/ 0 w 222"/>
                  <a:gd name="T15" fmla="*/ 152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2" h="228">
                    <a:moveTo>
                      <a:pt x="76" y="0"/>
                    </a:moveTo>
                    <a:lnTo>
                      <a:pt x="222" y="81"/>
                    </a:lnTo>
                    <a:lnTo>
                      <a:pt x="222" y="127"/>
                    </a:lnTo>
                    <a:lnTo>
                      <a:pt x="202" y="167"/>
                    </a:lnTo>
                    <a:lnTo>
                      <a:pt x="177" y="213"/>
                    </a:lnTo>
                    <a:lnTo>
                      <a:pt x="147" y="228"/>
                    </a:lnTo>
                    <a:lnTo>
                      <a:pt x="96" y="208"/>
                    </a:lnTo>
                    <a:lnTo>
                      <a:pt x="0" y="152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19" name="Rectangle 14"/>
              <p:cNvSpPr>
                <a:spLocks noChangeArrowheads="1"/>
              </p:cNvSpPr>
              <p:nvPr/>
            </p:nvSpPr>
            <p:spPr bwMode="auto">
              <a:xfrm>
                <a:off x="5468" y="3256"/>
                <a:ext cx="41" cy="35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20" name="Freeform 15"/>
              <p:cNvSpPr>
                <a:spLocks/>
              </p:cNvSpPr>
              <p:nvPr/>
            </p:nvSpPr>
            <p:spPr bwMode="auto">
              <a:xfrm>
                <a:off x="5463" y="3251"/>
                <a:ext cx="56" cy="50"/>
              </a:xfrm>
              <a:custGeom>
                <a:avLst/>
                <a:gdLst>
                  <a:gd name="T0" fmla="*/ 21 w 56"/>
                  <a:gd name="T1" fmla="*/ 0 h 50"/>
                  <a:gd name="T2" fmla="*/ 56 w 56"/>
                  <a:gd name="T3" fmla="*/ 20 h 50"/>
                  <a:gd name="T4" fmla="*/ 36 w 56"/>
                  <a:gd name="T5" fmla="*/ 50 h 50"/>
                  <a:gd name="T6" fmla="*/ 0 w 56"/>
                  <a:gd name="T7" fmla="*/ 30 h 50"/>
                  <a:gd name="T8" fmla="*/ 21 w 5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50">
                    <a:moveTo>
                      <a:pt x="21" y="0"/>
                    </a:moveTo>
                    <a:lnTo>
                      <a:pt x="56" y="20"/>
                    </a:lnTo>
                    <a:lnTo>
                      <a:pt x="36" y="50"/>
                    </a:lnTo>
                    <a:lnTo>
                      <a:pt x="0" y="30"/>
                    </a:lnTo>
                    <a:lnTo>
                      <a:pt x="21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21" name="Freeform 16"/>
              <p:cNvSpPr>
                <a:spLocks/>
              </p:cNvSpPr>
              <p:nvPr/>
            </p:nvSpPr>
            <p:spPr bwMode="auto">
              <a:xfrm>
                <a:off x="5463" y="3251"/>
                <a:ext cx="56" cy="50"/>
              </a:xfrm>
              <a:custGeom>
                <a:avLst/>
                <a:gdLst>
                  <a:gd name="T0" fmla="*/ 21 w 56"/>
                  <a:gd name="T1" fmla="*/ 0 h 50"/>
                  <a:gd name="T2" fmla="*/ 56 w 56"/>
                  <a:gd name="T3" fmla="*/ 20 h 50"/>
                  <a:gd name="T4" fmla="*/ 36 w 56"/>
                  <a:gd name="T5" fmla="*/ 50 h 50"/>
                  <a:gd name="T6" fmla="*/ 0 w 56"/>
                  <a:gd name="T7" fmla="*/ 30 h 50"/>
                  <a:gd name="T8" fmla="*/ 21 w 5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50">
                    <a:moveTo>
                      <a:pt x="21" y="0"/>
                    </a:moveTo>
                    <a:lnTo>
                      <a:pt x="56" y="20"/>
                    </a:lnTo>
                    <a:lnTo>
                      <a:pt x="36" y="50"/>
                    </a:lnTo>
                    <a:lnTo>
                      <a:pt x="0" y="30"/>
                    </a:lnTo>
                    <a:lnTo>
                      <a:pt x="21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22" name="Oval 17"/>
              <p:cNvSpPr>
                <a:spLocks noChangeArrowheads="1"/>
              </p:cNvSpPr>
              <p:nvPr/>
            </p:nvSpPr>
            <p:spPr bwMode="auto">
              <a:xfrm>
                <a:off x="5151" y="3261"/>
                <a:ext cx="136" cy="680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23" name="Freeform 18"/>
              <p:cNvSpPr>
                <a:spLocks/>
              </p:cNvSpPr>
              <p:nvPr/>
            </p:nvSpPr>
            <p:spPr bwMode="auto">
              <a:xfrm>
                <a:off x="5045" y="3301"/>
                <a:ext cx="348" cy="599"/>
              </a:xfrm>
              <a:custGeom>
                <a:avLst/>
                <a:gdLst>
                  <a:gd name="T0" fmla="*/ 121 w 348"/>
                  <a:gd name="T1" fmla="*/ 249 h 599"/>
                  <a:gd name="T2" fmla="*/ 156 w 348"/>
                  <a:gd name="T3" fmla="*/ 188 h 599"/>
                  <a:gd name="T4" fmla="*/ 186 w 348"/>
                  <a:gd name="T5" fmla="*/ 142 h 599"/>
                  <a:gd name="T6" fmla="*/ 222 w 348"/>
                  <a:gd name="T7" fmla="*/ 97 h 599"/>
                  <a:gd name="T8" fmla="*/ 247 w 348"/>
                  <a:gd name="T9" fmla="*/ 66 h 599"/>
                  <a:gd name="T10" fmla="*/ 272 w 348"/>
                  <a:gd name="T11" fmla="*/ 36 h 599"/>
                  <a:gd name="T12" fmla="*/ 297 w 348"/>
                  <a:gd name="T13" fmla="*/ 16 h 599"/>
                  <a:gd name="T14" fmla="*/ 323 w 348"/>
                  <a:gd name="T15" fmla="*/ 0 h 599"/>
                  <a:gd name="T16" fmla="*/ 333 w 348"/>
                  <a:gd name="T17" fmla="*/ 0 h 599"/>
                  <a:gd name="T18" fmla="*/ 338 w 348"/>
                  <a:gd name="T19" fmla="*/ 0 h 599"/>
                  <a:gd name="T20" fmla="*/ 348 w 348"/>
                  <a:gd name="T21" fmla="*/ 21 h 599"/>
                  <a:gd name="T22" fmla="*/ 343 w 348"/>
                  <a:gd name="T23" fmla="*/ 46 h 599"/>
                  <a:gd name="T24" fmla="*/ 338 w 348"/>
                  <a:gd name="T25" fmla="*/ 76 h 599"/>
                  <a:gd name="T26" fmla="*/ 328 w 348"/>
                  <a:gd name="T27" fmla="*/ 112 h 599"/>
                  <a:gd name="T28" fmla="*/ 302 w 348"/>
                  <a:gd name="T29" fmla="*/ 183 h 599"/>
                  <a:gd name="T30" fmla="*/ 247 w 348"/>
                  <a:gd name="T31" fmla="*/ 300 h 599"/>
                  <a:gd name="T32" fmla="*/ 222 w 348"/>
                  <a:gd name="T33" fmla="*/ 351 h 599"/>
                  <a:gd name="T34" fmla="*/ 186 w 348"/>
                  <a:gd name="T35" fmla="*/ 406 h 599"/>
                  <a:gd name="T36" fmla="*/ 156 w 348"/>
                  <a:gd name="T37" fmla="*/ 457 h 599"/>
                  <a:gd name="T38" fmla="*/ 121 w 348"/>
                  <a:gd name="T39" fmla="*/ 503 h 599"/>
                  <a:gd name="T40" fmla="*/ 96 w 348"/>
                  <a:gd name="T41" fmla="*/ 533 h 599"/>
                  <a:gd name="T42" fmla="*/ 70 w 348"/>
                  <a:gd name="T43" fmla="*/ 564 h 599"/>
                  <a:gd name="T44" fmla="*/ 45 w 348"/>
                  <a:gd name="T45" fmla="*/ 584 h 599"/>
                  <a:gd name="T46" fmla="*/ 25 w 348"/>
                  <a:gd name="T47" fmla="*/ 599 h 599"/>
                  <a:gd name="T48" fmla="*/ 15 w 348"/>
                  <a:gd name="T49" fmla="*/ 599 h 599"/>
                  <a:gd name="T50" fmla="*/ 10 w 348"/>
                  <a:gd name="T51" fmla="*/ 599 h 599"/>
                  <a:gd name="T52" fmla="*/ 0 w 348"/>
                  <a:gd name="T53" fmla="*/ 584 h 599"/>
                  <a:gd name="T54" fmla="*/ 0 w 348"/>
                  <a:gd name="T55" fmla="*/ 553 h 599"/>
                  <a:gd name="T56" fmla="*/ 5 w 348"/>
                  <a:gd name="T57" fmla="*/ 523 h 599"/>
                  <a:gd name="T58" fmla="*/ 15 w 348"/>
                  <a:gd name="T59" fmla="*/ 488 h 599"/>
                  <a:gd name="T60" fmla="*/ 40 w 348"/>
                  <a:gd name="T61" fmla="*/ 411 h 599"/>
                  <a:gd name="T62" fmla="*/ 96 w 348"/>
                  <a:gd name="T63" fmla="*/ 295 h 5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48" h="599">
                    <a:moveTo>
                      <a:pt x="111" y="264"/>
                    </a:moveTo>
                    <a:lnTo>
                      <a:pt x="121" y="249"/>
                    </a:lnTo>
                    <a:lnTo>
                      <a:pt x="136" y="224"/>
                    </a:lnTo>
                    <a:lnTo>
                      <a:pt x="156" y="188"/>
                    </a:lnTo>
                    <a:lnTo>
                      <a:pt x="171" y="168"/>
                    </a:lnTo>
                    <a:lnTo>
                      <a:pt x="186" y="142"/>
                    </a:lnTo>
                    <a:lnTo>
                      <a:pt x="206" y="117"/>
                    </a:lnTo>
                    <a:lnTo>
                      <a:pt x="222" y="97"/>
                    </a:lnTo>
                    <a:lnTo>
                      <a:pt x="237" y="76"/>
                    </a:lnTo>
                    <a:lnTo>
                      <a:pt x="247" y="66"/>
                    </a:lnTo>
                    <a:lnTo>
                      <a:pt x="257" y="56"/>
                    </a:lnTo>
                    <a:lnTo>
                      <a:pt x="272" y="36"/>
                    </a:lnTo>
                    <a:lnTo>
                      <a:pt x="287" y="26"/>
                    </a:lnTo>
                    <a:lnTo>
                      <a:pt x="297" y="16"/>
                    </a:lnTo>
                    <a:lnTo>
                      <a:pt x="312" y="5"/>
                    </a:lnTo>
                    <a:lnTo>
                      <a:pt x="323" y="0"/>
                    </a:lnTo>
                    <a:lnTo>
                      <a:pt x="333" y="0"/>
                    </a:lnTo>
                    <a:lnTo>
                      <a:pt x="338" y="0"/>
                    </a:lnTo>
                    <a:lnTo>
                      <a:pt x="343" y="5"/>
                    </a:lnTo>
                    <a:lnTo>
                      <a:pt x="348" y="21"/>
                    </a:lnTo>
                    <a:lnTo>
                      <a:pt x="348" y="31"/>
                    </a:lnTo>
                    <a:lnTo>
                      <a:pt x="343" y="46"/>
                    </a:lnTo>
                    <a:lnTo>
                      <a:pt x="343" y="56"/>
                    </a:lnTo>
                    <a:lnTo>
                      <a:pt x="338" y="76"/>
                    </a:lnTo>
                    <a:lnTo>
                      <a:pt x="333" y="97"/>
                    </a:lnTo>
                    <a:lnTo>
                      <a:pt x="328" y="112"/>
                    </a:lnTo>
                    <a:lnTo>
                      <a:pt x="323" y="132"/>
                    </a:lnTo>
                    <a:lnTo>
                      <a:pt x="302" y="183"/>
                    </a:lnTo>
                    <a:lnTo>
                      <a:pt x="277" y="239"/>
                    </a:lnTo>
                    <a:lnTo>
                      <a:pt x="247" y="300"/>
                    </a:lnTo>
                    <a:lnTo>
                      <a:pt x="232" y="330"/>
                    </a:lnTo>
                    <a:lnTo>
                      <a:pt x="222" y="351"/>
                    </a:lnTo>
                    <a:lnTo>
                      <a:pt x="206" y="376"/>
                    </a:lnTo>
                    <a:lnTo>
                      <a:pt x="186" y="406"/>
                    </a:lnTo>
                    <a:lnTo>
                      <a:pt x="171" y="432"/>
                    </a:lnTo>
                    <a:lnTo>
                      <a:pt x="156" y="457"/>
                    </a:lnTo>
                    <a:lnTo>
                      <a:pt x="136" y="482"/>
                    </a:lnTo>
                    <a:lnTo>
                      <a:pt x="121" y="503"/>
                    </a:lnTo>
                    <a:lnTo>
                      <a:pt x="106" y="523"/>
                    </a:lnTo>
                    <a:lnTo>
                      <a:pt x="96" y="533"/>
                    </a:lnTo>
                    <a:lnTo>
                      <a:pt x="85" y="543"/>
                    </a:lnTo>
                    <a:lnTo>
                      <a:pt x="70" y="564"/>
                    </a:lnTo>
                    <a:lnTo>
                      <a:pt x="55" y="574"/>
                    </a:lnTo>
                    <a:lnTo>
                      <a:pt x="45" y="584"/>
                    </a:lnTo>
                    <a:lnTo>
                      <a:pt x="35" y="594"/>
                    </a:lnTo>
                    <a:lnTo>
                      <a:pt x="25" y="599"/>
                    </a:lnTo>
                    <a:lnTo>
                      <a:pt x="20" y="599"/>
                    </a:lnTo>
                    <a:lnTo>
                      <a:pt x="15" y="599"/>
                    </a:lnTo>
                    <a:lnTo>
                      <a:pt x="10" y="599"/>
                    </a:lnTo>
                    <a:lnTo>
                      <a:pt x="0" y="589"/>
                    </a:lnTo>
                    <a:lnTo>
                      <a:pt x="0" y="584"/>
                    </a:lnTo>
                    <a:lnTo>
                      <a:pt x="0" y="574"/>
                    </a:lnTo>
                    <a:lnTo>
                      <a:pt x="0" y="553"/>
                    </a:lnTo>
                    <a:lnTo>
                      <a:pt x="0" y="543"/>
                    </a:lnTo>
                    <a:lnTo>
                      <a:pt x="5" y="523"/>
                    </a:lnTo>
                    <a:lnTo>
                      <a:pt x="10" y="503"/>
                    </a:lnTo>
                    <a:lnTo>
                      <a:pt x="15" y="488"/>
                    </a:lnTo>
                    <a:lnTo>
                      <a:pt x="25" y="462"/>
                    </a:lnTo>
                    <a:lnTo>
                      <a:pt x="40" y="411"/>
                    </a:lnTo>
                    <a:lnTo>
                      <a:pt x="65" y="356"/>
                    </a:lnTo>
                    <a:lnTo>
                      <a:pt x="96" y="295"/>
                    </a:lnTo>
                    <a:lnTo>
                      <a:pt x="111" y="264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24" name="Freeform 19"/>
              <p:cNvSpPr>
                <a:spLocks/>
              </p:cNvSpPr>
              <p:nvPr/>
            </p:nvSpPr>
            <p:spPr bwMode="auto">
              <a:xfrm>
                <a:off x="4414" y="2946"/>
                <a:ext cx="933" cy="919"/>
              </a:xfrm>
              <a:custGeom>
                <a:avLst/>
                <a:gdLst>
                  <a:gd name="T0" fmla="*/ 293 w 933"/>
                  <a:gd name="T1" fmla="*/ 0 h 919"/>
                  <a:gd name="T2" fmla="*/ 923 w 933"/>
                  <a:gd name="T3" fmla="*/ 350 h 919"/>
                  <a:gd name="T4" fmla="*/ 933 w 933"/>
                  <a:gd name="T5" fmla="*/ 386 h 919"/>
                  <a:gd name="T6" fmla="*/ 893 w 933"/>
                  <a:gd name="T7" fmla="*/ 538 h 919"/>
                  <a:gd name="T8" fmla="*/ 797 w 933"/>
                  <a:gd name="T9" fmla="*/ 726 h 919"/>
                  <a:gd name="T10" fmla="*/ 686 w 933"/>
                  <a:gd name="T11" fmla="*/ 868 h 919"/>
                  <a:gd name="T12" fmla="*/ 626 w 933"/>
                  <a:gd name="T13" fmla="*/ 919 h 919"/>
                  <a:gd name="T14" fmla="*/ 616 w 933"/>
                  <a:gd name="T15" fmla="*/ 914 h 919"/>
                  <a:gd name="T16" fmla="*/ 0 w 933"/>
                  <a:gd name="T17" fmla="*/ 569 h 919"/>
                  <a:gd name="T18" fmla="*/ 293 w 933"/>
                  <a:gd name="T19" fmla="*/ 0 h 9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33" h="919">
                    <a:moveTo>
                      <a:pt x="293" y="0"/>
                    </a:moveTo>
                    <a:lnTo>
                      <a:pt x="923" y="350"/>
                    </a:lnTo>
                    <a:lnTo>
                      <a:pt x="933" y="386"/>
                    </a:lnTo>
                    <a:lnTo>
                      <a:pt x="893" y="538"/>
                    </a:lnTo>
                    <a:lnTo>
                      <a:pt x="797" y="726"/>
                    </a:lnTo>
                    <a:lnTo>
                      <a:pt x="686" y="868"/>
                    </a:lnTo>
                    <a:lnTo>
                      <a:pt x="626" y="919"/>
                    </a:lnTo>
                    <a:lnTo>
                      <a:pt x="616" y="914"/>
                    </a:lnTo>
                    <a:lnTo>
                      <a:pt x="0" y="569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25" name="Freeform 20"/>
              <p:cNvSpPr>
                <a:spLocks/>
              </p:cNvSpPr>
              <p:nvPr/>
            </p:nvSpPr>
            <p:spPr bwMode="auto">
              <a:xfrm>
                <a:off x="4424" y="2956"/>
                <a:ext cx="933" cy="919"/>
              </a:xfrm>
              <a:custGeom>
                <a:avLst/>
                <a:gdLst>
                  <a:gd name="T0" fmla="*/ 293 w 933"/>
                  <a:gd name="T1" fmla="*/ 0 h 919"/>
                  <a:gd name="T2" fmla="*/ 923 w 933"/>
                  <a:gd name="T3" fmla="*/ 350 h 919"/>
                  <a:gd name="T4" fmla="*/ 933 w 933"/>
                  <a:gd name="T5" fmla="*/ 386 h 919"/>
                  <a:gd name="T6" fmla="*/ 893 w 933"/>
                  <a:gd name="T7" fmla="*/ 538 h 919"/>
                  <a:gd name="T8" fmla="*/ 797 w 933"/>
                  <a:gd name="T9" fmla="*/ 726 h 919"/>
                  <a:gd name="T10" fmla="*/ 686 w 933"/>
                  <a:gd name="T11" fmla="*/ 868 h 919"/>
                  <a:gd name="T12" fmla="*/ 626 w 933"/>
                  <a:gd name="T13" fmla="*/ 919 h 919"/>
                  <a:gd name="T14" fmla="*/ 616 w 933"/>
                  <a:gd name="T15" fmla="*/ 914 h 919"/>
                  <a:gd name="T16" fmla="*/ 0 w 933"/>
                  <a:gd name="T17" fmla="*/ 569 h 9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3" h="919">
                    <a:moveTo>
                      <a:pt x="293" y="0"/>
                    </a:moveTo>
                    <a:lnTo>
                      <a:pt x="923" y="350"/>
                    </a:lnTo>
                    <a:lnTo>
                      <a:pt x="933" y="386"/>
                    </a:lnTo>
                    <a:lnTo>
                      <a:pt x="893" y="538"/>
                    </a:lnTo>
                    <a:lnTo>
                      <a:pt x="797" y="726"/>
                    </a:lnTo>
                    <a:lnTo>
                      <a:pt x="686" y="868"/>
                    </a:lnTo>
                    <a:lnTo>
                      <a:pt x="626" y="919"/>
                    </a:lnTo>
                    <a:lnTo>
                      <a:pt x="616" y="914"/>
                    </a:lnTo>
                    <a:lnTo>
                      <a:pt x="0" y="569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26" name="Freeform 21"/>
              <p:cNvSpPr>
                <a:spLocks/>
              </p:cNvSpPr>
              <p:nvPr/>
            </p:nvSpPr>
            <p:spPr bwMode="auto">
              <a:xfrm>
                <a:off x="4374" y="2921"/>
                <a:ext cx="383" cy="639"/>
              </a:xfrm>
              <a:custGeom>
                <a:avLst/>
                <a:gdLst>
                  <a:gd name="T0" fmla="*/ 116 w 383"/>
                  <a:gd name="T1" fmla="*/ 254 h 639"/>
                  <a:gd name="T2" fmla="*/ 151 w 383"/>
                  <a:gd name="T3" fmla="*/ 193 h 639"/>
                  <a:gd name="T4" fmla="*/ 186 w 383"/>
                  <a:gd name="T5" fmla="*/ 147 h 639"/>
                  <a:gd name="T6" fmla="*/ 222 w 383"/>
                  <a:gd name="T7" fmla="*/ 96 h 639"/>
                  <a:gd name="T8" fmla="*/ 252 w 383"/>
                  <a:gd name="T9" fmla="*/ 66 h 639"/>
                  <a:gd name="T10" fmla="*/ 277 w 383"/>
                  <a:gd name="T11" fmla="*/ 40 h 639"/>
                  <a:gd name="T12" fmla="*/ 312 w 383"/>
                  <a:gd name="T13" fmla="*/ 15 h 639"/>
                  <a:gd name="T14" fmla="*/ 333 w 383"/>
                  <a:gd name="T15" fmla="*/ 5 h 639"/>
                  <a:gd name="T16" fmla="*/ 363 w 383"/>
                  <a:gd name="T17" fmla="*/ 5 h 639"/>
                  <a:gd name="T18" fmla="*/ 368 w 383"/>
                  <a:gd name="T19" fmla="*/ 10 h 639"/>
                  <a:gd name="T20" fmla="*/ 378 w 383"/>
                  <a:gd name="T21" fmla="*/ 25 h 639"/>
                  <a:gd name="T22" fmla="*/ 383 w 383"/>
                  <a:gd name="T23" fmla="*/ 51 h 639"/>
                  <a:gd name="T24" fmla="*/ 383 w 383"/>
                  <a:gd name="T25" fmla="*/ 91 h 639"/>
                  <a:gd name="T26" fmla="*/ 373 w 383"/>
                  <a:gd name="T27" fmla="*/ 132 h 639"/>
                  <a:gd name="T28" fmla="*/ 363 w 383"/>
                  <a:gd name="T29" fmla="*/ 172 h 639"/>
                  <a:gd name="T30" fmla="*/ 343 w 383"/>
                  <a:gd name="T31" fmla="*/ 228 h 639"/>
                  <a:gd name="T32" fmla="*/ 318 w 383"/>
                  <a:gd name="T33" fmla="*/ 289 h 639"/>
                  <a:gd name="T34" fmla="*/ 287 w 383"/>
                  <a:gd name="T35" fmla="*/ 350 h 639"/>
                  <a:gd name="T36" fmla="*/ 267 w 383"/>
                  <a:gd name="T37" fmla="*/ 391 h 639"/>
                  <a:gd name="T38" fmla="*/ 232 w 383"/>
                  <a:gd name="T39" fmla="*/ 446 h 639"/>
                  <a:gd name="T40" fmla="*/ 196 w 383"/>
                  <a:gd name="T41" fmla="*/ 497 h 639"/>
                  <a:gd name="T42" fmla="*/ 161 w 383"/>
                  <a:gd name="T43" fmla="*/ 543 h 639"/>
                  <a:gd name="T44" fmla="*/ 131 w 383"/>
                  <a:gd name="T45" fmla="*/ 573 h 639"/>
                  <a:gd name="T46" fmla="*/ 106 w 383"/>
                  <a:gd name="T47" fmla="*/ 599 h 639"/>
                  <a:gd name="T48" fmla="*/ 75 w 383"/>
                  <a:gd name="T49" fmla="*/ 624 h 639"/>
                  <a:gd name="T50" fmla="*/ 45 w 383"/>
                  <a:gd name="T51" fmla="*/ 639 h 639"/>
                  <a:gd name="T52" fmla="*/ 25 w 383"/>
                  <a:gd name="T53" fmla="*/ 639 h 639"/>
                  <a:gd name="T54" fmla="*/ 20 w 383"/>
                  <a:gd name="T55" fmla="*/ 634 h 639"/>
                  <a:gd name="T56" fmla="*/ 5 w 383"/>
                  <a:gd name="T57" fmla="*/ 614 h 639"/>
                  <a:gd name="T58" fmla="*/ 0 w 383"/>
                  <a:gd name="T59" fmla="*/ 588 h 639"/>
                  <a:gd name="T60" fmla="*/ 5 w 383"/>
                  <a:gd name="T61" fmla="*/ 543 h 639"/>
                  <a:gd name="T62" fmla="*/ 10 w 383"/>
                  <a:gd name="T63" fmla="*/ 507 h 639"/>
                  <a:gd name="T64" fmla="*/ 20 w 383"/>
                  <a:gd name="T65" fmla="*/ 467 h 639"/>
                  <a:gd name="T66" fmla="*/ 40 w 383"/>
                  <a:gd name="T67" fmla="*/ 411 h 639"/>
                  <a:gd name="T68" fmla="*/ 65 w 383"/>
                  <a:gd name="T69" fmla="*/ 355 h 639"/>
                  <a:gd name="T70" fmla="*/ 96 w 383"/>
                  <a:gd name="T71" fmla="*/ 294 h 63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83" h="639">
                    <a:moveTo>
                      <a:pt x="106" y="274"/>
                    </a:moveTo>
                    <a:lnTo>
                      <a:pt x="116" y="254"/>
                    </a:lnTo>
                    <a:lnTo>
                      <a:pt x="131" y="228"/>
                    </a:lnTo>
                    <a:lnTo>
                      <a:pt x="151" y="193"/>
                    </a:lnTo>
                    <a:lnTo>
                      <a:pt x="166" y="172"/>
                    </a:lnTo>
                    <a:lnTo>
                      <a:pt x="186" y="147"/>
                    </a:lnTo>
                    <a:lnTo>
                      <a:pt x="207" y="117"/>
                    </a:lnTo>
                    <a:lnTo>
                      <a:pt x="222" y="96"/>
                    </a:lnTo>
                    <a:lnTo>
                      <a:pt x="242" y="76"/>
                    </a:lnTo>
                    <a:lnTo>
                      <a:pt x="252" y="66"/>
                    </a:lnTo>
                    <a:lnTo>
                      <a:pt x="262" y="56"/>
                    </a:lnTo>
                    <a:lnTo>
                      <a:pt x="277" y="40"/>
                    </a:lnTo>
                    <a:lnTo>
                      <a:pt x="297" y="25"/>
                    </a:lnTo>
                    <a:lnTo>
                      <a:pt x="312" y="15"/>
                    </a:lnTo>
                    <a:lnTo>
                      <a:pt x="323" y="10"/>
                    </a:lnTo>
                    <a:lnTo>
                      <a:pt x="333" y="5"/>
                    </a:lnTo>
                    <a:lnTo>
                      <a:pt x="353" y="0"/>
                    </a:lnTo>
                    <a:lnTo>
                      <a:pt x="363" y="5"/>
                    </a:lnTo>
                    <a:lnTo>
                      <a:pt x="368" y="10"/>
                    </a:lnTo>
                    <a:lnTo>
                      <a:pt x="373" y="15"/>
                    </a:lnTo>
                    <a:lnTo>
                      <a:pt x="378" y="25"/>
                    </a:lnTo>
                    <a:lnTo>
                      <a:pt x="383" y="40"/>
                    </a:lnTo>
                    <a:lnTo>
                      <a:pt x="383" y="51"/>
                    </a:lnTo>
                    <a:lnTo>
                      <a:pt x="383" y="71"/>
                    </a:lnTo>
                    <a:lnTo>
                      <a:pt x="383" y="91"/>
                    </a:lnTo>
                    <a:lnTo>
                      <a:pt x="378" y="117"/>
                    </a:lnTo>
                    <a:lnTo>
                      <a:pt x="373" y="132"/>
                    </a:lnTo>
                    <a:lnTo>
                      <a:pt x="368" y="147"/>
                    </a:lnTo>
                    <a:lnTo>
                      <a:pt x="363" y="172"/>
                    </a:lnTo>
                    <a:lnTo>
                      <a:pt x="353" y="203"/>
                    </a:lnTo>
                    <a:lnTo>
                      <a:pt x="343" y="228"/>
                    </a:lnTo>
                    <a:lnTo>
                      <a:pt x="333" y="259"/>
                    </a:lnTo>
                    <a:lnTo>
                      <a:pt x="318" y="289"/>
                    </a:lnTo>
                    <a:lnTo>
                      <a:pt x="302" y="319"/>
                    </a:lnTo>
                    <a:lnTo>
                      <a:pt x="287" y="350"/>
                    </a:lnTo>
                    <a:lnTo>
                      <a:pt x="277" y="370"/>
                    </a:lnTo>
                    <a:lnTo>
                      <a:pt x="267" y="391"/>
                    </a:lnTo>
                    <a:lnTo>
                      <a:pt x="252" y="416"/>
                    </a:lnTo>
                    <a:lnTo>
                      <a:pt x="232" y="446"/>
                    </a:lnTo>
                    <a:lnTo>
                      <a:pt x="217" y="472"/>
                    </a:lnTo>
                    <a:lnTo>
                      <a:pt x="196" y="497"/>
                    </a:lnTo>
                    <a:lnTo>
                      <a:pt x="176" y="522"/>
                    </a:lnTo>
                    <a:lnTo>
                      <a:pt x="161" y="543"/>
                    </a:lnTo>
                    <a:lnTo>
                      <a:pt x="141" y="563"/>
                    </a:lnTo>
                    <a:lnTo>
                      <a:pt x="131" y="573"/>
                    </a:lnTo>
                    <a:lnTo>
                      <a:pt x="121" y="583"/>
                    </a:lnTo>
                    <a:lnTo>
                      <a:pt x="106" y="599"/>
                    </a:lnTo>
                    <a:lnTo>
                      <a:pt x="91" y="614"/>
                    </a:lnTo>
                    <a:lnTo>
                      <a:pt x="75" y="624"/>
                    </a:lnTo>
                    <a:lnTo>
                      <a:pt x="55" y="634"/>
                    </a:lnTo>
                    <a:lnTo>
                      <a:pt x="45" y="639"/>
                    </a:lnTo>
                    <a:lnTo>
                      <a:pt x="30" y="639"/>
                    </a:lnTo>
                    <a:lnTo>
                      <a:pt x="25" y="639"/>
                    </a:lnTo>
                    <a:lnTo>
                      <a:pt x="20" y="634"/>
                    </a:lnTo>
                    <a:lnTo>
                      <a:pt x="10" y="624"/>
                    </a:lnTo>
                    <a:lnTo>
                      <a:pt x="5" y="614"/>
                    </a:lnTo>
                    <a:lnTo>
                      <a:pt x="0" y="599"/>
                    </a:lnTo>
                    <a:lnTo>
                      <a:pt x="0" y="588"/>
                    </a:lnTo>
                    <a:lnTo>
                      <a:pt x="0" y="568"/>
                    </a:lnTo>
                    <a:lnTo>
                      <a:pt x="5" y="543"/>
                    </a:lnTo>
                    <a:lnTo>
                      <a:pt x="5" y="522"/>
                    </a:lnTo>
                    <a:lnTo>
                      <a:pt x="10" y="507"/>
                    </a:lnTo>
                    <a:lnTo>
                      <a:pt x="15" y="492"/>
                    </a:lnTo>
                    <a:lnTo>
                      <a:pt x="20" y="467"/>
                    </a:lnTo>
                    <a:lnTo>
                      <a:pt x="30" y="436"/>
                    </a:lnTo>
                    <a:lnTo>
                      <a:pt x="40" y="411"/>
                    </a:lnTo>
                    <a:lnTo>
                      <a:pt x="50" y="385"/>
                    </a:lnTo>
                    <a:lnTo>
                      <a:pt x="65" y="355"/>
                    </a:lnTo>
                    <a:lnTo>
                      <a:pt x="80" y="325"/>
                    </a:lnTo>
                    <a:lnTo>
                      <a:pt x="96" y="294"/>
                    </a:lnTo>
                    <a:lnTo>
                      <a:pt x="106" y="274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27" name="Freeform 22"/>
              <p:cNvSpPr>
                <a:spLocks/>
              </p:cNvSpPr>
              <p:nvPr/>
            </p:nvSpPr>
            <p:spPr bwMode="auto">
              <a:xfrm>
                <a:off x="4374" y="2921"/>
                <a:ext cx="383" cy="639"/>
              </a:xfrm>
              <a:custGeom>
                <a:avLst/>
                <a:gdLst>
                  <a:gd name="T0" fmla="*/ 116 w 383"/>
                  <a:gd name="T1" fmla="*/ 254 h 639"/>
                  <a:gd name="T2" fmla="*/ 151 w 383"/>
                  <a:gd name="T3" fmla="*/ 193 h 639"/>
                  <a:gd name="T4" fmla="*/ 186 w 383"/>
                  <a:gd name="T5" fmla="*/ 147 h 639"/>
                  <a:gd name="T6" fmla="*/ 222 w 383"/>
                  <a:gd name="T7" fmla="*/ 96 h 639"/>
                  <a:gd name="T8" fmla="*/ 252 w 383"/>
                  <a:gd name="T9" fmla="*/ 66 h 639"/>
                  <a:gd name="T10" fmla="*/ 277 w 383"/>
                  <a:gd name="T11" fmla="*/ 40 h 639"/>
                  <a:gd name="T12" fmla="*/ 312 w 383"/>
                  <a:gd name="T13" fmla="*/ 15 h 639"/>
                  <a:gd name="T14" fmla="*/ 333 w 383"/>
                  <a:gd name="T15" fmla="*/ 5 h 639"/>
                  <a:gd name="T16" fmla="*/ 363 w 383"/>
                  <a:gd name="T17" fmla="*/ 5 h 639"/>
                  <a:gd name="T18" fmla="*/ 368 w 383"/>
                  <a:gd name="T19" fmla="*/ 10 h 639"/>
                  <a:gd name="T20" fmla="*/ 378 w 383"/>
                  <a:gd name="T21" fmla="*/ 25 h 639"/>
                  <a:gd name="T22" fmla="*/ 383 w 383"/>
                  <a:gd name="T23" fmla="*/ 51 h 639"/>
                  <a:gd name="T24" fmla="*/ 383 w 383"/>
                  <a:gd name="T25" fmla="*/ 91 h 639"/>
                  <a:gd name="T26" fmla="*/ 373 w 383"/>
                  <a:gd name="T27" fmla="*/ 132 h 639"/>
                  <a:gd name="T28" fmla="*/ 363 w 383"/>
                  <a:gd name="T29" fmla="*/ 172 h 639"/>
                  <a:gd name="T30" fmla="*/ 343 w 383"/>
                  <a:gd name="T31" fmla="*/ 228 h 639"/>
                  <a:gd name="T32" fmla="*/ 318 w 383"/>
                  <a:gd name="T33" fmla="*/ 289 h 639"/>
                  <a:gd name="T34" fmla="*/ 287 w 383"/>
                  <a:gd name="T35" fmla="*/ 350 h 639"/>
                  <a:gd name="T36" fmla="*/ 267 w 383"/>
                  <a:gd name="T37" fmla="*/ 391 h 639"/>
                  <a:gd name="T38" fmla="*/ 232 w 383"/>
                  <a:gd name="T39" fmla="*/ 446 h 639"/>
                  <a:gd name="T40" fmla="*/ 196 w 383"/>
                  <a:gd name="T41" fmla="*/ 497 h 639"/>
                  <a:gd name="T42" fmla="*/ 161 w 383"/>
                  <a:gd name="T43" fmla="*/ 543 h 639"/>
                  <a:gd name="T44" fmla="*/ 131 w 383"/>
                  <a:gd name="T45" fmla="*/ 573 h 639"/>
                  <a:gd name="T46" fmla="*/ 106 w 383"/>
                  <a:gd name="T47" fmla="*/ 599 h 639"/>
                  <a:gd name="T48" fmla="*/ 75 w 383"/>
                  <a:gd name="T49" fmla="*/ 624 h 639"/>
                  <a:gd name="T50" fmla="*/ 45 w 383"/>
                  <a:gd name="T51" fmla="*/ 639 h 639"/>
                  <a:gd name="T52" fmla="*/ 25 w 383"/>
                  <a:gd name="T53" fmla="*/ 639 h 639"/>
                  <a:gd name="T54" fmla="*/ 20 w 383"/>
                  <a:gd name="T55" fmla="*/ 634 h 639"/>
                  <a:gd name="T56" fmla="*/ 5 w 383"/>
                  <a:gd name="T57" fmla="*/ 614 h 639"/>
                  <a:gd name="T58" fmla="*/ 0 w 383"/>
                  <a:gd name="T59" fmla="*/ 588 h 639"/>
                  <a:gd name="T60" fmla="*/ 5 w 383"/>
                  <a:gd name="T61" fmla="*/ 543 h 639"/>
                  <a:gd name="T62" fmla="*/ 10 w 383"/>
                  <a:gd name="T63" fmla="*/ 507 h 639"/>
                  <a:gd name="T64" fmla="*/ 20 w 383"/>
                  <a:gd name="T65" fmla="*/ 467 h 639"/>
                  <a:gd name="T66" fmla="*/ 40 w 383"/>
                  <a:gd name="T67" fmla="*/ 411 h 639"/>
                  <a:gd name="T68" fmla="*/ 65 w 383"/>
                  <a:gd name="T69" fmla="*/ 355 h 639"/>
                  <a:gd name="T70" fmla="*/ 96 w 383"/>
                  <a:gd name="T71" fmla="*/ 294 h 63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83" h="639">
                    <a:moveTo>
                      <a:pt x="106" y="274"/>
                    </a:moveTo>
                    <a:lnTo>
                      <a:pt x="116" y="254"/>
                    </a:lnTo>
                    <a:lnTo>
                      <a:pt x="131" y="228"/>
                    </a:lnTo>
                    <a:lnTo>
                      <a:pt x="151" y="193"/>
                    </a:lnTo>
                    <a:lnTo>
                      <a:pt x="166" y="172"/>
                    </a:lnTo>
                    <a:lnTo>
                      <a:pt x="186" y="147"/>
                    </a:lnTo>
                    <a:lnTo>
                      <a:pt x="207" y="117"/>
                    </a:lnTo>
                    <a:lnTo>
                      <a:pt x="222" y="96"/>
                    </a:lnTo>
                    <a:lnTo>
                      <a:pt x="242" y="76"/>
                    </a:lnTo>
                    <a:lnTo>
                      <a:pt x="252" y="66"/>
                    </a:lnTo>
                    <a:lnTo>
                      <a:pt x="262" y="56"/>
                    </a:lnTo>
                    <a:lnTo>
                      <a:pt x="277" y="40"/>
                    </a:lnTo>
                    <a:lnTo>
                      <a:pt x="297" y="25"/>
                    </a:lnTo>
                    <a:lnTo>
                      <a:pt x="312" y="15"/>
                    </a:lnTo>
                    <a:lnTo>
                      <a:pt x="323" y="10"/>
                    </a:lnTo>
                    <a:lnTo>
                      <a:pt x="333" y="5"/>
                    </a:lnTo>
                    <a:lnTo>
                      <a:pt x="353" y="0"/>
                    </a:lnTo>
                    <a:lnTo>
                      <a:pt x="363" y="5"/>
                    </a:lnTo>
                    <a:lnTo>
                      <a:pt x="368" y="10"/>
                    </a:lnTo>
                    <a:lnTo>
                      <a:pt x="373" y="15"/>
                    </a:lnTo>
                    <a:lnTo>
                      <a:pt x="378" y="25"/>
                    </a:lnTo>
                    <a:lnTo>
                      <a:pt x="383" y="40"/>
                    </a:lnTo>
                    <a:lnTo>
                      <a:pt x="383" y="51"/>
                    </a:lnTo>
                    <a:lnTo>
                      <a:pt x="383" y="71"/>
                    </a:lnTo>
                    <a:lnTo>
                      <a:pt x="383" y="91"/>
                    </a:lnTo>
                    <a:lnTo>
                      <a:pt x="378" y="117"/>
                    </a:lnTo>
                    <a:lnTo>
                      <a:pt x="373" y="132"/>
                    </a:lnTo>
                    <a:lnTo>
                      <a:pt x="368" y="147"/>
                    </a:lnTo>
                    <a:lnTo>
                      <a:pt x="363" y="172"/>
                    </a:lnTo>
                    <a:lnTo>
                      <a:pt x="353" y="203"/>
                    </a:lnTo>
                    <a:lnTo>
                      <a:pt x="343" y="228"/>
                    </a:lnTo>
                    <a:lnTo>
                      <a:pt x="333" y="259"/>
                    </a:lnTo>
                    <a:lnTo>
                      <a:pt x="318" y="289"/>
                    </a:lnTo>
                    <a:lnTo>
                      <a:pt x="302" y="319"/>
                    </a:lnTo>
                    <a:lnTo>
                      <a:pt x="287" y="350"/>
                    </a:lnTo>
                    <a:lnTo>
                      <a:pt x="277" y="370"/>
                    </a:lnTo>
                    <a:lnTo>
                      <a:pt x="267" y="391"/>
                    </a:lnTo>
                    <a:lnTo>
                      <a:pt x="252" y="416"/>
                    </a:lnTo>
                    <a:lnTo>
                      <a:pt x="232" y="446"/>
                    </a:lnTo>
                    <a:lnTo>
                      <a:pt x="217" y="472"/>
                    </a:lnTo>
                    <a:lnTo>
                      <a:pt x="196" y="497"/>
                    </a:lnTo>
                    <a:lnTo>
                      <a:pt x="176" y="522"/>
                    </a:lnTo>
                    <a:lnTo>
                      <a:pt x="161" y="543"/>
                    </a:lnTo>
                    <a:lnTo>
                      <a:pt x="141" y="563"/>
                    </a:lnTo>
                    <a:lnTo>
                      <a:pt x="131" y="573"/>
                    </a:lnTo>
                    <a:lnTo>
                      <a:pt x="121" y="583"/>
                    </a:lnTo>
                    <a:lnTo>
                      <a:pt x="106" y="599"/>
                    </a:lnTo>
                    <a:lnTo>
                      <a:pt x="91" y="614"/>
                    </a:lnTo>
                    <a:lnTo>
                      <a:pt x="75" y="624"/>
                    </a:lnTo>
                    <a:lnTo>
                      <a:pt x="55" y="634"/>
                    </a:lnTo>
                    <a:lnTo>
                      <a:pt x="45" y="639"/>
                    </a:lnTo>
                    <a:lnTo>
                      <a:pt x="30" y="639"/>
                    </a:lnTo>
                    <a:lnTo>
                      <a:pt x="25" y="639"/>
                    </a:lnTo>
                    <a:lnTo>
                      <a:pt x="20" y="634"/>
                    </a:lnTo>
                    <a:lnTo>
                      <a:pt x="10" y="624"/>
                    </a:lnTo>
                    <a:lnTo>
                      <a:pt x="5" y="614"/>
                    </a:lnTo>
                    <a:lnTo>
                      <a:pt x="0" y="599"/>
                    </a:lnTo>
                    <a:lnTo>
                      <a:pt x="0" y="588"/>
                    </a:lnTo>
                    <a:lnTo>
                      <a:pt x="0" y="568"/>
                    </a:lnTo>
                    <a:lnTo>
                      <a:pt x="5" y="543"/>
                    </a:lnTo>
                    <a:lnTo>
                      <a:pt x="5" y="522"/>
                    </a:lnTo>
                    <a:lnTo>
                      <a:pt x="10" y="507"/>
                    </a:lnTo>
                    <a:lnTo>
                      <a:pt x="15" y="492"/>
                    </a:lnTo>
                    <a:lnTo>
                      <a:pt x="20" y="467"/>
                    </a:lnTo>
                    <a:lnTo>
                      <a:pt x="30" y="436"/>
                    </a:lnTo>
                    <a:lnTo>
                      <a:pt x="40" y="411"/>
                    </a:lnTo>
                    <a:lnTo>
                      <a:pt x="50" y="385"/>
                    </a:lnTo>
                    <a:lnTo>
                      <a:pt x="65" y="355"/>
                    </a:lnTo>
                    <a:lnTo>
                      <a:pt x="80" y="325"/>
                    </a:lnTo>
                    <a:lnTo>
                      <a:pt x="96" y="294"/>
                    </a:lnTo>
                    <a:lnTo>
                      <a:pt x="106" y="274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28" name="Oval 23"/>
              <p:cNvSpPr>
                <a:spLocks noChangeArrowheads="1"/>
              </p:cNvSpPr>
              <p:nvPr/>
            </p:nvSpPr>
            <p:spPr bwMode="auto">
              <a:xfrm>
                <a:off x="4641" y="2987"/>
                <a:ext cx="51" cy="1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29" name="Freeform 24"/>
              <p:cNvSpPr>
                <a:spLocks/>
              </p:cNvSpPr>
              <p:nvPr/>
            </p:nvSpPr>
            <p:spPr bwMode="auto">
              <a:xfrm>
                <a:off x="4631" y="2997"/>
                <a:ext cx="71" cy="96"/>
              </a:xfrm>
              <a:custGeom>
                <a:avLst/>
                <a:gdLst>
                  <a:gd name="T0" fmla="*/ 15 w 71"/>
                  <a:gd name="T1" fmla="*/ 35 h 96"/>
                  <a:gd name="T2" fmla="*/ 20 w 71"/>
                  <a:gd name="T3" fmla="*/ 25 h 96"/>
                  <a:gd name="T4" fmla="*/ 35 w 71"/>
                  <a:gd name="T5" fmla="*/ 10 h 96"/>
                  <a:gd name="T6" fmla="*/ 40 w 71"/>
                  <a:gd name="T7" fmla="*/ 5 h 96"/>
                  <a:gd name="T8" fmla="*/ 40 w 71"/>
                  <a:gd name="T9" fmla="*/ 5 h 96"/>
                  <a:gd name="T10" fmla="*/ 50 w 71"/>
                  <a:gd name="T11" fmla="*/ 0 h 96"/>
                  <a:gd name="T12" fmla="*/ 55 w 71"/>
                  <a:gd name="T13" fmla="*/ 0 h 96"/>
                  <a:gd name="T14" fmla="*/ 66 w 71"/>
                  <a:gd name="T15" fmla="*/ 0 h 96"/>
                  <a:gd name="T16" fmla="*/ 66 w 71"/>
                  <a:gd name="T17" fmla="*/ 0 h 96"/>
                  <a:gd name="T18" fmla="*/ 71 w 71"/>
                  <a:gd name="T19" fmla="*/ 5 h 96"/>
                  <a:gd name="T20" fmla="*/ 71 w 71"/>
                  <a:gd name="T21" fmla="*/ 15 h 96"/>
                  <a:gd name="T22" fmla="*/ 71 w 71"/>
                  <a:gd name="T23" fmla="*/ 20 h 96"/>
                  <a:gd name="T24" fmla="*/ 71 w 71"/>
                  <a:gd name="T25" fmla="*/ 25 h 96"/>
                  <a:gd name="T26" fmla="*/ 71 w 71"/>
                  <a:gd name="T27" fmla="*/ 35 h 96"/>
                  <a:gd name="T28" fmla="*/ 66 w 71"/>
                  <a:gd name="T29" fmla="*/ 46 h 96"/>
                  <a:gd name="T30" fmla="*/ 61 w 71"/>
                  <a:gd name="T31" fmla="*/ 56 h 96"/>
                  <a:gd name="T32" fmla="*/ 55 w 71"/>
                  <a:gd name="T33" fmla="*/ 61 h 96"/>
                  <a:gd name="T34" fmla="*/ 50 w 71"/>
                  <a:gd name="T35" fmla="*/ 71 h 96"/>
                  <a:gd name="T36" fmla="*/ 40 w 71"/>
                  <a:gd name="T37" fmla="*/ 86 h 96"/>
                  <a:gd name="T38" fmla="*/ 30 w 71"/>
                  <a:gd name="T39" fmla="*/ 91 h 96"/>
                  <a:gd name="T40" fmla="*/ 25 w 71"/>
                  <a:gd name="T41" fmla="*/ 96 h 96"/>
                  <a:gd name="T42" fmla="*/ 25 w 71"/>
                  <a:gd name="T43" fmla="*/ 96 h 96"/>
                  <a:gd name="T44" fmla="*/ 20 w 71"/>
                  <a:gd name="T45" fmla="*/ 96 h 96"/>
                  <a:gd name="T46" fmla="*/ 10 w 71"/>
                  <a:gd name="T47" fmla="*/ 96 h 96"/>
                  <a:gd name="T48" fmla="*/ 10 w 71"/>
                  <a:gd name="T49" fmla="*/ 96 h 96"/>
                  <a:gd name="T50" fmla="*/ 5 w 71"/>
                  <a:gd name="T51" fmla="*/ 96 h 96"/>
                  <a:gd name="T52" fmla="*/ 0 w 71"/>
                  <a:gd name="T53" fmla="*/ 86 h 96"/>
                  <a:gd name="T54" fmla="*/ 0 w 71"/>
                  <a:gd name="T55" fmla="*/ 76 h 96"/>
                  <a:gd name="T56" fmla="*/ 5 w 71"/>
                  <a:gd name="T57" fmla="*/ 66 h 96"/>
                  <a:gd name="T58" fmla="*/ 10 w 71"/>
                  <a:gd name="T59" fmla="*/ 46 h 96"/>
                  <a:gd name="T60" fmla="*/ 15 w 71"/>
                  <a:gd name="T61" fmla="*/ 35 h 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1" h="96">
                    <a:moveTo>
                      <a:pt x="15" y="35"/>
                    </a:moveTo>
                    <a:lnTo>
                      <a:pt x="20" y="25"/>
                    </a:lnTo>
                    <a:lnTo>
                      <a:pt x="35" y="10"/>
                    </a:lnTo>
                    <a:lnTo>
                      <a:pt x="40" y="5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66" y="0"/>
                    </a:lnTo>
                    <a:lnTo>
                      <a:pt x="71" y="5"/>
                    </a:lnTo>
                    <a:lnTo>
                      <a:pt x="71" y="15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71" y="35"/>
                    </a:lnTo>
                    <a:lnTo>
                      <a:pt x="66" y="46"/>
                    </a:lnTo>
                    <a:lnTo>
                      <a:pt x="61" y="56"/>
                    </a:lnTo>
                    <a:lnTo>
                      <a:pt x="55" y="61"/>
                    </a:lnTo>
                    <a:lnTo>
                      <a:pt x="50" y="71"/>
                    </a:lnTo>
                    <a:lnTo>
                      <a:pt x="40" y="86"/>
                    </a:lnTo>
                    <a:lnTo>
                      <a:pt x="30" y="91"/>
                    </a:lnTo>
                    <a:lnTo>
                      <a:pt x="25" y="96"/>
                    </a:lnTo>
                    <a:lnTo>
                      <a:pt x="20" y="96"/>
                    </a:lnTo>
                    <a:lnTo>
                      <a:pt x="10" y="96"/>
                    </a:lnTo>
                    <a:lnTo>
                      <a:pt x="5" y="96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5" y="66"/>
                    </a:lnTo>
                    <a:lnTo>
                      <a:pt x="10" y="46"/>
                    </a:lnTo>
                    <a:lnTo>
                      <a:pt x="15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0" name="Freeform 25"/>
              <p:cNvSpPr>
                <a:spLocks/>
              </p:cNvSpPr>
              <p:nvPr/>
            </p:nvSpPr>
            <p:spPr bwMode="auto">
              <a:xfrm>
                <a:off x="4631" y="2997"/>
                <a:ext cx="71" cy="96"/>
              </a:xfrm>
              <a:custGeom>
                <a:avLst/>
                <a:gdLst>
                  <a:gd name="T0" fmla="*/ 15 w 71"/>
                  <a:gd name="T1" fmla="*/ 35 h 96"/>
                  <a:gd name="T2" fmla="*/ 20 w 71"/>
                  <a:gd name="T3" fmla="*/ 25 h 96"/>
                  <a:gd name="T4" fmla="*/ 35 w 71"/>
                  <a:gd name="T5" fmla="*/ 10 h 96"/>
                  <a:gd name="T6" fmla="*/ 40 w 71"/>
                  <a:gd name="T7" fmla="*/ 5 h 96"/>
                  <a:gd name="T8" fmla="*/ 40 w 71"/>
                  <a:gd name="T9" fmla="*/ 5 h 96"/>
                  <a:gd name="T10" fmla="*/ 50 w 71"/>
                  <a:gd name="T11" fmla="*/ 0 h 96"/>
                  <a:gd name="T12" fmla="*/ 55 w 71"/>
                  <a:gd name="T13" fmla="*/ 0 h 96"/>
                  <a:gd name="T14" fmla="*/ 66 w 71"/>
                  <a:gd name="T15" fmla="*/ 0 h 96"/>
                  <a:gd name="T16" fmla="*/ 66 w 71"/>
                  <a:gd name="T17" fmla="*/ 0 h 96"/>
                  <a:gd name="T18" fmla="*/ 71 w 71"/>
                  <a:gd name="T19" fmla="*/ 5 h 96"/>
                  <a:gd name="T20" fmla="*/ 71 w 71"/>
                  <a:gd name="T21" fmla="*/ 15 h 96"/>
                  <a:gd name="T22" fmla="*/ 71 w 71"/>
                  <a:gd name="T23" fmla="*/ 20 h 96"/>
                  <a:gd name="T24" fmla="*/ 71 w 71"/>
                  <a:gd name="T25" fmla="*/ 25 h 96"/>
                  <a:gd name="T26" fmla="*/ 71 w 71"/>
                  <a:gd name="T27" fmla="*/ 35 h 96"/>
                  <a:gd name="T28" fmla="*/ 66 w 71"/>
                  <a:gd name="T29" fmla="*/ 46 h 96"/>
                  <a:gd name="T30" fmla="*/ 61 w 71"/>
                  <a:gd name="T31" fmla="*/ 56 h 96"/>
                  <a:gd name="T32" fmla="*/ 55 w 71"/>
                  <a:gd name="T33" fmla="*/ 61 h 96"/>
                  <a:gd name="T34" fmla="*/ 50 w 71"/>
                  <a:gd name="T35" fmla="*/ 71 h 96"/>
                  <a:gd name="T36" fmla="*/ 40 w 71"/>
                  <a:gd name="T37" fmla="*/ 86 h 96"/>
                  <a:gd name="T38" fmla="*/ 30 w 71"/>
                  <a:gd name="T39" fmla="*/ 91 h 96"/>
                  <a:gd name="T40" fmla="*/ 25 w 71"/>
                  <a:gd name="T41" fmla="*/ 96 h 96"/>
                  <a:gd name="T42" fmla="*/ 25 w 71"/>
                  <a:gd name="T43" fmla="*/ 96 h 96"/>
                  <a:gd name="T44" fmla="*/ 20 w 71"/>
                  <a:gd name="T45" fmla="*/ 96 h 96"/>
                  <a:gd name="T46" fmla="*/ 10 w 71"/>
                  <a:gd name="T47" fmla="*/ 96 h 96"/>
                  <a:gd name="T48" fmla="*/ 10 w 71"/>
                  <a:gd name="T49" fmla="*/ 96 h 96"/>
                  <a:gd name="T50" fmla="*/ 5 w 71"/>
                  <a:gd name="T51" fmla="*/ 96 h 96"/>
                  <a:gd name="T52" fmla="*/ 0 w 71"/>
                  <a:gd name="T53" fmla="*/ 86 h 96"/>
                  <a:gd name="T54" fmla="*/ 0 w 71"/>
                  <a:gd name="T55" fmla="*/ 76 h 96"/>
                  <a:gd name="T56" fmla="*/ 5 w 71"/>
                  <a:gd name="T57" fmla="*/ 66 h 96"/>
                  <a:gd name="T58" fmla="*/ 10 w 71"/>
                  <a:gd name="T59" fmla="*/ 46 h 96"/>
                  <a:gd name="T60" fmla="*/ 15 w 71"/>
                  <a:gd name="T61" fmla="*/ 35 h 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1" h="96">
                    <a:moveTo>
                      <a:pt x="15" y="35"/>
                    </a:moveTo>
                    <a:lnTo>
                      <a:pt x="20" y="25"/>
                    </a:lnTo>
                    <a:lnTo>
                      <a:pt x="35" y="10"/>
                    </a:lnTo>
                    <a:lnTo>
                      <a:pt x="40" y="5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66" y="0"/>
                    </a:lnTo>
                    <a:lnTo>
                      <a:pt x="71" y="5"/>
                    </a:lnTo>
                    <a:lnTo>
                      <a:pt x="71" y="15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71" y="35"/>
                    </a:lnTo>
                    <a:lnTo>
                      <a:pt x="66" y="46"/>
                    </a:lnTo>
                    <a:lnTo>
                      <a:pt x="61" y="56"/>
                    </a:lnTo>
                    <a:lnTo>
                      <a:pt x="55" y="61"/>
                    </a:lnTo>
                    <a:lnTo>
                      <a:pt x="50" y="71"/>
                    </a:lnTo>
                    <a:lnTo>
                      <a:pt x="40" y="86"/>
                    </a:lnTo>
                    <a:lnTo>
                      <a:pt x="30" y="91"/>
                    </a:lnTo>
                    <a:lnTo>
                      <a:pt x="25" y="96"/>
                    </a:lnTo>
                    <a:lnTo>
                      <a:pt x="20" y="96"/>
                    </a:lnTo>
                    <a:lnTo>
                      <a:pt x="10" y="96"/>
                    </a:lnTo>
                    <a:lnTo>
                      <a:pt x="5" y="96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5" y="66"/>
                    </a:lnTo>
                    <a:lnTo>
                      <a:pt x="10" y="46"/>
                    </a:lnTo>
                    <a:lnTo>
                      <a:pt x="15" y="35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1" name="Oval 26"/>
              <p:cNvSpPr>
                <a:spLocks noChangeArrowheads="1"/>
              </p:cNvSpPr>
              <p:nvPr/>
            </p:nvSpPr>
            <p:spPr bwMode="auto">
              <a:xfrm>
                <a:off x="4434" y="3342"/>
                <a:ext cx="51" cy="1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32" name="Freeform 27"/>
              <p:cNvSpPr>
                <a:spLocks/>
              </p:cNvSpPr>
              <p:nvPr/>
            </p:nvSpPr>
            <p:spPr bwMode="auto">
              <a:xfrm>
                <a:off x="4424" y="3347"/>
                <a:ext cx="71" cy="102"/>
              </a:xfrm>
              <a:custGeom>
                <a:avLst/>
                <a:gdLst>
                  <a:gd name="T0" fmla="*/ 15 w 71"/>
                  <a:gd name="T1" fmla="*/ 41 h 102"/>
                  <a:gd name="T2" fmla="*/ 20 w 71"/>
                  <a:gd name="T3" fmla="*/ 30 h 102"/>
                  <a:gd name="T4" fmla="*/ 35 w 71"/>
                  <a:gd name="T5" fmla="*/ 15 h 102"/>
                  <a:gd name="T6" fmla="*/ 41 w 71"/>
                  <a:gd name="T7" fmla="*/ 10 h 102"/>
                  <a:gd name="T8" fmla="*/ 51 w 71"/>
                  <a:gd name="T9" fmla="*/ 5 h 102"/>
                  <a:gd name="T10" fmla="*/ 61 w 71"/>
                  <a:gd name="T11" fmla="*/ 0 h 102"/>
                  <a:gd name="T12" fmla="*/ 61 w 71"/>
                  <a:gd name="T13" fmla="*/ 0 h 102"/>
                  <a:gd name="T14" fmla="*/ 61 w 71"/>
                  <a:gd name="T15" fmla="*/ 0 h 102"/>
                  <a:gd name="T16" fmla="*/ 66 w 71"/>
                  <a:gd name="T17" fmla="*/ 5 h 102"/>
                  <a:gd name="T18" fmla="*/ 71 w 71"/>
                  <a:gd name="T19" fmla="*/ 15 h 102"/>
                  <a:gd name="T20" fmla="*/ 71 w 71"/>
                  <a:gd name="T21" fmla="*/ 20 h 102"/>
                  <a:gd name="T22" fmla="*/ 71 w 71"/>
                  <a:gd name="T23" fmla="*/ 25 h 102"/>
                  <a:gd name="T24" fmla="*/ 71 w 71"/>
                  <a:gd name="T25" fmla="*/ 30 h 102"/>
                  <a:gd name="T26" fmla="*/ 71 w 71"/>
                  <a:gd name="T27" fmla="*/ 36 h 102"/>
                  <a:gd name="T28" fmla="*/ 66 w 71"/>
                  <a:gd name="T29" fmla="*/ 46 h 102"/>
                  <a:gd name="T30" fmla="*/ 61 w 71"/>
                  <a:gd name="T31" fmla="*/ 56 h 102"/>
                  <a:gd name="T32" fmla="*/ 56 w 71"/>
                  <a:gd name="T33" fmla="*/ 61 h 102"/>
                  <a:gd name="T34" fmla="*/ 51 w 71"/>
                  <a:gd name="T35" fmla="*/ 71 h 102"/>
                  <a:gd name="T36" fmla="*/ 41 w 71"/>
                  <a:gd name="T37" fmla="*/ 86 h 102"/>
                  <a:gd name="T38" fmla="*/ 30 w 71"/>
                  <a:gd name="T39" fmla="*/ 96 h 102"/>
                  <a:gd name="T40" fmla="*/ 25 w 71"/>
                  <a:gd name="T41" fmla="*/ 102 h 102"/>
                  <a:gd name="T42" fmla="*/ 25 w 71"/>
                  <a:gd name="T43" fmla="*/ 102 h 102"/>
                  <a:gd name="T44" fmla="*/ 20 w 71"/>
                  <a:gd name="T45" fmla="*/ 102 h 102"/>
                  <a:gd name="T46" fmla="*/ 10 w 71"/>
                  <a:gd name="T47" fmla="*/ 102 h 102"/>
                  <a:gd name="T48" fmla="*/ 10 w 71"/>
                  <a:gd name="T49" fmla="*/ 102 h 102"/>
                  <a:gd name="T50" fmla="*/ 10 w 71"/>
                  <a:gd name="T51" fmla="*/ 102 h 102"/>
                  <a:gd name="T52" fmla="*/ 5 w 71"/>
                  <a:gd name="T53" fmla="*/ 96 h 102"/>
                  <a:gd name="T54" fmla="*/ 0 w 71"/>
                  <a:gd name="T55" fmla="*/ 86 h 102"/>
                  <a:gd name="T56" fmla="*/ 0 w 71"/>
                  <a:gd name="T57" fmla="*/ 81 h 102"/>
                  <a:gd name="T58" fmla="*/ 0 w 71"/>
                  <a:gd name="T59" fmla="*/ 76 h 102"/>
                  <a:gd name="T60" fmla="*/ 5 w 71"/>
                  <a:gd name="T61" fmla="*/ 66 h 102"/>
                  <a:gd name="T62" fmla="*/ 10 w 71"/>
                  <a:gd name="T63" fmla="*/ 51 h 102"/>
                  <a:gd name="T64" fmla="*/ 15 w 71"/>
                  <a:gd name="T65" fmla="*/ 41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1" h="102">
                    <a:moveTo>
                      <a:pt x="15" y="41"/>
                    </a:moveTo>
                    <a:lnTo>
                      <a:pt x="20" y="30"/>
                    </a:lnTo>
                    <a:lnTo>
                      <a:pt x="35" y="15"/>
                    </a:lnTo>
                    <a:lnTo>
                      <a:pt x="41" y="10"/>
                    </a:lnTo>
                    <a:lnTo>
                      <a:pt x="51" y="5"/>
                    </a:lnTo>
                    <a:lnTo>
                      <a:pt x="61" y="0"/>
                    </a:lnTo>
                    <a:lnTo>
                      <a:pt x="66" y="5"/>
                    </a:lnTo>
                    <a:lnTo>
                      <a:pt x="71" y="15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71" y="30"/>
                    </a:lnTo>
                    <a:lnTo>
                      <a:pt x="71" y="36"/>
                    </a:lnTo>
                    <a:lnTo>
                      <a:pt x="66" y="46"/>
                    </a:lnTo>
                    <a:lnTo>
                      <a:pt x="61" y="56"/>
                    </a:lnTo>
                    <a:lnTo>
                      <a:pt x="56" y="61"/>
                    </a:lnTo>
                    <a:lnTo>
                      <a:pt x="51" y="71"/>
                    </a:lnTo>
                    <a:lnTo>
                      <a:pt x="41" y="86"/>
                    </a:lnTo>
                    <a:lnTo>
                      <a:pt x="30" y="96"/>
                    </a:lnTo>
                    <a:lnTo>
                      <a:pt x="25" y="102"/>
                    </a:lnTo>
                    <a:lnTo>
                      <a:pt x="20" y="102"/>
                    </a:lnTo>
                    <a:lnTo>
                      <a:pt x="10" y="102"/>
                    </a:lnTo>
                    <a:lnTo>
                      <a:pt x="5" y="96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5" y="66"/>
                    </a:lnTo>
                    <a:lnTo>
                      <a:pt x="10" y="51"/>
                    </a:lnTo>
                    <a:lnTo>
                      <a:pt x="15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3" name="Freeform 28"/>
              <p:cNvSpPr>
                <a:spLocks/>
              </p:cNvSpPr>
              <p:nvPr/>
            </p:nvSpPr>
            <p:spPr bwMode="auto">
              <a:xfrm>
                <a:off x="4424" y="3347"/>
                <a:ext cx="71" cy="102"/>
              </a:xfrm>
              <a:custGeom>
                <a:avLst/>
                <a:gdLst>
                  <a:gd name="T0" fmla="*/ 15 w 71"/>
                  <a:gd name="T1" fmla="*/ 41 h 102"/>
                  <a:gd name="T2" fmla="*/ 20 w 71"/>
                  <a:gd name="T3" fmla="*/ 30 h 102"/>
                  <a:gd name="T4" fmla="*/ 35 w 71"/>
                  <a:gd name="T5" fmla="*/ 15 h 102"/>
                  <a:gd name="T6" fmla="*/ 41 w 71"/>
                  <a:gd name="T7" fmla="*/ 10 h 102"/>
                  <a:gd name="T8" fmla="*/ 51 w 71"/>
                  <a:gd name="T9" fmla="*/ 5 h 102"/>
                  <a:gd name="T10" fmla="*/ 61 w 71"/>
                  <a:gd name="T11" fmla="*/ 0 h 102"/>
                  <a:gd name="T12" fmla="*/ 61 w 71"/>
                  <a:gd name="T13" fmla="*/ 0 h 102"/>
                  <a:gd name="T14" fmla="*/ 61 w 71"/>
                  <a:gd name="T15" fmla="*/ 0 h 102"/>
                  <a:gd name="T16" fmla="*/ 66 w 71"/>
                  <a:gd name="T17" fmla="*/ 5 h 102"/>
                  <a:gd name="T18" fmla="*/ 71 w 71"/>
                  <a:gd name="T19" fmla="*/ 15 h 102"/>
                  <a:gd name="T20" fmla="*/ 71 w 71"/>
                  <a:gd name="T21" fmla="*/ 20 h 102"/>
                  <a:gd name="T22" fmla="*/ 71 w 71"/>
                  <a:gd name="T23" fmla="*/ 25 h 102"/>
                  <a:gd name="T24" fmla="*/ 71 w 71"/>
                  <a:gd name="T25" fmla="*/ 30 h 102"/>
                  <a:gd name="T26" fmla="*/ 71 w 71"/>
                  <a:gd name="T27" fmla="*/ 36 h 102"/>
                  <a:gd name="T28" fmla="*/ 66 w 71"/>
                  <a:gd name="T29" fmla="*/ 46 h 102"/>
                  <a:gd name="T30" fmla="*/ 61 w 71"/>
                  <a:gd name="T31" fmla="*/ 56 h 102"/>
                  <a:gd name="T32" fmla="*/ 56 w 71"/>
                  <a:gd name="T33" fmla="*/ 61 h 102"/>
                  <a:gd name="T34" fmla="*/ 51 w 71"/>
                  <a:gd name="T35" fmla="*/ 71 h 102"/>
                  <a:gd name="T36" fmla="*/ 41 w 71"/>
                  <a:gd name="T37" fmla="*/ 86 h 102"/>
                  <a:gd name="T38" fmla="*/ 30 w 71"/>
                  <a:gd name="T39" fmla="*/ 96 h 102"/>
                  <a:gd name="T40" fmla="*/ 25 w 71"/>
                  <a:gd name="T41" fmla="*/ 102 h 102"/>
                  <a:gd name="T42" fmla="*/ 25 w 71"/>
                  <a:gd name="T43" fmla="*/ 102 h 102"/>
                  <a:gd name="T44" fmla="*/ 20 w 71"/>
                  <a:gd name="T45" fmla="*/ 102 h 102"/>
                  <a:gd name="T46" fmla="*/ 10 w 71"/>
                  <a:gd name="T47" fmla="*/ 102 h 102"/>
                  <a:gd name="T48" fmla="*/ 10 w 71"/>
                  <a:gd name="T49" fmla="*/ 102 h 102"/>
                  <a:gd name="T50" fmla="*/ 10 w 71"/>
                  <a:gd name="T51" fmla="*/ 102 h 102"/>
                  <a:gd name="T52" fmla="*/ 5 w 71"/>
                  <a:gd name="T53" fmla="*/ 96 h 102"/>
                  <a:gd name="T54" fmla="*/ 0 w 71"/>
                  <a:gd name="T55" fmla="*/ 86 h 102"/>
                  <a:gd name="T56" fmla="*/ 0 w 71"/>
                  <a:gd name="T57" fmla="*/ 81 h 102"/>
                  <a:gd name="T58" fmla="*/ 0 w 71"/>
                  <a:gd name="T59" fmla="*/ 76 h 102"/>
                  <a:gd name="T60" fmla="*/ 5 w 71"/>
                  <a:gd name="T61" fmla="*/ 66 h 102"/>
                  <a:gd name="T62" fmla="*/ 10 w 71"/>
                  <a:gd name="T63" fmla="*/ 51 h 102"/>
                  <a:gd name="T64" fmla="*/ 15 w 71"/>
                  <a:gd name="T65" fmla="*/ 41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1" h="102">
                    <a:moveTo>
                      <a:pt x="15" y="41"/>
                    </a:moveTo>
                    <a:lnTo>
                      <a:pt x="20" y="30"/>
                    </a:lnTo>
                    <a:lnTo>
                      <a:pt x="35" y="15"/>
                    </a:lnTo>
                    <a:lnTo>
                      <a:pt x="41" y="10"/>
                    </a:lnTo>
                    <a:lnTo>
                      <a:pt x="51" y="5"/>
                    </a:lnTo>
                    <a:lnTo>
                      <a:pt x="61" y="0"/>
                    </a:lnTo>
                    <a:lnTo>
                      <a:pt x="66" y="5"/>
                    </a:lnTo>
                    <a:lnTo>
                      <a:pt x="71" y="15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71" y="30"/>
                    </a:lnTo>
                    <a:lnTo>
                      <a:pt x="71" y="36"/>
                    </a:lnTo>
                    <a:lnTo>
                      <a:pt x="66" y="46"/>
                    </a:lnTo>
                    <a:lnTo>
                      <a:pt x="61" y="56"/>
                    </a:lnTo>
                    <a:lnTo>
                      <a:pt x="56" y="61"/>
                    </a:lnTo>
                    <a:lnTo>
                      <a:pt x="51" y="71"/>
                    </a:lnTo>
                    <a:lnTo>
                      <a:pt x="41" y="86"/>
                    </a:lnTo>
                    <a:lnTo>
                      <a:pt x="30" y="96"/>
                    </a:lnTo>
                    <a:lnTo>
                      <a:pt x="25" y="102"/>
                    </a:lnTo>
                    <a:lnTo>
                      <a:pt x="20" y="102"/>
                    </a:lnTo>
                    <a:lnTo>
                      <a:pt x="10" y="102"/>
                    </a:lnTo>
                    <a:lnTo>
                      <a:pt x="5" y="96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5" y="66"/>
                    </a:lnTo>
                    <a:lnTo>
                      <a:pt x="10" y="51"/>
                    </a:lnTo>
                    <a:lnTo>
                      <a:pt x="15" y="41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4" name="Freeform 29"/>
              <p:cNvSpPr>
                <a:spLocks/>
              </p:cNvSpPr>
              <p:nvPr/>
            </p:nvSpPr>
            <p:spPr bwMode="auto">
              <a:xfrm>
                <a:off x="4651" y="3078"/>
                <a:ext cx="177" cy="157"/>
              </a:xfrm>
              <a:custGeom>
                <a:avLst/>
                <a:gdLst>
                  <a:gd name="T0" fmla="*/ 0 w 177"/>
                  <a:gd name="T1" fmla="*/ 91 h 157"/>
                  <a:gd name="T2" fmla="*/ 51 w 177"/>
                  <a:gd name="T3" fmla="*/ 91 h 157"/>
                  <a:gd name="T4" fmla="*/ 121 w 177"/>
                  <a:gd name="T5" fmla="*/ 157 h 157"/>
                  <a:gd name="T6" fmla="*/ 177 w 177"/>
                  <a:gd name="T7" fmla="*/ 61 h 157"/>
                  <a:gd name="T8" fmla="*/ 96 w 177"/>
                  <a:gd name="T9" fmla="*/ 0 h 157"/>
                  <a:gd name="T10" fmla="*/ 41 w 177"/>
                  <a:gd name="T11" fmla="*/ 15 h 157"/>
                  <a:gd name="T12" fmla="*/ 0 w 177"/>
                  <a:gd name="T13" fmla="*/ 91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7">
                    <a:moveTo>
                      <a:pt x="0" y="91"/>
                    </a:moveTo>
                    <a:lnTo>
                      <a:pt x="51" y="91"/>
                    </a:lnTo>
                    <a:lnTo>
                      <a:pt x="121" y="157"/>
                    </a:lnTo>
                    <a:lnTo>
                      <a:pt x="177" y="61"/>
                    </a:lnTo>
                    <a:lnTo>
                      <a:pt x="96" y="0"/>
                    </a:lnTo>
                    <a:lnTo>
                      <a:pt x="41" y="15"/>
                    </a:lnTo>
                    <a:lnTo>
                      <a:pt x="0" y="91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5" name="Freeform 30"/>
              <p:cNvSpPr>
                <a:spLocks/>
              </p:cNvSpPr>
              <p:nvPr/>
            </p:nvSpPr>
            <p:spPr bwMode="auto">
              <a:xfrm>
                <a:off x="4485" y="3129"/>
                <a:ext cx="75" cy="96"/>
              </a:xfrm>
              <a:custGeom>
                <a:avLst/>
                <a:gdLst>
                  <a:gd name="T0" fmla="*/ 30 w 75"/>
                  <a:gd name="T1" fmla="*/ 0 h 96"/>
                  <a:gd name="T2" fmla="*/ 75 w 75"/>
                  <a:gd name="T3" fmla="*/ 25 h 96"/>
                  <a:gd name="T4" fmla="*/ 30 w 75"/>
                  <a:gd name="T5" fmla="*/ 96 h 96"/>
                  <a:gd name="T6" fmla="*/ 0 w 75"/>
                  <a:gd name="T7" fmla="*/ 66 h 96"/>
                  <a:gd name="T8" fmla="*/ 30 w 75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96">
                    <a:moveTo>
                      <a:pt x="30" y="0"/>
                    </a:moveTo>
                    <a:lnTo>
                      <a:pt x="75" y="25"/>
                    </a:lnTo>
                    <a:lnTo>
                      <a:pt x="30" y="96"/>
                    </a:lnTo>
                    <a:lnTo>
                      <a:pt x="0" y="66"/>
                    </a:lnTo>
                    <a:lnTo>
                      <a:pt x="30" y="0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6" name="Freeform 31"/>
              <p:cNvSpPr>
                <a:spLocks/>
              </p:cNvSpPr>
              <p:nvPr/>
            </p:nvSpPr>
            <p:spPr bwMode="auto">
              <a:xfrm>
                <a:off x="4495" y="3139"/>
                <a:ext cx="75" cy="96"/>
              </a:xfrm>
              <a:custGeom>
                <a:avLst/>
                <a:gdLst>
                  <a:gd name="T0" fmla="*/ 30 w 75"/>
                  <a:gd name="T1" fmla="*/ 0 h 96"/>
                  <a:gd name="T2" fmla="*/ 75 w 75"/>
                  <a:gd name="T3" fmla="*/ 25 h 96"/>
                  <a:gd name="T4" fmla="*/ 30 w 75"/>
                  <a:gd name="T5" fmla="*/ 96 h 96"/>
                  <a:gd name="T6" fmla="*/ 0 w 75"/>
                  <a:gd name="T7" fmla="*/ 66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96">
                    <a:moveTo>
                      <a:pt x="30" y="0"/>
                    </a:moveTo>
                    <a:lnTo>
                      <a:pt x="75" y="25"/>
                    </a:lnTo>
                    <a:lnTo>
                      <a:pt x="30" y="96"/>
                    </a:lnTo>
                    <a:lnTo>
                      <a:pt x="0" y="66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7" name="Freeform 32"/>
              <p:cNvSpPr>
                <a:spLocks/>
              </p:cNvSpPr>
              <p:nvPr/>
            </p:nvSpPr>
            <p:spPr bwMode="auto">
              <a:xfrm>
                <a:off x="4495" y="3312"/>
                <a:ext cx="721" cy="527"/>
              </a:xfrm>
              <a:custGeom>
                <a:avLst/>
                <a:gdLst>
                  <a:gd name="T0" fmla="*/ 171 w 721"/>
                  <a:gd name="T1" fmla="*/ 0 h 527"/>
                  <a:gd name="T2" fmla="*/ 721 w 721"/>
                  <a:gd name="T3" fmla="*/ 304 h 527"/>
                  <a:gd name="T4" fmla="*/ 681 w 721"/>
                  <a:gd name="T5" fmla="*/ 375 h 527"/>
                  <a:gd name="T6" fmla="*/ 585 w 721"/>
                  <a:gd name="T7" fmla="*/ 487 h 527"/>
                  <a:gd name="T8" fmla="*/ 524 w 721"/>
                  <a:gd name="T9" fmla="*/ 527 h 527"/>
                  <a:gd name="T10" fmla="*/ 0 w 721"/>
                  <a:gd name="T11" fmla="*/ 218 h 527"/>
                  <a:gd name="T12" fmla="*/ 171 w 721"/>
                  <a:gd name="T13" fmla="*/ 0 h 5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1" h="527">
                    <a:moveTo>
                      <a:pt x="171" y="0"/>
                    </a:moveTo>
                    <a:lnTo>
                      <a:pt x="721" y="304"/>
                    </a:lnTo>
                    <a:lnTo>
                      <a:pt x="681" y="375"/>
                    </a:lnTo>
                    <a:lnTo>
                      <a:pt x="585" y="487"/>
                    </a:lnTo>
                    <a:lnTo>
                      <a:pt x="524" y="527"/>
                    </a:lnTo>
                    <a:lnTo>
                      <a:pt x="0" y="218"/>
                    </a:lnTo>
                    <a:lnTo>
                      <a:pt x="171" y="0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8" name="Freeform 33"/>
              <p:cNvSpPr>
                <a:spLocks/>
              </p:cNvSpPr>
              <p:nvPr/>
            </p:nvSpPr>
            <p:spPr bwMode="auto">
              <a:xfrm>
                <a:off x="4510" y="3332"/>
                <a:ext cx="136" cy="188"/>
              </a:xfrm>
              <a:custGeom>
                <a:avLst/>
                <a:gdLst>
                  <a:gd name="T0" fmla="*/ 45 w 136"/>
                  <a:gd name="T1" fmla="*/ 15 h 188"/>
                  <a:gd name="T2" fmla="*/ 71 w 136"/>
                  <a:gd name="T3" fmla="*/ 71 h 188"/>
                  <a:gd name="T4" fmla="*/ 136 w 136"/>
                  <a:gd name="T5" fmla="*/ 117 h 188"/>
                  <a:gd name="T6" fmla="*/ 71 w 136"/>
                  <a:gd name="T7" fmla="*/ 188 h 188"/>
                  <a:gd name="T8" fmla="*/ 5 w 136"/>
                  <a:gd name="T9" fmla="*/ 142 h 188"/>
                  <a:gd name="T10" fmla="*/ 0 w 136"/>
                  <a:gd name="T11" fmla="*/ 76 h 188"/>
                  <a:gd name="T12" fmla="*/ 55 w 136"/>
                  <a:gd name="T13" fmla="*/ 0 h 188"/>
                  <a:gd name="T14" fmla="*/ 45 w 136"/>
                  <a:gd name="T15" fmla="*/ 15 h 1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6" h="188">
                    <a:moveTo>
                      <a:pt x="45" y="15"/>
                    </a:moveTo>
                    <a:lnTo>
                      <a:pt x="71" y="71"/>
                    </a:lnTo>
                    <a:lnTo>
                      <a:pt x="136" y="117"/>
                    </a:lnTo>
                    <a:lnTo>
                      <a:pt x="71" y="188"/>
                    </a:lnTo>
                    <a:lnTo>
                      <a:pt x="5" y="142"/>
                    </a:lnTo>
                    <a:lnTo>
                      <a:pt x="0" y="76"/>
                    </a:lnTo>
                    <a:lnTo>
                      <a:pt x="55" y="0"/>
                    </a:lnTo>
                    <a:lnTo>
                      <a:pt x="45" y="15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39" name="Freeform 34"/>
              <p:cNvSpPr>
                <a:spLocks/>
              </p:cNvSpPr>
              <p:nvPr/>
            </p:nvSpPr>
            <p:spPr bwMode="auto">
              <a:xfrm>
                <a:off x="4520" y="3342"/>
                <a:ext cx="136" cy="188"/>
              </a:xfrm>
              <a:custGeom>
                <a:avLst/>
                <a:gdLst>
                  <a:gd name="T0" fmla="*/ 45 w 136"/>
                  <a:gd name="T1" fmla="*/ 15 h 188"/>
                  <a:gd name="T2" fmla="*/ 71 w 136"/>
                  <a:gd name="T3" fmla="*/ 71 h 188"/>
                  <a:gd name="T4" fmla="*/ 136 w 136"/>
                  <a:gd name="T5" fmla="*/ 117 h 188"/>
                  <a:gd name="T6" fmla="*/ 71 w 136"/>
                  <a:gd name="T7" fmla="*/ 188 h 188"/>
                  <a:gd name="T8" fmla="*/ 5 w 136"/>
                  <a:gd name="T9" fmla="*/ 142 h 188"/>
                  <a:gd name="T10" fmla="*/ 0 w 136"/>
                  <a:gd name="T11" fmla="*/ 76 h 188"/>
                  <a:gd name="T12" fmla="*/ 56 w 13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6" h="188">
                    <a:moveTo>
                      <a:pt x="45" y="15"/>
                    </a:moveTo>
                    <a:lnTo>
                      <a:pt x="71" y="71"/>
                    </a:lnTo>
                    <a:lnTo>
                      <a:pt x="136" y="117"/>
                    </a:lnTo>
                    <a:lnTo>
                      <a:pt x="71" y="188"/>
                    </a:lnTo>
                    <a:lnTo>
                      <a:pt x="5" y="142"/>
                    </a:lnTo>
                    <a:lnTo>
                      <a:pt x="0" y="76"/>
                    </a:lnTo>
                    <a:lnTo>
                      <a:pt x="56" y="0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40" name="Freeform 35"/>
              <p:cNvSpPr>
                <a:spLocks/>
              </p:cNvSpPr>
              <p:nvPr/>
            </p:nvSpPr>
            <p:spPr bwMode="auto">
              <a:xfrm>
                <a:off x="4636" y="3347"/>
                <a:ext cx="555" cy="330"/>
              </a:xfrm>
              <a:custGeom>
                <a:avLst/>
                <a:gdLst>
                  <a:gd name="T0" fmla="*/ 25 w 555"/>
                  <a:gd name="T1" fmla="*/ 0 h 330"/>
                  <a:gd name="T2" fmla="*/ 555 w 555"/>
                  <a:gd name="T3" fmla="*/ 294 h 330"/>
                  <a:gd name="T4" fmla="*/ 535 w 555"/>
                  <a:gd name="T5" fmla="*/ 330 h 330"/>
                  <a:gd name="T6" fmla="*/ 0 w 555"/>
                  <a:gd name="T7" fmla="*/ 36 h 330"/>
                  <a:gd name="T8" fmla="*/ 25 w 555"/>
                  <a:gd name="T9" fmla="*/ 0 h 3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5" h="330">
                    <a:moveTo>
                      <a:pt x="25" y="0"/>
                    </a:moveTo>
                    <a:lnTo>
                      <a:pt x="555" y="294"/>
                    </a:lnTo>
                    <a:lnTo>
                      <a:pt x="535" y="330"/>
                    </a:lnTo>
                    <a:lnTo>
                      <a:pt x="0" y="3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41" name="Rectangle 36"/>
              <p:cNvSpPr>
                <a:spLocks noChangeArrowheads="1"/>
              </p:cNvSpPr>
              <p:nvPr/>
            </p:nvSpPr>
            <p:spPr bwMode="auto">
              <a:xfrm>
                <a:off x="5141" y="3149"/>
                <a:ext cx="368" cy="71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42" name="Freeform 37"/>
              <p:cNvSpPr>
                <a:spLocks/>
              </p:cNvSpPr>
              <p:nvPr/>
            </p:nvSpPr>
            <p:spPr bwMode="auto">
              <a:xfrm>
                <a:off x="5146" y="3063"/>
                <a:ext cx="358" cy="243"/>
              </a:xfrm>
              <a:custGeom>
                <a:avLst/>
                <a:gdLst>
                  <a:gd name="T0" fmla="*/ 35 w 358"/>
                  <a:gd name="T1" fmla="*/ 0 h 243"/>
                  <a:gd name="T2" fmla="*/ 358 w 358"/>
                  <a:gd name="T3" fmla="*/ 183 h 243"/>
                  <a:gd name="T4" fmla="*/ 322 w 358"/>
                  <a:gd name="T5" fmla="*/ 243 h 243"/>
                  <a:gd name="T6" fmla="*/ 0 w 358"/>
                  <a:gd name="T7" fmla="*/ 61 h 243"/>
                  <a:gd name="T8" fmla="*/ 35 w 358"/>
                  <a:gd name="T9" fmla="*/ 0 h 2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8" h="243">
                    <a:moveTo>
                      <a:pt x="35" y="0"/>
                    </a:moveTo>
                    <a:lnTo>
                      <a:pt x="358" y="183"/>
                    </a:lnTo>
                    <a:lnTo>
                      <a:pt x="322" y="243"/>
                    </a:lnTo>
                    <a:lnTo>
                      <a:pt x="0" y="61"/>
                    </a:lnTo>
                    <a:lnTo>
                      <a:pt x="35" y="0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43" name="Freeform 38"/>
              <p:cNvSpPr>
                <a:spLocks/>
              </p:cNvSpPr>
              <p:nvPr/>
            </p:nvSpPr>
            <p:spPr bwMode="auto">
              <a:xfrm>
                <a:off x="5146" y="3063"/>
                <a:ext cx="358" cy="243"/>
              </a:xfrm>
              <a:custGeom>
                <a:avLst/>
                <a:gdLst>
                  <a:gd name="T0" fmla="*/ 35 w 358"/>
                  <a:gd name="T1" fmla="*/ 0 h 243"/>
                  <a:gd name="T2" fmla="*/ 358 w 358"/>
                  <a:gd name="T3" fmla="*/ 183 h 243"/>
                  <a:gd name="T4" fmla="*/ 322 w 358"/>
                  <a:gd name="T5" fmla="*/ 243 h 243"/>
                  <a:gd name="T6" fmla="*/ 0 w 358"/>
                  <a:gd name="T7" fmla="*/ 61 h 243"/>
                  <a:gd name="T8" fmla="*/ 35 w 358"/>
                  <a:gd name="T9" fmla="*/ 0 h 2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8" h="243">
                    <a:moveTo>
                      <a:pt x="35" y="0"/>
                    </a:moveTo>
                    <a:lnTo>
                      <a:pt x="358" y="183"/>
                    </a:lnTo>
                    <a:lnTo>
                      <a:pt x="322" y="243"/>
                    </a:lnTo>
                    <a:lnTo>
                      <a:pt x="0" y="61"/>
                    </a:lnTo>
                    <a:lnTo>
                      <a:pt x="35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44" name="Rectangle 39"/>
              <p:cNvSpPr>
                <a:spLocks noChangeArrowheads="1"/>
              </p:cNvSpPr>
              <p:nvPr/>
            </p:nvSpPr>
            <p:spPr bwMode="auto">
              <a:xfrm>
                <a:off x="5105" y="3048"/>
                <a:ext cx="136" cy="96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45" name="Freeform 40"/>
              <p:cNvSpPr>
                <a:spLocks/>
              </p:cNvSpPr>
              <p:nvPr/>
            </p:nvSpPr>
            <p:spPr bwMode="auto">
              <a:xfrm>
                <a:off x="5090" y="3022"/>
                <a:ext cx="161" cy="147"/>
              </a:xfrm>
              <a:custGeom>
                <a:avLst/>
                <a:gdLst>
                  <a:gd name="T0" fmla="*/ 45 w 161"/>
                  <a:gd name="T1" fmla="*/ 0 h 147"/>
                  <a:gd name="T2" fmla="*/ 161 w 161"/>
                  <a:gd name="T3" fmla="*/ 66 h 147"/>
                  <a:gd name="T4" fmla="*/ 116 w 161"/>
                  <a:gd name="T5" fmla="*/ 147 h 147"/>
                  <a:gd name="T6" fmla="*/ 0 w 161"/>
                  <a:gd name="T7" fmla="*/ 81 h 147"/>
                  <a:gd name="T8" fmla="*/ 45 w 161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" h="147">
                    <a:moveTo>
                      <a:pt x="45" y="0"/>
                    </a:moveTo>
                    <a:lnTo>
                      <a:pt x="161" y="66"/>
                    </a:lnTo>
                    <a:lnTo>
                      <a:pt x="116" y="147"/>
                    </a:lnTo>
                    <a:lnTo>
                      <a:pt x="0" y="81"/>
                    </a:lnTo>
                    <a:lnTo>
                      <a:pt x="45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46" name="Freeform 41"/>
              <p:cNvSpPr>
                <a:spLocks/>
              </p:cNvSpPr>
              <p:nvPr/>
            </p:nvSpPr>
            <p:spPr bwMode="auto">
              <a:xfrm>
                <a:off x="5090" y="3022"/>
                <a:ext cx="161" cy="147"/>
              </a:xfrm>
              <a:custGeom>
                <a:avLst/>
                <a:gdLst>
                  <a:gd name="T0" fmla="*/ 45 w 161"/>
                  <a:gd name="T1" fmla="*/ 0 h 147"/>
                  <a:gd name="T2" fmla="*/ 161 w 161"/>
                  <a:gd name="T3" fmla="*/ 66 h 147"/>
                  <a:gd name="T4" fmla="*/ 116 w 161"/>
                  <a:gd name="T5" fmla="*/ 147 h 147"/>
                  <a:gd name="T6" fmla="*/ 0 w 161"/>
                  <a:gd name="T7" fmla="*/ 81 h 147"/>
                  <a:gd name="T8" fmla="*/ 45 w 161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" h="147">
                    <a:moveTo>
                      <a:pt x="45" y="0"/>
                    </a:moveTo>
                    <a:lnTo>
                      <a:pt x="161" y="66"/>
                    </a:lnTo>
                    <a:lnTo>
                      <a:pt x="116" y="147"/>
                    </a:lnTo>
                    <a:lnTo>
                      <a:pt x="0" y="81"/>
                    </a:lnTo>
                    <a:lnTo>
                      <a:pt x="45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47" name="Rectangle 42"/>
              <p:cNvSpPr>
                <a:spLocks noChangeArrowheads="1"/>
              </p:cNvSpPr>
              <p:nvPr/>
            </p:nvSpPr>
            <p:spPr bwMode="auto">
              <a:xfrm>
                <a:off x="5251" y="3088"/>
                <a:ext cx="16" cy="158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48" name="Freeform 43"/>
              <p:cNvSpPr>
                <a:spLocks/>
              </p:cNvSpPr>
              <p:nvPr/>
            </p:nvSpPr>
            <p:spPr bwMode="auto">
              <a:xfrm>
                <a:off x="5216" y="3098"/>
                <a:ext cx="86" cy="142"/>
              </a:xfrm>
              <a:custGeom>
                <a:avLst/>
                <a:gdLst>
                  <a:gd name="T0" fmla="*/ 76 w 86"/>
                  <a:gd name="T1" fmla="*/ 0 h 142"/>
                  <a:gd name="T2" fmla="*/ 86 w 86"/>
                  <a:gd name="T3" fmla="*/ 5 h 142"/>
                  <a:gd name="T4" fmla="*/ 10 w 86"/>
                  <a:gd name="T5" fmla="*/ 142 h 142"/>
                  <a:gd name="T6" fmla="*/ 0 w 86"/>
                  <a:gd name="T7" fmla="*/ 137 h 142"/>
                  <a:gd name="T8" fmla="*/ 76 w 86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" h="142">
                    <a:moveTo>
                      <a:pt x="76" y="0"/>
                    </a:moveTo>
                    <a:lnTo>
                      <a:pt x="86" y="5"/>
                    </a:lnTo>
                    <a:lnTo>
                      <a:pt x="10" y="142"/>
                    </a:lnTo>
                    <a:lnTo>
                      <a:pt x="0" y="137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49" name="Freeform 44"/>
              <p:cNvSpPr>
                <a:spLocks/>
              </p:cNvSpPr>
              <p:nvPr/>
            </p:nvSpPr>
            <p:spPr bwMode="auto">
              <a:xfrm>
                <a:off x="5216" y="3098"/>
                <a:ext cx="86" cy="142"/>
              </a:xfrm>
              <a:custGeom>
                <a:avLst/>
                <a:gdLst>
                  <a:gd name="T0" fmla="*/ 76 w 86"/>
                  <a:gd name="T1" fmla="*/ 0 h 142"/>
                  <a:gd name="T2" fmla="*/ 86 w 86"/>
                  <a:gd name="T3" fmla="*/ 5 h 142"/>
                  <a:gd name="T4" fmla="*/ 10 w 86"/>
                  <a:gd name="T5" fmla="*/ 142 h 142"/>
                  <a:gd name="T6" fmla="*/ 0 w 86"/>
                  <a:gd name="T7" fmla="*/ 137 h 142"/>
                  <a:gd name="T8" fmla="*/ 76 w 86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" h="142">
                    <a:moveTo>
                      <a:pt x="76" y="0"/>
                    </a:moveTo>
                    <a:lnTo>
                      <a:pt x="86" y="5"/>
                    </a:lnTo>
                    <a:lnTo>
                      <a:pt x="10" y="142"/>
                    </a:lnTo>
                    <a:lnTo>
                      <a:pt x="0" y="137"/>
                    </a:lnTo>
                    <a:lnTo>
                      <a:pt x="76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50" name="Rectangle 45"/>
              <p:cNvSpPr>
                <a:spLocks noChangeArrowheads="1"/>
              </p:cNvSpPr>
              <p:nvPr/>
            </p:nvSpPr>
            <p:spPr bwMode="auto">
              <a:xfrm>
                <a:off x="5352" y="3154"/>
                <a:ext cx="16" cy="158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51" name="Freeform 46"/>
              <p:cNvSpPr>
                <a:spLocks/>
              </p:cNvSpPr>
              <p:nvPr/>
            </p:nvSpPr>
            <p:spPr bwMode="auto">
              <a:xfrm>
                <a:off x="5317" y="3159"/>
                <a:ext cx="91" cy="142"/>
              </a:xfrm>
              <a:custGeom>
                <a:avLst/>
                <a:gdLst>
                  <a:gd name="T0" fmla="*/ 76 w 91"/>
                  <a:gd name="T1" fmla="*/ 0 h 142"/>
                  <a:gd name="T2" fmla="*/ 91 w 91"/>
                  <a:gd name="T3" fmla="*/ 5 h 142"/>
                  <a:gd name="T4" fmla="*/ 15 w 91"/>
                  <a:gd name="T5" fmla="*/ 142 h 142"/>
                  <a:gd name="T6" fmla="*/ 0 w 91"/>
                  <a:gd name="T7" fmla="*/ 137 h 142"/>
                  <a:gd name="T8" fmla="*/ 76 w 91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142">
                    <a:moveTo>
                      <a:pt x="76" y="0"/>
                    </a:moveTo>
                    <a:lnTo>
                      <a:pt x="91" y="5"/>
                    </a:lnTo>
                    <a:lnTo>
                      <a:pt x="15" y="142"/>
                    </a:lnTo>
                    <a:lnTo>
                      <a:pt x="0" y="137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52" name="Freeform 47"/>
              <p:cNvSpPr>
                <a:spLocks/>
              </p:cNvSpPr>
              <p:nvPr/>
            </p:nvSpPr>
            <p:spPr bwMode="auto">
              <a:xfrm>
                <a:off x="5317" y="3159"/>
                <a:ext cx="91" cy="142"/>
              </a:xfrm>
              <a:custGeom>
                <a:avLst/>
                <a:gdLst>
                  <a:gd name="T0" fmla="*/ 76 w 91"/>
                  <a:gd name="T1" fmla="*/ 0 h 142"/>
                  <a:gd name="T2" fmla="*/ 91 w 91"/>
                  <a:gd name="T3" fmla="*/ 5 h 142"/>
                  <a:gd name="T4" fmla="*/ 15 w 91"/>
                  <a:gd name="T5" fmla="*/ 142 h 142"/>
                  <a:gd name="T6" fmla="*/ 0 w 91"/>
                  <a:gd name="T7" fmla="*/ 137 h 142"/>
                  <a:gd name="T8" fmla="*/ 76 w 91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142">
                    <a:moveTo>
                      <a:pt x="76" y="0"/>
                    </a:moveTo>
                    <a:lnTo>
                      <a:pt x="91" y="5"/>
                    </a:lnTo>
                    <a:lnTo>
                      <a:pt x="15" y="142"/>
                    </a:lnTo>
                    <a:lnTo>
                      <a:pt x="0" y="137"/>
                    </a:lnTo>
                    <a:lnTo>
                      <a:pt x="76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53" name="Freeform 48"/>
              <p:cNvSpPr>
                <a:spLocks/>
              </p:cNvSpPr>
              <p:nvPr/>
            </p:nvSpPr>
            <p:spPr bwMode="auto">
              <a:xfrm>
                <a:off x="5246" y="3626"/>
                <a:ext cx="147" cy="91"/>
              </a:xfrm>
              <a:custGeom>
                <a:avLst/>
                <a:gdLst>
                  <a:gd name="T0" fmla="*/ 26 w 147"/>
                  <a:gd name="T1" fmla="*/ 0 h 91"/>
                  <a:gd name="T2" fmla="*/ 147 w 147"/>
                  <a:gd name="T3" fmla="*/ 76 h 91"/>
                  <a:gd name="T4" fmla="*/ 132 w 147"/>
                  <a:gd name="T5" fmla="*/ 91 h 91"/>
                  <a:gd name="T6" fmla="*/ 96 w 147"/>
                  <a:gd name="T7" fmla="*/ 91 h 91"/>
                  <a:gd name="T8" fmla="*/ 0 w 147"/>
                  <a:gd name="T9" fmla="*/ 41 h 91"/>
                  <a:gd name="T10" fmla="*/ 26 w 147"/>
                  <a:gd name="T11" fmla="*/ 0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" h="91">
                    <a:moveTo>
                      <a:pt x="26" y="0"/>
                    </a:moveTo>
                    <a:lnTo>
                      <a:pt x="147" y="76"/>
                    </a:lnTo>
                    <a:lnTo>
                      <a:pt x="132" y="91"/>
                    </a:lnTo>
                    <a:lnTo>
                      <a:pt x="96" y="91"/>
                    </a:lnTo>
                    <a:lnTo>
                      <a:pt x="0" y="41"/>
                    </a:lnTo>
                    <a:lnTo>
                      <a:pt x="26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54" name="Oval 49"/>
              <p:cNvSpPr>
                <a:spLocks noChangeArrowheads="1"/>
              </p:cNvSpPr>
              <p:nvPr/>
            </p:nvSpPr>
            <p:spPr bwMode="auto">
              <a:xfrm>
                <a:off x="5070" y="3489"/>
                <a:ext cx="60" cy="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55" name="Oval 50"/>
              <p:cNvSpPr>
                <a:spLocks noChangeArrowheads="1"/>
              </p:cNvSpPr>
              <p:nvPr/>
            </p:nvSpPr>
            <p:spPr bwMode="auto">
              <a:xfrm>
                <a:off x="5070" y="3489"/>
                <a:ext cx="60" cy="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56" name="Oval 51"/>
              <p:cNvSpPr>
                <a:spLocks noChangeArrowheads="1"/>
              </p:cNvSpPr>
              <p:nvPr/>
            </p:nvSpPr>
            <p:spPr bwMode="auto">
              <a:xfrm>
                <a:off x="5070" y="3489"/>
                <a:ext cx="61" cy="61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57" name="Oval 52"/>
              <p:cNvSpPr>
                <a:spLocks noChangeArrowheads="1"/>
              </p:cNvSpPr>
              <p:nvPr/>
            </p:nvSpPr>
            <p:spPr bwMode="auto">
              <a:xfrm>
                <a:off x="5100" y="3012"/>
                <a:ext cx="30" cy="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58" name="Freeform 53"/>
              <p:cNvSpPr>
                <a:spLocks/>
              </p:cNvSpPr>
              <p:nvPr/>
            </p:nvSpPr>
            <p:spPr bwMode="auto">
              <a:xfrm>
                <a:off x="5090" y="3017"/>
                <a:ext cx="51" cy="86"/>
              </a:xfrm>
              <a:custGeom>
                <a:avLst/>
                <a:gdLst>
                  <a:gd name="T0" fmla="*/ 10 w 51"/>
                  <a:gd name="T1" fmla="*/ 36 h 86"/>
                  <a:gd name="T2" fmla="*/ 15 w 51"/>
                  <a:gd name="T3" fmla="*/ 26 h 86"/>
                  <a:gd name="T4" fmla="*/ 25 w 51"/>
                  <a:gd name="T5" fmla="*/ 10 h 86"/>
                  <a:gd name="T6" fmla="*/ 30 w 51"/>
                  <a:gd name="T7" fmla="*/ 5 h 86"/>
                  <a:gd name="T8" fmla="*/ 30 w 51"/>
                  <a:gd name="T9" fmla="*/ 5 h 86"/>
                  <a:gd name="T10" fmla="*/ 35 w 51"/>
                  <a:gd name="T11" fmla="*/ 0 h 86"/>
                  <a:gd name="T12" fmla="*/ 40 w 51"/>
                  <a:gd name="T13" fmla="*/ 0 h 86"/>
                  <a:gd name="T14" fmla="*/ 45 w 51"/>
                  <a:gd name="T15" fmla="*/ 0 h 86"/>
                  <a:gd name="T16" fmla="*/ 45 w 51"/>
                  <a:gd name="T17" fmla="*/ 0 h 86"/>
                  <a:gd name="T18" fmla="*/ 51 w 51"/>
                  <a:gd name="T19" fmla="*/ 5 h 86"/>
                  <a:gd name="T20" fmla="*/ 51 w 51"/>
                  <a:gd name="T21" fmla="*/ 10 h 86"/>
                  <a:gd name="T22" fmla="*/ 51 w 51"/>
                  <a:gd name="T23" fmla="*/ 15 h 86"/>
                  <a:gd name="T24" fmla="*/ 51 w 51"/>
                  <a:gd name="T25" fmla="*/ 21 h 86"/>
                  <a:gd name="T26" fmla="*/ 40 w 51"/>
                  <a:gd name="T27" fmla="*/ 41 h 86"/>
                  <a:gd name="T28" fmla="*/ 35 w 51"/>
                  <a:gd name="T29" fmla="*/ 51 h 86"/>
                  <a:gd name="T30" fmla="*/ 30 w 51"/>
                  <a:gd name="T31" fmla="*/ 61 h 86"/>
                  <a:gd name="T32" fmla="*/ 20 w 51"/>
                  <a:gd name="T33" fmla="*/ 71 h 86"/>
                  <a:gd name="T34" fmla="*/ 15 w 51"/>
                  <a:gd name="T35" fmla="*/ 76 h 86"/>
                  <a:gd name="T36" fmla="*/ 10 w 51"/>
                  <a:gd name="T37" fmla="*/ 81 h 86"/>
                  <a:gd name="T38" fmla="*/ 5 w 51"/>
                  <a:gd name="T39" fmla="*/ 86 h 86"/>
                  <a:gd name="T40" fmla="*/ 0 w 51"/>
                  <a:gd name="T41" fmla="*/ 86 h 86"/>
                  <a:gd name="T42" fmla="*/ 0 w 51"/>
                  <a:gd name="T43" fmla="*/ 86 h 86"/>
                  <a:gd name="T44" fmla="*/ 0 w 51"/>
                  <a:gd name="T45" fmla="*/ 76 h 86"/>
                  <a:gd name="T46" fmla="*/ 0 w 51"/>
                  <a:gd name="T47" fmla="*/ 66 h 86"/>
                  <a:gd name="T48" fmla="*/ 0 w 51"/>
                  <a:gd name="T49" fmla="*/ 61 h 86"/>
                  <a:gd name="T50" fmla="*/ 5 w 51"/>
                  <a:gd name="T51" fmla="*/ 46 h 86"/>
                  <a:gd name="T52" fmla="*/ 10 w 51"/>
                  <a:gd name="T53" fmla="*/ 36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1" h="86">
                    <a:moveTo>
                      <a:pt x="10" y="36"/>
                    </a:moveTo>
                    <a:lnTo>
                      <a:pt x="15" y="26"/>
                    </a:lnTo>
                    <a:lnTo>
                      <a:pt x="25" y="10"/>
                    </a:lnTo>
                    <a:lnTo>
                      <a:pt x="30" y="5"/>
                    </a:lnTo>
                    <a:lnTo>
                      <a:pt x="35" y="0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51" y="5"/>
                    </a:lnTo>
                    <a:lnTo>
                      <a:pt x="51" y="10"/>
                    </a:lnTo>
                    <a:lnTo>
                      <a:pt x="51" y="15"/>
                    </a:lnTo>
                    <a:lnTo>
                      <a:pt x="51" y="21"/>
                    </a:lnTo>
                    <a:lnTo>
                      <a:pt x="40" y="41"/>
                    </a:lnTo>
                    <a:lnTo>
                      <a:pt x="35" y="51"/>
                    </a:lnTo>
                    <a:lnTo>
                      <a:pt x="30" y="61"/>
                    </a:lnTo>
                    <a:lnTo>
                      <a:pt x="20" y="71"/>
                    </a:lnTo>
                    <a:lnTo>
                      <a:pt x="15" y="76"/>
                    </a:lnTo>
                    <a:lnTo>
                      <a:pt x="10" y="81"/>
                    </a:lnTo>
                    <a:lnTo>
                      <a:pt x="5" y="86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61"/>
                    </a:lnTo>
                    <a:lnTo>
                      <a:pt x="5" y="46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59" name="Freeform 54"/>
              <p:cNvSpPr>
                <a:spLocks/>
              </p:cNvSpPr>
              <p:nvPr/>
            </p:nvSpPr>
            <p:spPr bwMode="auto">
              <a:xfrm>
                <a:off x="5090" y="3017"/>
                <a:ext cx="51" cy="86"/>
              </a:xfrm>
              <a:custGeom>
                <a:avLst/>
                <a:gdLst>
                  <a:gd name="T0" fmla="*/ 10 w 51"/>
                  <a:gd name="T1" fmla="*/ 36 h 86"/>
                  <a:gd name="T2" fmla="*/ 15 w 51"/>
                  <a:gd name="T3" fmla="*/ 26 h 86"/>
                  <a:gd name="T4" fmla="*/ 25 w 51"/>
                  <a:gd name="T5" fmla="*/ 10 h 86"/>
                  <a:gd name="T6" fmla="*/ 30 w 51"/>
                  <a:gd name="T7" fmla="*/ 5 h 86"/>
                  <a:gd name="T8" fmla="*/ 30 w 51"/>
                  <a:gd name="T9" fmla="*/ 5 h 86"/>
                  <a:gd name="T10" fmla="*/ 35 w 51"/>
                  <a:gd name="T11" fmla="*/ 0 h 86"/>
                  <a:gd name="T12" fmla="*/ 40 w 51"/>
                  <a:gd name="T13" fmla="*/ 0 h 86"/>
                  <a:gd name="T14" fmla="*/ 45 w 51"/>
                  <a:gd name="T15" fmla="*/ 0 h 86"/>
                  <a:gd name="T16" fmla="*/ 45 w 51"/>
                  <a:gd name="T17" fmla="*/ 0 h 86"/>
                  <a:gd name="T18" fmla="*/ 51 w 51"/>
                  <a:gd name="T19" fmla="*/ 5 h 86"/>
                  <a:gd name="T20" fmla="*/ 51 w 51"/>
                  <a:gd name="T21" fmla="*/ 10 h 86"/>
                  <a:gd name="T22" fmla="*/ 51 w 51"/>
                  <a:gd name="T23" fmla="*/ 15 h 86"/>
                  <a:gd name="T24" fmla="*/ 51 w 51"/>
                  <a:gd name="T25" fmla="*/ 21 h 86"/>
                  <a:gd name="T26" fmla="*/ 40 w 51"/>
                  <a:gd name="T27" fmla="*/ 41 h 86"/>
                  <a:gd name="T28" fmla="*/ 35 w 51"/>
                  <a:gd name="T29" fmla="*/ 51 h 86"/>
                  <a:gd name="T30" fmla="*/ 30 w 51"/>
                  <a:gd name="T31" fmla="*/ 61 h 86"/>
                  <a:gd name="T32" fmla="*/ 20 w 51"/>
                  <a:gd name="T33" fmla="*/ 71 h 86"/>
                  <a:gd name="T34" fmla="*/ 15 w 51"/>
                  <a:gd name="T35" fmla="*/ 76 h 86"/>
                  <a:gd name="T36" fmla="*/ 10 w 51"/>
                  <a:gd name="T37" fmla="*/ 81 h 86"/>
                  <a:gd name="T38" fmla="*/ 5 w 51"/>
                  <a:gd name="T39" fmla="*/ 86 h 86"/>
                  <a:gd name="T40" fmla="*/ 0 w 51"/>
                  <a:gd name="T41" fmla="*/ 86 h 86"/>
                  <a:gd name="T42" fmla="*/ 0 w 51"/>
                  <a:gd name="T43" fmla="*/ 86 h 86"/>
                  <a:gd name="T44" fmla="*/ 0 w 51"/>
                  <a:gd name="T45" fmla="*/ 76 h 86"/>
                  <a:gd name="T46" fmla="*/ 0 w 51"/>
                  <a:gd name="T47" fmla="*/ 66 h 86"/>
                  <a:gd name="T48" fmla="*/ 0 w 51"/>
                  <a:gd name="T49" fmla="*/ 61 h 86"/>
                  <a:gd name="T50" fmla="*/ 5 w 51"/>
                  <a:gd name="T51" fmla="*/ 46 h 86"/>
                  <a:gd name="T52" fmla="*/ 10 w 51"/>
                  <a:gd name="T53" fmla="*/ 36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1" h="86">
                    <a:moveTo>
                      <a:pt x="10" y="36"/>
                    </a:moveTo>
                    <a:lnTo>
                      <a:pt x="15" y="26"/>
                    </a:lnTo>
                    <a:lnTo>
                      <a:pt x="25" y="10"/>
                    </a:lnTo>
                    <a:lnTo>
                      <a:pt x="30" y="5"/>
                    </a:lnTo>
                    <a:lnTo>
                      <a:pt x="35" y="0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51" y="5"/>
                    </a:lnTo>
                    <a:lnTo>
                      <a:pt x="51" y="10"/>
                    </a:lnTo>
                    <a:lnTo>
                      <a:pt x="51" y="15"/>
                    </a:lnTo>
                    <a:lnTo>
                      <a:pt x="51" y="21"/>
                    </a:lnTo>
                    <a:lnTo>
                      <a:pt x="40" y="41"/>
                    </a:lnTo>
                    <a:lnTo>
                      <a:pt x="35" y="51"/>
                    </a:lnTo>
                    <a:lnTo>
                      <a:pt x="30" y="61"/>
                    </a:lnTo>
                    <a:lnTo>
                      <a:pt x="20" y="71"/>
                    </a:lnTo>
                    <a:lnTo>
                      <a:pt x="15" y="76"/>
                    </a:lnTo>
                    <a:lnTo>
                      <a:pt x="10" y="81"/>
                    </a:lnTo>
                    <a:lnTo>
                      <a:pt x="5" y="86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61"/>
                    </a:lnTo>
                    <a:lnTo>
                      <a:pt x="5" y="46"/>
                    </a:lnTo>
                    <a:lnTo>
                      <a:pt x="10" y="36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60" name="Freeform 55"/>
              <p:cNvSpPr>
                <a:spLocks/>
              </p:cNvSpPr>
              <p:nvPr/>
            </p:nvSpPr>
            <p:spPr bwMode="auto">
              <a:xfrm>
                <a:off x="5030" y="3438"/>
                <a:ext cx="161" cy="630"/>
              </a:xfrm>
              <a:custGeom>
                <a:avLst/>
                <a:gdLst>
                  <a:gd name="T0" fmla="*/ 15 w 161"/>
                  <a:gd name="T1" fmla="*/ 31 h 630"/>
                  <a:gd name="T2" fmla="*/ 75 w 161"/>
                  <a:gd name="T3" fmla="*/ 0 h 630"/>
                  <a:gd name="T4" fmla="*/ 121 w 161"/>
                  <a:gd name="T5" fmla="*/ 26 h 630"/>
                  <a:gd name="T6" fmla="*/ 151 w 161"/>
                  <a:gd name="T7" fmla="*/ 92 h 630"/>
                  <a:gd name="T8" fmla="*/ 111 w 161"/>
                  <a:gd name="T9" fmla="*/ 153 h 630"/>
                  <a:gd name="T10" fmla="*/ 161 w 161"/>
                  <a:gd name="T11" fmla="*/ 630 h 630"/>
                  <a:gd name="T12" fmla="*/ 20 w 161"/>
                  <a:gd name="T13" fmla="*/ 630 h 630"/>
                  <a:gd name="T14" fmla="*/ 60 w 161"/>
                  <a:gd name="T15" fmla="*/ 148 h 630"/>
                  <a:gd name="T16" fmla="*/ 5 w 161"/>
                  <a:gd name="T17" fmla="*/ 102 h 630"/>
                  <a:gd name="T18" fmla="*/ 0 w 161"/>
                  <a:gd name="T19" fmla="*/ 51 h 630"/>
                  <a:gd name="T20" fmla="*/ 20 w 161"/>
                  <a:gd name="T21" fmla="*/ 21 h 630"/>
                  <a:gd name="T22" fmla="*/ 15 w 161"/>
                  <a:gd name="T23" fmla="*/ 31 h 6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1" h="630">
                    <a:moveTo>
                      <a:pt x="15" y="31"/>
                    </a:moveTo>
                    <a:lnTo>
                      <a:pt x="75" y="0"/>
                    </a:lnTo>
                    <a:lnTo>
                      <a:pt x="121" y="26"/>
                    </a:lnTo>
                    <a:lnTo>
                      <a:pt x="151" y="92"/>
                    </a:lnTo>
                    <a:lnTo>
                      <a:pt x="111" y="153"/>
                    </a:lnTo>
                    <a:lnTo>
                      <a:pt x="161" y="630"/>
                    </a:lnTo>
                    <a:lnTo>
                      <a:pt x="20" y="630"/>
                    </a:lnTo>
                    <a:lnTo>
                      <a:pt x="60" y="148"/>
                    </a:lnTo>
                    <a:lnTo>
                      <a:pt x="5" y="102"/>
                    </a:lnTo>
                    <a:lnTo>
                      <a:pt x="0" y="51"/>
                    </a:lnTo>
                    <a:lnTo>
                      <a:pt x="20" y="21"/>
                    </a:lnTo>
                    <a:lnTo>
                      <a:pt x="15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61" name="Freeform 56"/>
              <p:cNvSpPr>
                <a:spLocks/>
              </p:cNvSpPr>
              <p:nvPr/>
            </p:nvSpPr>
            <p:spPr bwMode="auto">
              <a:xfrm>
                <a:off x="5040" y="3449"/>
                <a:ext cx="161" cy="629"/>
              </a:xfrm>
              <a:custGeom>
                <a:avLst/>
                <a:gdLst>
                  <a:gd name="T0" fmla="*/ 15 w 161"/>
                  <a:gd name="T1" fmla="*/ 30 h 629"/>
                  <a:gd name="T2" fmla="*/ 75 w 161"/>
                  <a:gd name="T3" fmla="*/ 0 h 629"/>
                  <a:gd name="T4" fmla="*/ 121 w 161"/>
                  <a:gd name="T5" fmla="*/ 25 h 629"/>
                  <a:gd name="T6" fmla="*/ 151 w 161"/>
                  <a:gd name="T7" fmla="*/ 91 h 629"/>
                  <a:gd name="T8" fmla="*/ 111 w 161"/>
                  <a:gd name="T9" fmla="*/ 152 h 629"/>
                  <a:gd name="T10" fmla="*/ 161 w 161"/>
                  <a:gd name="T11" fmla="*/ 629 h 629"/>
                  <a:gd name="T12" fmla="*/ 20 w 161"/>
                  <a:gd name="T13" fmla="*/ 629 h 629"/>
                  <a:gd name="T14" fmla="*/ 60 w 161"/>
                  <a:gd name="T15" fmla="*/ 147 h 629"/>
                  <a:gd name="T16" fmla="*/ 5 w 161"/>
                  <a:gd name="T17" fmla="*/ 101 h 629"/>
                  <a:gd name="T18" fmla="*/ 0 w 161"/>
                  <a:gd name="T19" fmla="*/ 50 h 629"/>
                  <a:gd name="T20" fmla="*/ 20 w 161"/>
                  <a:gd name="T21" fmla="*/ 20 h 6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629">
                    <a:moveTo>
                      <a:pt x="15" y="30"/>
                    </a:moveTo>
                    <a:lnTo>
                      <a:pt x="75" y="0"/>
                    </a:lnTo>
                    <a:lnTo>
                      <a:pt x="121" y="25"/>
                    </a:lnTo>
                    <a:lnTo>
                      <a:pt x="151" y="91"/>
                    </a:lnTo>
                    <a:lnTo>
                      <a:pt x="111" y="152"/>
                    </a:lnTo>
                    <a:lnTo>
                      <a:pt x="161" y="629"/>
                    </a:lnTo>
                    <a:lnTo>
                      <a:pt x="20" y="629"/>
                    </a:lnTo>
                    <a:lnTo>
                      <a:pt x="60" y="147"/>
                    </a:lnTo>
                    <a:lnTo>
                      <a:pt x="5" y="101"/>
                    </a:lnTo>
                    <a:lnTo>
                      <a:pt x="0" y="50"/>
                    </a:lnTo>
                    <a:lnTo>
                      <a:pt x="20" y="20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762" name="Oval 57"/>
              <p:cNvSpPr>
                <a:spLocks noChangeArrowheads="1"/>
              </p:cNvSpPr>
              <p:nvPr/>
            </p:nvSpPr>
            <p:spPr bwMode="auto">
              <a:xfrm>
                <a:off x="5080" y="3494"/>
                <a:ext cx="45" cy="41"/>
              </a:xfrm>
              <a:prstGeom prst="ellips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63" name="Oval 58"/>
              <p:cNvSpPr>
                <a:spLocks noChangeArrowheads="1"/>
              </p:cNvSpPr>
              <p:nvPr/>
            </p:nvSpPr>
            <p:spPr bwMode="auto">
              <a:xfrm>
                <a:off x="5080" y="3494"/>
                <a:ext cx="45" cy="41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64" name="Text Box 59"/>
              <p:cNvSpPr txBox="1">
                <a:spLocks noChangeArrowheads="1"/>
              </p:cNvSpPr>
              <p:nvPr/>
            </p:nvSpPr>
            <p:spPr bwMode="auto">
              <a:xfrm>
                <a:off x="4360" y="2549"/>
                <a:ext cx="124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400">
                    <a:latin typeface="Times New Roman" pitchFamily="18" charset="0"/>
                  </a:rPr>
                  <a:t>do it yourself !</a:t>
                </a:r>
              </a:p>
            </p:txBody>
          </p:sp>
        </p:grpSp>
        <p:grpSp>
          <p:nvGrpSpPr>
            <p:cNvPr id="71685" name="Group 60"/>
            <p:cNvGrpSpPr>
              <a:grpSpLocks/>
            </p:cNvGrpSpPr>
            <p:nvPr/>
          </p:nvGrpSpPr>
          <p:grpSpPr bwMode="auto">
            <a:xfrm>
              <a:off x="663575" y="3940175"/>
              <a:ext cx="5888038" cy="2555875"/>
              <a:chOff x="418" y="2482"/>
              <a:chExt cx="3709" cy="1610"/>
            </a:xfrm>
          </p:grpSpPr>
          <p:sp>
            <p:nvSpPr>
              <p:cNvPr id="71686" name="Rectangle 61"/>
              <p:cNvSpPr>
                <a:spLocks noChangeArrowheads="1"/>
              </p:cNvSpPr>
              <p:nvPr/>
            </p:nvSpPr>
            <p:spPr bwMode="auto">
              <a:xfrm>
                <a:off x="2176" y="2649"/>
                <a:ext cx="1773" cy="1082"/>
              </a:xfrm>
              <a:prstGeom prst="rect">
                <a:avLst/>
              </a:prstGeom>
              <a:solidFill>
                <a:srgbClr val="3366FF"/>
              </a:solidFill>
              <a:ln w="38100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687" name="Rectangle 62"/>
              <p:cNvSpPr>
                <a:spLocks noChangeArrowheads="1"/>
              </p:cNvSpPr>
              <p:nvPr/>
            </p:nvSpPr>
            <p:spPr bwMode="auto">
              <a:xfrm>
                <a:off x="2228" y="2572"/>
                <a:ext cx="1899" cy="1227"/>
              </a:xfrm>
              <a:prstGeom prst="rect">
                <a:avLst/>
              </a:prstGeom>
              <a:noFill/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688" name="Rectangle 63"/>
              <p:cNvSpPr>
                <a:spLocks noChangeArrowheads="1"/>
              </p:cNvSpPr>
              <p:nvPr/>
            </p:nvSpPr>
            <p:spPr bwMode="auto">
              <a:xfrm>
                <a:off x="418" y="2649"/>
                <a:ext cx="1772" cy="1081"/>
              </a:xfrm>
              <a:prstGeom prst="rect">
                <a:avLst/>
              </a:prstGeom>
              <a:solidFill>
                <a:srgbClr val="3366FF"/>
              </a:solidFill>
              <a:ln w="38100">
                <a:solidFill>
                  <a:schemeClr val="accent2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689" name="Text Box 64"/>
              <p:cNvSpPr txBox="1">
                <a:spLocks noChangeArrowheads="1"/>
              </p:cNvSpPr>
              <p:nvPr/>
            </p:nvSpPr>
            <p:spPr bwMode="auto">
              <a:xfrm>
                <a:off x="433" y="3189"/>
                <a:ext cx="73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800" b="1">
                    <a:solidFill>
                      <a:schemeClr val="accent1"/>
                    </a:solidFill>
                    <a:latin typeface="Times New Roman" pitchFamily="18" charset="0"/>
                  </a:rPr>
                  <a:t>source</a:t>
                </a:r>
              </a:p>
            </p:txBody>
          </p:sp>
          <p:sp>
            <p:nvSpPr>
              <p:cNvPr id="71690" name="Rectangle 65"/>
              <p:cNvSpPr>
                <a:spLocks noChangeArrowheads="1"/>
              </p:cNvSpPr>
              <p:nvPr/>
            </p:nvSpPr>
            <p:spPr bwMode="auto">
              <a:xfrm>
                <a:off x="2103" y="2840"/>
                <a:ext cx="47" cy="709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691" name="Rectangle 66"/>
              <p:cNvSpPr>
                <a:spLocks noChangeArrowheads="1"/>
              </p:cNvSpPr>
              <p:nvPr/>
            </p:nvSpPr>
            <p:spPr bwMode="auto">
              <a:xfrm>
                <a:off x="2102" y="3047"/>
                <a:ext cx="76" cy="93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692" name="Rectangle 67"/>
              <p:cNvSpPr>
                <a:spLocks noChangeArrowheads="1"/>
              </p:cNvSpPr>
              <p:nvPr/>
            </p:nvSpPr>
            <p:spPr bwMode="auto">
              <a:xfrm>
                <a:off x="2101" y="3224"/>
                <a:ext cx="64" cy="93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71693" name="Group 68"/>
              <p:cNvGrpSpPr>
                <a:grpSpLocks/>
              </p:cNvGrpSpPr>
              <p:nvPr/>
            </p:nvGrpSpPr>
            <p:grpSpPr bwMode="auto">
              <a:xfrm rot="-5400000">
                <a:off x="2605" y="3012"/>
                <a:ext cx="654" cy="419"/>
                <a:chOff x="2218" y="3118"/>
                <a:chExt cx="654" cy="419"/>
              </a:xfrm>
            </p:grpSpPr>
            <p:sp>
              <p:nvSpPr>
                <p:cNvPr id="71708" name="Line 69"/>
                <p:cNvSpPr>
                  <a:spLocks noChangeShapeType="1"/>
                </p:cNvSpPr>
                <p:nvPr/>
              </p:nvSpPr>
              <p:spPr bwMode="auto">
                <a:xfrm>
                  <a:off x="2218" y="3527"/>
                  <a:ext cx="654" cy="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1709" name="Freeform 70"/>
                <p:cNvSpPr>
                  <a:spLocks/>
                </p:cNvSpPr>
                <p:nvPr/>
              </p:nvSpPr>
              <p:spPr bwMode="auto">
                <a:xfrm>
                  <a:off x="2327" y="3118"/>
                  <a:ext cx="445" cy="419"/>
                </a:xfrm>
                <a:custGeom>
                  <a:avLst/>
                  <a:gdLst>
                    <a:gd name="T0" fmla="*/ 0 w 445"/>
                    <a:gd name="T1" fmla="*/ 410 h 419"/>
                    <a:gd name="T2" fmla="*/ 55 w 445"/>
                    <a:gd name="T3" fmla="*/ 328 h 419"/>
                    <a:gd name="T4" fmla="*/ 100 w 445"/>
                    <a:gd name="T5" fmla="*/ 410 h 419"/>
                    <a:gd name="T6" fmla="*/ 145 w 445"/>
                    <a:gd name="T7" fmla="*/ 210 h 419"/>
                    <a:gd name="T8" fmla="*/ 191 w 445"/>
                    <a:gd name="T9" fmla="*/ 410 h 419"/>
                    <a:gd name="T10" fmla="*/ 227 w 445"/>
                    <a:gd name="T11" fmla="*/ 0 h 419"/>
                    <a:gd name="T12" fmla="*/ 282 w 445"/>
                    <a:gd name="T13" fmla="*/ 419 h 419"/>
                    <a:gd name="T14" fmla="*/ 318 w 445"/>
                    <a:gd name="T15" fmla="*/ 219 h 419"/>
                    <a:gd name="T16" fmla="*/ 364 w 445"/>
                    <a:gd name="T17" fmla="*/ 419 h 419"/>
                    <a:gd name="T18" fmla="*/ 400 w 445"/>
                    <a:gd name="T19" fmla="*/ 328 h 419"/>
                    <a:gd name="T20" fmla="*/ 445 w 445"/>
                    <a:gd name="T21" fmla="*/ 419 h 41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45" h="419">
                      <a:moveTo>
                        <a:pt x="0" y="410"/>
                      </a:moveTo>
                      <a:lnTo>
                        <a:pt x="55" y="328"/>
                      </a:lnTo>
                      <a:lnTo>
                        <a:pt x="100" y="410"/>
                      </a:lnTo>
                      <a:lnTo>
                        <a:pt x="145" y="210"/>
                      </a:lnTo>
                      <a:lnTo>
                        <a:pt x="191" y="410"/>
                      </a:lnTo>
                      <a:lnTo>
                        <a:pt x="227" y="0"/>
                      </a:lnTo>
                      <a:lnTo>
                        <a:pt x="282" y="419"/>
                      </a:lnTo>
                      <a:lnTo>
                        <a:pt x="318" y="219"/>
                      </a:lnTo>
                      <a:lnTo>
                        <a:pt x="364" y="419"/>
                      </a:lnTo>
                      <a:lnTo>
                        <a:pt x="400" y="328"/>
                      </a:lnTo>
                      <a:lnTo>
                        <a:pt x="445" y="419"/>
                      </a:lnTo>
                    </a:path>
                  </a:pathLst>
                </a:custGeom>
                <a:solidFill>
                  <a:srgbClr val="FFFF66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71694" name="Group 71"/>
              <p:cNvGrpSpPr>
                <a:grpSpLocks/>
              </p:cNvGrpSpPr>
              <p:nvPr/>
            </p:nvGrpSpPr>
            <p:grpSpPr bwMode="auto">
              <a:xfrm>
                <a:off x="3214" y="2941"/>
                <a:ext cx="690" cy="527"/>
                <a:chOff x="4634" y="2598"/>
                <a:chExt cx="690" cy="527"/>
              </a:xfrm>
            </p:grpSpPr>
            <p:sp>
              <p:nvSpPr>
                <p:cNvPr id="71701" name="Rectangle 72"/>
                <p:cNvSpPr>
                  <a:spLocks noChangeArrowheads="1"/>
                </p:cNvSpPr>
                <p:nvPr/>
              </p:nvSpPr>
              <p:spPr bwMode="auto">
                <a:xfrm>
                  <a:off x="4634" y="2598"/>
                  <a:ext cx="690" cy="527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71702" name="Group 73"/>
                <p:cNvGrpSpPr>
                  <a:grpSpLocks/>
                </p:cNvGrpSpPr>
                <p:nvPr/>
              </p:nvGrpSpPr>
              <p:grpSpPr bwMode="auto">
                <a:xfrm>
                  <a:off x="4801" y="2683"/>
                  <a:ext cx="384" cy="371"/>
                  <a:chOff x="4615" y="1321"/>
                  <a:chExt cx="384" cy="371"/>
                </a:xfrm>
              </p:grpSpPr>
              <p:sp>
                <p:nvSpPr>
                  <p:cNvPr id="71703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4664" y="1333"/>
                    <a:ext cx="279" cy="95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71704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4620" y="1424"/>
                    <a:ext cx="375" cy="94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71705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4624" y="1520"/>
                    <a:ext cx="375" cy="95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71706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4670" y="1605"/>
                    <a:ext cx="278" cy="83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71707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615" y="1321"/>
                    <a:ext cx="384" cy="371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  <p:sp>
            <p:nvSpPr>
              <p:cNvPr id="71695" name="Text Box 79"/>
              <p:cNvSpPr txBox="1">
                <a:spLocks noChangeArrowheads="1"/>
              </p:cNvSpPr>
              <p:nvPr/>
            </p:nvSpPr>
            <p:spPr bwMode="auto">
              <a:xfrm>
                <a:off x="2178" y="2669"/>
                <a:ext cx="708" cy="2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000">
                    <a:latin typeface="Times New Roman" pitchFamily="18" charset="0"/>
                  </a:rPr>
                  <a:t>telescope</a:t>
                </a:r>
              </a:p>
            </p:txBody>
          </p:sp>
          <p:sp>
            <p:nvSpPr>
              <p:cNvPr id="71696" name="Line 80"/>
              <p:cNvSpPr>
                <a:spLocks noChangeShapeType="1"/>
              </p:cNvSpPr>
              <p:nvPr/>
            </p:nvSpPr>
            <p:spPr bwMode="auto">
              <a:xfrm flipV="1">
                <a:off x="1951" y="3558"/>
                <a:ext cx="154" cy="327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1697" name="Oval 81"/>
              <p:cNvSpPr>
                <a:spLocks noChangeArrowheads="1"/>
              </p:cNvSpPr>
              <p:nvPr/>
            </p:nvSpPr>
            <p:spPr bwMode="auto">
              <a:xfrm>
                <a:off x="624" y="3119"/>
                <a:ext cx="113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21266" name="Oval 82"/>
              <p:cNvSpPr>
                <a:spLocks noChangeArrowheads="1"/>
              </p:cNvSpPr>
              <p:nvPr/>
            </p:nvSpPr>
            <p:spPr bwMode="auto">
              <a:xfrm>
                <a:off x="2164" y="2943"/>
                <a:ext cx="118" cy="48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hlink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71699" name="AutoShape 83"/>
              <p:cNvSpPr>
                <a:spLocks noChangeArrowheads="1"/>
              </p:cNvSpPr>
              <p:nvPr/>
            </p:nvSpPr>
            <p:spPr bwMode="auto">
              <a:xfrm flipH="1">
                <a:off x="1076" y="2482"/>
                <a:ext cx="765" cy="1339"/>
              </a:xfrm>
              <a:prstGeom prst="parallelogram">
                <a:avLst>
                  <a:gd name="adj" fmla="val 25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1700" name="Text Box 84"/>
              <p:cNvSpPr txBox="1">
                <a:spLocks noChangeArrowheads="1"/>
              </p:cNvSpPr>
              <p:nvPr/>
            </p:nvSpPr>
            <p:spPr bwMode="auto">
              <a:xfrm>
                <a:off x="729" y="3556"/>
                <a:ext cx="1219" cy="536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400">
                    <a:latin typeface="Times New Roman" pitchFamily="18" charset="0"/>
                  </a:rPr>
                  <a:t>masque</a:t>
                </a:r>
              </a:p>
              <a:p>
                <a:r>
                  <a:rPr lang="fr-FR" altLang="fr-FR" sz="2400">
                    <a:latin typeface="Times New Roman" pitchFamily="18" charset="0"/>
                  </a:rPr>
                  <a:t>à 2 ouvertures</a:t>
                </a:r>
              </a:p>
            </p:txBody>
          </p:sp>
          <p:sp>
            <p:nvSpPr>
              <p:cNvPr id="87" name="Text Box 79"/>
              <p:cNvSpPr txBox="1">
                <a:spLocks noChangeArrowheads="1"/>
              </p:cNvSpPr>
              <p:nvPr/>
            </p:nvSpPr>
            <p:spPr bwMode="auto">
              <a:xfrm>
                <a:off x="3269" y="3460"/>
                <a:ext cx="589" cy="25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000" smtClean="0">
                    <a:latin typeface="Times New Roman" pitchFamily="18" charset="0"/>
                  </a:rPr>
                  <a:t>franges</a:t>
                </a:r>
              </a:p>
            </p:txBody>
          </p:sp>
        </p:grpSp>
      </p:grpSp>
      <p:grpSp>
        <p:nvGrpSpPr>
          <p:cNvPr id="2" name="Groupe 1"/>
          <p:cNvGrpSpPr/>
          <p:nvPr/>
        </p:nvGrpSpPr>
        <p:grpSpPr>
          <a:xfrm>
            <a:off x="152400" y="1291479"/>
            <a:ext cx="8980486" cy="2689455"/>
            <a:chOff x="152400" y="1291479"/>
            <a:chExt cx="8980486" cy="2689455"/>
          </a:xfrm>
        </p:grpSpPr>
        <p:sp>
          <p:nvSpPr>
            <p:cNvPr id="71683" name="Rectangle 3"/>
            <p:cNvSpPr>
              <a:spLocks noChangeArrowheads="1"/>
            </p:cNvSpPr>
            <p:nvPr/>
          </p:nvSpPr>
          <p:spPr bwMode="auto">
            <a:xfrm>
              <a:off x="152400" y="1291479"/>
              <a:ext cx="7260383" cy="2689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6000"/>
                </a:lnSpc>
                <a:spcBef>
                  <a:spcPct val="40000"/>
                </a:spcBef>
              </a:pPr>
              <a:r>
                <a:rPr lang="fr-FR" altLang="fr-FR" sz="1600" b="1">
                  <a:latin typeface="+mj-lt"/>
                </a:rPr>
                <a:t>"il existe en effet pour la plupart des phénomènes d'interférences,...., </a:t>
              </a:r>
            </a:p>
            <a:p>
              <a:pPr>
                <a:lnSpc>
                  <a:spcPct val="86000"/>
                </a:lnSpc>
                <a:spcBef>
                  <a:spcPct val="40000"/>
                </a:spcBef>
              </a:pPr>
              <a:r>
                <a:rPr lang="fr-FR" altLang="fr-FR" sz="1600" b="1">
                  <a:latin typeface="+mj-lt"/>
                </a:rPr>
                <a:t>une </a:t>
              </a:r>
              <a:r>
                <a:rPr lang="fr-FR" altLang="fr-FR" sz="1600" b="1">
                  <a:solidFill>
                    <a:srgbClr val="FF0066"/>
                  </a:solidFill>
                  <a:latin typeface="+mj-lt"/>
                </a:rPr>
                <a:t>relation remarquable et nécéssaire </a:t>
              </a:r>
              <a:endParaRPr lang="fr-FR" altLang="fr-FR" sz="1600" b="1" smtClean="0">
                <a:solidFill>
                  <a:srgbClr val="FF0066"/>
                </a:solidFill>
                <a:latin typeface="+mj-lt"/>
              </a:endParaRPr>
            </a:p>
            <a:p>
              <a:pPr>
                <a:lnSpc>
                  <a:spcPct val="86000"/>
                </a:lnSpc>
                <a:spcBef>
                  <a:spcPct val="40000"/>
                </a:spcBef>
              </a:pPr>
              <a:r>
                <a:rPr lang="fr-FR" altLang="fr-FR" sz="1600" b="1" smtClean="0">
                  <a:latin typeface="+mj-lt"/>
                </a:rPr>
                <a:t>entre </a:t>
              </a:r>
              <a:r>
                <a:rPr lang="fr-FR" altLang="fr-FR" sz="1600" b="1">
                  <a:latin typeface="+mj-lt"/>
                </a:rPr>
                <a:t>la dimension des franges </a:t>
              </a:r>
              <a:r>
                <a:rPr lang="fr-FR" altLang="fr-FR" sz="1600" b="1" smtClean="0">
                  <a:latin typeface="+mj-lt"/>
                </a:rPr>
                <a:t>et </a:t>
              </a:r>
              <a:r>
                <a:rPr lang="fr-FR" altLang="fr-FR" sz="1600" b="1">
                  <a:latin typeface="+mj-lt"/>
                </a:rPr>
                <a:t>celle de la source lumineuse</a:t>
              </a:r>
              <a:r>
                <a:rPr lang="fr-FR" altLang="fr-FR" sz="1600" b="1" smtClean="0">
                  <a:latin typeface="+mj-lt"/>
                </a:rPr>
                <a:t>,</a:t>
              </a:r>
            </a:p>
            <a:p>
              <a:pPr>
                <a:lnSpc>
                  <a:spcPct val="86000"/>
                </a:lnSpc>
                <a:spcBef>
                  <a:spcPct val="40000"/>
                </a:spcBef>
              </a:pPr>
              <a:r>
                <a:rPr lang="fr-FR" altLang="fr-FR" sz="1600" b="1" smtClean="0">
                  <a:latin typeface="+mj-lt"/>
                </a:rPr>
                <a:t>.... </a:t>
              </a:r>
              <a:r>
                <a:rPr lang="fr-FR" altLang="fr-FR" sz="1600" b="1">
                  <a:latin typeface="+mj-lt"/>
                </a:rPr>
                <a:t>d'où, pour le dire en </a:t>
              </a:r>
              <a:r>
                <a:rPr lang="fr-FR" altLang="fr-FR" sz="1600" b="1" smtClean="0">
                  <a:latin typeface="+mj-lt"/>
                </a:rPr>
                <a:t>passant, </a:t>
              </a:r>
            </a:p>
            <a:p>
              <a:pPr>
                <a:lnSpc>
                  <a:spcPct val="86000"/>
                </a:lnSpc>
                <a:spcBef>
                  <a:spcPct val="40000"/>
                </a:spcBef>
              </a:pPr>
              <a:r>
                <a:rPr lang="fr-FR" altLang="fr-FR" sz="1600" b="1" smtClean="0">
                  <a:latin typeface="+mj-lt"/>
                </a:rPr>
                <a:t>il </a:t>
              </a:r>
              <a:r>
                <a:rPr lang="fr-FR" altLang="fr-FR" sz="1600" b="1">
                  <a:latin typeface="+mj-lt"/>
                </a:rPr>
                <a:t>est peut-être permis d'espérer qu'...... il deviendra possible </a:t>
              </a:r>
              <a:endParaRPr lang="fr-FR" altLang="fr-FR" sz="1600" b="1" smtClean="0">
                <a:latin typeface="+mj-lt"/>
              </a:endParaRPr>
            </a:p>
            <a:p>
              <a:pPr>
                <a:lnSpc>
                  <a:spcPct val="86000"/>
                </a:lnSpc>
                <a:spcBef>
                  <a:spcPct val="40000"/>
                </a:spcBef>
              </a:pPr>
              <a:r>
                <a:rPr lang="fr-FR" altLang="fr-FR" sz="1600" b="1" smtClean="0">
                  <a:latin typeface="+mj-lt"/>
                </a:rPr>
                <a:t>d'obtenir quelques données </a:t>
              </a:r>
              <a:r>
                <a:rPr lang="fr-FR" altLang="fr-FR" sz="1600" b="1">
                  <a:latin typeface="+mj-lt"/>
                </a:rPr>
                <a:t>nouvelles </a:t>
              </a:r>
              <a:endParaRPr lang="fr-FR" altLang="fr-FR" sz="1600" b="1" smtClean="0">
                <a:latin typeface="+mj-lt"/>
              </a:endParaRPr>
            </a:p>
            <a:p>
              <a:pPr>
                <a:lnSpc>
                  <a:spcPct val="86000"/>
                </a:lnSpc>
                <a:spcBef>
                  <a:spcPct val="40000"/>
                </a:spcBef>
              </a:pPr>
              <a:r>
                <a:rPr lang="fr-FR" altLang="fr-FR" sz="1600" b="1" smtClean="0">
                  <a:latin typeface="+mj-lt"/>
                </a:rPr>
                <a:t>sur </a:t>
              </a:r>
              <a:r>
                <a:rPr lang="fr-FR" altLang="fr-FR" sz="1600" b="1">
                  <a:latin typeface="+mj-lt"/>
                </a:rPr>
                <a:t>les diamètres angulaires de ces astres."</a:t>
              </a:r>
            </a:p>
            <a:p>
              <a:pPr>
                <a:lnSpc>
                  <a:spcPct val="86000"/>
                </a:lnSpc>
                <a:spcBef>
                  <a:spcPct val="40000"/>
                </a:spcBef>
              </a:pPr>
              <a:r>
                <a:rPr lang="fr-FR" altLang="fr-FR" sz="1600" b="1">
                  <a:latin typeface="+mj-lt"/>
                </a:rPr>
                <a:t>		</a:t>
              </a:r>
              <a:r>
                <a:rPr lang="fr-FR" altLang="fr-FR" sz="1600" b="1" smtClean="0">
                  <a:latin typeface="+mj-lt"/>
                </a:rPr>
                <a:t>A.H.Fizeau,1868</a:t>
              </a:r>
              <a:r>
                <a:rPr lang="fr-FR" altLang="fr-FR" sz="1600" b="1">
                  <a:latin typeface="+mj-lt"/>
                </a:rPr>
                <a:t>, CRAS, rapport sur le prix Bordin</a:t>
              </a:r>
            </a:p>
          </p:txBody>
        </p:sp>
        <p:pic>
          <p:nvPicPr>
            <p:cNvPr id="85" name="Picture 32" descr="D:\DOCUMENTS\OCA\MISSION_ENS_EDU\semscience2001\fizeau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013" y="1291479"/>
              <a:ext cx="976313" cy="108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33"/>
            <p:cNvSpPr txBox="1">
              <a:spLocks noChangeArrowheads="1"/>
            </p:cNvSpPr>
            <p:nvPr/>
          </p:nvSpPr>
          <p:spPr bwMode="auto">
            <a:xfrm>
              <a:off x="7848598" y="2381754"/>
              <a:ext cx="1284288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r"/>
              <a:r>
                <a:rPr lang="fr-FR" altLang="fr-FR" sz="1600"/>
                <a:t>L. H. Fizeau</a:t>
              </a:r>
            </a:p>
            <a:p>
              <a:pPr algn="r"/>
              <a:r>
                <a:rPr lang="fr-FR" altLang="fr-FR" sz="1600"/>
                <a:t>1819-1896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5699294" cy="525401"/>
          </a:xfrm>
          <a:solidFill>
            <a:srgbClr val="FFFF66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/>
              <a:t>en pratique,ça ressemble à quoi ?</a:t>
            </a:r>
          </a:p>
        </p:txBody>
      </p:sp>
      <p:grpSp>
        <p:nvGrpSpPr>
          <p:cNvPr id="45065" name="Group 881"/>
          <p:cNvGrpSpPr>
            <a:grpSpLocks/>
          </p:cNvGrpSpPr>
          <p:nvPr/>
        </p:nvGrpSpPr>
        <p:grpSpPr bwMode="auto">
          <a:xfrm>
            <a:off x="7047706" y="4618832"/>
            <a:ext cx="1763713" cy="2095500"/>
            <a:chOff x="4735" y="3000"/>
            <a:chExt cx="1111" cy="1320"/>
          </a:xfrm>
        </p:grpSpPr>
        <p:grpSp>
          <p:nvGrpSpPr>
            <p:cNvPr id="45089" name="Group 882"/>
            <p:cNvGrpSpPr>
              <a:grpSpLocks/>
            </p:cNvGrpSpPr>
            <p:nvPr/>
          </p:nvGrpSpPr>
          <p:grpSpPr bwMode="auto">
            <a:xfrm>
              <a:off x="4735" y="3000"/>
              <a:ext cx="1014" cy="1320"/>
              <a:chOff x="4735" y="3000"/>
              <a:chExt cx="1014" cy="1320"/>
            </a:xfrm>
          </p:grpSpPr>
          <p:sp>
            <p:nvSpPr>
              <p:cNvPr id="45091" name="Rectangle 883"/>
              <p:cNvSpPr>
                <a:spLocks noChangeArrowheads="1"/>
              </p:cNvSpPr>
              <p:nvPr/>
            </p:nvSpPr>
            <p:spPr bwMode="auto">
              <a:xfrm>
                <a:off x="4735" y="3000"/>
                <a:ext cx="1014" cy="1320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092" name="Oval 884"/>
              <p:cNvSpPr>
                <a:spLocks noChangeArrowheads="1"/>
              </p:cNvSpPr>
              <p:nvPr/>
            </p:nvSpPr>
            <p:spPr bwMode="auto">
              <a:xfrm>
                <a:off x="5087" y="4115"/>
                <a:ext cx="376" cy="93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093" name="Oval 885"/>
              <p:cNvSpPr>
                <a:spLocks noChangeArrowheads="1"/>
              </p:cNvSpPr>
              <p:nvPr/>
            </p:nvSpPr>
            <p:spPr bwMode="auto">
              <a:xfrm>
                <a:off x="5087" y="4115"/>
                <a:ext cx="376" cy="93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094" name="Oval 886"/>
              <p:cNvSpPr>
                <a:spLocks noChangeArrowheads="1"/>
              </p:cNvSpPr>
              <p:nvPr/>
            </p:nvSpPr>
            <p:spPr bwMode="auto">
              <a:xfrm>
                <a:off x="5083" y="4089"/>
                <a:ext cx="376" cy="9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095" name="Oval 887"/>
              <p:cNvSpPr>
                <a:spLocks noChangeArrowheads="1"/>
              </p:cNvSpPr>
              <p:nvPr/>
            </p:nvSpPr>
            <p:spPr bwMode="auto">
              <a:xfrm>
                <a:off x="5083" y="4089"/>
                <a:ext cx="376" cy="92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096" name="Freeform 888"/>
              <p:cNvSpPr>
                <a:spLocks/>
              </p:cNvSpPr>
              <p:nvPr/>
            </p:nvSpPr>
            <p:spPr bwMode="auto">
              <a:xfrm>
                <a:off x="5163" y="3708"/>
                <a:ext cx="105" cy="411"/>
              </a:xfrm>
              <a:custGeom>
                <a:avLst/>
                <a:gdLst>
                  <a:gd name="T0" fmla="*/ 10 w 161"/>
                  <a:gd name="T1" fmla="*/ 20 h 629"/>
                  <a:gd name="T2" fmla="*/ 50 w 161"/>
                  <a:gd name="T3" fmla="*/ 0 h 629"/>
                  <a:gd name="T4" fmla="*/ 79 w 161"/>
                  <a:gd name="T5" fmla="*/ 16 h 629"/>
                  <a:gd name="T6" fmla="*/ 98 w 161"/>
                  <a:gd name="T7" fmla="*/ 59 h 629"/>
                  <a:gd name="T8" fmla="*/ 72 w 161"/>
                  <a:gd name="T9" fmla="*/ 99 h 629"/>
                  <a:gd name="T10" fmla="*/ 105 w 161"/>
                  <a:gd name="T11" fmla="*/ 411 h 629"/>
                  <a:gd name="T12" fmla="*/ 13 w 161"/>
                  <a:gd name="T13" fmla="*/ 411 h 629"/>
                  <a:gd name="T14" fmla="*/ 40 w 161"/>
                  <a:gd name="T15" fmla="*/ 96 h 629"/>
                  <a:gd name="T16" fmla="*/ 3 w 161"/>
                  <a:gd name="T17" fmla="*/ 66 h 629"/>
                  <a:gd name="T18" fmla="*/ 0 w 161"/>
                  <a:gd name="T19" fmla="*/ 33 h 629"/>
                  <a:gd name="T20" fmla="*/ 13 w 161"/>
                  <a:gd name="T21" fmla="*/ 13 h 629"/>
                  <a:gd name="T22" fmla="*/ 10 w 161"/>
                  <a:gd name="T23" fmla="*/ 20 h 6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1" h="629">
                    <a:moveTo>
                      <a:pt x="15" y="30"/>
                    </a:moveTo>
                    <a:lnTo>
                      <a:pt x="76" y="0"/>
                    </a:lnTo>
                    <a:lnTo>
                      <a:pt x="121" y="25"/>
                    </a:lnTo>
                    <a:lnTo>
                      <a:pt x="151" y="91"/>
                    </a:lnTo>
                    <a:lnTo>
                      <a:pt x="111" y="152"/>
                    </a:lnTo>
                    <a:lnTo>
                      <a:pt x="161" y="629"/>
                    </a:lnTo>
                    <a:lnTo>
                      <a:pt x="20" y="629"/>
                    </a:lnTo>
                    <a:lnTo>
                      <a:pt x="61" y="147"/>
                    </a:lnTo>
                    <a:lnTo>
                      <a:pt x="5" y="101"/>
                    </a:lnTo>
                    <a:lnTo>
                      <a:pt x="0" y="50"/>
                    </a:lnTo>
                    <a:lnTo>
                      <a:pt x="20" y="20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7" name="Freeform 889"/>
              <p:cNvSpPr>
                <a:spLocks/>
              </p:cNvSpPr>
              <p:nvPr/>
            </p:nvSpPr>
            <p:spPr bwMode="auto">
              <a:xfrm>
                <a:off x="5169" y="3714"/>
                <a:ext cx="106" cy="411"/>
              </a:xfrm>
              <a:custGeom>
                <a:avLst/>
                <a:gdLst>
                  <a:gd name="T0" fmla="*/ 10 w 162"/>
                  <a:gd name="T1" fmla="*/ 20 h 629"/>
                  <a:gd name="T2" fmla="*/ 50 w 162"/>
                  <a:gd name="T3" fmla="*/ 0 h 629"/>
                  <a:gd name="T4" fmla="*/ 79 w 162"/>
                  <a:gd name="T5" fmla="*/ 16 h 629"/>
                  <a:gd name="T6" fmla="*/ 99 w 162"/>
                  <a:gd name="T7" fmla="*/ 59 h 629"/>
                  <a:gd name="T8" fmla="*/ 73 w 162"/>
                  <a:gd name="T9" fmla="*/ 99 h 629"/>
                  <a:gd name="T10" fmla="*/ 106 w 162"/>
                  <a:gd name="T11" fmla="*/ 411 h 629"/>
                  <a:gd name="T12" fmla="*/ 13 w 162"/>
                  <a:gd name="T13" fmla="*/ 411 h 629"/>
                  <a:gd name="T14" fmla="*/ 40 w 162"/>
                  <a:gd name="T15" fmla="*/ 96 h 629"/>
                  <a:gd name="T16" fmla="*/ 3 w 162"/>
                  <a:gd name="T17" fmla="*/ 66 h 629"/>
                  <a:gd name="T18" fmla="*/ 0 w 162"/>
                  <a:gd name="T19" fmla="*/ 33 h 629"/>
                  <a:gd name="T20" fmla="*/ 13 w 162"/>
                  <a:gd name="T21" fmla="*/ 13 h 6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2" h="629">
                    <a:moveTo>
                      <a:pt x="15" y="30"/>
                    </a:moveTo>
                    <a:lnTo>
                      <a:pt x="76" y="0"/>
                    </a:lnTo>
                    <a:lnTo>
                      <a:pt x="121" y="25"/>
                    </a:lnTo>
                    <a:lnTo>
                      <a:pt x="151" y="91"/>
                    </a:lnTo>
                    <a:lnTo>
                      <a:pt x="111" y="152"/>
                    </a:lnTo>
                    <a:lnTo>
                      <a:pt x="162" y="629"/>
                    </a:lnTo>
                    <a:lnTo>
                      <a:pt x="20" y="629"/>
                    </a:lnTo>
                    <a:lnTo>
                      <a:pt x="61" y="147"/>
                    </a:lnTo>
                    <a:lnTo>
                      <a:pt x="5" y="101"/>
                    </a:lnTo>
                    <a:lnTo>
                      <a:pt x="0" y="50"/>
                    </a:lnTo>
                    <a:lnTo>
                      <a:pt x="20" y="20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8" name="Freeform 890"/>
              <p:cNvSpPr>
                <a:spLocks/>
              </p:cNvSpPr>
              <p:nvPr/>
            </p:nvSpPr>
            <p:spPr bwMode="auto">
              <a:xfrm>
                <a:off x="5397" y="3800"/>
                <a:ext cx="145" cy="149"/>
              </a:xfrm>
              <a:custGeom>
                <a:avLst/>
                <a:gdLst>
                  <a:gd name="T0" fmla="*/ 50 w 222"/>
                  <a:gd name="T1" fmla="*/ 0 h 228"/>
                  <a:gd name="T2" fmla="*/ 145 w 222"/>
                  <a:gd name="T3" fmla="*/ 53 h 228"/>
                  <a:gd name="T4" fmla="*/ 145 w 222"/>
                  <a:gd name="T5" fmla="*/ 83 h 228"/>
                  <a:gd name="T6" fmla="*/ 132 w 222"/>
                  <a:gd name="T7" fmla="*/ 109 h 228"/>
                  <a:gd name="T8" fmla="*/ 116 w 222"/>
                  <a:gd name="T9" fmla="*/ 139 h 228"/>
                  <a:gd name="T10" fmla="*/ 96 w 222"/>
                  <a:gd name="T11" fmla="*/ 149 h 228"/>
                  <a:gd name="T12" fmla="*/ 63 w 222"/>
                  <a:gd name="T13" fmla="*/ 136 h 228"/>
                  <a:gd name="T14" fmla="*/ 0 w 222"/>
                  <a:gd name="T15" fmla="*/ 99 h 228"/>
                  <a:gd name="T16" fmla="*/ 50 w 222"/>
                  <a:gd name="T17" fmla="*/ 0 h 2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2" h="228">
                    <a:moveTo>
                      <a:pt x="76" y="0"/>
                    </a:moveTo>
                    <a:lnTo>
                      <a:pt x="222" y="81"/>
                    </a:lnTo>
                    <a:lnTo>
                      <a:pt x="222" y="127"/>
                    </a:lnTo>
                    <a:lnTo>
                      <a:pt x="202" y="167"/>
                    </a:lnTo>
                    <a:lnTo>
                      <a:pt x="177" y="213"/>
                    </a:lnTo>
                    <a:lnTo>
                      <a:pt x="147" y="228"/>
                    </a:lnTo>
                    <a:lnTo>
                      <a:pt x="96" y="208"/>
                    </a:lnTo>
                    <a:lnTo>
                      <a:pt x="0" y="152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99" name="Freeform 891"/>
              <p:cNvSpPr>
                <a:spLocks/>
              </p:cNvSpPr>
              <p:nvPr/>
            </p:nvSpPr>
            <p:spPr bwMode="auto">
              <a:xfrm>
                <a:off x="5403" y="3807"/>
                <a:ext cx="145" cy="149"/>
              </a:xfrm>
              <a:custGeom>
                <a:avLst/>
                <a:gdLst>
                  <a:gd name="T0" fmla="*/ 50 w 222"/>
                  <a:gd name="T1" fmla="*/ 0 h 228"/>
                  <a:gd name="T2" fmla="*/ 145 w 222"/>
                  <a:gd name="T3" fmla="*/ 53 h 228"/>
                  <a:gd name="T4" fmla="*/ 145 w 222"/>
                  <a:gd name="T5" fmla="*/ 83 h 228"/>
                  <a:gd name="T6" fmla="*/ 132 w 222"/>
                  <a:gd name="T7" fmla="*/ 109 h 228"/>
                  <a:gd name="T8" fmla="*/ 116 w 222"/>
                  <a:gd name="T9" fmla="*/ 139 h 228"/>
                  <a:gd name="T10" fmla="*/ 96 w 222"/>
                  <a:gd name="T11" fmla="*/ 149 h 228"/>
                  <a:gd name="T12" fmla="*/ 63 w 222"/>
                  <a:gd name="T13" fmla="*/ 136 h 228"/>
                  <a:gd name="T14" fmla="*/ 0 w 222"/>
                  <a:gd name="T15" fmla="*/ 99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2" h="228">
                    <a:moveTo>
                      <a:pt x="76" y="0"/>
                    </a:moveTo>
                    <a:lnTo>
                      <a:pt x="222" y="81"/>
                    </a:lnTo>
                    <a:lnTo>
                      <a:pt x="222" y="127"/>
                    </a:lnTo>
                    <a:lnTo>
                      <a:pt x="202" y="167"/>
                    </a:lnTo>
                    <a:lnTo>
                      <a:pt x="177" y="213"/>
                    </a:lnTo>
                    <a:lnTo>
                      <a:pt x="147" y="228"/>
                    </a:lnTo>
                    <a:lnTo>
                      <a:pt x="96" y="208"/>
                    </a:lnTo>
                    <a:lnTo>
                      <a:pt x="0" y="152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0" name="Rectangle 892"/>
              <p:cNvSpPr>
                <a:spLocks noChangeArrowheads="1"/>
              </p:cNvSpPr>
              <p:nvPr/>
            </p:nvSpPr>
            <p:spPr bwMode="auto">
              <a:xfrm>
                <a:off x="5558" y="3625"/>
                <a:ext cx="27" cy="23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01" name="Freeform 893"/>
              <p:cNvSpPr>
                <a:spLocks/>
              </p:cNvSpPr>
              <p:nvPr/>
            </p:nvSpPr>
            <p:spPr bwMode="auto">
              <a:xfrm>
                <a:off x="5555" y="3621"/>
                <a:ext cx="36" cy="33"/>
              </a:xfrm>
              <a:custGeom>
                <a:avLst/>
                <a:gdLst>
                  <a:gd name="T0" fmla="*/ 14 w 56"/>
                  <a:gd name="T1" fmla="*/ 0 h 50"/>
                  <a:gd name="T2" fmla="*/ 36 w 56"/>
                  <a:gd name="T3" fmla="*/ 13 h 50"/>
                  <a:gd name="T4" fmla="*/ 23 w 56"/>
                  <a:gd name="T5" fmla="*/ 33 h 50"/>
                  <a:gd name="T6" fmla="*/ 0 w 56"/>
                  <a:gd name="T7" fmla="*/ 20 h 50"/>
                  <a:gd name="T8" fmla="*/ 14 w 5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50">
                    <a:moveTo>
                      <a:pt x="21" y="0"/>
                    </a:moveTo>
                    <a:lnTo>
                      <a:pt x="56" y="20"/>
                    </a:lnTo>
                    <a:lnTo>
                      <a:pt x="36" y="50"/>
                    </a:lnTo>
                    <a:lnTo>
                      <a:pt x="0" y="30"/>
                    </a:lnTo>
                    <a:lnTo>
                      <a:pt x="21" y="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2" name="Freeform 894"/>
              <p:cNvSpPr>
                <a:spLocks/>
              </p:cNvSpPr>
              <p:nvPr/>
            </p:nvSpPr>
            <p:spPr bwMode="auto">
              <a:xfrm>
                <a:off x="5555" y="3621"/>
                <a:ext cx="36" cy="33"/>
              </a:xfrm>
              <a:custGeom>
                <a:avLst/>
                <a:gdLst>
                  <a:gd name="T0" fmla="*/ 14 w 56"/>
                  <a:gd name="T1" fmla="*/ 0 h 50"/>
                  <a:gd name="T2" fmla="*/ 36 w 56"/>
                  <a:gd name="T3" fmla="*/ 13 h 50"/>
                  <a:gd name="T4" fmla="*/ 23 w 56"/>
                  <a:gd name="T5" fmla="*/ 33 h 50"/>
                  <a:gd name="T6" fmla="*/ 0 w 56"/>
                  <a:gd name="T7" fmla="*/ 20 h 50"/>
                  <a:gd name="T8" fmla="*/ 14 w 5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50">
                    <a:moveTo>
                      <a:pt x="21" y="0"/>
                    </a:moveTo>
                    <a:lnTo>
                      <a:pt x="56" y="20"/>
                    </a:lnTo>
                    <a:lnTo>
                      <a:pt x="36" y="50"/>
                    </a:lnTo>
                    <a:lnTo>
                      <a:pt x="0" y="30"/>
                    </a:lnTo>
                    <a:lnTo>
                      <a:pt x="21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3" name="Oval 895"/>
              <p:cNvSpPr>
                <a:spLocks noChangeArrowheads="1"/>
              </p:cNvSpPr>
              <p:nvPr/>
            </p:nvSpPr>
            <p:spPr bwMode="auto">
              <a:xfrm>
                <a:off x="5351" y="3628"/>
                <a:ext cx="89" cy="444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04" name="Freeform 896"/>
              <p:cNvSpPr>
                <a:spLocks/>
              </p:cNvSpPr>
              <p:nvPr/>
            </p:nvSpPr>
            <p:spPr bwMode="auto">
              <a:xfrm>
                <a:off x="5282" y="3654"/>
                <a:ext cx="227" cy="392"/>
              </a:xfrm>
              <a:custGeom>
                <a:avLst/>
                <a:gdLst>
                  <a:gd name="T0" fmla="*/ 79 w 348"/>
                  <a:gd name="T1" fmla="*/ 163 h 599"/>
                  <a:gd name="T2" fmla="*/ 102 w 348"/>
                  <a:gd name="T3" fmla="*/ 123 h 599"/>
                  <a:gd name="T4" fmla="*/ 121 w 348"/>
                  <a:gd name="T5" fmla="*/ 93 h 599"/>
                  <a:gd name="T6" fmla="*/ 145 w 348"/>
                  <a:gd name="T7" fmla="*/ 63 h 599"/>
                  <a:gd name="T8" fmla="*/ 161 w 348"/>
                  <a:gd name="T9" fmla="*/ 43 h 599"/>
                  <a:gd name="T10" fmla="*/ 177 w 348"/>
                  <a:gd name="T11" fmla="*/ 24 h 599"/>
                  <a:gd name="T12" fmla="*/ 194 w 348"/>
                  <a:gd name="T13" fmla="*/ 10 h 599"/>
                  <a:gd name="T14" fmla="*/ 211 w 348"/>
                  <a:gd name="T15" fmla="*/ 0 h 599"/>
                  <a:gd name="T16" fmla="*/ 217 w 348"/>
                  <a:gd name="T17" fmla="*/ 0 h 599"/>
                  <a:gd name="T18" fmla="*/ 220 w 348"/>
                  <a:gd name="T19" fmla="*/ 0 h 599"/>
                  <a:gd name="T20" fmla="*/ 227 w 348"/>
                  <a:gd name="T21" fmla="*/ 14 h 599"/>
                  <a:gd name="T22" fmla="*/ 224 w 348"/>
                  <a:gd name="T23" fmla="*/ 30 h 599"/>
                  <a:gd name="T24" fmla="*/ 220 w 348"/>
                  <a:gd name="T25" fmla="*/ 50 h 599"/>
                  <a:gd name="T26" fmla="*/ 214 w 348"/>
                  <a:gd name="T27" fmla="*/ 73 h 599"/>
                  <a:gd name="T28" fmla="*/ 197 w 348"/>
                  <a:gd name="T29" fmla="*/ 120 h 599"/>
                  <a:gd name="T30" fmla="*/ 161 w 348"/>
                  <a:gd name="T31" fmla="*/ 196 h 599"/>
                  <a:gd name="T32" fmla="*/ 145 w 348"/>
                  <a:gd name="T33" fmla="*/ 230 h 599"/>
                  <a:gd name="T34" fmla="*/ 121 w 348"/>
                  <a:gd name="T35" fmla="*/ 266 h 599"/>
                  <a:gd name="T36" fmla="*/ 102 w 348"/>
                  <a:gd name="T37" fmla="*/ 299 h 599"/>
                  <a:gd name="T38" fmla="*/ 79 w 348"/>
                  <a:gd name="T39" fmla="*/ 329 h 599"/>
                  <a:gd name="T40" fmla="*/ 63 w 348"/>
                  <a:gd name="T41" fmla="*/ 349 h 599"/>
                  <a:gd name="T42" fmla="*/ 46 w 348"/>
                  <a:gd name="T43" fmla="*/ 369 h 599"/>
                  <a:gd name="T44" fmla="*/ 29 w 348"/>
                  <a:gd name="T45" fmla="*/ 382 h 599"/>
                  <a:gd name="T46" fmla="*/ 16 w 348"/>
                  <a:gd name="T47" fmla="*/ 392 h 599"/>
                  <a:gd name="T48" fmla="*/ 10 w 348"/>
                  <a:gd name="T49" fmla="*/ 392 h 599"/>
                  <a:gd name="T50" fmla="*/ 7 w 348"/>
                  <a:gd name="T51" fmla="*/ 392 h 599"/>
                  <a:gd name="T52" fmla="*/ 0 w 348"/>
                  <a:gd name="T53" fmla="*/ 382 h 599"/>
                  <a:gd name="T54" fmla="*/ 0 w 348"/>
                  <a:gd name="T55" fmla="*/ 362 h 599"/>
                  <a:gd name="T56" fmla="*/ 3 w 348"/>
                  <a:gd name="T57" fmla="*/ 342 h 599"/>
                  <a:gd name="T58" fmla="*/ 10 w 348"/>
                  <a:gd name="T59" fmla="*/ 319 h 599"/>
                  <a:gd name="T60" fmla="*/ 26 w 348"/>
                  <a:gd name="T61" fmla="*/ 269 h 599"/>
                  <a:gd name="T62" fmla="*/ 63 w 348"/>
                  <a:gd name="T63" fmla="*/ 193 h 5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48" h="599">
                    <a:moveTo>
                      <a:pt x="111" y="264"/>
                    </a:moveTo>
                    <a:lnTo>
                      <a:pt x="121" y="249"/>
                    </a:lnTo>
                    <a:lnTo>
                      <a:pt x="136" y="224"/>
                    </a:lnTo>
                    <a:lnTo>
                      <a:pt x="156" y="188"/>
                    </a:lnTo>
                    <a:lnTo>
                      <a:pt x="171" y="168"/>
                    </a:lnTo>
                    <a:lnTo>
                      <a:pt x="186" y="142"/>
                    </a:lnTo>
                    <a:lnTo>
                      <a:pt x="206" y="117"/>
                    </a:lnTo>
                    <a:lnTo>
                      <a:pt x="222" y="97"/>
                    </a:lnTo>
                    <a:lnTo>
                      <a:pt x="237" y="76"/>
                    </a:lnTo>
                    <a:lnTo>
                      <a:pt x="247" y="66"/>
                    </a:lnTo>
                    <a:lnTo>
                      <a:pt x="257" y="56"/>
                    </a:lnTo>
                    <a:lnTo>
                      <a:pt x="272" y="36"/>
                    </a:lnTo>
                    <a:lnTo>
                      <a:pt x="287" y="26"/>
                    </a:lnTo>
                    <a:lnTo>
                      <a:pt x="297" y="16"/>
                    </a:lnTo>
                    <a:lnTo>
                      <a:pt x="312" y="5"/>
                    </a:lnTo>
                    <a:lnTo>
                      <a:pt x="323" y="0"/>
                    </a:lnTo>
                    <a:lnTo>
                      <a:pt x="333" y="0"/>
                    </a:lnTo>
                    <a:lnTo>
                      <a:pt x="338" y="0"/>
                    </a:lnTo>
                    <a:lnTo>
                      <a:pt x="343" y="5"/>
                    </a:lnTo>
                    <a:lnTo>
                      <a:pt x="348" y="21"/>
                    </a:lnTo>
                    <a:lnTo>
                      <a:pt x="348" y="31"/>
                    </a:lnTo>
                    <a:lnTo>
                      <a:pt x="343" y="46"/>
                    </a:lnTo>
                    <a:lnTo>
                      <a:pt x="343" y="56"/>
                    </a:lnTo>
                    <a:lnTo>
                      <a:pt x="338" y="76"/>
                    </a:lnTo>
                    <a:lnTo>
                      <a:pt x="333" y="97"/>
                    </a:lnTo>
                    <a:lnTo>
                      <a:pt x="328" y="112"/>
                    </a:lnTo>
                    <a:lnTo>
                      <a:pt x="323" y="132"/>
                    </a:lnTo>
                    <a:lnTo>
                      <a:pt x="302" y="183"/>
                    </a:lnTo>
                    <a:lnTo>
                      <a:pt x="277" y="239"/>
                    </a:lnTo>
                    <a:lnTo>
                      <a:pt x="247" y="300"/>
                    </a:lnTo>
                    <a:lnTo>
                      <a:pt x="232" y="330"/>
                    </a:lnTo>
                    <a:lnTo>
                      <a:pt x="222" y="351"/>
                    </a:lnTo>
                    <a:lnTo>
                      <a:pt x="206" y="376"/>
                    </a:lnTo>
                    <a:lnTo>
                      <a:pt x="186" y="406"/>
                    </a:lnTo>
                    <a:lnTo>
                      <a:pt x="171" y="432"/>
                    </a:lnTo>
                    <a:lnTo>
                      <a:pt x="156" y="457"/>
                    </a:lnTo>
                    <a:lnTo>
                      <a:pt x="136" y="482"/>
                    </a:lnTo>
                    <a:lnTo>
                      <a:pt x="121" y="503"/>
                    </a:lnTo>
                    <a:lnTo>
                      <a:pt x="106" y="523"/>
                    </a:lnTo>
                    <a:lnTo>
                      <a:pt x="96" y="533"/>
                    </a:lnTo>
                    <a:lnTo>
                      <a:pt x="85" y="543"/>
                    </a:lnTo>
                    <a:lnTo>
                      <a:pt x="70" y="564"/>
                    </a:lnTo>
                    <a:lnTo>
                      <a:pt x="55" y="574"/>
                    </a:lnTo>
                    <a:lnTo>
                      <a:pt x="45" y="584"/>
                    </a:lnTo>
                    <a:lnTo>
                      <a:pt x="35" y="594"/>
                    </a:lnTo>
                    <a:lnTo>
                      <a:pt x="25" y="599"/>
                    </a:lnTo>
                    <a:lnTo>
                      <a:pt x="20" y="599"/>
                    </a:lnTo>
                    <a:lnTo>
                      <a:pt x="15" y="599"/>
                    </a:lnTo>
                    <a:lnTo>
                      <a:pt x="10" y="599"/>
                    </a:lnTo>
                    <a:lnTo>
                      <a:pt x="0" y="589"/>
                    </a:lnTo>
                    <a:lnTo>
                      <a:pt x="0" y="584"/>
                    </a:lnTo>
                    <a:lnTo>
                      <a:pt x="0" y="574"/>
                    </a:lnTo>
                    <a:lnTo>
                      <a:pt x="0" y="553"/>
                    </a:lnTo>
                    <a:lnTo>
                      <a:pt x="0" y="543"/>
                    </a:lnTo>
                    <a:lnTo>
                      <a:pt x="5" y="523"/>
                    </a:lnTo>
                    <a:lnTo>
                      <a:pt x="10" y="503"/>
                    </a:lnTo>
                    <a:lnTo>
                      <a:pt x="15" y="488"/>
                    </a:lnTo>
                    <a:lnTo>
                      <a:pt x="25" y="462"/>
                    </a:lnTo>
                    <a:lnTo>
                      <a:pt x="40" y="411"/>
                    </a:lnTo>
                    <a:lnTo>
                      <a:pt x="65" y="356"/>
                    </a:lnTo>
                    <a:lnTo>
                      <a:pt x="96" y="295"/>
                    </a:lnTo>
                    <a:lnTo>
                      <a:pt x="111" y="264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5" name="Freeform 897"/>
              <p:cNvSpPr>
                <a:spLocks/>
              </p:cNvSpPr>
              <p:nvPr/>
            </p:nvSpPr>
            <p:spPr bwMode="auto">
              <a:xfrm>
                <a:off x="4869" y="3422"/>
                <a:ext cx="610" cy="601"/>
              </a:xfrm>
              <a:custGeom>
                <a:avLst/>
                <a:gdLst>
                  <a:gd name="T0" fmla="*/ 192 w 933"/>
                  <a:gd name="T1" fmla="*/ 0 h 919"/>
                  <a:gd name="T2" fmla="*/ 603 w 933"/>
                  <a:gd name="T3" fmla="*/ 229 h 919"/>
                  <a:gd name="T4" fmla="*/ 610 w 933"/>
                  <a:gd name="T5" fmla="*/ 252 h 919"/>
                  <a:gd name="T6" fmla="*/ 584 w 933"/>
                  <a:gd name="T7" fmla="*/ 352 h 919"/>
                  <a:gd name="T8" fmla="*/ 521 w 933"/>
                  <a:gd name="T9" fmla="*/ 475 h 919"/>
                  <a:gd name="T10" fmla="*/ 449 w 933"/>
                  <a:gd name="T11" fmla="*/ 568 h 919"/>
                  <a:gd name="T12" fmla="*/ 409 w 933"/>
                  <a:gd name="T13" fmla="*/ 601 h 919"/>
                  <a:gd name="T14" fmla="*/ 403 w 933"/>
                  <a:gd name="T15" fmla="*/ 598 h 919"/>
                  <a:gd name="T16" fmla="*/ 0 w 933"/>
                  <a:gd name="T17" fmla="*/ 372 h 919"/>
                  <a:gd name="T18" fmla="*/ 192 w 933"/>
                  <a:gd name="T19" fmla="*/ 0 h 9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33" h="919">
                    <a:moveTo>
                      <a:pt x="293" y="0"/>
                    </a:moveTo>
                    <a:lnTo>
                      <a:pt x="923" y="350"/>
                    </a:lnTo>
                    <a:lnTo>
                      <a:pt x="933" y="386"/>
                    </a:lnTo>
                    <a:lnTo>
                      <a:pt x="893" y="538"/>
                    </a:lnTo>
                    <a:lnTo>
                      <a:pt x="797" y="726"/>
                    </a:lnTo>
                    <a:lnTo>
                      <a:pt x="686" y="868"/>
                    </a:lnTo>
                    <a:lnTo>
                      <a:pt x="626" y="919"/>
                    </a:lnTo>
                    <a:lnTo>
                      <a:pt x="616" y="914"/>
                    </a:lnTo>
                    <a:lnTo>
                      <a:pt x="0" y="569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6" name="Freeform 898"/>
              <p:cNvSpPr>
                <a:spLocks/>
              </p:cNvSpPr>
              <p:nvPr/>
            </p:nvSpPr>
            <p:spPr bwMode="auto">
              <a:xfrm>
                <a:off x="4876" y="3429"/>
                <a:ext cx="610" cy="600"/>
              </a:xfrm>
              <a:custGeom>
                <a:avLst/>
                <a:gdLst>
                  <a:gd name="T0" fmla="*/ 192 w 933"/>
                  <a:gd name="T1" fmla="*/ 0 h 919"/>
                  <a:gd name="T2" fmla="*/ 603 w 933"/>
                  <a:gd name="T3" fmla="*/ 229 h 919"/>
                  <a:gd name="T4" fmla="*/ 610 w 933"/>
                  <a:gd name="T5" fmla="*/ 252 h 919"/>
                  <a:gd name="T6" fmla="*/ 584 w 933"/>
                  <a:gd name="T7" fmla="*/ 351 h 919"/>
                  <a:gd name="T8" fmla="*/ 521 w 933"/>
                  <a:gd name="T9" fmla="*/ 474 h 919"/>
                  <a:gd name="T10" fmla="*/ 449 w 933"/>
                  <a:gd name="T11" fmla="*/ 567 h 919"/>
                  <a:gd name="T12" fmla="*/ 409 w 933"/>
                  <a:gd name="T13" fmla="*/ 600 h 919"/>
                  <a:gd name="T14" fmla="*/ 403 w 933"/>
                  <a:gd name="T15" fmla="*/ 597 h 919"/>
                  <a:gd name="T16" fmla="*/ 0 w 933"/>
                  <a:gd name="T17" fmla="*/ 371 h 9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3" h="919">
                    <a:moveTo>
                      <a:pt x="293" y="0"/>
                    </a:moveTo>
                    <a:lnTo>
                      <a:pt x="923" y="350"/>
                    </a:lnTo>
                    <a:lnTo>
                      <a:pt x="933" y="386"/>
                    </a:lnTo>
                    <a:lnTo>
                      <a:pt x="893" y="538"/>
                    </a:lnTo>
                    <a:lnTo>
                      <a:pt x="797" y="726"/>
                    </a:lnTo>
                    <a:lnTo>
                      <a:pt x="686" y="868"/>
                    </a:lnTo>
                    <a:lnTo>
                      <a:pt x="626" y="919"/>
                    </a:lnTo>
                    <a:lnTo>
                      <a:pt x="616" y="914"/>
                    </a:lnTo>
                    <a:lnTo>
                      <a:pt x="0" y="569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7" name="Freeform 899"/>
              <p:cNvSpPr>
                <a:spLocks/>
              </p:cNvSpPr>
              <p:nvPr/>
            </p:nvSpPr>
            <p:spPr bwMode="auto">
              <a:xfrm>
                <a:off x="4843" y="3406"/>
                <a:ext cx="250" cy="417"/>
              </a:xfrm>
              <a:custGeom>
                <a:avLst/>
                <a:gdLst>
                  <a:gd name="T0" fmla="*/ 76 w 383"/>
                  <a:gd name="T1" fmla="*/ 166 h 639"/>
                  <a:gd name="T2" fmla="*/ 99 w 383"/>
                  <a:gd name="T3" fmla="*/ 126 h 639"/>
                  <a:gd name="T4" fmla="*/ 121 w 383"/>
                  <a:gd name="T5" fmla="*/ 96 h 639"/>
                  <a:gd name="T6" fmla="*/ 145 w 383"/>
                  <a:gd name="T7" fmla="*/ 63 h 639"/>
                  <a:gd name="T8" fmla="*/ 164 w 383"/>
                  <a:gd name="T9" fmla="*/ 43 h 639"/>
                  <a:gd name="T10" fmla="*/ 181 w 383"/>
                  <a:gd name="T11" fmla="*/ 26 h 639"/>
                  <a:gd name="T12" fmla="*/ 204 w 383"/>
                  <a:gd name="T13" fmla="*/ 10 h 639"/>
                  <a:gd name="T14" fmla="*/ 217 w 383"/>
                  <a:gd name="T15" fmla="*/ 3 h 639"/>
                  <a:gd name="T16" fmla="*/ 237 w 383"/>
                  <a:gd name="T17" fmla="*/ 3 h 639"/>
                  <a:gd name="T18" fmla="*/ 240 w 383"/>
                  <a:gd name="T19" fmla="*/ 7 h 639"/>
                  <a:gd name="T20" fmla="*/ 247 w 383"/>
                  <a:gd name="T21" fmla="*/ 16 h 639"/>
                  <a:gd name="T22" fmla="*/ 250 w 383"/>
                  <a:gd name="T23" fmla="*/ 33 h 639"/>
                  <a:gd name="T24" fmla="*/ 250 w 383"/>
                  <a:gd name="T25" fmla="*/ 59 h 639"/>
                  <a:gd name="T26" fmla="*/ 243 w 383"/>
                  <a:gd name="T27" fmla="*/ 86 h 639"/>
                  <a:gd name="T28" fmla="*/ 237 w 383"/>
                  <a:gd name="T29" fmla="*/ 112 h 639"/>
                  <a:gd name="T30" fmla="*/ 224 w 383"/>
                  <a:gd name="T31" fmla="*/ 149 h 639"/>
                  <a:gd name="T32" fmla="*/ 208 w 383"/>
                  <a:gd name="T33" fmla="*/ 189 h 639"/>
                  <a:gd name="T34" fmla="*/ 187 w 383"/>
                  <a:gd name="T35" fmla="*/ 228 h 639"/>
                  <a:gd name="T36" fmla="*/ 174 w 383"/>
                  <a:gd name="T37" fmla="*/ 255 h 639"/>
                  <a:gd name="T38" fmla="*/ 151 w 383"/>
                  <a:gd name="T39" fmla="*/ 291 h 639"/>
                  <a:gd name="T40" fmla="*/ 128 w 383"/>
                  <a:gd name="T41" fmla="*/ 324 h 639"/>
                  <a:gd name="T42" fmla="*/ 105 w 383"/>
                  <a:gd name="T43" fmla="*/ 354 h 639"/>
                  <a:gd name="T44" fmla="*/ 86 w 383"/>
                  <a:gd name="T45" fmla="*/ 374 h 639"/>
                  <a:gd name="T46" fmla="*/ 69 w 383"/>
                  <a:gd name="T47" fmla="*/ 391 h 639"/>
                  <a:gd name="T48" fmla="*/ 49 w 383"/>
                  <a:gd name="T49" fmla="*/ 407 h 639"/>
                  <a:gd name="T50" fmla="*/ 29 w 383"/>
                  <a:gd name="T51" fmla="*/ 417 h 639"/>
                  <a:gd name="T52" fmla="*/ 16 w 383"/>
                  <a:gd name="T53" fmla="*/ 417 h 639"/>
                  <a:gd name="T54" fmla="*/ 13 w 383"/>
                  <a:gd name="T55" fmla="*/ 414 h 639"/>
                  <a:gd name="T56" fmla="*/ 3 w 383"/>
                  <a:gd name="T57" fmla="*/ 401 h 639"/>
                  <a:gd name="T58" fmla="*/ 0 w 383"/>
                  <a:gd name="T59" fmla="*/ 384 h 639"/>
                  <a:gd name="T60" fmla="*/ 3 w 383"/>
                  <a:gd name="T61" fmla="*/ 354 h 639"/>
                  <a:gd name="T62" fmla="*/ 7 w 383"/>
                  <a:gd name="T63" fmla="*/ 331 h 639"/>
                  <a:gd name="T64" fmla="*/ 13 w 383"/>
                  <a:gd name="T65" fmla="*/ 305 h 639"/>
                  <a:gd name="T66" fmla="*/ 26 w 383"/>
                  <a:gd name="T67" fmla="*/ 268 h 639"/>
                  <a:gd name="T68" fmla="*/ 42 w 383"/>
                  <a:gd name="T69" fmla="*/ 232 h 639"/>
                  <a:gd name="T70" fmla="*/ 63 w 383"/>
                  <a:gd name="T71" fmla="*/ 192 h 63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83" h="639">
                    <a:moveTo>
                      <a:pt x="106" y="274"/>
                    </a:moveTo>
                    <a:lnTo>
                      <a:pt x="116" y="254"/>
                    </a:lnTo>
                    <a:lnTo>
                      <a:pt x="131" y="228"/>
                    </a:lnTo>
                    <a:lnTo>
                      <a:pt x="151" y="193"/>
                    </a:lnTo>
                    <a:lnTo>
                      <a:pt x="166" y="172"/>
                    </a:lnTo>
                    <a:lnTo>
                      <a:pt x="186" y="147"/>
                    </a:lnTo>
                    <a:lnTo>
                      <a:pt x="207" y="117"/>
                    </a:lnTo>
                    <a:lnTo>
                      <a:pt x="222" y="96"/>
                    </a:lnTo>
                    <a:lnTo>
                      <a:pt x="242" y="76"/>
                    </a:lnTo>
                    <a:lnTo>
                      <a:pt x="252" y="66"/>
                    </a:lnTo>
                    <a:lnTo>
                      <a:pt x="262" y="56"/>
                    </a:lnTo>
                    <a:lnTo>
                      <a:pt x="277" y="40"/>
                    </a:lnTo>
                    <a:lnTo>
                      <a:pt x="297" y="25"/>
                    </a:lnTo>
                    <a:lnTo>
                      <a:pt x="312" y="15"/>
                    </a:lnTo>
                    <a:lnTo>
                      <a:pt x="323" y="10"/>
                    </a:lnTo>
                    <a:lnTo>
                      <a:pt x="333" y="5"/>
                    </a:lnTo>
                    <a:lnTo>
                      <a:pt x="353" y="0"/>
                    </a:lnTo>
                    <a:lnTo>
                      <a:pt x="363" y="5"/>
                    </a:lnTo>
                    <a:lnTo>
                      <a:pt x="368" y="10"/>
                    </a:lnTo>
                    <a:lnTo>
                      <a:pt x="373" y="15"/>
                    </a:lnTo>
                    <a:lnTo>
                      <a:pt x="378" y="25"/>
                    </a:lnTo>
                    <a:lnTo>
                      <a:pt x="383" y="40"/>
                    </a:lnTo>
                    <a:lnTo>
                      <a:pt x="383" y="51"/>
                    </a:lnTo>
                    <a:lnTo>
                      <a:pt x="383" y="71"/>
                    </a:lnTo>
                    <a:lnTo>
                      <a:pt x="383" y="91"/>
                    </a:lnTo>
                    <a:lnTo>
                      <a:pt x="378" y="117"/>
                    </a:lnTo>
                    <a:lnTo>
                      <a:pt x="373" y="132"/>
                    </a:lnTo>
                    <a:lnTo>
                      <a:pt x="368" y="147"/>
                    </a:lnTo>
                    <a:lnTo>
                      <a:pt x="363" y="172"/>
                    </a:lnTo>
                    <a:lnTo>
                      <a:pt x="353" y="203"/>
                    </a:lnTo>
                    <a:lnTo>
                      <a:pt x="343" y="228"/>
                    </a:lnTo>
                    <a:lnTo>
                      <a:pt x="333" y="259"/>
                    </a:lnTo>
                    <a:lnTo>
                      <a:pt x="318" y="289"/>
                    </a:lnTo>
                    <a:lnTo>
                      <a:pt x="302" y="319"/>
                    </a:lnTo>
                    <a:lnTo>
                      <a:pt x="287" y="350"/>
                    </a:lnTo>
                    <a:lnTo>
                      <a:pt x="277" y="370"/>
                    </a:lnTo>
                    <a:lnTo>
                      <a:pt x="267" y="391"/>
                    </a:lnTo>
                    <a:lnTo>
                      <a:pt x="252" y="416"/>
                    </a:lnTo>
                    <a:lnTo>
                      <a:pt x="232" y="446"/>
                    </a:lnTo>
                    <a:lnTo>
                      <a:pt x="217" y="472"/>
                    </a:lnTo>
                    <a:lnTo>
                      <a:pt x="196" y="497"/>
                    </a:lnTo>
                    <a:lnTo>
                      <a:pt x="176" y="522"/>
                    </a:lnTo>
                    <a:lnTo>
                      <a:pt x="161" y="543"/>
                    </a:lnTo>
                    <a:lnTo>
                      <a:pt x="141" y="563"/>
                    </a:lnTo>
                    <a:lnTo>
                      <a:pt x="131" y="573"/>
                    </a:lnTo>
                    <a:lnTo>
                      <a:pt x="121" y="583"/>
                    </a:lnTo>
                    <a:lnTo>
                      <a:pt x="106" y="599"/>
                    </a:lnTo>
                    <a:lnTo>
                      <a:pt x="91" y="614"/>
                    </a:lnTo>
                    <a:lnTo>
                      <a:pt x="75" y="624"/>
                    </a:lnTo>
                    <a:lnTo>
                      <a:pt x="55" y="634"/>
                    </a:lnTo>
                    <a:lnTo>
                      <a:pt x="45" y="639"/>
                    </a:lnTo>
                    <a:lnTo>
                      <a:pt x="30" y="639"/>
                    </a:lnTo>
                    <a:lnTo>
                      <a:pt x="25" y="639"/>
                    </a:lnTo>
                    <a:lnTo>
                      <a:pt x="20" y="634"/>
                    </a:lnTo>
                    <a:lnTo>
                      <a:pt x="10" y="624"/>
                    </a:lnTo>
                    <a:lnTo>
                      <a:pt x="5" y="614"/>
                    </a:lnTo>
                    <a:lnTo>
                      <a:pt x="0" y="599"/>
                    </a:lnTo>
                    <a:lnTo>
                      <a:pt x="0" y="588"/>
                    </a:lnTo>
                    <a:lnTo>
                      <a:pt x="0" y="568"/>
                    </a:lnTo>
                    <a:lnTo>
                      <a:pt x="5" y="543"/>
                    </a:lnTo>
                    <a:lnTo>
                      <a:pt x="5" y="522"/>
                    </a:lnTo>
                    <a:lnTo>
                      <a:pt x="10" y="507"/>
                    </a:lnTo>
                    <a:lnTo>
                      <a:pt x="15" y="492"/>
                    </a:lnTo>
                    <a:lnTo>
                      <a:pt x="20" y="467"/>
                    </a:lnTo>
                    <a:lnTo>
                      <a:pt x="30" y="436"/>
                    </a:lnTo>
                    <a:lnTo>
                      <a:pt x="40" y="411"/>
                    </a:lnTo>
                    <a:lnTo>
                      <a:pt x="50" y="385"/>
                    </a:lnTo>
                    <a:lnTo>
                      <a:pt x="65" y="355"/>
                    </a:lnTo>
                    <a:lnTo>
                      <a:pt x="80" y="325"/>
                    </a:lnTo>
                    <a:lnTo>
                      <a:pt x="96" y="294"/>
                    </a:lnTo>
                    <a:lnTo>
                      <a:pt x="106" y="274"/>
                    </a:lnTo>
                    <a:close/>
                  </a:path>
                </a:pathLst>
              </a:cu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8" name="Freeform 900"/>
              <p:cNvSpPr>
                <a:spLocks/>
              </p:cNvSpPr>
              <p:nvPr/>
            </p:nvSpPr>
            <p:spPr bwMode="auto">
              <a:xfrm>
                <a:off x="4843" y="3406"/>
                <a:ext cx="250" cy="417"/>
              </a:xfrm>
              <a:custGeom>
                <a:avLst/>
                <a:gdLst>
                  <a:gd name="T0" fmla="*/ 76 w 383"/>
                  <a:gd name="T1" fmla="*/ 166 h 639"/>
                  <a:gd name="T2" fmla="*/ 99 w 383"/>
                  <a:gd name="T3" fmla="*/ 126 h 639"/>
                  <a:gd name="T4" fmla="*/ 121 w 383"/>
                  <a:gd name="T5" fmla="*/ 96 h 639"/>
                  <a:gd name="T6" fmla="*/ 145 w 383"/>
                  <a:gd name="T7" fmla="*/ 63 h 639"/>
                  <a:gd name="T8" fmla="*/ 164 w 383"/>
                  <a:gd name="T9" fmla="*/ 43 h 639"/>
                  <a:gd name="T10" fmla="*/ 181 w 383"/>
                  <a:gd name="T11" fmla="*/ 26 h 639"/>
                  <a:gd name="T12" fmla="*/ 204 w 383"/>
                  <a:gd name="T13" fmla="*/ 10 h 639"/>
                  <a:gd name="T14" fmla="*/ 217 w 383"/>
                  <a:gd name="T15" fmla="*/ 3 h 639"/>
                  <a:gd name="T16" fmla="*/ 237 w 383"/>
                  <a:gd name="T17" fmla="*/ 3 h 639"/>
                  <a:gd name="T18" fmla="*/ 240 w 383"/>
                  <a:gd name="T19" fmla="*/ 7 h 639"/>
                  <a:gd name="T20" fmla="*/ 247 w 383"/>
                  <a:gd name="T21" fmla="*/ 16 h 639"/>
                  <a:gd name="T22" fmla="*/ 250 w 383"/>
                  <a:gd name="T23" fmla="*/ 33 h 639"/>
                  <a:gd name="T24" fmla="*/ 250 w 383"/>
                  <a:gd name="T25" fmla="*/ 59 h 639"/>
                  <a:gd name="T26" fmla="*/ 243 w 383"/>
                  <a:gd name="T27" fmla="*/ 86 h 639"/>
                  <a:gd name="T28" fmla="*/ 237 w 383"/>
                  <a:gd name="T29" fmla="*/ 112 h 639"/>
                  <a:gd name="T30" fmla="*/ 224 w 383"/>
                  <a:gd name="T31" fmla="*/ 149 h 639"/>
                  <a:gd name="T32" fmla="*/ 208 w 383"/>
                  <a:gd name="T33" fmla="*/ 189 h 639"/>
                  <a:gd name="T34" fmla="*/ 187 w 383"/>
                  <a:gd name="T35" fmla="*/ 228 h 639"/>
                  <a:gd name="T36" fmla="*/ 174 w 383"/>
                  <a:gd name="T37" fmla="*/ 255 h 639"/>
                  <a:gd name="T38" fmla="*/ 151 w 383"/>
                  <a:gd name="T39" fmla="*/ 291 h 639"/>
                  <a:gd name="T40" fmla="*/ 128 w 383"/>
                  <a:gd name="T41" fmla="*/ 324 h 639"/>
                  <a:gd name="T42" fmla="*/ 105 w 383"/>
                  <a:gd name="T43" fmla="*/ 354 h 639"/>
                  <a:gd name="T44" fmla="*/ 86 w 383"/>
                  <a:gd name="T45" fmla="*/ 374 h 639"/>
                  <a:gd name="T46" fmla="*/ 69 w 383"/>
                  <a:gd name="T47" fmla="*/ 391 h 639"/>
                  <a:gd name="T48" fmla="*/ 49 w 383"/>
                  <a:gd name="T49" fmla="*/ 407 h 639"/>
                  <a:gd name="T50" fmla="*/ 29 w 383"/>
                  <a:gd name="T51" fmla="*/ 417 h 639"/>
                  <a:gd name="T52" fmla="*/ 16 w 383"/>
                  <a:gd name="T53" fmla="*/ 417 h 639"/>
                  <a:gd name="T54" fmla="*/ 13 w 383"/>
                  <a:gd name="T55" fmla="*/ 414 h 639"/>
                  <a:gd name="T56" fmla="*/ 3 w 383"/>
                  <a:gd name="T57" fmla="*/ 401 h 639"/>
                  <a:gd name="T58" fmla="*/ 0 w 383"/>
                  <a:gd name="T59" fmla="*/ 384 h 639"/>
                  <a:gd name="T60" fmla="*/ 3 w 383"/>
                  <a:gd name="T61" fmla="*/ 354 h 639"/>
                  <a:gd name="T62" fmla="*/ 7 w 383"/>
                  <a:gd name="T63" fmla="*/ 331 h 639"/>
                  <a:gd name="T64" fmla="*/ 13 w 383"/>
                  <a:gd name="T65" fmla="*/ 305 h 639"/>
                  <a:gd name="T66" fmla="*/ 26 w 383"/>
                  <a:gd name="T67" fmla="*/ 268 h 639"/>
                  <a:gd name="T68" fmla="*/ 42 w 383"/>
                  <a:gd name="T69" fmla="*/ 232 h 639"/>
                  <a:gd name="T70" fmla="*/ 63 w 383"/>
                  <a:gd name="T71" fmla="*/ 192 h 63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83" h="639">
                    <a:moveTo>
                      <a:pt x="106" y="274"/>
                    </a:moveTo>
                    <a:lnTo>
                      <a:pt x="116" y="254"/>
                    </a:lnTo>
                    <a:lnTo>
                      <a:pt x="131" y="228"/>
                    </a:lnTo>
                    <a:lnTo>
                      <a:pt x="151" y="193"/>
                    </a:lnTo>
                    <a:lnTo>
                      <a:pt x="166" y="172"/>
                    </a:lnTo>
                    <a:lnTo>
                      <a:pt x="186" y="147"/>
                    </a:lnTo>
                    <a:lnTo>
                      <a:pt x="207" y="117"/>
                    </a:lnTo>
                    <a:lnTo>
                      <a:pt x="222" y="96"/>
                    </a:lnTo>
                    <a:lnTo>
                      <a:pt x="242" y="76"/>
                    </a:lnTo>
                    <a:lnTo>
                      <a:pt x="252" y="66"/>
                    </a:lnTo>
                    <a:lnTo>
                      <a:pt x="262" y="56"/>
                    </a:lnTo>
                    <a:lnTo>
                      <a:pt x="277" y="40"/>
                    </a:lnTo>
                    <a:lnTo>
                      <a:pt x="297" y="25"/>
                    </a:lnTo>
                    <a:lnTo>
                      <a:pt x="312" y="15"/>
                    </a:lnTo>
                    <a:lnTo>
                      <a:pt x="323" y="10"/>
                    </a:lnTo>
                    <a:lnTo>
                      <a:pt x="333" y="5"/>
                    </a:lnTo>
                    <a:lnTo>
                      <a:pt x="353" y="0"/>
                    </a:lnTo>
                    <a:lnTo>
                      <a:pt x="363" y="5"/>
                    </a:lnTo>
                    <a:lnTo>
                      <a:pt x="368" y="10"/>
                    </a:lnTo>
                    <a:lnTo>
                      <a:pt x="373" y="15"/>
                    </a:lnTo>
                    <a:lnTo>
                      <a:pt x="378" y="25"/>
                    </a:lnTo>
                    <a:lnTo>
                      <a:pt x="383" y="40"/>
                    </a:lnTo>
                    <a:lnTo>
                      <a:pt x="383" y="51"/>
                    </a:lnTo>
                    <a:lnTo>
                      <a:pt x="383" y="71"/>
                    </a:lnTo>
                    <a:lnTo>
                      <a:pt x="383" y="91"/>
                    </a:lnTo>
                    <a:lnTo>
                      <a:pt x="378" y="117"/>
                    </a:lnTo>
                    <a:lnTo>
                      <a:pt x="373" y="132"/>
                    </a:lnTo>
                    <a:lnTo>
                      <a:pt x="368" y="147"/>
                    </a:lnTo>
                    <a:lnTo>
                      <a:pt x="363" y="172"/>
                    </a:lnTo>
                    <a:lnTo>
                      <a:pt x="353" y="203"/>
                    </a:lnTo>
                    <a:lnTo>
                      <a:pt x="343" y="228"/>
                    </a:lnTo>
                    <a:lnTo>
                      <a:pt x="333" y="259"/>
                    </a:lnTo>
                    <a:lnTo>
                      <a:pt x="318" y="289"/>
                    </a:lnTo>
                    <a:lnTo>
                      <a:pt x="302" y="319"/>
                    </a:lnTo>
                    <a:lnTo>
                      <a:pt x="287" y="350"/>
                    </a:lnTo>
                    <a:lnTo>
                      <a:pt x="277" y="370"/>
                    </a:lnTo>
                    <a:lnTo>
                      <a:pt x="267" y="391"/>
                    </a:lnTo>
                    <a:lnTo>
                      <a:pt x="252" y="416"/>
                    </a:lnTo>
                    <a:lnTo>
                      <a:pt x="232" y="446"/>
                    </a:lnTo>
                    <a:lnTo>
                      <a:pt x="217" y="472"/>
                    </a:lnTo>
                    <a:lnTo>
                      <a:pt x="196" y="497"/>
                    </a:lnTo>
                    <a:lnTo>
                      <a:pt x="176" y="522"/>
                    </a:lnTo>
                    <a:lnTo>
                      <a:pt x="161" y="543"/>
                    </a:lnTo>
                    <a:lnTo>
                      <a:pt x="141" y="563"/>
                    </a:lnTo>
                    <a:lnTo>
                      <a:pt x="131" y="573"/>
                    </a:lnTo>
                    <a:lnTo>
                      <a:pt x="121" y="583"/>
                    </a:lnTo>
                    <a:lnTo>
                      <a:pt x="106" y="599"/>
                    </a:lnTo>
                    <a:lnTo>
                      <a:pt x="91" y="614"/>
                    </a:lnTo>
                    <a:lnTo>
                      <a:pt x="75" y="624"/>
                    </a:lnTo>
                    <a:lnTo>
                      <a:pt x="55" y="634"/>
                    </a:lnTo>
                    <a:lnTo>
                      <a:pt x="45" y="639"/>
                    </a:lnTo>
                    <a:lnTo>
                      <a:pt x="30" y="639"/>
                    </a:lnTo>
                    <a:lnTo>
                      <a:pt x="25" y="639"/>
                    </a:lnTo>
                    <a:lnTo>
                      <a:pt x="20" y="634"/>
                    </a:lnTo>
                    <a:lnTo>
                      <a:pt x="10" y="624"/>
                    </a:lnTo>
                    <a:lnTo>
                      <a:pt x="5" y="614"/>
                    </a:lnTo>
                    <a:lnTo>
                      <a:pt x="0" y="599"/>
                    </a:lnTo>
                    <a:lnTo>
                      <a:pt x="0" y="588"/>
                    </a:lnTo>
                    <a:lnTo>
                      <a:pt x="0" y="568"/>
                    </a:lnTo>
                    <a:lnTo>
                      <a:pt x="5" y="543"/>
                    </a:lnTo>
                    <a:lnTo>
                      <a:pt x="5" y="522"/>
                    </a:lnTo>
                    <a:lnTo>
                      <a:pt x="10" y="507"/>
                    </a:lnTo>
                    <a:lnTo>
                      <a:pt x="15" y="492"/>
                    </a:lnTo>
                    <a:lnTo>
                      <a:pt x="20" y="467"/>
                    </a:lnTo>
                    <a:lnTo>
                      <a:pt x="30" y="436"/>
                    </a:lnTo>
                    <a:lnTo>
                      <a:pt x="40" y="411"/>
                    </a:lnTo>
                    <a:lnTo>
                      <a:pt x="50" y="385"/>
                    </a:lnTo>
                    <a:lnTo>
                      <a:pt x="65" y="355"/>
                    </a:lnTo>
                    <a:lnTo>
                      <a:pt x="80" y="325"/>
                    </a:lnTo>
                    <a:lnTo>
                      <a:pt x="96" y="294"/>
                    </a:lnTo>
                    <a:lnTo>
                      <a:pt x="106" y="274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09" name="Oval 901"/>
              <p:cNvSpPr>
                <a:spLocks noChangeArrowheads="1"/>
              </p:cNvSpPr>
              <p:nvPr/>
            </p:nvSpPr>
            <p:spPr bwMode="auto">
              <a:xfrm>
                <a:off x="5017" y="3449"/>
                <a:ext cx="34" cy="7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10" name="Freeform 902"/>
              <p:cNvSpPr>
                <a:spLocks/>
              </p:cNvSpPr>
              <p:nvPr/>
            </p:nvSpPr>
            <p:spPr bwMode="auto">
              <a:xfrm>
                <a:off x="5011" y="3455"/>
                <a:ext cx="46" cy="63"/>
              </a:xfrm>
              <a:custGeom>
                <a:avLst/>
                <a:gdLst>
                  <a:gd name="T0" fmla="*/ 10 w 71"/>
                  <a:gd name="T1" fmla="*/ 23 h 96"/>
                  <a:gd name="T2" fmla="*/ 13 w 71"/>
                  <a:gd name="T3" fmla="*/ 16 h 96"/>
                  <a:gd name="T4" fmla="*/ 23 w 71"/>
                  <a:gd name="T5" fmla="*/ 7 h 96"/>
                  <a:gd name="T6" fmla="*/ 26 w 71"/>
                  <a:gd name="T7" fmla="*/ 3 h 96"/>
                  <a:gd name="T8" fmla="*/ 26 w 71"/>
                  <a:gd name="T9" fmla="*/ 3 h 96"/>
                  <a:gd name="T10" fmla="*/ 32 w 71"/>
                  <a:gd name="T11" fmla="*/ 0 h 96"/>
                  <a:gd name="T12" fmla="*/ 36 w 71"/>
                  <a:gd name="T13" fmla="*/ 0 h 96"/>
                  <a:gd name="T14" fmla="*/ 43 w 71"/>
                  <a:gd name="T15" fmla="*/ 0 h 96"/>
                  <a:gd name="T16" fmla="*/ 43 w 71"/>
                  <a:gd name="T17" fmla="*/ 0 h 96"/>
                  <a:gd name="T18" fmla="*/ 46 w 71"/>
                  <a:gd name="T19" fmla="*/ 3 h 96"/>
                  <a:gd name="T20" fmla="*/ 46 w 71"/>
                  <a:gd name="T21" fmla="*/ 10 h 96"/>
                  <a:gd name="T22" fmla="*/ 46 w 71"/>
                  <a:gd name="T23" fmla="*/ 13 h 96"/>
                  <a:gd name="T24" fmla="*/ 46 w 71"/>
                  <a:gd name="T25" fmla="*/ 16 h 96"/>
                  <a:gd name="T26" fmla="*/ 46 w 71"/>
                  <a:gd name="T27" fmla="*/ 23 h 96"/>
                  <a:gd name="T28" fmla="*/ 43 w 71"/>
                  <a:gd name="T29" fmla="*/ 30 h 96"/>
                  <a:gd name="T30" fmla="*/ 40 w 71"/>
                  <a:gd name="T31" fmla="*/ 37 h 96"/>
                  <a:gd name="T32" fmla="*/ 36 w 71"/>
                  <a:gd name="T33" fmla="*/ 40 h 96"/>
                  <a:gd name="T34" fmla="*/ 32 w 71"/>
                  <a:gd name="T35" fmla="*/ 47 h 96"/>
                  <a:gd name="T36" fmla="*/ 26 w 71"/>
                  <a:gd name="T37" fmla="*/ 56 h 96"/>
                  <a:gd name="T38" fmla="*/ 19 w 71"/>
                  <a:gd name="T39" fmla="*/ 60 h 96"/>
                  <a:gd name="T40" fmla="*/ 16 w 71"/>
                  <a:gd name="T41" fmla="*/ 63 h 96"/>
                  <a:gd name="T42" fmla="*/ 16 w 71"/>
                  <a:gd name="T43" fmla="*/ 63 h 96"/>
                  <a:gd name="T44" fmla="*/ 13 w 71"/>
                  <a:gd name="T45" fmla="*/ 63 h 96"/>
                  <a:gd name="T46" fmla="*/ 6 w 71"/>
                  <a:gd name="T47" fmla="*/ 63 h 96"/>
                  <a:gd name="T48" fmla="*/ 6 w 71"/>
                  <a:gd name="T49" fmla="*/ 63 h 96"/>
                  <a:gd name="T50" fmla="*/ 3 w 71"/>
                  <a:gd name="T51" fmla="*/ 63 h 96"/>
                  <a:gd name="T52" fmla="*/ 0 w 71"/>
                  <a:gd name="T53" fmla="*/ 56 h 96"/>
                  <a:gd name="T54" fmla="*/ 0 w 71"/>
                  <a:gd name="T55" fmla="*/ 50 h 96"/>
                  <a:gd name="T56" fmla="*/ 3 w 71"/>
                  <a:gd name="T57" fmla="*/ 43 h 96"/>
                  <a:gd name="T58" fmla="*/ 6 w 71"/>
                  <a:gd name="T59" fmla="*/ 30 h 96"/>
                  <a:gd name="T60" fmla="*/ 10 w 71"/>
                  <a:gd name="T61" fmla="*/ 23 h 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1" h="96">
                    <a:moveTo>
                      <a:pt x="15" y="35"/>
                    </a:moveTo>
                    <a:lnTo>
                      <a:pt x="20" y="25"/>
                    </a:lnTo>
                    <a:lnTo>
                      <a:pt x="35" y="10"/>
                    </a:lnTo>
                    <a:lnTo>
                      <a:pt x="40" y="5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66" y="0"/>
                    </a:lnTo>
                    <a:lnTo>
                      <a:pt x="71" y="5"/>
                    </a:lnTo>
                    <a:lnTo>
                      <a:pt x="71" y="15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71" y="35"/>
                    </a:lnTo>
                    <a:lnTo>
                      <a:pt x="66" y="46"/>
                    </a:lnTo>
                    <a:lnTo>
                      <a:pt x="61" y="56"/>
                    </a:lnTo>
                    <a:lnTo>
                      <a:pt x="55" y="61"/>
                    </a:lnTo>
                    <a:lnTo>
                      <a:pt x="50" y="71"/>
                    </a:lnTo>
                    <a:lnTo>
                      <a:pt x="40" y="86"/>
                    </a:lnTo>
                    <a:lnTo>
                      <a:pt x="30" y="91"/>
                    </a:lnTo>
                    <a:lnTo>
                      <a:pt x="25" y="96"/>
                    </a:lnTo>
                    <a:lnTo>
                      <a:pt x="20" y="96"/>
                    </a:lnTo>
                    <a:lnTo>
                      <a:pt x="10" y="96"/>
                    </a:lnTo>
                    <a:lnTo>
                      <a:pt x="5" y="96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5" y="66"/>
                    </a:lnTo>
                    <a:lnTo>
                      <a:pt x="10" y="46"/>
                    </a:lnTo>
                    <a:lnTo>
                      <a:pt x="15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1" name="Freeform 903"/>
              <p:cNvSpPr>
                <a:spLocks/>
              </p:cNvSpPr>
              <p:nvPr/>
            </p:nvSpPr>
            <p:spPr bwMode="auto">
              <a:xfrm>
                <a:off x="5011" y="3455"/>
                <a:ext cx="46" cy="63"/>
              </a:xfrm>
              <a:custGeom>
                <a:avLst/>
                <a:gdLst>
                  <a:gd name="T0" fmla="*/ 10 w 71"/>
                  <a:gd name="T1" fmla="*/ 23 h 96"/>
                  <a:gd name="T2" fmla="*/ 13 w 71"/>
                  <a:gd name="T3" fmla="*/ 16 h 96"/>
                  <a:gd name="T4" fmla="*/ 23 w 71"/>
                  <a:gd name="T5" fmla="*/ 7 h 96"/>
                  <a:gd name="T6" fmla="*/ 26 w 71"/>
                  <a:gd name="T7" fmla="*/ 3 h 96"/>
                  <a:gd name="T8" fmla="*/ 26 w 71"/>
                  <a:gd name="T9" fmla="*/ 3 h 96"/>
                  <a:gd name="T10" fmla="*/ 32 w 71"/>
                  <a:gd name="T11" fmla="*/ 0 h 96"/>
                  <a:gd name="T12" fmla="*/ 36 w 71"/>
                  <a:gd name="T13" fmla="*/ 0 h 96"/>
                  <a:gd name="T14" fmla="*/ 43 w 71"/>
                  <a:gd name="T15" fmla="*/ 0 h 96"/>
                  <a:gd name="T16" fmla="*/ 43 w 71"/>
                  <a:gd name="T17" fmla="*/ 0 h 96"/>
                  <a:gd name="T18" fmla="*/ 46 w 71"/>
                  <a:gd name="T19" fmla="*/ 3 h 96"/>
                  <a:gd name="T20" fmla="*/ 46 w 71"/>
                  <a:gd name="T21" fmla="*/ 10 h 96"/>
                  <a:gd name="T22" fmla="*/ 46 w 71"/>
                  <a:gd name="T23" fmla="*/ 13 h 96"/>
                  <a:gd name="T24" fmla="*/ 46 w 71"/>
                  <a:gd name="T25" fmla="*/ 16 h 96"/>
                  <a:gd name="T26" fmla="*/ 46 w 71"/>
                  <a:gd name="T27" fmla="*/ 23 h 96"/>
                  <a:gd name="T28" fmla="*/ 43 w 71"/>
                  <a:gd name="T29" fmla="*/ 30 h 96"/>
                  <a:gd name="T30" fmla="*/ 40 w 71"/>
                  <a:gd name="T31" fmla="*/ 37 h 96"/>
                  <a:gd name="T32" fmla="*/ 36 w 71"/>
                  <a:gd name="T33" fmla="*/ 40 h 96"/>
                  <a:gd name="T34" fmla="*/ 32 w 71"/>
                  <a:gd name="T35" fmla="*/ 47 h 96"/>
                  <a:gd name="T36" fmla="*/ 26 w 71"/>
                  <a:gd name="T37" fmla="*/ 56 h 96"/>
                  <a:gd name="T38" fmla="*/ 19 w 71"/>
                  <a:gd name="T39" fmla="*/ 60 h 96"/>
                  <a:gd name="T40" fmla="*/ 16 w 71"/>
                  <a:gd name="T41" fmla="*/ 63 h 96"/>
                  <a:gd name="T42" fmla="*/ 16 w 71"/>
                  <a:gd name="T43" fmla="*/ 63 h 96"/>
                  <a:gd name="T44" fmla="*/ 13 w 71"/>
                  <a:gd name="T45" fmla="*/ 63 h 96"/>
                  <a:gd name="T46" fmla="*/ 6 w 71"/>
                  <a:gd name="T47" fmla="*/ 63 h 96"/>
                  <a:gd name="T48" fmla="*/ 6 w 71"/>
                  <a:gd name="T49" fmla="*/ 63 h 96"/>
                  <a:gd name="T50" fmla="*/ 3 w 71"/>
                  <a:gd name="T51" fmla="*/ 63 h 96"/>
                  <a:gd name="T52" fmla="*/ 0 w 71"/>
                  <a:gd name="T53" fmla="*/ 56 h 96"/>
                  <a:gd name="T54" fmla="*/ 0 w 71"/>
                  <a:gd name="T55" fmla="*/ 50 h 96"/>
                  <a:gd name="T56" fmla="*/ 3 w 71"/>
                  <a:gd name="T57" fmla="*/ 43 h 96"/>
                  <a:gd name="T58" fmla="*/ 6 w 71"/>
                  <a:gd name="T59" fmla="*/ 30 h 96"/>
                  <a:gd name="T60" fmla="*/ 10 w 71"/>
                  <a:gd name="T61" fmla="*/ 23 h 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1" h="96">
                    <a:moveTo>
                      <a:pt x="15" y="35"/>
                    </a:moveTo>
                    <a:lnTo>
                      <a:pt x="20" y="25"/>
                    </a:lnTo>
                    <a:lnTo>
                      <a:pt x="35" y="10"/>
                    </a:lnTo>
                    <a:lnTo>
                      <a:pt x="40" y="5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66" y="0"/>
                    </a:lnTo>
                    <a:lnTo>
                      <a:pt x="71" y="5"/>
                    </a:lnTo>
                    <a:lnTo>
                      <a:pt x="71" y="15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71" y="35"/>
                    </a:lnTo>
                    <a:lnTo>
                      <a:pt x="66" y="46"/>
                    </a:lnTo>
                    <a:lnTo>
                      <a:pt x="61" y="56"/>
                    </a:lnTo>
                    <a:lnTo>
                      <a:pt x="55" y="61"/>
                    </a:lnTo>
                    <a:lnTo>
                      <a:pt x="50" y="71"/>
                    </a:lnTo>
                    <a:lnTo>
                      <a:pt x="40" y="86"/>
                    </a:lnTo>
                    <a:lnTo>
                      <a:pt x="30" y="91"/>
                    </a:lnTo>
                    <a:lnTo>
                      <a:pt x="25" y="96"/>
                    </a:lnTo>
                    <a:lnTo>
                      <a:pt x="20" y="96"/>
                    </a:lnTo>
                    <a:lnTo>
                      <a:pt x="10" y="96"/>
                    </a:lnTo>
                    <a:lnTo>
                      <a:pt x="5" y="96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5" y="66"/>
                    </a:lnTo>
                    <a:lnTo>
                      <a:pt x="10" y="46"/>
                    </a:lnTo>
                    <a:lnTo>
                      <a:pt x="15" y="35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2" name="Oval 904"/>
              <p:cNvSpPr>
                <a:spLocks noChangeArrowheads="1"/>
              </p:cNvSpPr>
              <p:nvPr/>
            </p:nvSpPr>
            <p:spPr bwMode="auto">
              <a:xfrm>
                <a:off x="4882" y="3681"/>
                <a:ext cx="33" cy="7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13" name="Freeform 905"/>
              <p:cNvSpPr>
                <a:spLocks/>
              </p:cNvSpPr>
              <p:nvPr/>
            </p:nvSpPr>
            <p:spPr bwMode="auto">
              <a:xfrm>
                <a:off x="4876" y="3684"/>
                <a:ext cx="46" cy="67"/>
              </a:xfrm>
              <a:custGeom>
                <a:avLst/>
                <a:gdLst>
                  <a:gd name="T0" fmla="*/ 10 w 71"/>
                  <a:gd name="T1" fmla="*/ 27 h 102"/>
                  <a:gd name="T2" fmla="*/ 13 w 71"/>
                  <a:gd name="T3" fmla="*/ 20 h 102"/>
                  <a:gd name="T4" fmla="*/ 23 w 71"/>
                  <a:gd name="T5" fmla="*/ 10 h 102"/>
                  <a:gd name="T6" fmla="*/ 27 w 71"/>
                  <a:gd name="T7" fmla="*/ 7 h 102"/>
                  <a:gd name="T8" fmla="*/ 33 w 71"/>
                  <a:gd name="T9" fmla="*/ 3 h 102"/>
                  <a:gd name="T10" fmla="*/ 40 w 71"/>
                  <a:gd name="T11" fmla="*/ 0 h 102"/>
                  <a:gd name="T12" fmla="*/ 40 w 71"/>
                  <a:gd name="T13" fmla="*/ 0 h 102"/>
                  <a:gd name="T14" fmla="*/ 40 w 71"/>
                  <a:gd name="T15" fmla="*/ 0 h 102"/>
                  <a:gd name="T16" fmla="*/ 43 w 71"/>
                  <a:gd name="T17" fmla="*/ 3 h 102"/>
                  <a:gd name="T18" fmla="*/ 46 w 71"/>
                  <a:gd name="T19" fmla="*/ 10 h 102"/>
                  <a:gd name="T20" fmla="*/ 46 w 71"/>
                  <a:gd name="T21" fmla="*/ 13 h 102"/>
                  <a:gd name="T22" fmla="*/ 46 w 71"/>
                  <a:gd name="T23" fmla="*/ 16 h 102"/>
                  <a:gd name="T24" fmla="*/ 46 w 71"/>
                  <a:gd name="T25" fmla="*/ 20 h 102"/>
                  <a:gd name="T26" fmla="*/ 46 w 71"/>
                  <a:gd name="T27" fmla="*/ 24 h 102"/>
                  <a:gd name="T28" fmla="*/ 43 w 71"/>
                  <a:gd name="T29" fmla="*/ 30 h 102"/>
                  <a:gd name="T30" fmla="*/ 40 w 71"/>
                  <a:gd name="T31" fmla="*/ 37 h 102"/>
                  <a:gd name="T32" fmla="*/ 36 w 71"/>
                  <a:gd name="T33" fmla="*/ 40 h 102"/>
                  <a:gd name="T34" fmla="*/ 33 w 71"/>
                  <a:gd name="T35" fmla="*/ 47 h 102"/>
                  <a:gd name="T36" fmla="*/ 27 w 71"/>
                  <a:gd name="T37" fmla="*/ 56 h 102"/>
                  <a:gd name="T38" fmla="*/ 19 w 71"/>
                  <a:gd name="T39" fmla="*/ 63 h 102"/>
                  <a:gd name="T40" fmla="*/ 16 w 71"/>
                  <a:gd name="T41" fmla="*/ 67 h 102"/>
                  <a:gd name="T42" fmla="*/ 16 w 71"/>
                  <a:gd name="T43" fmla="*/ 67 h 102"/>
                  <a:gd name="T44" fmla="*/ 13 w 71"/>
                  <a:gd name="T45" fmla="*/ 67 h 102"/>
                  <a:gd name="T46" fmla="*/ 6 w 71"/>
                  <a:gd name="T47" fmla="*/ 67 h 102"/>
                  <a:gd name="T48" fmla="*/ 6 w 71"/>
                  <a:gd name="T49" fmla="*/ 67 h 102"/>
                  <a:gd name="T50" fmla="*/ 6 w 71"/>
                  <a:gd name="T51" fmla="*/ 67 h 102"/>
                  <a:gd name="T52" fmla="*/ 3 w 71"/>
                  <a:gd name="T53" fmla="*/ 63 h 102"/>
                  <a:gd name="T54" fmla="*/ 0 w 71"/>
                  <a:gd name="T55" fmla="*/ 56 h 102"/>
                  <a:gd name="T56" fmla="*/ 0 w 71"/>
                  <a:gd name="T57" fmla="*/ 53 h 102"/>
                  <a:gd name="T58" fmla="*/ 0 w 71"/>
                  <a:gd name="T59" fmla="*/ 50 h 102"/>
                  <a:gd name="T60" fmla="*/ 3 w 71"/>
                  <a:gd name="T61" fmla="*/ 43 h 102"/>
                  <a:gd name="T62" fmla="*/ 6 w 71"/>
                  <a:gd name="T63" fmla="*/ 34 h 102"/>
                  <a:gd name="T64" fmla="*/ 10 w 71"/>
                  <a:gd name="T65" fmla="*/ 27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1" h="102">
                    <a:moveTo>
                      <a:pt x="15" y="41"/>
                    </a:moveTo>
                    <a:lnTo>
                      <a:pt x="20" y="30"/>
                    </a:lnTo>
                    <a:lnTo>
                      <a:pt x="35" y="15"/>
                    </a:lnTo>
                    <a:lnTo>
                      <a:pt x="41" y="10"/>
                    </a:lnTo>
                    <a:lnTo>
                      <a:pt x="51" y="5"/>
                    </a:lnTo>
                    <a:lnTo>
                      <a:pt x="61" y="0"/>
                    </a:lnTo>
                    <a:lnTo>
                      <a:pt x="66" y="5"/>
                    </a:lnTo>
                    <a:lnTo>
                      <a:pt x="71" y="15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71" y="30"/>
                    </a:lnTo>
                    <a:lnTo>
                      <a:pt x="71" y="36"/>
                    </a:lnTo>
                    <a:lnTo>
                      <a:pt x="66" y="46"/>
                    </a:lnTo>
                    <a:lnTo>
                      <a:pt x="61" y="56"/>
                    </a:lnTo>
                    <a:lnTo>
                      <a:pt x="56" y="61"/>
                    </a:lnTo>
                    <a:lnTo>
                      <a:pt x="51" y="71"/>
                    </a:lnTo>
                    <a:lnTo>
                      <a:pt x="41" y="86"/>
                    </a:lnTo>
                    <a:lnTo>
                      <a:pt x="30" y="96"/>
                    </a:lnTo>
                    <a:lnTo>
                      <a:pt x="25" y="102"/>
                    </a:lnTo>
                    <a:lnTo>
                      <a:pt x="20" y="102"/>
                    </a:lnTo>
                    <a:lnTo>
                      <a:pt x="10" y="102"/>
                    </a:lnTo>
                    <a:lnTo>
                      <a:pt x="5" y="96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5" y="66"/>
                    </a:lnTo>
                    <a:lnTo>
                      <a:pt x="10" y="51"/>
                    </a:lnTo>
                    <a:lnTo>
                      <a:pt x="15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4" name="Freeform 906"/>
              <p:cNvSpPr>
                <a:spLocks/>
              </p:cNvSpPr>
              <p:nvPr/>
            </p:nvSpPr>
            <p:spPr bwMode="auto">
              <a:xfrm>
                <a:off x="4876" y="3684"/>
                <a:ext cx="46" cy="67"/>
              </a:xfrm>
              <a:custGeom>
                <a:avLst/>
                <a:gdLst>
                  <a:gd name="T0" fmla="*/ 10 w 71"/>
                  <a:gd name="T1" fmla="*/ 27 h 102"/>
                  <a:gd name="T2" fmla="*/ 13 w 71"/>
                  <a:gd name="T3" fmla="*/ 20 h 102"/>
                  <a:gd name="T4" fmla="*/ 23 w 71"/>
                  <a:gd name="T5" fmla="*/ 10 h 102"/>
                  <a:gd name="T6" fmla="*/ 27 w 71"/>
                  <a:gd name="T7" fmla="*/ 7 h 102"/>
                  <a:gd name="T8" fmla="*/ 33 w 71"/>
                  <a:gd name="T9" fmla="*/ 3 h 102"/>
                  <a:gd name="T10" fmla="*/ 40 w 71"/>
                  <a:gd name="T11" fmla="*/ 0 h 102"/>
                  <a:gd name="T12" fmla="*/ 40 w 71"/>
                  <a:gd name="T13" fmla="*/ 0 h 102"/>
                  <a:gd name="T14" fmla="*/ 40 w 71"/>
                  <a:gd name="T15" fmla="*/ 0 h 102"/>
                  <a:gd name="T16" fmla="*/ 43 w 71"/>
                  <a:gd name="T17" fmla="*/ 3 h 102"/>
                  <a:gd name="T18" fmla="*/ 46 w 71"/>
                  <a:gd name="T19" fmla="*/ 10 h 102"/>
                  <a:gd name="T20" fmla="*/ 46 w 71"/>
                  <a:gd name="T21" fmla="*/ 13 h 102"/>
                  <a:gd name="T22" fmla="*/ 46 w 71"/>
                  <a:gd name="T23" fmla="*/ 16 h 102"/>
                  <a:gd name="T24" fmla="*/ 46 w 71"/>
                  <a:gd name="T25" fmla="*/ 20 h 102"/>
                  <a:gd name="T26" fmla="*/ 46 w 71"/>
                  <a:gd name="T27" fmla="*/ 24 h 102"/>
                  <a:gd name="T28" fmla="*/ 43 w 71"/>
                  <a:gd name="T29" fmla="*/ 30 h 102"/>
                  <a:gd name="T30" fmla="*/ 40 w 71"/>
                  <a:gd name="T31" fmla="*/ 37 h 102"/>
                  <a:gd name="T32" fmla="*/ 36 w 71"/>
                  <a:gd name="T33" fmla="*/ 40 h 102"/>
                  <a:gd name="T34" fmla="*/ 33 w 71"/>
                  <a:gd name="T35" fmla="*/ 47 h 102"/>
                  <a:gd name="T36" fmla="*/ 27 w 71"/>
                  <a:gd name="T37" fmla="*/ 56 h 102"/>
                  <a:gd name="T38" fmla="*/ 19 w 71"/>
                  <a:gd name="T39" fmla="*/ 63 h 102"/>
                  <a:gd name="T40" fmla="*/ 16 w 71"/>
                  <a:gd name="T41" fmla="*/ 67 h 102"/>
                  <a:gd name="T42" fmla="*/ 16 w 71"/>
                  <a:gd name="T43" fmla="*/ 67 h 102"/>
                  <a:gd name="T44" fmla="*/ 13 w 71"/>
                  <a:gd name="T45" fmla="*/ 67 h 102"/>
                  <a:gd name="T46" fmla="*/ 6 w 71"/>
                  <a:gd name="T47" fmla="*/ 67 h 102"/>
                  <a:gd name="T48" fmla="*/ 6 w 71"/>
                  <a:gd name="T49" fmla="*/ 67 h 102"/>
                  <a:gd name="T50" fmla="*/ 6 w 71"/>
                  <a:gd name="T51" fmla="*/ 67 h 102"/>
                  <a:gd name="T52" fmla="*/ 3 w 71"/>
                  <a:gd name="T53" fmla="*/ 63 h 102"/>
                  <a:gd name="T54" fmla="*/ 0 w 71"/>
                  <a:gd name="T55" fmla="*/ 56 h 102"/>
                  <a:gd name="T56" fmla="*/ 0 w 71"/>
                  <a:gd name="T57" fmla="*/ 53 h 102"/>
                  <a:gd name="T58" fmla="*/ 0 w 71"/>
                  <a:gd name="T59" fmla="*/ 50 h 102"/>
                  <a:gd name="T60" fmla="*/ 3 w 71"/>
                  <a:gd name="T61" fmla="*/ 43 h 102"/>
                  <a:gd name="T62" fmla="*/ 6 w 71"/>
                  <a:gd name="T63" fmla="*/ 34 h 102"/>
                  <a:gd name="T64" fmla="*/ 10 w 71"/>
                  <a:gd name="T65" fmla="*/ 27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1" h="102">
                    <a:moveTo>
                      <a:pt x="15" y="41"/>
                    </a:moveTo>
                    <a:lnTo>
                      <a:pt x="20" y="30"/>
                    </a:lnTo>
                    <a:lnTo>
                      <a:pt x="35" y="15"/>
                    </a:lnTo>
                    <a:lnTo>
                      <a:pt x="41" y="10"/>
                    </a:lnTo>
                    <a:lnTo>
                      <a:pt x="51" y="5"/>
                    </a:lnTo>
                    <a:lnTo>
                      <a:pt x="61" y="0"/>
                    </a:lnTo>
                    <a:lnTo>
                      <a:pt x="66" y="5"/>
                    </a:lnTo>
                    <a:lnTo>
                      <a:pt x="71" y="15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71" y="30"/>
                    </a:lnTo>
                    <a:lnTo>
                      <a:pt x="71" y="36"/>
                    </a:lnTo>
                    <a:lnTo>
                      <a:pt x="66" y="46"/>
                    </a:lnTo>
                    <a:lnTo>
                      <a:pt x="61" y="56"/>
                    </a:lnTo>
                    <a:lnTo>
                      <a:pt x="56" y="61"/>
                    </a:lnTo>
                    <a:lnTo>
                      <a:pt x="51" y="71"/>
                    </a:lnTo>
                    <a:lnTo>
                      <a:pt x="41" y="86"/>
                    </a:lnTo>
                    <a:lnTo>
                      <a:pt x="30" y="96"/>
                    </a:lnTo>
                    <a:lnTo>
                      <a:pt x="25" y="102"/>
                    </a:lnTo>
                    <a:lnTo>
                      <a:pt x="20" y="102"/>
                    </a:lnTo>
                    <a:lnTo>
                      <a:pt x="10" y="102"/>
                    </a:lnTo>
                    <a:lnTo>
                      <a:pt x="5" y="96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0" y="76"/>
                    </a:lnTo>
                    <a:lnTo>
                      <a:pt x="5" y="66"/>
                    </a:lnTo>
                    <a:lnTo>
                      <a:pt x="10" y="51"/>
                    </a:lnTo>
                    <a:lnTo>
                      <a:pt x="15" y="41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5" name="Freeform 907"/>
              <p:cNvSpPr>
                <a:spLocks/>
              </p:cNvSpPr>
              <p:nvPr/>
            </p:nvSpPr>
            <p:spPr bwMode="auto">
              <a:xfrm>
                <a:off x="5024" y="3508"/>
                <a:ext cx="116" cy="103"/>
              </a:xfrm>
              <a:custGeom>
                <a:avLst/>
                <a:gdLst>
                  <a:gd name="T0" fmla="*/ 0 w 177"/>
                  <a:gd name="T1" fmla="*/ 60 h 157"/>
                  <a:gd name="T2" fmla="*/ 33 w 177"/>
                  <a:gd name="T3" fmla="*/ 60 h 157"/>
                  <a:gd name="T4" fmla="*/ 79 w 177"/>
                  <a:gd name="T5" fmla="*/ 103 h 157"/>
                  <a:gd name="T6" fmla="*/ 116 w 177"/>
                  <a:gd name="T7" fmla="*/ 40 h 157"/>
                  <a:gd name="T8" fmla="*/ 63 w 177"/>
                  <a:gd name="T9" fmla="*/ 0 h 157"/>
                  <a:gd name="T10" fmla="*/ 27 w 177"/>
                  <a:gd name="T11" fmla="*/ 10 h 157"/>
                  <a:gd name="T12" fmla="*/ 0 w 177"/>
                  <a:gd name="T13" fmla="*/ 60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7">
                    <a:moveTo>
                      <a:pt x="0" y="91"/>
                    </a:moveTo>
                    <a:lnTo>
                      <a:pt x="51" y="91"/>
                    </a:lnTo>
                    <a:lnTo>
                      <a:pt x="121" y="157"/>
                    </a:lnTo>
                    <a:lnTo>
                      <a:pt x="177" y="61"/>
                    </a:lnTo>
                    <a:lnTo>
                      <a:pt x="96" y="0"/>
                    </a:lnTo>
                    <a:lnTo>
                      <a:pt x="41" y="15"/>
                    </a:lnTo>
                    <a:lnTo>
                      <a:pt x="0" y="91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6" name="Freeform 908"/>
              <p:cNvSpPr>
                <a:spLocks/>
              </p:cNvSpPr>
              <p:nvPr/>
            </p:nvSpPr>
            <p:spPr bwMode="auto">
              <a:xfrm>
                <a:off x="4915" y="3542"/>
                <a:ext cx="49" cy="62"/>
              </a:xfrm>
              <a:custGeom>
                <a:avLst/>
                <a:gdLst>
                  <a:gd name="T0" fmla="*/ 20 w 75"/>
                  <a:gd name="T1" fmla="*/ 0 h 96"/>
                  <a:gd name="T2" fmla="*/ 49 w 75"/>
                  <a:gd name="T3" fmla="*/ 16 h 96"/>
                  <a:gd name="T4" fmla="*/ 20 w 75"/>
                  <a:gd name="T5" fmla="*/ 62 h 96"/>
                  <a:gd name="T6" fmla="*/ 0 w 75"/>
                  <a:gd name="T7" fmla="*/ 43 h 96"/>
                  <a:gd name="T8" fmla="*/ 20 w 75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96">
                    <a:moveTo>
                      <a:pt x="30" y="0"/>
                    </a:moveTo>
                    <a:lnTo>
                      <a:pt x="75" y="25"/>
                    </a:lnTo>
                    <a:lnTo>
                      <a:pt x="30" y="96"/>
                    </a:lnTo>
                    <a:lnTo>
                      <a:pt x="0" y="66"/>
                    </a:lnTo>
                    <a:lnTo>
                      <a:pt x="30" y="0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7" name="Freeform 909"/>
              <p:cNvSpPr>
                <a:spLocks/>
              </p:cNvSpPr>
              <p:nvPr/>
            </p:nvSpPr>
            <p:spPr bwMode="auto">
              <a:xfrm>
                <a:off x="4922" y="3548"/>
                <a:ext cx="49" cy="63"/>
              </a:xfrm>
              <a:custGeom>
                <a:avLst/>
                <a:gdLst>
                  <a:gd name="T0" fmla="*/ 20 w 75"/>
                  <a:gd name="T1" fmla="*/ 0 h 96"/>
                  <a:gd name="T2" fmla="*/ 49 w 75"/>
                  <a:gd name="T3" fmla="*/ 16 h 96"/>
                  <a:gd name="T4" fmla="*/ 20 w 75"/>
                  <a:gd name="T5" fmla="*/ 63 h 96"/>
                  <a:gd name="T6" fmla="*/ 0 w 75"/>
                  <a:gd name="T7" fmla="*/ 43 h 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5" h="96">
                    <a:moveTo>
                      <a:pt x="30" y="0"/>
                    </a:moveTo>
                    <a:lnTo>
                      <a:pt x="75" y="25"/>
                    </a:lnTo>
                    <a:lnTo>
                      <a:pt x="30" y="96"/>
                    </a:lnTo>
                    <a:lnTo>
                      <a:pt x="0" y="66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8" name="Freeform 910"/>
              <p:cNvSpPr>
                <a:spLocks/>
              </p:cNvSpPr>
              <p:nvPr/>
            </p:nvSpPr>
            <p:spPr bwMode="auto">
              <a:xfrm>
                <a:off x="4922" y="3661"/>
                <a:ext cx="471" cy="345"/>
              </a:xfrm>
              <a:custGeom>
                <a:avLst/>
                <a:gdLst>
                  <a:gd name="T0" fmla="*/ 112 w 721"/>
                  <a:gd name="T1" fmla="*/ 0 h 527"/>
                  <a:gd name="T2" fmla="*/ 471 w 721"/>
                  <a:gd name="T3" fmla="*/ 199 h 527"/>
                  <a:gd name="T4" fmla="*/ 445 w 721"/>
                  <a:gd name="T5" fmla="*/ 245 h 527"/>
                  <a:gd name="T6" fmla="*/ 382 w 721"/>
                  <a:gd name="T7" fmla="*/ 319 h 527"/>
                  <a:gd name="T8" fmla="*/ 342 w 721"/>
                  <a:gd name="T9" fmla="*/ 345 h 527"/>
                  <a:gd name="T10" fmla="*/ 0 w 721"/>
                  <a:gd name="T11" fmla="*/ 143 h 527"/>
                  <a:gd name="T12" fmla="*/ 112 w 721"/>
                  <a:gd name="T13" fmla="*/ 0 h 5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1" h="527">
                    <a:moveTo>
                      <a:pt x="171" y="0"/>
                    </a:moveTo>
                    <a:lnTo>
                      <a:pt x="721" y="304"/>
                    </a:lnTo>
                    <a:lnTo>
                      <a:pt x="681" y="375"/>
                    </a:lnTo>
                    <a:lnTo>
                      <a:pt x="585" y="487"/>
                    </a:lnTo>
                    <a:lnTo>
                      <a:pt x="524" y="527"/>
                    </a:lnTo>
                    <a:lnTo>
                      <a:pt x="0" y="218"/>
                    </a:lnTo>
                    <a:lnTo>
                      <a:pt x="171" y="0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19" name="Freeform 911"/>
              <p:cNvSpPr>
                <a:spLocks/>
              </p:cNvSpPr>
              <p:nvPr/>
            </p:nvSpPr>
            <p:spPr bwMode="auto">
              <a:xfrm>
                <a:off x="4932" y="3674"/>
                <a:ext cx="89" cy="123"/>
              </a:xfrm>
              <a:custGeom>
                <a:avLst/>
                <a:gdLst>
                  <a:gd name="T0" fmla="*/ 29 w 136"/>
                  <a:gd name="T1" fmla="*/ 10 h 188"/>
                  <a:gd name="T2" fmla="*/ 46 w 136"/>
                  <a:gd name="T3" fmla="*/ 46 h 188"/>
                  <a:gd name="T4" fmla="*/ 89 w 136"/>
                  <a:gd name="T5" fmla="*/ 77 h 188"/>
                  <a:gd name="T6" fmla="*/ 46 w 136"/>
                  <a:gd name="T7" fmla="*/ 123 h 188"/>
                  <a:gd name="T8" fmla="*/ 3 w 136"/>
                  <a:gd name="T9" fmla="*/ 93 h 188"/>
                  <a:gd name="T10" fmla="*/ 0 w 136"/>
                  <a:gd name="T11" fmla="*/ 50 h 188"/>
                  <a:gd name="T12" fmla="*/ 36 w 136"/>
                  <a:gd name="T13" fmla="*/ 0 h 188"/>
                  <a:gd name="T14" fmla="*/ 29 w 136"/>
                  <a:gd name="T15" fmla="*/ 10 h 1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6" h="188">
                    <a:moveTo>
                      <a:pt x="45" y="15"/>
                    </a:moveTo>
                    <a:lnTo>
                      <a:pt x="71" y="71"/>
                    </a:lnTo>
                    <a:lnTo>
                      <a:pt x="136" y="117"/>
                    </a:lnTo>
                    <a:lnTo>
                      <a:pt x="71" y="188"/>
                    </a:lnTo>
                    <a:lnTo>
                      <a:pt x="5" y="142"/>
                    </a:lnTo>
                    <a:lnTo>
                      <a:pt x="0" y="76"/>
                    </a:lnTo>
                    <a:lnTo>
                      <a:pt x="55" y="0"/>
                    </a:lnTo>
                    <a:lnTo>
                      <a:pt x="45" y="15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20" name="Freeform 912"/>
              <p:cNvSpPr>
                <a:spLocks/>
              </p:cNvSpPr>
              <p:nvPr/>
            </p:nvSpPr>
            <p:spPr bwMode="auto">
              <a:xfrm>
                <a:off x="4938" y="3681"/>
                <a:ext cx="89" cy="123"/>
              </a:xfrm>
              <a:custGeom>
                <a:avLst/>
                <a:gdLst>
                  <a:gd name="T0" fmla="*/ 29 w 136"/>
                  <a:gd name="T1" fmla="*/ 10 h 188"/>
                  <a:gd name="T2" fmla="*/ 46 w 136"/>
                  <a:gd name="T3" fmla="*/ 46 h 188"/>
                  <a:gd name="T4" fmla="*/ 89 w 136"/>
                  <a:gd name="T5" fmla="*/ 77 h 188"/>
                  <a:gd name="T6" fmla="*/ 46 w 136"/>
                  <a:gd name="T7" fmla="*/ 123 h 188"/>
                  <a:gd name="T8" fmla="*/ 3 w 136"/>
                  <a:gd name="T9" fmla="*/ 93 h 188"/>
                  <a:gd name="T10" fmla="*/ 0 w 136"/>
                  <a:gd name="T11" fmla="*/ 50 h 188"/>
                  <a:gd name="T12" fmla="*/ 37 w 13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6" h="188">
                    <a:moveTo>
                      <a:pt x="45" y="15"/>
                    </a:moveTo>
                    <a:lnTo>
                      <a:pt x="71" y="71"/>
                    </a:lnTo>
                    <a:lnTo>
                      <a:pt x="136" y="117"/>
                    </a:lnTo>
                    <a:lnTo>
                      <a:pt x="71" y="188"/>
                    </a:lnTo>
                    <a:lnTo>
                      <a:pt x="5" y="142"/>
                    </a:lnTo>
                    <a:lnTo>
                      <a:pt x="0" y="76"/>
                    </a:lnTo>
                    <a:lnTo>
                      <a:pt x="56" y="0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21" name="Freeform 913"/>
              <p:cNvSpPr>
                <a:spLocks/>
              </p:cNvSpPr>
              <p:nvPr/>
            </p:nvSpPr>
            <p:spPr bwMode="auto">
              <a:xfrm>
                <a:off x="5014" y="3684"/>
                <a:ext cx="363" cy="216"/>
              </a:xfrm>
              <a:custGeom>
                <a:avLst/>
                <a:gdLst>
                  <a:gd name="T0" fmla="*/ 16 w 555"/>
                  <a:gd name="T1" fmla="*/ 0 h 330"/>
                  <a:gd name="T2" fmla="*/ 363 w 555"/>
                  <a:gd name="T3" fmla="*/ 192 h 330"/>
                  <a:gd name="T4" fmla="*/ 350 w 555"/>
                  <a:gd name="T5" fmla="*/ 216 h 330"/>
                  <a:gd name="T6" fmla="*/ 0 w 555"/>
                  <a:gd name="T7" fmla="*/ 24 h 330"/>
                  <a:gd name="T8" fmla="*/ 16 w 555"/>
                  <a:gd name="T9" fmla="*/ 0 h 3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5" h="330">
                    <a:moveTo>
                      <a:pt x="25" y="0"/>
                    </a:moveTo>
                    <a:lnTo>
                      <a:pt x="555" y="294"/>
                    </a:lnTo>
                    <a:lnTo>
                      <a:pt x="535" y="330"/>
                    </a:lnTo>
                    <a:lnTo>
                      <a:pt x="0" y="3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22" name="Rectangle 914"/>
              <p:cNvSpPr>
                <a:spLocks noChangeArrowheads="1"/>
              </p:cNvSpPr>
              <p:nvPr/>
            </p:nvSpPr>
            <p:spPr bwMode="auto">
              <a:xfrm>
                <a:off x="5344" y="3555"/>
                <a:ext cx="241" cy="46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23" name="Freeform 915"/>
              <p:cNvSpPr>
                <a:spLocks/>
              </p:cNvSpPr>
              <p:nvPr/>
            </p:nvSpPr>
            <p:spPr bwMode="auto">
              <a:xfrm>
                <a:off x="5348" y="3499"/>
                <a:ext cx="234" cy="158"/>
              </a:xfrm>
              <a:custGeom>
                <a:avLst/>
                <a:gdLst>
                  <a:gd name="T0" fmla="*/ 23 w 358"/>
                  <a:gd name="T1" fmla="*/ 0 h 243"/>
                  <a:gd name="T2" fmla="*/ 234 w 358"/>
                  <a:gd name="T3" fmla="*/ 119 h 243"/>
                  <a:gd name="T4" fmla="*/ 210 w 358"/>
                  <a:gd name="T5" fmla="*/ 158 h 243"/>
                  <a:gd name="T6" fmla="*/ 0 w 358"/>
                  <a:gd name="T7" fmla="*/ 40 h 243"/>
                  <a:gd name="T8" fmla="*/ 23 w 358"/>
                  <a:gd name="T9" fmla="*/ 0 h 2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8" h="243">
                    <a:moveTo>
                      <a:pt x="35" y="0"/>
                    </a:moveTo>
                    <a:lnTo>
                      <a:pt x="358" y="183"/>
                    </a:lnTo>
                    <a:lnTo>
                      <a:pt x="322" y="243"/>
                    </a:lnTo>
                    <a:lnTo>
                      <a:pt x="0" y="61"/>
                    </a:lnTo>
                    <a:lnTo>
                      <a:pt x="35" y="0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24" name="Freeform 916"/>
              <p:cNvSpPr>
                <a:spLocks/>
              </p:cNvSpPr>
              <p:nvPr/>
            </p:nvSpPr>
            <p:spPr bwMode="auto">
              <a:xfrm>
                <a:off x="5348" y="3499"/>
                <a:ext cx="234" cy="158"/>
              </a:xfrm>
              <a:custGeom>
                <a:avLst/>
                <a:gdLst>
                  <a:gd name="T0" fmla="*/ 23 w 358"/>
                  <a:gd name="T1" fmla="*/ 0 h 243"/>
                  <a:gd name="T2" fmla="*/ 234 w 358"/>
                  <a:gd name="T3" fmla="*/ 119 h 243"/>
                  <a:gd name="T4" fmla="*/ 210 w 358"/>
                  <a:gd name="T5" fmla="*/ 158 h 243"/>
                  <a:gd name="T6" fmla="*/ 0 w 358"/>
                  <a:gd name="T7" fmla="*/ 40 h 243"/>
                  <a:gd name="T8" fmla="*/ 23 w 358"/>
                  <a:gd name="T9" fmla="*/ 0 h 2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8" h="243">
                    <a:moveTo>
                      <a:pt x="35" y="0"/>
                    </a:moveTo>
                    <a:lnTo>
                      <a:pt x="358" y="183"/>
                    </a:lnTo>
                    <a:lnTo>
                      <a:pt x="322" y="243"/>
                    </a:lnTo>
                    <a:lnTo>
                      <a:pt x="0" y="61"/>
                    </a:lnTo>
                    <a:lnTo>
                      <a:pt x="35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25" name="Rectangle 917"/>
              <p:cNvSpPr>
                <a:spLocks noChangeArrowheads="1"/>
              </p:cNvSpPr>
              <p:nvPr/>
            </p:nvSpPr>
            <p:spPr bwMode="auto">
              <a:xfrm>
                <a:off x="5321" y="3489"/>
                <a:ext cx="89" cy="63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26" name="Freeform 918"/>
              <p:cNvSpPr>
                <a:spLocks/>
              </p:cNvSpPr>
              <p:nvPr/>
            </p:nvSpPr>
            <p:spPr bwMode="auto">
              <a:xfrm>
                <a:off x="5311" y="3472"/>
                <a:ext cx="105" cy="96"/>
              </a:xfrm>
              <a:custGeom>
                <a:avLst/>
                <a:gdLst>
                  <a:gd name="T0" fmla="*/ 29 w 161"/>
                  <a:gd name="T1" fmla="*/ 0 h 147"/>
                  <a:gd name="T2" fmla="*/ 105 w 161"/>
                  <a:gd name="T3" fmla="*/ 43 h 147"/>
                  <a:gd name="T4" fmla="*/ 76 w 161"/>
                  <a:gd name="T5" fmla="*/ 96 h 147"/>
                  <a:gd name="T6" fmla="*/ 0 w 161"/>
                  <a:gd name="T7" fmla="*/ 53 h 147"/>
                  <a:gd name="T8" fmla="*/ 29 w 161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" h="147">
                    <a:moveTo>
                      <a:pt x="45" y="0"/>
                    </a:moveTo>
                    <a:lnTo>
                      <a:pt x="161" y="66"/>
                    </a:lnTo>
                    <a:lnTo>
                      <a:pt x="116" y="147"/>
                    </a:lnTo>
                    <a:lnTo>
                      <a:pt x="0" y="81"/>
                    </a:lnTo>
                    <a:lnTo>
                      <a:pt x="45" y="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27" name="Freeform 919"/>
              <p:cNvSpPr>
                <a:spLocks/>
              </p:cNvSpPr>
              <p:nvPr/>
            </p:nvSpPr>
            <p:spPr bwMode="auto">
              <a:xfrm>
                <a:off x="5311" y="3472"/>
                <a:ext cx="105" cy="96"/>
              </a:xfrm>
              <a:custGeom>
                <a:avLst/>
                <a:gdLst>
                  <a:gd name="T0" fmla="*/ 29 w 161"/>
                  <a:gd name="T1" fmla="*/ 0 h 147"/>
                  <a:gd name="T2" fmla="*/ 105 w 161"/>
                  <a:gd name="T3" fmla="*/ 43 h 147"/>
                  <a:gd name="T4" fmla="*/ 76 w 161"/>
                  <a:gd name="T5" fmla="*/ 96 h 147"/>
                  <a:gd name="T6" fmla="*/ 0 w 161"/>
                  <a:gd name="T7" fmla="*/ 53 h 147"/>
                  <a:gd name="T8" fmla="*/ 29 w 161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" h="147">
                    <a:moveTo>
                      <a:pt x="45" y="0"/>
                    </a:moveTo>
                    <a:lnTo>
                      <a:pt x="161" y="66"/>
                    </a:lnTo>
                    <a:lnTo>
                      <a:pt x="116" y="147"/>
                    </a:lnTo>
                    <a:lnTo>
                      <a:pt x="0" y="81"/>
                    </a:lnTo>
                    <a:lnTo>
                      <a:pt x="45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28" name="Rectangle 920"/>
              <p:cNvSpPr>
                <a:spLocks noChangeArrowheads="1"/>
              </p:cNvSpPr>
              <p:nvPr/>
            </p:nvSpPr>
            <p:spPr bwMode="auto">
              <a:xfrm>
                <a:off x="5416" y="3515"/>
                <a:ext cx="11" cy="103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29" name="Freeform 921"/>
              <p:cNvSpPr>
                <a:spLocks/>
              </p:cNvSpPr>
              <p:nvPr/>
            </p:nvSpPr>
            <p:spPr bwMode="auto">
              <a:xfrm>
                <a:off x="5393" y="3521"/>
                <a:ext cx="57" cy="93"/>
              </a:xfrm>
              <a:custGeom>
                <a:avLst/>
                <a:gdLst>
                  <a:gd name="T0" fmla="*/ 50 w 86"/>
                  <a:gd name="T1" fmla="*/ 0 h 142"/>
                  <a:gd name="T2" fmla="*/ 57 w 86"/>
                  <a:gd name="T3" fmla="*/ 3 h 142"/>
                  <a:gd name="T4" fmla="*/ 7 w 86"/>
                  <a:gd name="T5" fmla="*/ 93 h 142"/>
                  <a:gd name="T6" fmla="*/ 0 w 86"/>
                  <a:gd name="T7" fmla="*/ 90 h 142"/>
                  <a:gd name="T8" fmla="*/ 50 w 86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" h="142">
                    <a:moveTo>
                      <a:pt x="76" y="0"/>
                    </a:moveTo>
                    <a:lnTo>
                      <a:pt x="86" y="5"/>
                    </a:lnTo>
                    <a:lnTo>
                      <a:pt x="10" y="142"/>
                    </a:lnTo>
                    <a:lnTo>
                      <a:pt x="0" y="137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30" name="Freeform 922"/>
              <p:cNvSpPr>
                <a:spLocks/>
              </p:cNvSpPr>
              <p:nvPr/>
            </p:nvSpPr>
            <p:spPr bwMode="auto">
              <a:xfrm>
                <a:off x="5393" y="3521"/>
                <a:ext cx="57" cy="93"/>
              </a:xfrm>
              <a:custGeom>
                <a:avLst/>
                <a:gdLst>
                  <a:gd name="T0" fmla="*/ 50 w 86"/>
                  <a:gd name="T1" fmla="*/ 0 h 142"/>
                  <a:gd name="T2" fmla="*/ 57 w 86"/>
                  <a:gd name="T3" fmla="*/ 3 h 142"/>
                  <a:gd name="T4" fmla="*/ 7 w 86"/>
                  <a:gd name="T5" fmla="*/ 93 h 142"/>
                  <a:gd name="T6" fmla="*/ 0 w 86"/>
                  <a:gd name="T7" fmla="*/ 90 h 142"/>
                  <a:gd name="T8" fmla="*/ 50 w 86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" h="142">
                    <a:moveTo>
                      <a:pt x="76" y="0"/>
                    </a:moveTo>
                    <a:lnTo>
                      <a:pt x="86" y="5"/>
                    </a:lnTo>
                    <a:lnTo>
                      <a:pt x="10" y="142"/>
                    </a:lnTo>
                    <a:lnTo>
                      <a:pt x="0" y="137"/>
                    </a:lnTo>
                    <a:lnTo>
                      <a:pt x="76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31" name="Rectangle 923"/>
              <p:cNvSpPr>
                <a:spLocks noChangeArrowheads="1"/>
              </p:cNvSpPr>
              <p:nvPr/>
            </p:nvSpPr>
            <p:spPr bwMode="auto">
              <a:xfrm>
                <a:off x="5482" y="3558"/>
                <a:ext cx="11" cy="103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32" name="Freeform 924"/>
              <p:cNvSpPr>
                <a:spLocks/>
              </p:cNvSpPr>
              <p:nvPr/>
            </p:nvSpPr>
            <p:spPr bwMode="auto">
              <a:xfrm>
                <a:off x="5459" y="3561"/>
                <a:ext cx="60" cy="93"/>
              </a:xfrm>
              <a:custGeom>
                <a:avLst/>
                <a:gdLst>
                  <a:gd name="T0" fmla="*/ 50 w 91"/>
                  <a:gd name="T1" fmla="*/ 0 h 142"/>
                  <a:gd name="T2" fmla="*/ 60 w 91"/>
                  <a:gd name="T3" fmla="*/ 3 h 142"/>
                  <a:gd name="T4" fmla="*/ 10 w 91"/>
                  <a:gd name="T5" fmla="*/ 93 h 142"/>
                  <a:gd name="T6" fmla="*/ 0 w 91"/>
                  <a:gd name="T7" fmla="*/ 90 h 142"/>
                  <a:gd name="T8" fmla="*/ 50 w 91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142">
                    <a:moveTo>
                      <a:pt x="76" y="0"/>
                    </a:moveTo>
                    <a:lnTo>
                      <a:pt x="91" y="5"/>
                    </a:lnTo>
                    <a:lnTo>
                      <a:pt x="15" y="142"/>
                    </a:lnTo>
                    <a:lnTo>
                      <a:pt x="0" y="137"/>
                    </a:lnTo>
                    <a:lnTo>
                      <a:pt x="76" y="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33" name="Freeform 925"/>
              <p:cNvSpPr>
                <a:spLocks/>
              </p:cNvSpPr>
              <p:nvPr/>
            </p:nvSpPr>
            <p:spPr bwMode="auto">
              <a:xfrm>
                <a:off x="5459" y="3561"/>
                <a:ext cx="60" cy="93"/>
              </a:xfrm>
              <a:custGeom>
                <a:avLst/>
                <a:gdLst>
                  <a:gd name="T0" fmla="*/ 50 w 91"/>
                  <a:gd name="T1" fmla="*/ 0 h 142"/>
                  <a:gd name="T2" fmla="*/ 60 w 91"/>
                  <a:gd name="T3" fmla="*/ 3 h 142"/>
                  <a:gd name="T4" fmla="*/ 10 w 91"/>
                  <a:gd name="T5" fmla="*/ 93 h 142"/>
                  <a:gd name="T6" fmla="*/ 0 w 91"/>
                  <a:gd name="T7" fmla="*/ 90 h 142"/>
                  <a:gd name="T8" fmla="*/ 50 w 91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142">
                    <a:moveTo>
                      <a:pt x="76" y="0"/>
                    </a:moveTo>
                    <a:lnTo>
                      <a:pt x="91" y="5"/>
                    </a:lnTo>
                    <a:lnTo>
                      <a:pt x="15" y="142"/>
                    </a:lnTo>
                    <a:lnTo>
                      <a:pt x="0" y="137"/>
                    </a:lnTo>
                    <a:lnTo>
                      <a:pt x="76" y="0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34" name="Freeform 926"/>
              <p:cNvSpPr>
                <a:spLocks/>
              </p:cNvSpPr>
              <p:nvPr/>
            </p:nvSpPr>
            <p:spPr bwMode="auto">
              <a:xfrm>
                <a:off x="5413" y="3866"/>
                <a:ext cx="96" cy="60"/>
              </a:xfrm>
              <a:custGeom>
                <a:avLst/>
                <a:gdLst>
                  <a:gd name="T0" fmla="*/ 17 w 147"/>
                  <a:gd name="T1" fmla="*/ 0 h 91"/>
                  <a:gd name="T2" fmla="*/ 96 w 147"/>
                  <a:gd name="T3" fmla="*/ 50 h 91"/>
                  <a:gd name="T4" fmla="*/ 86 w 147"/>
                  <a:gd name="T5" fmla="*/ 60 h 91"/>
                  <a:gd name="T6" fmla="*/ 63 w 147"/>
                  <a:gd name="T7" fmla="*/ 60 h 91"/>
                  <a:gd name="T8" fmla="*/ 0 w 147"/>
                  <a:gd name="T9" fmla="*/ 27 h 91"/>
                  <a:gd name="T10" fmla="*/ 17 w 147"/>
                  <a:gd name="T11" fmla="*/ 0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" h="91">
                    <a:moveTo>
                      <a:pt x="26" y="0"/>
                    </a:moveTo>
                    <a:lnTo>
                      <a:pt x="147" y="76"/>
                    </a:lnTo>
                    <a:lnTo>
                      <a:pt x="132" y="91"/>
                    </a:lnTo>
                    <a:lnTo>
                      <a:pt x="96" y="91"/>
                    </a:lnTo>
                    <a:lnTo>
                      <a:pt x="0" y="41"/>
                    </a:lnTo>
                    <a:lnTo>
                      <a:pt x="26" y="0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35" name="Oval 927"/>
              <p:cNvSpPr>
                <a:spLocks noChangeArrowheads="1"/>
              </p:cNvSpPr>
              <p:nvPr/>
            </p:nvSpPr>
            <p:spPr bwMode="auto">
              <a:xfrm>
                <a:off x="5298" y="3777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36" name="Oval 928"/>
              <p:cNvSpPr>
                <a:spLocks noChangeArrowheads="1"/>
              </p:cNvSpPr>
              <p:nvPr/>
            </p:nvSpPr>
            <p:spPr bwMode="auto">
              <a:xfrm>
                <a:off x="5298" y="3777"/>
                <a:ext cx="39" cy="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37" name="Oval 929"/>
              <p:cNvSpPr>
                <a:spLocks noChangeArrowheads="1"/>
              </p:cNvSpPr>
              <p:nvPr/>
            </p:nvSpPr>
            <p:spPr bwMode="auto">
              <a:xfrm>
                <a:off x="5298" y="3777"/>
                <a:ext cx="40" cy="40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38" name="Oval 930"/>
              <p:cNvSpPr>
                <a:spLocks noChangeArrowheads="1"/>
              </p:cNvSpPr>
              <p:nvPr/>
            </p:nvSpPr>
            <p:spPr bwMode="auto">
              <a:xfrm>
                <a:off x="5318" y="3465"/>
                <a:ext cx="19" cy="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39" name="Freeform 931"/>
              <p:cNvSpPr>
                <a:spLocks/>
              </p:cNvSpPr>
              <p:nvPr/>
            </p:nvSpPr>
            <p:spPr bwMode="auto">
              <a:xfrm>
                <a:off x="5311" y="3469"/>
                <a:ext cx="33" cy="56"/>
              </a:xfrm>
              <a:custGeom>
                <a:avLst/>
                <a:gdLst>
                  <a:gd name="T0" fmla="*/ 6 w 51"/>
                  <a:gd name="T1" fmla="*/ 23 h 86"/>
                  <a:gd name="T2" fmla="*/ 10 w 51"/>
                  <a:gd name="T3" fmla="*/ 17 h 86"/>
                  <a:gd name="T4" fmla="*/ 16 w 51"/>
                  <a:gd name="T5" fmla="*/ 7 h 86"/>
                  <a:gd name="T6" fmla="*/ 19 w 51"/>
                  <a:gd name="T7" fmla="*/ 3 h 86"/>
                  <a:gd name="T8" fmla="*/ 19 w 51"/>
                  <a:gd name="T9" fmla="*/ 3 h 86"/>
                  <a:gd name="T10" fmla="*/ 23 w 51"/>
                  <a:gd name="T11" fmla="*/ 0 h 86"/>
                  <a:gd name="T12" fmla="*/ 26 w 51"/>
                  <a:gd name="T13" fmla="*/ 0 h 86"/>
                  <a:gd name="T14" fmla="*/ 29 w 51"/>
                  <a:gd name="T15" fmla="*/ 0 h 86"/>
                  <a:gd name="T16" fmla="*/ 29 w 51"/>
                  <a:gd name="T17" fmla="*/ 0 h 86"/>
                  <a:gd name="T18" fmla="*/ 33 w 51"/>
                  <a:gd name="T19" fmla="*/ 3 h 86"/>
                  <a:gd name="T20" fmla="*/ 33 w 51"/>
                  <a:gd name="T21" fmla="*/ 7 h 86"/>
                  <a:gd name="T22" fmla="*/ 33 w 51"/>
                  <a:gd name="T23" fmla="*/ 10 h 86"/>
                  <a:gd name="T24" fmla="*/ 33 w 51"/>
                  <a:gd name="T25" fmla="*/ 14 h 86"/>
                  <a:gd name="T26" fmla="*/ 26 w 51"/>
                  <a:gd name="T27" fmla="*/ 27 h 86"/>
                  <a:gd name="T28" fmla="*/ 23 w 51"/>
                  <a:gd name="T29" fmla="*/ 33 h 86"/>
                  <a:gd name="T30" fmla="*/ 19 w 51"/>
                  <a:gd name="T31" fmla="*/ 40 h 86"/>
                  <a:gd name="T32" fmla="*/ 13 w 51"/>
                  <a:gd name="T33" fmla="*/ 46 h 86"/>
                  <a:gd name="T34" fmla="*/ 10 w 51"/>
                  <a:gd name="T35" fmla="*/ 49 h 86"/>
                  <a:gd name="T36" fmla="*/ 6 w 51"/>
                  <a:gd name="T37" fmla="*/ 53 h 86"/>
                  <a:gd name="T38" fmla="*/ 3 w 51"/>
                  <a:gd name="T39" fmla="*/ 56 h 86"/>
                  <a:gd name="T40" fmla="*/ 0 w 51"/>
                  <a:gd name="T41" fmla="*/ 56 h 86"/>
                  <a:gd name="T42" fmla="*/ 0 w 51"/>
                  <a:gd name="T43" fmla="*/ 56 h 86"/>
                  <a:gd name="T44" fmla="*/ 0 w 51"/>
                  <a:gd name="T45" fmla="*/ 49 h 86"/>
                  <a:gd name="T46" fmla="*/ 0 w 51"/>
                  <a:gd name="T47" fmla="*/ 43 h 86"/>
                  <a:gd name="T48" fmla="*/ 0 w 51"/>
                  <a:gd name="T49" fmla="*/ 40 h 86"/>
                  <a:gd name="T50" fmla="*/ 3 w 51"/>
                  <a:gd name="T51" fmla="*/ 30 h 86"/>
                  <a:gd name="T52" fmla="*/ 6 w 51"/>
                  <a:gd name="T53" fmla="*/ 23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1" h="86">
                    <a:moveTo>
                      <a:pt x="10" y="36"/>
                    </a:moveTo>
                    <a:lnTo>
                      <a:pt x="15" y="26"/>
                    </a:lnTo>
                    <a:lnTo>
                      <a:pt x="25" y="10"/>
                    </a:lnTo>
                    <a:lnTo>
                      <a:pt x="30" y="5"/>
                    </a:lnTo>
                    <a:lnTo>
                      <a:pt x="35" y="0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51" y="5"/>
                    </a:lnTo>
                    <a:lnTo>
                      <a:pt x="51" y="10"/>
                    </a:lnTo>
                    <a:lnTo>
                      <a:pt x="51" y="15"/>
                    </a:lnTo>
                    <a:lnTo>
                      <a:pt x="51" y="21"/>
                    </a:lnTo>
                    <a:lnTo>
                      <a:pt x="40" y="41"/>
                    </a:lnTo>
                    <a:lnTo>
                      <a:pt x="35" y="51"/>
                    </a:lnTo>
                    <a:lnTo>
                      <a:pt x="30" y="61"/>
                    </a:lnTo>
                    <a:lnTo>
                      <a:pt x="20" y="71"/>
                    </a:lnTo>
                    <a:lnTo>
                      <a:pt x="15" y="76"/>
                    </a:lnTo>
                    <a:lnTo>
                      <a:pt x="10" y="81"/>
                    </a:lnTo>
                    <a:lnTo>
                      <a:pt x="5" y="86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61"/>
                    </a:lnTo>
                    <a:lnTo>
                      <a:pt x="5" y="46"/>
                    </a:lnTo>
                    <a:lnTo>
                      <a:pt x="10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0" name="Freeform 932"/>
              <p:cNvSpPr>
                <a:spLocks/>
              </p:cNvSpPr>
              <p:nvPr/>
            </p:nvSpPr>
            <p:spPr bwMode="auto">
              <a:xfrm>
                <a:off x="5311" y="3469"/>
                <a:ext cx="33" cy="56"/>
              </a:xfrm>
              <a:custGeom>
                <a:avLst/>
                <a:gdLst>
                  <a:gd name="T0" fmla="*/ 6 w 51"/>
                  <a:gd name="T1" fmla="*/ 23 h 86"/>
                  <a:gd name="T2" fmla="*/ 10 w 51"/>
                  <a:gd name="T3" fmla="*/ 17 h 86"/>
                  <a:gd name="T4" fmla="*/ 16 w 51"/>
                  <a:gd name="T5" fmla="*/ 7 h 86"/>
                  <a:gd name="T6" fmla="*/ 19 w 51"/>
                  <a:gd name="T7" fmla="*/ 3 h 86"/>
                  <a:gd name="T8" fmla="*/ 19 w 51"/>
                  <a:gd name="T9" fmla="*/ 3 h 86"/>
                  <a:gd name="T10" fmla="*/ 23 w 51"/>
                  <a:gd name="T11" fmla="*/ 0 h 86"/>
                  <a:gd name="T12" fmla="*/ 26 w 51"/>
                  <a:gd name="T13" fmla="*/ 0 h 86"/>
                  <a:gd name="T14" fmla="*/ 29 w 51"/>
                  <a:gd name="T15" fmla="*/ 0 h 86"/>
                  <a:gd name="T16" fmla="*/ 29 w 51"/>
                  <a:gd name="T17" fmla="*/ 0 h 86"/>
                  <a:gd name="T18" fmla="*/ 33 w 51"/>
                  <a:gd name="T19" fmla="*/ 3 h 86"/>
                  <a:gd name="T20" fmla="*/ 33 w 51"/>
                  <a:gd name="T21" fmla="*/ 7 h 86"/>
                  <a:gd name="T22" fmla="*/ 33 w 51"/>
                  <a:gd name="T23" fmla="*/ 10 h 86"/>
                  <a:gd name="T24" fmla="*/ 33 w 51"/>
                  <a:gd name="T25" fmla="*/ 14 h 86"/>
                  <a:gd name="T26" fmla="*/ 26 w 51"/>
                  <a:gd name="T27" fmla="*/ 27 h 86"/>
                  <a:gd name="T28" fmla="*/ 23 w 51"/>
                  <a:gd name="T29" fmla="*/ 33 h 86"/>
                  <a:gd name="T30" fmla="*/ 19 w 51"/>
                  <a:gd name="T31" fmla="*/ 40 h 86"/>
                  <a:gd name="T32" fmla="*/ 13 w 51"/>
                  <a:gd name="T33" fmla="*/ 46 h 86"/>
                  <a:gd name="T34" fmla="*/ 10 w 51"/>
                  <a:gd name="T35" fmla="*/ 49 h 86"/>
                  <a:gd name="T36" fmla="*/ 6 w 51"/>
                  <a:gd name="T37" fmla="*/ 53 h 86"/>
                  <a:gd name="T38" fmla="*/ 3 w 51"/>
                  <a:gd name="T39" fmla="*/ 56 h 86"/>
                  <a:gd name="T40" fmla="*/ 0 w 51"/>
                  <a:gd name="T41" fmla="*/ 56 h 86"/>
                  <a:gd name="T42" fmla="*/ 0 w 51"/>
                  <a:gd name="T43" fmla="*/ 56 h 86"/>
                  <a:gd name="T44" fmla="*/ 0 w 51"/>
                  <a:gd name="T45" fmla="*/ 49 h 86"/>
                  <a:gd name="T46" fmla="*/ 0 w 51"/>
                  <a:gd name="T47" fmla="*/ 43 h 86"/>
                  <a:gd name="T48" fmla="*/ 0 w 51"/>
                  <a:gd name="T49" fmla="*/ 40 h 86"/>
                  <a:gd name="T50" fmla="*/ 3 w 51"/>
                  <a:gd name="T51" fmla="*/ 30 h 86"/>
                  <a:gd name="T52" fmla="*/ 6 w 51"/>
                  <a:gd name="T53" fmla="*/ 23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1" h="86">
                    <a:moveTo>
                      <a:pt x="10" y="36"/>
                    </a:moveTo>
                    <a:lnTo>
                      <a:pt x="15" y="26"/>
                    </a:lnTo>
                    <a:lnTo>
                      <a:pt x="25" y="10"/>
                    </a:lnTo>
                    <a:lnTo>
                      <a:pt x="30" y="5"/>
                    </a:lnTo>
                    <a:lnTo>
                      <a:pt x="35" y="0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51" y="5"/>
                    </a:lnTo>
                    <a:lnTo>
                      <a:pt x="51" y="10"/>
                    </a:lnTo>
                    <a:lnTo>
                      <a:pt x="51" y="15"/>
                    </a:lnTo>
                    <a:lnTo>
                      <a:pt x="51" y="21"/>
                    </a:lnTo>
                    <a:lnTo>
                      <a:pt x="40" y="41"/>
                    </a:lnTo>
                    <a:lnTo>
                      <a:pt x="35" y="51"/>
                    </a:lnTo>
                    <a:lnTo>
                      <a:pt x="30" y="61"/>
                    </a:lnTo>
                    <a:lnTo>
                      <a:pt x="20" y="71"/>
                    </a:lnTo>
                    <a:lnTo>
                      <a:pt x="15" y="76"/>
                    </a:lnTo>
                    <a:lnTo>
                      <a:pt x="10" y="81"/>
                    </a:lnTo>
                    <a:lnTo>
                      <a:pt x="5" y="86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61"/>
                    </a:lnTo>
                    <a:lnTo>
                      <a:pt x="5" y="46"/>
                    </a:lnTo>
                    <a:lnTo>
                      <a:pt x="10" y="36"/>
                    </a:lnTo>
                    <a:close/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1" name="Freeform 933"/>
              <p:cNvSpPr>
                <a:spLocks/>
              </p:cNvSpPr>
              <p:nvPr/>
            </p:nvSpPr>
            <p:spPr bwMode="auto">
              <a:xfrm>
                <a:off x="5272" y="3744"/>
                <a:ext cx="105" cy="411"/>
              </a:xfrm>
              <a:custGeom>
                <a:avLst/>
                <a:gdLst>
                  <a:gd name="T0" fmla="*/ 10 w 161"/>
                  <a:gd name="T1" fmla="*/ 20 h 630"/>
                  <a:gd name="T2" fmla="*/ 49 w 161"/>
                  <a:gd name="T3" fmla="*/ 0 h 630"/>
                  <a:gd name="T4" fmla="*/ 79 w 161"/>
                  <a:gd name="T5" fmla="*/ 17 h 630"/>
                  <a:gd name="T6" fmla="*/ 98 w 161"/>
                  <a:gd name="T7" fmla="*/ 60 h 630"/>
                  <a:gd name="T8" fmla="*/ 72 w 161"/>
                  <a:gd name="T9" fmla="*/ 100 h 630"/>
                  <a:gd name="T10" fmla="*/ 105 w 161"/>
                  <a:gd name="T11" fmla="*/ 411 h 630"/>
                  <a:gd name="T12" fmla="*/ 13 w 161"/>
                  <a:gd name="T13" fmla="*/ 411 h 630"/>
                  <a:gd name="T14" fmla="*/ 39 w 161"/>
                  <a:gd name="T15" fmla="*/ 97 h 630"/>
                  <a:gd name="T16" fmla="*/ 3 w 161"/>
                  <a:gd name="T17" fmla="*/ 67 h 630"/>
                  <a:gd name="T18" fmla="*/ 0 w 161"/>
                  <a:gd name="T19" fmla="*/ 33 h 630"/>
                  <a:gd name="T20" fmla="*/ 13 w 161"/>
                  <a:gd name="T21" fmla="*/ 14 h 630"/>
                  <a:gd name="T22" fmla="*/ 10 w 161"/>
                  <a:gd name="T23" fmla="*/ 20 h 6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1" h="630">
                    <a:moveTo>
                      <a:pt x="15" y="31"/>
                    </a:moveTo>
                    <a:lnTo>
                      <a:pt x="75" y="0"/>
                    </a:lnTo>
                    <a:lnTo>
                      <a:pt x="121" y="26"/>
                    </a:lnTo>
                    <a:lnTo>
                      <a:pt x="151" y="92"/>
                    </a:lnTo>
                    <a:lnTo>
                      <a:pt x="111" y="153"/>
                    </a:lnTo>
                    <a:lnTo>
                      <a:pt x="161" y="630"/>
                    </a:lnTo>
                    <a:lnTo>
                      <a:pt x="20" y="630"/>
                    </a:lnTo>
                    <a:lnTo>
                      <a:pt x="60" y="148"/>
                    </a:lnTo>
                    <a:lnTo>
                      <a:pt x="5" y="102"/>
                    </a:lnTo>
                    <a:lnTo>
                      <a:pt x="0" y="51"/>
                    </a:lnTo>
                    <a:lnTo>
                      <a:pt x="20" y="21"/>
                    </a:lnTo>
                    <a:lnTo>
                      <a:pt x="15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2" name="Freeform 934"/>
              <p:cNvSpPr>
                <a:spLocks/>
              </p:cNvSpPr>
              <p:nvPr/>
            </p:nvSpPr>
            <p:spPr bwMode="auto">
              <a:xfrm>
                <a:off x="5278" y="3751"/>
                <a:ext cx="106" cy="411"/>
              </a:xfrm>
              <a:custGeom>
                <a:avLst/>
                <a:gdLst>
                  <a:gd name="T0" fmla="*/ 10 w 161"/>
                  <a:gd name="T1" fmla="*/ 20 h 629"/>
                  <a:gd name="T2" fmla="*/ 49 w 161"/>
                  <a:gd name="T3" fmla="*/ 0 h 629"/>
                  <a:gd name="T4" fmla="*/ 80 w 161"/>
                  <a:gd name="T5" fmla="*/ 16 h 629"/>
                  <a:gd name="T6" fmla="*/ 99 w 161"/>
                  <a:gd name="T7" fmla="*/ 59 h 629"/>
                  <a:gd name="T8" fmla="*/ 73 w 161"/>
                  <a:gd name="T9" fmla="*/ 99 h 629"/>
                  <a:gd name="T10" fmla="*/ 106 w 161"/>
                  <a:gd name="T11" fmla="*/ 411 h 629"/>
                  <a:gd name="T12" fmla="*/ 13 w 161"/>
                  <a:gd name="T13" fmla="*/ 411 h 629"/>
                  <a:gd name="T14" fmla="*/ 40 w 161"/>
                  <a:gd name="T15" fmla="*/ 96 h 629"/>
                  <a:gd name="T16" fmla="*/ 3 w 161"/>
                  <a:gd name="T17" fmla="*/ 66 h 629"/>
                  <a:gd name="T18" fmla="*/ 0 w 161"/>
                  <a:gd name="T19" fmla="*/ 33 h 629"/>
                  <a:gd name="T20" fmla="*/ 13 w 161"/>
                  <a:gd name="T21" fmla="*/ 13 h 6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629">
                    <a:moveTo>
                      <a:pt x="15" y="30"/>
                    </a:moveTo>
                    <a:lnTo>
                      <a:pt x="75" y="0"/>
                    </a:lnTo>
                    <a:lnTo>
                      <a:pt x="121" y="25"/>
                    </a:lnTo>
                    <a:lnTo>
                      <a:pt x="151" y="91"/>
                    </a:lnTo>
                    <a:lnTo>
                      <a:pt x="111" y="152"/>
                    </a:lnTo>
                    <a:lnTo>
                      <a:pt x="161" y="629"/>
                    </a:lnTo>
                    <a:lnTo>
                      <a:pt x="20" y="629"/>
                    </a:lnTo>
                    <a:lnTo>
                      <a:pt x="60" y="147"/>
                    </a:lnTo>
                    <a:lnTo>
                      <a:pt x="5" y="101"/>
                    </a:lnTo>
                    <a:lnTo>
                      <a:pt x="0" y="50"/>
                    </a:lnTo>
                    <a:lnTo>
                      <a:pt x="20" y="20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43" name="Oval 935"/>
              <p:cNvSpPr>
                <a:spLocks noChangeArrowheads="1"/>
              </p:cNvSpPr>
              <p:nvPr/>
            </p:nvSpPr>
            <p:spPr bwMode="auto">
              <a:xfrm>
                <a:off x="5304" y="3780"/>
                <a:ext cx="30" cy="27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144" name="Oval 936"/>
              <p:cNvSpPr>
                <a:spLocks noChangeArrowheads="1"/>
              </p:cNvSpPr>
              <p:nvPr/>
            </p:nvSpPr>
            <p:spPr bwMode="auto">
              <a:xfrm>
                <a:off x="5304" y="3780"/>
                <a:ext cx="30" cy="27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45090" name="Text Box 937"/>
            <p:cNvSpPr txBox="1">
              <a:spLocks noChangeArrowheads="1"/>
            </p:cNvSpPr>
            <p:nvPr/>
          </p:nvSpPr>
          <p:spPr bwMode="auto">
            <a:xfrm>
              <a:off x="4744" y="3117"/>
              <a:ext cx="110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do it yourself !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28600" y="1520825"/>
            <a:ext cx="2432878" cy="2851459"/>
            <a:chOff x="228600" y="1520825"/>
            <a:chExt cx="2432878" cy="2851459"/>
          </a:xfrm>
        </p:grpSpPr>
        <p:sp>
          <p:nvSpPr>
            <p:cNvPr id="45062" name="Text Box 878"/>
            <p:cNvSpPr txBox="1">
              <a:spLocks noChangeArrowheads="1"/>
            </p:cNvSpPr>
            <p:nvPr/>
          </p:nvSpPr>
          <p:spPr bwMode="auto">
            <a:xfrm>
              <a:off x="228600" y="1520825"/>
              <a:ext cx="1973915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mtClean="0"/>
                <a:t>situation typique</a:t>
              </a:r>
              <a:endParaRPr lang="fr-FR" altLang="fr-FR"/>
            </a:p>
          </p:txBody>
        </p:sp>
        <p:grpSp>
          <p:nvGrpSpPr>
            <p:cNvPr id="45059" name="Group 21"/>
            <p:cNvGrpSpPr>
              <a:grpSpLocks/>
            </p:cNvGrpSpPr>
            <p:nvPr/>
          </p:nvGrpSpPr>
          <p:grpSpPr bwMode="auto">
            <a:xfrm>
              <a:off x="624090" y="1871880"/>
              <a:ext cx="1358216" cy="2500404"/>
              <a:chOff x="210" y="668"/>
              <a:chExt cx="1500" cy="2761"/>
            </a:xfrm>
          </p:grpSpPr>
          <p:grpSp>
            <p:nvGrpSpPr>
              <p:cNvPr id="45850" name="Group 22"/>
              <p:cNvGrpSpPr>
                <a:grpSpLocks/>
              </p:cNvGrpSpPr>
              <p:nvPr/>
            </p:nvGrpSpPr>
            <p:grpSpPr bwMode="auto">
              <a:xfrm>
                <a:off x="210" y="2423"/>
                <a:ext cx="1500" cy="301"/>
                <a:chOff x="210" y="2423"/>
                <a:chExt cx="1500" cy="301"/>
              </a:xfrm>
            </p:grpSpPr>
            <p:sp>
              <p:nvSpPr>
                <p:cNvPr id="45868" name="Rectangle 23"/>
                <p:cNvSpPr>
                  <a:spLocks noChangeArrowheads="1"/>
                </p:cNvSpPr>
                <p:nvPr/>
              </p:nvSpPr>
              <p:spPr bwMode="auto">
                <a:xfrm>
                  <a:off x="210" y="2432"/>
                  <a:ext cx="1500" cy="2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5869" name="Freeform 24"/>
                <p:cNvSpPr>
                  <a:spLocks/>
                </p:cNvSpPr>
                <p:nvPr/>
              </p:nvSpPr>
              <p:spPr bwMode="auto">
                <a:xfrm>
                  <a:off x="220" y="2423"/>
                  <a:ext cx="1490" cy="137"/>
                </a:xfrm>
                <a:custGeom>
                  <a:avLst/>
                  <a:gdLst>
                    <a:gd name="T0" fmla="*/ 0 w 1490"/>
                    <a:gd name="T1" fmla="*/ 0 h 137"/>
                    <a:gd name="T2" fmla="*/ 365 w 1490"/>
                    <a:gd name="T3" fmla="*/ 109 h 137"/>
                    <a:gd name="T4" fmla="*/ 740 w 1490"/>
                    <a:gd name="T5" fmla="*/ 137 h 137"/>
                    <a:gd name="T6" fmla="*/ 1124 w 1490"/>
                    <a:gd name="T7" fmla="*/ 109 h 137"/>
                    <a:gd name="T8" fmla="*/ 1490 w 1490"/>
                    <a:gd name="T9" fmla="*/ 9 h 1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0" h="137">
                      <a:moveTo>
                        <a:pt x="0" y="0"/>
                      </a:moveTo>
                      <a:cubicBezTo>
                        <a:pt x="61" y="18"/>
                        <a:pt x="242" y="86"/>
                        <a:pt x="365" y="109"/>
                      </a:cubicBezTo>
                      <a:cubicBezTo>
                        <a:pt x="488" y="132"/>
                        <a:pt x="614" y="137"/>
                        <a:pt x="740" y="137"/>
                      </a:cubicBezTo>
                      <a:cubicBezTo>
                        <a:pt x="866" y="137"/>
                        <a:pt x="999" y="130"/>
                        <a:pt x="1124" y="109"/>
                      </a:cubicBezTo>
                      <a:cubicBezTo>
                        <a:pt x="1249" y="88"/>
                        <a:pt x="1414" y="30"/>
                        <a:pt x="1490" y="9"/>
                      </a:cubicBezTo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5851" name="Line 25"/>
              <p:cNvSpPr>
                <a:spLocks noChangeShapeType="1"/>
              </p:cNvSpPr>
              <p:nvPr/>
            </p:nvSpPr>
            <p:spPr bwMode="auto">
              <a:xfrm flipH="1" flipV="1">
                <a:off x="960" y="668"/>
                <a:ext cx="0" cy="2331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5852" name="Rectangle 26"/>
              <p:cNvSpPr>
                <a:spLocks noChangeArrowheads="1"/>
              </p:cNvSpPr>
              <p:nvPr/>
            </p:nvSpPr>
            <p:spPr bwMode="auto">
              <a:xfrm>
                <a:off x="815" y="2560"/>
                <a:ext cx="292" cy="16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45853" name="Group 27"/>
              <p:cNvGrpSpPr>
                <a:grpSpLocks/>
              </p:cNvGrpSpPr>
              <p:nvPr/>
            </p:nvGrpSpPr>
            <p:grpSpPr bwMode="auto">
              <a:xfrm flipH="1">
                <a:off x="237" y="922"/>
                <a:ext cx="721" cy="2495"/>
                <a:chOff x="960" y="934"/>
                <a:chExt cx="721" cy="2495"/>
              </a:xfrm>
            </p:grpSpPr>
            <p:sp>
              <p:nvSpPr>
                <p:cNvPr id="45863" name="Freeform 28"/>
                <p:cNvSpPr>
                  <a:spLocks/>
                </p:cNvSpPr>
                <p:nvPr/>
              </p:nvSpPr>
              <p:spPr bwMode="auto">
                <a:xfrm>
                  <a:off x="960" y="951"/>
                  <a:ext cx="721" cy="2450"/>
                </a:xfrm>
                <a:custGeom>
                  <a:avLst/>
                  <a:gdLst>
                    <a:gd name="T0" fmla="*/ 721 w 721"/>
                    <a:gd name="T1" fmla="*/ 0 h 2450"/>
                    <a:gd name="T2" fmla="*/ 721 w 721"/>
                    <a:gd name="T3" fmla="*/ 1472 h 2450"/>
                    <a:gd name="T4" fmla="*/ 265 w 721"/>
                    <a:gd name="T5" fmla="*/ 759 h 2450"/>
                    <a:gd name="T6" fmla="*/ 0 w 721"/>
                    <a:gd name="T7" fmla="*/ 2450 h 245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1" h="2450">
                      <a:moveTo>
                        <a:pt x="721" y="0"/>
                      </a:moveTo>
                      <a:lnTo>
                        <a:pt x="721" y="1472"/>
                      </a:lnTo>
                      <a:lnTo>
                        <a:pt x="265" y="759"/>
                      </a:lnTo>
                      <a:lnTo>
                        <a:pt x="0" y="245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64" name="Freeform 29"/>
                <p:cNvSpPr>
                  <a:spLocks/>
                </p:cNvSpPr>
                <p:nvPr/>
              </p:nvSpPr>
              <p:spPr bwMode="auto">
                <a:xfrm>
                  <a:off x="960" y="948"/>
                  <a:ext cx="625" cy="2444"/>
                </a:xfrm>
                <a:custGeom>
                  <a:avLst/>
                  <a:gdLst>
                    <a:gd name="T0" fmla="*/ 625 w 625"/>
                    <a:gd name="T1" fmla="*/ 0 h 2444"/>
                    <a:gd name="T2" fmla="*/ 625 w 625"/>
                    <a:gd name="T3" fmla="*/ 1508 h 2444"/>
                    <a:gd name="T4" fmla="*/ 210 w 625"/>
                    <a:gd name="T5" fmla="*/ 771 h 2444"/>
                    <a:gd name="T6" fmla="*/ 0 w 625"/>
                    <a:gd name="T7" fmla="*/ 2444 h 24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25" h="2444">
                      <a:moveTo>
                        <a:pt x="625" y="0"/>
                      </a:moveTo>
                      <a:lnTo>
                        <a:pt x="625" y="1508"/>
                      </a:lnTo>
                      <a:lnTo>
                        <a:pt x="210" y="771"/>
                      </a:lnTo>
                      <a:lnTo>
                        <a:pt x="0" y="2444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65" name="Freeform 30"/>
                <p:cNvSpPr>
                  <a:spLocks/>
                </p:cNvSpPr>
                <p:nvPr/>
              </p:nvSpPr>
              <p:spPr bwMode="auto">
                <a:xfrm>
                  <a:off x="969" y="935"/>
                  <a:ext cx="501" cy="2439"/>
                </a:xfrm>
                <a:custGeom>
                  <a:avLst/>
                  <a:gdLst>
                    <a:gd name="T0" fmla="*/ 501 w 501"/>
                    <a:gd name="T1" fmla="*/ 0 h 2439"/>
                    <a:gd name="T2" fmla="*/ 501 w 501"/>
                    <a:gd name="T3" fmla="*/ 1554 h 2439"/>
                    <a:gd name="T4" fmla="*/ 174 w 501"/>
                    <a:gd name="T5" fmla="*/ 793 h 2439"/>
                    <a:gd name="T6" fmla="*/ 0 w 501"/>
                    <a:gd name="T7" fmla="*/ 2439 h 24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1" h="2439">
                      <a:moveTo>
                        <a:pt x="501" y="0"/>
                      </a:moveTo>
                      <a:lnTo>
                        <a:pt x="501" y="1554"/>
                      </a:lnTo>
                      <a:lnTo>
                        <a:pt x="174" y="793"/>
                      </a:lnTo>
                      <a:lnTo>
                        <a:pt x="0" y="2439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66" name="Freeform 31"/>
                <p:cNvSpPr>
                  <a:spLocks/>
                </p:cNvSpPr>
                <p:nvPr/>
              </p:nvSpPr>
              <p:spPr bwMode="auto">
                <a:xfrm>
                  <a:off x="960" y="937"/>
                  <a:ext cx="393" cy="2473"/>
                </a:xfrm>
                <a:custGeom>
                  <a:avLst/>
                  <a:gdLst>
                    <a:gd name="T0" fmla="*/ 393 w 393"/>
                    <a:gd name="T1" fmla="*/ 0 h 2473"/>
                    <a:gd name="T2" fmla="*/ 393 w 393"/>
                    <a:gd name="T3" fmla="*/ 1609 h 2473"/>
                    <a:gd name="T4" fmla="*/ 137 w 393"/>
                    <a:gd name="T5" fmla="*/ 782 h 2473"/>
                    <a:gd name="T6" fmla="*/ 0 w 393"/>
                    <a:gd name="T7" fmla="*/ 2473 h 24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3" h="2473">
                      <a:moveTo>
                        <a:pt x="393" y="0"/>
                      </a:moveTo>
                      <a:lnTo>
                        <a:pt x="393" y="1609"/>
                      </a:lnTo>
                      <a:lnTo>
                        <a:pt x="137" y="782"/>
                      </a:lnTo>
                      <a:lnTo>
                        <a:pt x="0" y="247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67" name="Freeform 32"/>
                <p:cNvSpPr>
                  <a:spLocks/>
                </p:cNvSpPr>
                <p:nvPr/>
              </p:nvSpPr>
              <p:spPr bwMode="auto">
                <a:xfrm>
                  <a:off x="960" y="934"/>
                  <a:ext cx="251" cy="2495"/>
                </a:xfrm>
                <a:custGeom>
                  <a:avLst/>
                  <a:gdLst>
                    <a:gd name="T0" fmla="*/ 251 w 251"/>
                    <a:gd name="T1" fmla="*/ 0 h 2495"/>
                    <a:gd name="T2" fmla="*/ 251 w 251"/>
                    <a:gd name="T3" fmla="*/ 1609 h 2495"/>
                    <a:gd name="T4" fmla="*/ 73 w 251"/>
                    <a:gd name="T5" fmla="*/ 776 h 2495"/>
                    <a:gd name="T6" fmla="*/ 0 w 251"/>
                    <a:gd name="T7" fmla="*/ 2495 h 249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51" h="2495">
                      <a:moveTo>
                        <a:pt x="251" y="0"/>
                      </a:moveTo>
                      <a:lnTo>
                        <a:pt x="251" y="1609"/>
                      </a:lnTo>
                      <a:lnTo>
                        <a:pt x="73" y="776"/>
                      </a:lnTo>
                      <a:lnTo>
                        <a:pt x="0" y="249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5854" name="Group 33"/>
              <p:cNvGrpSpPr>
                <a:grpSpLocks/>
              </p:cNvGrpSpPr>
              <p:nvPr/>
            </p:nvGrpSpPr>
            <p:grpSpPr bwMode="auto">
              <a:xfrm>
                <a:off x="960" y="934"/>
                <a:ext cx="721" cy="2495"/>
                <a:chOff x="960" y="934"/>
                <a:chExt cx="721" cy="2495"/>
              </a:xfrm>
            </p:grpSpPr>
            <p:sp>
              <p:nvSpPr>
                <p:cNvPr id="45858" name="Freeform 34"/>
                <p:cNvSpPr>
                  <a:spLocks/>
                </p:cNvSpPr>
                <p:nvPr/>
              </p:nvSpPr>
              <p:spPr bwMode="auto">
                <a:xfrm>
                  <a:off x="960" y="951"/>
                  <a:ext cx="721" cy="2450"/>
                </a:xfrm>
                <a:custGeom>
                  <a:avLst/>
                  <a:gdLst>
                    <a:gd name="T0" fmla="*/ 721 w 721"/>
                    <a:gd name="T1" fmla="*/ 0 h 2450"/>
                    <a:gd name="T2" fmla="*/ 721 w 721"/>
                    <a:gd name="T3" fmla="*/ 1472 h 2450"/>
                    <a:gd name="T4" fmla="*/ 265 w 721"/>
                    <a:gd name="T5" fmla="*/ 759 h 2450"/>
                    <a:gd name="T6" fmla="*/ 0 w 721"/>
                    <a:gd name="T7" fmla="*/ 2450 h 245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1" h="2450">
                      <a:moveTo>
                        <a:pt x="721" y="0"/>
                      </a:moveTo>
                      <a:lnTo>
                        <a:pt x="721" y="1472"/>
                      </a:lnTo>
                      <a:lnTo>
                        <a:pt x="265" y="759"/>
                      </a:lnTo>
                      <a:lnTo>
                        <a:pt x="0" y="245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59" name="Freeform 35"/>
                <p:cNvSpPr>
                  <a:spLocks/>
                </p:cNvSpPr>
                <p:nvPr/>
              </p:nvSpPr>
              <p:spPr bwMode="auto">
                <a:xfrm>
                  <a:off x="960" y="948"/>
                  <a:ext cx="625" cy="2444"/>
                </a:xfrm>
                <a:custGeom>
                  <a:avLst/>
                  <a:gdLst>
                    <a:gd name="T0" fmla="*/ 625 w 625"/>
                    <a:gd name="T1" fmla="*/ 0 h 2444"/>
                    <a:gd name="T2" fmla="*/ 625 w 625"/>
                    <a:gd name="T3" fmla="*/ 1508 h 2444"/>
                    <a:gd name="T4" fmla="*/ 210 w 625"/>
                    <a:gd name="T5" fmla="*/ 771 h 2444"/>
                    <a:gd name="T6" fmla="*/ 0 w 625"/>
                    <a:gd name="T7" fmla="*/ 2444 h 24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25" h="2444">
                      <a:moveTo>
                        <a:pt x="625" y="0"/>
                      </a:moveTo>
                      <a:lnTo>
                        <a:pt x="625" y="1508"/>
                      </a:lnTo>
                      <a:lnTo>
                        <a:pt x="210" y="771"/>
                      </a:lnTo>
                      <a:lnTo>
                        <a:pt x="0" y="2444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60" name="Freeform 36"/>
                <p:cNvSpPr>
                  <a:spLocks/>
                </p:cNvSpPr>
                <p:nvPr/>
              </p:nvSpPr>
              <p:spPr bwMode="auto">
                <a:xfrm>
                  <a:off x="969" y="935"/>
                  <a:ext cx="501" cy="2439"/>
                </a:xfrm>
                <a:custGeom>
                  <a:avLst/>
                  <a:gdLst>
                    <a:gd name="T0" fmla="*/ 501 w 501"/>
                    <a:gd name="T1" fmla="*/ 0 h 2439"/>
                    <a:gd name="T2" fmla="*/ 501 w 501"/>
                    <a:gd name="T3" fmla="*/ 1554 h 2439"/>
                    <a:gd name="T4" fmla="*/ 174 w 501"/>
                    <a:gd name="T5" fmla="*/ 793 h 2439"/>
                    <a:gd name="T6" fmla="*/ 0 w 501"/>
                    <a:gd name="T7" fmla="*/ 2439 h 24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1" h="2439">
                      <a:moveTo>
                        <a:pt x="501" y="0"/>
                      </a:moveTo>
                      <a:lnTo>
                        <a:pt x="501" y="1554"/>
                      </a:lnTo>
                      <a:lnTo>
                        <a:pt x="174" y="793"/>
                      </a:lnTo>
                      <a:lnTo>
                        <a:pt x="0" y="2439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61" name="Freeform 37"/>
                <p:cNvSpPr>
                  <a:spLocks/>
                </p:cNvSpPr>
                <p:nvPr/>
              </p:nvSpPr>
              <p:spPr bwMode="auto">
                <a:xfrm>
                  <a:off x="960" y="937"/>
                  <a:ext cx="393" cy="2473"/>
                </a:xfrm>
                <a:custGeom>
                  <a:avLst/>
                  <a:gdLst>
                    <a:gd name="T0" fmla="*/ 393 w 393"/>
                    <a:gd name="T1" fmla="*/ 0 h 2473"/>
                    <a:gd name="T2" fmla="*/ 393 w 393"/>
                    <a:gd name="T3" fmla="*/ 1609 h 2473"/>
                    <a:gd name="T4" fmla="*/ 137 w 393"/>
                    <a:gd name="T5" fmla="*/ 782 h 2473"/>
                    <a:gd name="T6" fmla="*/ 0 w 393"/>
                    <a:gd name="T7" fmla="*/ 2473 h 24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3" h="2473">
                      <a:moveTo>
                        <a:pt x="393" y="0"/>
                      </a:moveTo>
                      <a:lnTo>
                        <a:pt x="393" y="1609"/>
                      </a:lnTo>
                      <a:lnTo>
                        <a:pt x="137" y="782"/>
                      </a:lnTo>
                      <a:lnTo>
                        <a:pt x="0" y="247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62" name="Freeform 38"/>
                <p:cNvSpPr>
                  <a:spLocks/>
                </p:cNvSpPr>
                <p:nvPr/>
              </p:nvSpPr>
              <p:spPr bwMode="auto">
                <a:xfrm>
                  <a:off x="960" y="934"/>
                  <a:ext cx="251" cy="2495"/>
                </a:xfrm>
                <a:custGeom>
                  <a:avLst/>
                  <a:gdLst>
                    <a:gd name="T0" fmla="*/ 251 w 251"/>
                    <a:gd name="T1" fmla="*/ 0 h 2495"/>
                    <a:gd name="T2" fmla="*/ 251 w 251"/>
                    <a:gd name="T3" fmla="*/ 1609 h 2495"/>
                    <a:gd name="T4" fmla="*/ 73 w 251"/>
                    <a:gd name="T5" fmla="*/ 776 h 2495"/>
                    <a:gd name="T6" fmla="*/ 0 w 251"/>
                    <a:gd name="T7" fmla="*/ 2495 h 249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51" h="2495">
                      <a:moveTo>
                        <a:pt x="251" y="0"/>
                      </a:moveTo>
                      <a:lnTo>
                        <a:pt x="251" y="1609"/>
                      </a:lnTo>
                      <a:lnTo>
                        <a:pt x="73" y="776"/>
                      </a:lnTo>
                      <a:lnTo>
                        <a:pt x="0" y="2495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5855" name="Group 39"/>
              <p:cNvGrpSpPr>
                <a:grpSpLocks/>
              </p:cNvGrpSpPr>
              <p:nvPr/>
            </p:nvGrpSpPr>
            <p:grpSpPr bwMode="auto">
              <a:xfrm>
                <a:off x="677" y="1563"/>
                <a:ext cx="554" cy="156"/>
                <a:chOff x="677" y="1563"/>
                <a:chExt cx="554" cy="156"/>
              </a:xfrm>
            </p:grpSpPr>
            <p:sp>
              <p:nvSpPr>
                <p:cNvPr id="45856" name="Arc 40"/>
                <p:cNvSpPr>
                  <a:spLocks/>
                </p:cNvSpPr>
                <p:nvPr/>
              </p:nvSpPr>
              <p:spPr bwMode="auto">
                <a:xfrm flipV="1">
                  <a:off x="677" y="1618"/>
                  <a:ext cx="554" cy="101"/>
                </a:xfrm>
                <a:custGeom>
                  <a:avLst/>
                  <a:gdLst>
                    <a:gd name="T0" fmla="*/ 0 w 41719"/>
                    <a:gd name="T1" fmla="*/ 73 h 21600"/>
                    <a:gd name="T2" fmla="*/ 554 w 41719"/>
                    <a:gd name="T3" fmla="*/ 77 h 21600"/>
                    <a:gd name="T4" fmla="*/ 276 w 41719"/>
                    <a:gd name="T5" fmla="*/ 101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719" h="21600" fill="none" extrusionOk="0">
                      <a:moveTo>
                        <a:pt x="-1" y="15617"/>
                      </a:moveTo>
                      <a:cubicBezTo>
                        <a:pt x="2665" y="6369"/>
                        <a:pt x="11129" y="-1"/>
                        <a:pt x="20755" y="0"/>
                      </a:cubicBezTo>
                      <a:cubicBezTo>
                        <a:pt x="30680" y="0"/>
                        <a:pt x="39328" y="6763"/>
                        <a:pt x="41718" y="16397"/>
                      </a:cubicBezTo>
                    </a:path>
                    <a:path w="41719" h="21600" stroke="0" extrusionOk="0">
                      <a:moveTo>
                        <a:pt x="-1" y="15617"/>
                      </a:moveTo>
                      <a:cubicBezTo>
                        <a:pt x="2665" y="6369"/>
                        <a:pt x="11129" y="-1"/>
                        <a:pt x="20755" y="0"/>
                      </a:cubicBezTo>
                      <a:cubicBezTo>
                        <a:pt x="30680" y="0"/>
                        <a:pt x="39328" y="6763"/>
                        <a:pt x="41718" y="16397"/>
                      </a:cubicBezTo>
                      <a:lnTo>
                        <a:pt x="20755" y="21600"/>
                      </a:lnTo>
                      <a:lnTo>
                        <a:pt x="-1" y="1561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57" name="Rectangle 41"/>
                <p:cNvSpPr>
                  <a:spLocks noChangeArrowheads="1"/>
                </p:cNvSpPr>
                <p:nvPr/>
              </p:nvSpPr>
              <p:spPr bwMode="auto">
                <a:xfrm>
                  <a:off x="704" y="1563"/>
                  <a:ext cx="494" cy="83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</p:grpSp>
        <p:sp>
          <p:nvSpPr>
            <p:cNvPr id="45070" name="Text Box 961"/>
            <p:cNvSpPr txBox="1">
              <a:spLocks noChangeArrowheads="1"/>
            </p:cNvSpPr>
            <p:nvPr/>
          </p:nvSpPr>
          <p:spPr bwMode="auto">
            <a:xfrm>
              <a:off x="1408914" y="3782301"/>
              <a:ext cx="1252564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/>
                <a:t>diamètre D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2738402" y="1561208"/>
            <a:ext cx="1999507" cy="2792798"/>
            <a:chOff x="2738402" y="1561208"/>
            <a:chExt cx="1999507" cy="2792798"/>
          </a:xfrm>
        </p:grpSpPr>
        <p:grpSp>
          <p:nvGrpSpPr>
            <p:cNvPr id="45060" name="Group 98"/>
            <p:cNvGrpSpPr>
              <a:grpSpLocks/>
            </p:cNvGrpSpPr>
            <p:nvPr/>
          </p:nvGrpSpPr>
          <p:grpSpPr bwMode="auto">
            <a:xfrm>
              <a:off x="2765980" y="2037047"/>
              <a:ext cx="1381198" cy="2287824"/>
              <a:chOff x="1861" y="958"/>
              <a:chExt cx="1500" cy="2485"/>
            </a:xfrm>
          </p:grpSpPr>
          <p:grpSp>
            <p:nvGrpSpPr>
              <p:cNvPr id="45829" name="Group 3"/>
              <p:cNvGrpSpPr>
                <a:grpSpLocks/>
              </p:cNvGrpSpPr>
              <p:nvPr/>
            </p:nvGrpSpPr>
            <p:grpSpPr bwMode="auto">
              <a:xfrm>
                <a:off x="1861" y="2437"/>
                <a:ext cx="1500" cy="301"/>
                <a:chOff x="2715" y="1820"/>
                <a:chExt cx="1500" cy="301"/>
              </a:xfrm>
            </p:grpSpPr>
            <p:sp>
              <p:nvSpPr>
                <p:cNvPr id="45848" name="Rectangle 4"/>
                <p:cNvSpPr>
                  <a:spLocks noChangeArrowheads="1"/>
                </p:cNvSpPr>
                <p:nvPr/>
              </p:nvSpPr>
              <p:spPr bwMode="auto">
                <a:xfrm>
                  <a:off x="2715" y="1829"/>
                  <a:ext cx="1500" cy="2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5849" name="Freeform 5"/>
                <p:cNvSpPr>
                  <a:spLocks/>
                </p:cNvSpPr>
                <p:nvPr/>
              </p:nvSpPr>
              <p:spPr bwMode="auto">
                <a:xfrm>
                  <a:off x="2725" y="1820"/>
                  <a:ext cx="1490" cy="137"/>
                </a:xfrm>
                <a:custGeom>
                  <a:avLst/>
                  <a:gdLst>
                    <a:gd name="T0" fmla="*/ 0 w 1490"/>
                    <a:gd name="T1" fmla="*/ 0 h 137"/>
                    <a:gd name="T2" fmla="*/ 365 w 1490"/>
                    <a:gd name="T3" fmla="*/ 109 h 137"/>
                    <a:gd name="T4" fmla="*/ 740 w 1490"/>
                    <a:gd name="T5" fmla="*/ 137 h 137"/>
                    <a:gd name="T6" fmla="*/ 1124 w 1490"/>
                    <a:gd name="T7" fmla="*/ 109 h 137"/>
                    <a:gd name="T8" fmla="*/ 1490 w 1490"/>
                    <a:gd name="T9" fmla="*/ 9 h 1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0" h="137">
                      <a:moveTo>
                        <a:pt x="0" y="0"/>
                      </a:moveTo>
                      <a:cubicBezTo>
                        <a:pt x="61" y="18"/>
                        <a:pt x="242" y="86"/>
                        <a:pt x="365" y="109"/>
                      </a:cubicBezTo>
                      <a:cubicBezTo>
                        <a:pt x="488" y="132"/>
                        <a:pt x="614" y="137"/>
                        <a:pt x="740" y="137"/>
                      </a:cubicBezTo>
                      <a:cubicBezTo>
                        <a:pt x="866" y="137"/>
                        <a:pt x="999" y="130"/>
                        <a:pt x="1124" y="109"/>
                      </a:cubicBezTo>
                      <a:cubicBezTo>
                        <a:pt x="1249" y="88"/>
                        <a:pt x="1414" y="30"/>
                        <a:pt x="1490" y="9"/>
                      </a:cubicBezTo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5830" name="Rectangle 6"/>
              <p:cNvSpPr>
                <a:spLocks noChangeArrowheads="1"/>
              </p:cNvSpPr>
              <p:nvPr/>
            </p:nvSpPr>
            <p:spPr bwMode="auto">
              <a:xfrm>
                <a:off x="2076" y="2506"/>
                <a:ext cx="1069" cy="2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5831" name="Line 7"/>
              <p:cNvSpPr>
                <a:spLocks noChangeShapeType="1"/>
              </p:cNvSpPr>
              <p:nvPr/>
            </p:nvSpPr>
            <p:spPr bwMode="auto">
              <a:xfrm>
                <a:off x="2066" y="2506"/>
                <a:ext cx="0" cy="23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5832" name="Line 8"/>
              <p:cNvSpPr>
                <a:spLocks noChangeShapeType="1"/>
              </p:cNvSpPr>
              <p:nvPr/>
            </p:nvSpPr>
            <p:spPr bwMode="auto">
              <a:xfrm>
                <a:off x="3149" y="2502"/>
                <a:ext cx="0" cy="23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45833" name="Group 9"/>
              <p:cNvGrpSpPr>
                <a:grpSpLocks/>
              </p:cNvGrpSpPr>
              <p:nvPr/>
            </p:nvGrpSpPr>
            <p:grpSpPr bwMode="auto">
              <a:xfrm>
                <a:off x="2080" y="2493"/>
                <a:ext cx="1052" cy="237"/>
                <a:chOff x="2715" y="1820"/>
                <a:chExt cx="1500" cy="301"/>
              </a:xfrm>
            </p:grpSpPr>
            <p:sp>
              <p:nvSpPr>
                <p:cNvPr id="45846" name="Rectangle 10"/>
                <p:cNvSpPr>
                  <a:spLocks noChangeArrowheads="1"/>
                </p:cNvSpPr>
                <p:nvPr/>
              </p:nvSpPr>
              <p:spPr bwMode="auto">
                <a:xfrm>
                  <a:off x="2715" y="1829"/>
                  <a:ext cx="1500" cy="2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5847" name="Freeform 11"/>
                <p:cNvSpPr>
                  <a:spLocks/>
                </p:cNvSpPr>
                <p:nvPr/>
              </p:nvSpPr>
              <p:spPr bwMode="auto">
                <a:xfrm>
                  <a:off x="2725" y="1820"/>
                  <a:ext cx="1490" cy="137"/>
                </a:xfrm>
                <a:custGeom>
                  <a:avLst/>
                  <a:gdLst>
                    <a:gd name="T0" fmla="*/ 0 w 1490"/>
                    <a:gd name="T1" fmla="*/ 0 h 137"/>
                    <a:gd name="T2" fmla="*/ 365 w 1490"/>
                    <a:gd name="T3" fmla="*/ 109 h 137"/>
                    <a:gd name="T4" fmla="*/ 740 w 1490"/>
                    <a:gd name="T5" fmla="*/ 137 h 137"/>
                    <a:gd name="T6" fmla="*/ 1124 w 1490"/>
                    <a:gd name="T7" fmla="*/ 109 h 137"/>
                    <a:gd name="T8" fmla="*/ 1490 w 1490"/>
                    <a:gd name="T9" fmla="*/ 9 h 1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0" h="137">
                      <a:moveTo>
                        <a:pt x="0" y="0"/>
                      </a:moveTo>
                      <a:cubicBezTo>
                        <a:pt x="61" y="18"/>
                        <a:pt x="242" y="86"/>
                        <a:pt x="365" y="109"/>
                      </a:cubicBezTo>
                      <a:cubicBezTo>
                        <a:pt x="488" y="132"/>
                        <a:pt x="614" y="137"/>
                        <a:pt x="740" y="137"/>
                      </a:cubicBezTo>
                      <a:cubicBezTo>
                        <a:pt x="866" y="137"/>
                        <a:pt x="999" y="130"/>
                        <a:pt x="1124" y="109"/>
                      </a:cubicBezTo>
                      <a:cubicBezTo>
                        <a:pt x="1249" y="88"/>
                        <a:pt x="1414" y="30"/>
                        <a:pt x="1490" y="9"/>
                      </a:cubicBezTo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tx2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5834" name="Line 12"/>
              <p:cNvSpPr>
                <a:spLocks noChangeShapeType="1"/>
              </p:cNvSpPr>
              <p:nvPr/>
            </p:nvSpPr>
            <p:spPr bwMode="auto">
              <a:xfrm flipV="1">
                <a:off x="2610" y="1103"/>
                <a:ext cx="0" cy="234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45835" name="Group 13"/>
              <p:cNvGrpSpPr>
                <a:grpSpLocks/>
              </p:cNvGrpSpPr>
              <p:nvPr/>
            </p:nvGrpSpPr>
            <p:grpSpPr bwMode="auto">
              <a:xfrm>
                <a:off x="2619" y="958"/>
                <a:ext cx="721" cy="2466"/>
                <a:chOff x="2619" y="958"/>
                <a:chExt cx="721" cy="2466"/>
              </a:xfrm>
            </p:grpSpPr>
            <p:sp>
              <p:nvSpPr>
                <p:cNvPr id="45843" name="Freeform 14"/>
                <p:cNvSpPr>
                  <a:spLocks/>
                </p:cNvSpPr>
                <p:nvPr/>
              </p:nvSpPr>
              <p:spPr bwMode="auto">
                <a:xfrm>
                  <a:off x="2619" y="974"/>
                  <a:ext cx="721" cy="2450"/>
                </a:xfrm>
                <a:custGeom>
                  <a:avLst/>
                  <a:gdLst>
                    <a:gd name="T0" fmla="*/ 721 w 721"/>
                    <a:gd name="T1" fmla="*/ 0 h 2450"/>
                    <a:gd name="T2" fmla="*/ 721 w 721"/>
                    <a:gd name="T3" fmla="*/ 1472 h 2450"/>
                    <a:gd name="T4" fmla="*/ 265 w 721"/>
                    <a:gd name="T5" fmla="*/ 759 h 2450"/>
                    <a:gd name="T6" fmla="*/ 0 w 721"/>
                    <a:gd name="T7" fmla="*/ 2450 h 245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1" h="2450">
                      <a:moveTo>
                        <a:pt x="721" y="0"/>
                      </a:moveTo>
                      <a:lnTo>
                        <a:pt x="721" y="1472"/>
                      </a:lnTo>
                      <a:lnTo>
                        <a:pt x="265" y="759"/>
                      </a:lnTo>
                      <a:lnTo>
                        <a:pt x="0" y="245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44" name="Freeform 15"/>
                <p:cNvSpPr>
                  <a:spLocks/>
                </p:cNvSpPr>
                <p:nvPr/>
              </p:nvSpPr>
              <p:spPr bwMode="auto">
                <a:xfrm>
                  <a:off x="2619" y="971"/>
                  <a:ext cx="625" cy="2444"/>
                </a:xfrm>
                <a:custGeom>
                  <a:avLst/>
                  <a:gdLst>
                    <a:gd name="T0" fmla="*/ 625 w 625"/>
                    <a:gd name="T1" fmla="*/ 0 h 2444"/>
                    <a:gd name="T2" fmla="*/ 625 w 625"/>
                    <a:gd name="T3" fmla="*/ 1508 h 2444"/>
                    <a:gd name="T4" fmla="*/ 210 w 625"/>
                    <a:gd name="T5" fmla="*/ 771 h 2444"/>
                    <a:gd name="T6" fmla="*/ 0 w 625"/>
                    <a:gd name="T7" fmla="*/ 2444 h 24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25" h="2444">
                      <a:moveTo>
                        <a:pt x="625" y="0"/>
                      </a:moveTo>
                      <a:lnTo>
                        <a:pt x="625" y="1508"/>
                      </a:lnTo>
                      <a:lnTo>
                        <a:pt x="210" y="771"/>
                      </a:lnTo>
                      <a:lnTo>
                        <a:pt x="0" y="2444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45" name="Freeform 16"/>
                <p:cNvSpPr>
                  <a:spLocks/>
                </p:cNvSpPr>
                <p:nvPr/>
              </p:nvSpPr>
              <p:spPr bwMode="auto">
                <a:xfrm>
                  <a:off x="2628" y="958"/>
                  <a:ext cx="501" cy="2439"/>
                </a:xfrm>
                <a:custGeom>
                  <a:avLst/>
                  <a:gdLst>
                    <a:gd name="T0" fmla="*/ 501 w 501"/>
                    <a:gd name="T1" fmla="*/ 0 h 2439"/>
                    <a:gd name="T2" fmla="*/ 501 w 501"/>
                    <a:gd name="T3" fmla="*/ 1554 h 2439"/>
                    <a:gd name="T4" fmla="*/ 174 w 501"/>
                    <a:gd name="T5" fmla="*/ 793 h 2439"/>
                    <a:gd name="T6" fmla="*/ 0 w 501"/>
                    <a:gd name="T7" fmla="*/ 2439 h 24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1" h="2439">
                      <a:moveTo>
                        <a:pt x="501" y="0"/>
                      </a:moveTo>
                      <a:lnTo>
                        <a:pt x="501" y="1554"/>
                      </a:lnTo>
                      <a:lnTo>
                        <a:pt x="174" y="793"/>
                      </a:lnTo>
                      <a:lnTo>
                        <a:pt x="0" y="2439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5836" name="Group 17"/>
              <p:cNvGrpSpPr>
                <a:grpSpLocks/>
              </p:cNvGrpSpPr>
              <p:nvPr/>
            </p:nvGrpSpPr>
            <p:grpSpPr bwMode="auto">
              <a:xfrm flipH="1">
                <a:off x="1878" y="964"/>
                <a:ext cx="721" cy="2466"/>
                <a:chOff x="2619" y="958"/>
                <a:chExt cx="721" cy="2466"/>
              </a:xfrm>
            </p:grpSpPr>
            <p:sp>
              <p:nvSpPr>
                <p:cNvPr id="45840" name="Freeform 18"/>
                <p:cNvSpPr>
                  <a:spLocks/>
                </p:cNvSpPr>
                <p:nvPr/>
              </p:nvSpPr>
              <p:spPr bwMode="auto">
                <a:xfrm>
                  <a:off x="2619" y="974"/>
                  <a:ext cx="721" cy="2450"/>
                </a:xfrm>
                <a:custGeom>
                  <a:avLst/>
                  <a:gdLst>
                    <a:gd name="T0" fmla="*/ 721 w 721"/>
                    <a:gd name="T1" fmla="*/ 0 h 2450"/>
                    <a:gd name="T2" fmla="*/ 721 w 721"/>
                    <a:gd name="T3" fmla="*/ 1472 h 2450"/>
                    <a:gd name="T4" fmla="*/ 265 w 721"/>
                    <a:gd name="T5" fmla="*/ 759 h 2450"/>
                    <a:gd name="T6" fmla="*/ 0 w 721"/>
                    <a:gd name="T7" fmla="*/ 2450 h 245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1" h="2450">
                      <a:moveTo>
                        <a:pt x="721" y="0"/>
                      </a:moveTo>
                      <a:lnTo>
                        <a:pt x="721" y="1472"/>
                      </a:lnTo>
                      <a:lnTo>
                        <a:pt x="265" y="759"/>
                      </a:lnTo>
                      <a:lnTo>
                        <a:pt x="0" y="245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41" name="Freeform 19"/>
                <p:cNvSpPr>
                  <a:spLocks/>
                </p:cNvSpPr>
                <p:nvPr/>
              </p:nvSpPr>
              <p:spPr bwMode="auto">
                <a:xfrm>
                  <a:off x="2619" y="971"/>
                  <a:ext cx="625" cy="2444"/>
                </a:xfrm>
                <a:custGeom>
                  <a:avLst/>
                  <a:gdLst>
                    <a:gd name="T0" fmla="*/ 625 w 625"/>
                    <a:gd name="T1" fmla="*/ 0 h 2444"/>
                    <a:gd name="T2" fmla="*/ 625 w 625"/>
                    <a:gd name="T3" fmla="*/ 1508 h 2444"/>
                    <a:gd name="T4" fmla="*/ 210 w 625"/>
                    <a:gd name="T5" fmla="*/ 771 h 2444"/>
                    <a:gd name="T6" fmla="*/ 0 w 625"/>
                    <a:gd name="T7" fmla="*/ 2444 h 24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25" h="2444">
                      <a:moveTo>
                        <a:pt x="625" y="0"/>
                      </a:moveTo>
                      <a:lnTo>
                        <a:pt x="625" y="1508"/>
                      </a:lnTo>
                      <a:lnTo>
                        <a:pt x="210" y="771"/>
                      </a:lnTo>
                      <a:lnTo>
                        <a:pt x="0" y="2444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42" name="Freeform 20"/>
                <p:cNvSpPr>
                  <a:spLocks/>
                </p:cNvSpPr>
                <p:nvPr/>
              </p:nvSpPr>
              <p:spPr bwMode="auto">
                <a:xfrm>
                  <a:off x="2628" y="958"/>
                  <a:ext cx="501" cy="2439"/>
                </a:xfrm>
                <a:custGeom>
                  <a:avLst/>
                  <a:gdLst>
                    <a:gd name="T0" fmla="*/ 501 w 501"/>
                    <a:gd name="T1" fmla="*/ 0 h 2439"/>
                    <a:gd name="T2" fmla="*/ 501 w 501"/>
                    <a:gd name="T3" fmla="*/ 1554 h 2439"/>
                    <a:gd name="T4" fmla="*/ 174 w 501"/>
                    <a:gd name="T5" fmla="*/ 793 h 2439"/>
                    <a:gd name="T6" fmla="*/ 0 w 501"/>
                    <a:gd name="T7" fmla="*/ 2439 h 24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1" h="2439">
                      <a:moveTo>
                        <a:pt x="501" y="0"/>
                      </a:moveTo>
                      <a:lnTo>
                        <a:pt x="501" y="1554"/>
                      </a:lnTo>
                      <a:lnTo>
                        <a:pt x="174" y="793"/>
                      </a:lnTo>
                      <a:lnTo>
                        <a:pt x="0" y="2439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5837" name="Group 42"/>
              <p:cNvGrpSpPr>
                <a:grpSpLocks/>
              </p:cNvGrpSpPr>
              <p:nvPr/>
            </p:nvGrpSpPr>
            <p:grpSpPr bwMode="auto">
              <a:xfrm>
                <a:off x="2337" y="1614"/>
                <a:ext cx="554" cy="156"/>
                <a:chOff x="677" y="1563"/>
                <a:chExt cx="554" cy="156"/>
              </a:xfrm>
            </p:grpSpPr>
            <p:sp>
              <p:nvSpPr>
                <p:cNvPr id="45838" name="Arc 43"/>
                <p:cNvSpPr>
                  <a:spLocks/>
                </p:cNvSpPr>
                <p:nvPr/>
              </p:nvSpPr>
              <p:spPr bwMode="auto">
                <a:xfrm flipV="1">
                  <a:off x="677" y="1618"/>
                  <a:ext cx="554" cy="101"/>
                </a:xfrm>
                <a:custGeom>
                  <a:avLst/>
                  <a:gdLst>
                    <a:gd name="T0" fmla="*/ 0 w 41719"/>
                    <a:gd name="T1" fmla="*/ 73 h 21600"/>
                    <a:gd name="T2" fmla="*/ 554 w 41719"/>
                    <a:gd name="T3" fmla="*/ 77 h 21600"/>
                    <a:gd name="T4" fmla="*/ 276 w 41719"/>
                    <a:gd name="T5" fmla="*/ 101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719" h="21600" fill="none" extrusionOk="0">
                      <a:moveTo>
                        <a:pt x="-1" y="15617"/>
                      </a:moveTo>
                      <a:cubicBezTo>
                        <a:pt x="2665" y="6369"/>
                        <a:pt x="11129" y="-1"/>
                        <a:pt x="20755" y="0"/>
                      </a:cubicBezTo>
                      <a:cubicBezTo>
                        <a:pt x="30680" y="0"/>
                        <a:pt x="39328" y="6763"/>
                        <a:pt x="41718" y="16397"/>
                      </a:cubicBezTo>
                    </a:path>
                    <a:path w="41719" h="21600" stroke="0" extrusionOk="0">
                      <a:moveTo>
                        <a:pt x="-1" y="15617"/>
                      </a:moveTo>
                      <a:cubicBezTo>
                        <a:pt x="2665" y="6369"/>
                        <a:pt x="11129" y="-1"/>
                        <a:pt x="20755" y="0"/>
                      </a:cubicBezTo>
                      <a:cubicBezTo>
                        <a:pt x="30680" y="0"/>
                        <a:pt x="39328" y="6763"/>
                        <a:pt x="41718" y="16397"/>
                      </a:cubicBezTo>
                      <a:lnTo>
                        <a:pt x="20755" y="21600"/>
                      </a:lnTo>
                      <a:lnTo>
                        <a:pt x="-1" y="1561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839" name="Rectangle 44"/>
                <p:cNvSpPr>
                  <a:spLocks noChangeArrowheads="1"/>
                </p:cNvSpPr>
                <p:nvPr/>
              </p:nvSpPr>
              <p:spPr bwMode="auto">
                <a:xfrm>
                  <a:off x="704" y="1563"/>
                  <a:ext cx="494" cy="83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</p:grpSp>
        <p:sp>
          <p:nvSpPr>
            <p:cNvPr id="45063" name="Text Box 879"/>
            <p:cNvSpPr txBox="1">
              <a:spLocks noChangeArrowheads="1"/>
            </p:cNvSpPr>
            <p:nvPr/>
          </p:nvSpPr>
          <p:spPr bwMode="auto">
            <a:xfrm>
              <a:off x="2738402" y="1561208"/>
              <a:ext cx="1452441" cy="265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l'idée à exploiter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612280" y="3769231"/>
              <a:ext cx="11256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ouverture</a:t>
              </a:r>
            </a:p>
            <a:p>
              <a:r>
                <a:rPr lang="fr-FR" sz="1600" smtClean="0"/>
                <a:t>d</a:t>
              </a:r>
              <a:endParaRPr lang="fr-FR" sz="160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827826" y="1489994"/>
            <a:ext cx="2773363" cy="3145506"/>
            <a:chOff x="4827826" y="1489994"/>
            <a:chExt cx="2773363" cy="3145506"/>
          </a:xfrm>
        </p:grpSpPr>
        <p:sp>
          <p:nvSpPr>
            <p:cNvPr id="45064" name="Text Box 880"/>
            <p:cNvSpPr txBox="1">
              <a:spLocks noChangeArrowheads="1"/>
            </p:cNvSpPr>
            <p:nvPr/>
          </p:nvSpPr>
          <p:spPr bwMode="auto">
            <a:xfrm>
              <a:off x="4827826" y="1489994"/>
              <a:ext cx="24479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une façon de </a:t>
              </a:r>
            </a:p>
            <a:p>
              <a:r>
                <a:rPr lang="fr-FR" altLang="fr-FR"/>
                <a:t>la mettre en pratique</a:t>
              </a:r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4907201" y="2187575"/>
              <a:ext cx="2693988" cy="2447925"/>
              <a:chOff x="5633482" y="1870075"/>
              <a:chExt cx="2693988" cy="2447925"/>
            </a:xfrm>
          </p:grpSpPr>
          <p:grpSp>
            <p:nvGrpSpPr>
              <p:cNvPr id="45061" name="Group 819"/>
              <p:cNvGrpSpPr>
                <a:grpSpLocks/>
              </p:cNvGrpSpPr>
              <p:nvPr/>
            </p:nvGrpSpPr>
            <p:grpSpPr bwMode="auto">
              <a:xfrm>
                <a:off x="5633482" y="2328863"/>
                <a:ext cx="1420813" cy="1957387"/>
                <a:chOff x="4439" y="771"/>
                <a:chExt cx="895" cy="1233"/>
              </a:xfrm>
            </p:grpSpPr>
            <p:sp>
              <p:nvSpPr>
                <p:cNvPr id="45145" name="Freeform 809"/>
                <p:cNvSpPr>
                  <a:spLocks/>
                </p:cNvSpPr>
                <p:nvPr/>
              </p:nvSpPr>
              <p:spPr bwMode="auto">
                <a:xfrm>
                  <a:off x="4668" y="1812"/>
                  <a:ext cx="606" cy="192"/>
                </a:xfrm>
                <a:custGeom>
                  <a:avLst/>
                  <a:gdLst>
                    <a:gd name="T0" fmla="*/ 0 w 468"/>
                    <a:gd name="T1" fmla="*/ 0 h 138"/>
                    <a:gd name="T2" fmla="*/ 482 w 468"/>
                    <a:gd name="T3" fmla="*/ 0 h 138"/>
                    <a:gd name="T4" fmla="*/ 606 w 468"/>
                    <a:gd name="T5" fmla="*/ 192 h 138"/>
                    <a:gd name="T6" fmla="*/ 109 w 468"/>
                    <a:gd name="T7" fmla="*/ 192 h 138"/>
                    <a:gd name="T8" fmla="*/ 0 w 468"/>
                    <a:gd name="T9" fmla="*/ 0 h 1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8" h="138">
                      <a:moveTo>
                        <a:pt x="0" y="0"/>
                      </a:moveTo>
                      <a:lnTo>
                        <a:pt x="372" y="0"/>
                      </a:lnTo>
                      <a:lnTo>
                        <a:pt x="468" y="138"/>
                      </a:lnTo>
                      <a:lnTo>
                        <a:pt x="84" y="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146" name="Line 810"/>
                <p:cNvSpPr>
                  <a:spLocks noChangeShapeType="1"/>
                </p:cNvSpPr>
                <p:nvPr/>
              </p:nvSpPr>
              <p:spPr bwMode="auto">
                <a:xfrm>
                  <a:off x="4914" y="1848"/>
                  <a:ext cx="84" cy="138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147" name="Line 811"/>
                <p:cNvSpPr>
                  <a:spLocks noChangeShapeType="1"/>
                </p:cNvSpPr>
                <p:nvPr/>
              </p:nvSpPr>
              <p:spPr bwMode="auto">
                <a:xfrm>
                  <a:off x="4968" y="1866"/>
                  <a:ext cx="62" cy="1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148" name="Line 813"/>
                <p:cNvSpPr>
                  <a:spLocks noChangeShapeType="1"/>
                </p:cNvSpPr>
                <p:nvPr/>
              </p:nvSpPr>
              <p:spPr bwMode="auto">
                <a:xfrm>
                  <a:off x="4858" y="1898"/>
                  <a:ext cx="31" cy="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149" name="Line 815"/>
                <p:cNvSpPr>
                  <a:spLocks noChangeShapeType="1"/>
                </p:cNvSpPr>
                <p:nvPr/>
              </p:nvSpPr>
              <p:spPr bwMode="auto">
                <a:xfrm>
                  <a:off x="5022" y="1890"/>
                  <a:ext cx="22" cy="36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150" name="Line 816"/>
                <p:cNvSpPr>
                  <a:spLocks noChangeShapeType="1"/>
                </p:cNvSpPr>
                <p:nvPr/>
              </p:nvSpPr>
              <p:spPr bwMode="auto">
                <a:xfrm>
                  <a:off x="4884" y="1872"/>
                  <a:ext cx="62" cy="1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5151" name="Oval 132"/>
                <p:cNvSpPr>
                  <a:spLocks noChangeArrowheads="1"/>
                </p:cNvSpPr>
                <p:nvPr/>
              </p:nvSpPr>
              <p:spPr bwMode="auto">
                <a:xfrm>
                  <a:off x="5110" y="1349"/>
                  <a:ext cx="170" cy="113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5152" name="Oval 133"/>
                <p:cNvSpPr>
                  <a:spLocks noChangeArrowheads="1"/>
                </p:cNvSpPr>
                <p:nvPr/>
              </p:nvSpPr>
              <p:spPr bwMode="auto">
                <a:xfrm>
                  <a:off x="4499" y="1344"/>
                  <a:ext cx="170" cy="113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45153" name="Group 134"/>
                <p:cNvGrpSpPr>
                  <a:grpSpLocks/>
                </p:cNvGrpSpPr>
                <p:nvPr/>
              </p:nvGrpSpPr>
              <p:grpSpPr bwMode="auto">
                <a:xfrm>
                  <a:off x="4502" y="981"/>
                  <a:ext cx="770" cy="476"/>
                  <a:chOff x="4251" y="429"/>
                  <a:chExt cx="770" cy="476"/>
                </a:xfrm>
              </p:grpSpPr>
              <p:grpSp>
                <p:nvGrpSpPr>
                  <p:cNvPr id="45695" name="Group 135"/>
                  <p:cNvGrpSpPr>
                    <a:grpSpLocks/>
                  </p:cNvGrpSpPr>
                  <p:nvPr/>
                </p:nvGrpSpPr>
                <p:grpSpPr bwMode="auto">
                  <a:xfrm>
                    <a:off x="4251" y="429"/>
                    <a:ext cx="166" cy="476"/>
                    <a:chOff x="4251" y="429"/>
                    <a:chExt cx="166" cy="476"/>
                  </a:xfrm>
                </p:grpSpPr>
                <p:sp>
                  <p:nvSpPr>
                    <p:cNvPr id="45763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4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4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5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5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7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6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9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7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1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8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4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9" name="Line 1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0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1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1" name="Line 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5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2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9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3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5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4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5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7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6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5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7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8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79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0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1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2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5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3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7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4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5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5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6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9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7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5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8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1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89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0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4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1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1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2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9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3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7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4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5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5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4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6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7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0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8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8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99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6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0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3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1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2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6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3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2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4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8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5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2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6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7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0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8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2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09" name="Line 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4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0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1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2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3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4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4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2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5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0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6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7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2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8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8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19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2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0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6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1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2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3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3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6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4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8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5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0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6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7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4251" y="798"/>
                      <a:ext cx="165" cy="107"/>
                    </a:xfrm>
                    <a:custGeom>
                      <a:avLst/>
                      <a:gdLst>
                        <a:gd name="T0" fmla="*/ 74 w 330"/>
                        <a:gd name="T1" fmla="*/ 0 h 215"/>
                        <a:gd name="T2" fmla="*/ 58 w 330"/>
                        <a:gd name="T3" fmla="*/ 3 h 215"/>
                        <a:gd name="T4" fmla="*/ 44 w 330"/>
                        <a:gd name="T5" fmla="*/ 6 h 215"/>
                        <a:gd name="T6" fmla="*/ 30 w 330"/>
                        <a:gd name="T7" fmla="*/ 12 h 215"/>
                        <a:gd name="T8" fmla="*/ 19 w 330"/>
                        <a:gd name="T9" fmla="*/ 19 h 215"/>
                        <a:gd name="T10" fmla="*/ 10 w 330"/>
                        <a:gd name="T11" fmla="*/ 28 h 215"/>
                        <a:gd name="T12" fmla="*/ 4 w 330"/>
                        <a:gd name="T13" fmla="*/ 38 h 215"/>
                        <a:gd name="T14" fmla="*/ 1 w 330"/>
                        <a:gd name="T15" fmla="*/ 48 h 215"/>
                        <a:gd name="T16" fmla="*/ 1 w 330"/>
                        <a:gd name="T17" fmla="*/ 59 h 215"/>
                        <a:gd name="T18" fmla="*/ 4 w 330"/>
                        <a:gd name="T19" fmla="*/ 69 h 215"/>
                        <a:gd name="T20" fmla="*/ 10 w 330"/>
                        <a:gd name="T21" fmla="*/ 79 h 215"/>
                        <a:gd name="T22" fmla="*/ 19 w 330"/>
                        <a:gd name="T23" fmla="*/ 88 h 215"/>
                        <a:gd name="T24" fmla="*/ 30 w 330"/>
                        <a:gd name="T25" fmla="*/ 95 h 215"/>
                        <a:gd name="T26" fmla="*/ 44 w 330"/>
                        <a:gd name="T27" fmla="*/ 101 h 215"/>
                        <a:gd name="T28" fmla="*/ 58 w 330"/>
                        <a:gd name="T29" fmla="*/ 105 h 215"/>
                        <a:gd name="T30" fmla="*/ 74 w 330"/>
                        <a:gd name="T31" fmla="*/ 107 h 215"/>
                        <a:gd name="T32" fmla="*/ 91 w 330"/>
                        <a:gd name="T33" fmla="*/ 107 h 215"/>
                        <a:gd name="T34" fmla="*/ 107 w 330"/>
                        <a:gd name="T35" fmla="*/ 105 h 215"/>
                        <a:gd name="T36" fmla="*/ 122 w 330"/>
                        <a:gd name="T37" fmla="*/ 101 h 215"/>
                        <a:gd name="T38" fmla="*/ 135 w 330"/>
                        <a:gd name="T39" fmla="*/ 95 h 215"/>
                        <a:gd name="T40" fmla="*/ 147 w 330"/>
                        <a:gd name="T41" fmla="*/ 88 h 215"/>
                        <a:gd name="T42" fmla="*/ 155 w 330"/>
                        <a:gd name="T43" fmla="*/ 79 h 215"/>
                        <a:gd name="T44" fmla="*/ 162 w 330"/>
                        <a:gd name="T45" fmla="*/ 69 h 215"/>
                        <a:gd name="T46" fmla="*/ 165 w 330"/>
                        <a:gd name="T47" fmla="*/ 59 h 215"/>
                        <a:gd name="T48" fmla="*/ 165 w 330"/>
                        <a:gd name="T49" fmla="*/ 48 h 215"/>
                        <a:gd name="T50" fmla="*/ 162 w 330"/>
                        <a:gd name="T51" fmla="*/ 38 h 215"/>
                        <a:gd name="T52" fmla="*/ 155 w 330"/>
                        <a:gd name="T53" fmla="*/ 28 h 215"/>
                        <a:gd name="T54" fmla="*/ 147 w 330"/>
                        <a:gd name="T55" fmla="*/ 19 h 215"/>
                        <a:gd name="T56" fmla="*/ 135 w 330"/>
                        <a:gd name="T57" fmla="*/ 12 h 215"/>
                        <a:gd name="T58" fmla="*/ 122 w 330"/>
                        <a:gd name="T59" fmla="*/ 6 h 215"/>
                        <a:gd name="T60" fmla="*/ 107 w 330"/>
                        <a:gd name="T61" fmla="*/ 3 h 215"/>
                        <a:gd name="T62" fmla="*/ 91 w 330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0" h="215">
                          <a:moveTo>
                            <a:pt x="165" y="0"/>
                          </a:moveTo>
                          <a:lnTo>
                            <a:pt x="148" y="0"/>
                          </a:lnTo>
                          <a:lnTo>
                            <a:pt x="132" y="3"/>
                          </a:lnTo>
                          <a:lnTo>
                            <a:pt x="116" y="6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8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2" y="66"/>
                          </a:lnTo>
                          <a:lnTo>
                            <a:pt x="7" y="76"/>
                          </a:lnTo>
                          <a:lnTo>
                            <a:pt x="3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3" y="129"/>
                          </a:lnTo>
                          <a:lnTo>
                            <a:pt x="7" y="139"/>
                          </a:lnTo>
                          <a:lnTo>
                            <a:pt x="12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8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6" y="210"/>
                          </a:lnTo>
                          <a:lnTo>
                            <a:pt x="132" y="212"/>
                          </a:lnTo>
                          <a:lnTo>
                            <a:pt x="148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8" y="212"/>
                          </a:lnTo>
                          <a:lnTo>
                            <a:pt x="214" y="210"/>
                          </a:lnTo>
                          <a:lnTo>
                            <a:pt x="229" y="206"/>
                          </a:lnTo>
                          <a:lnTo>
                            <a:pt x="243" y="202"/>
                          </a:lnTo>
                          <a:lnTo>
                            <a:pt x="257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3" y="176"/>
                          </a:lnTo>
                          <a:lnTo>
                            <a:pt x="302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0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2" y="48"/>
                          </a:lnTo>
                          <a:lnTo>
                            <a:pt x="293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7" y="18"/>
                          </a:lnTo>
                          <a:lnTo>
                            <a:pt x="243" y="13"/>
                          </a:lnTo>
                          <a:lnTo>
                            <a:pt x="229" y="9"/>
                          </a:lnTo>
                          <a:lnTo>
                            <a:pt x="214" y="6"/>
                          </a:lnTo>
                          <a:lnTo>
                            <a:pt x="198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828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4251" y="429"/>
                      <a:ext cx="165" cy="107"/>
                    </a:xfrm>
                    <a:custGeom>
                      <a:avLst/>
                      <a:gdLst>
                        <a:gd name="T0" fmla="*/ 74 w 330"/>
                        <a:gd name="T1" fmla="*/ 0 h 215"/>
                        <a:gd name="T2" fmla="*/ 58 w 330"/>
                        <a:gd name="T3" fmla="*/ 2 h 215"/>
                        <a:gd name="T4" fmla="*/ 44 w 330"/>
                        <a:gd name="T5" fmla="*/ 6 h 215"/>
                        <a:gd name="T6" fmla="*/ 30 w 330"/>
                        <a:gd name="T7" fmla="*/ 12 h 215"/>
                        <a:gd name="T8" fmla="*/ 19 w 330"/>
                        <a:gd name="T9" fmla="*/ 19 h 215"/>
                        <a:gd name="T10" fmla="*/ 10 w 330"/>
                        <a:gd name="T11" fmla="*/ 28 h 215"/>
                        <a:gd name="T12" fmla="*/ 4 w 330"/>
                        <a:gd name="T13" fmla="*/ 38 h 215"/>
                        <a:gd name="T14" fmla="*/ 1 w 330"/>
                        <a:gd name="T15" fmla="*/ 48 h 215"/>
                        <a:gd name="T16" fmla="*/ 1 w 330"/>
                        <a:gd name="T17" fmla="*/ 59 h 215"/>
                        <a:gd name="T18" fmla="*/ 4 w 330"/>
                        <a:gd name="T19" fmla="*/ 69 h 215"/>
                        <a:gd name="T20" fmla="*/ 10 w 330"/>
                        <a:gd name="T21" fmla="*/ 79 h 215"/>
                        <a:gd name="T22" fmla="*/ 19 w 330"/>
                        <a:gd name="T23" fmla="*/ 88 h 215"/>
                        <a:gd name="T24" fmla="*/ 30 w 330"/>
                        <a:gd name="T25" fmla="*/ 95 h 215"/>
                        <a:gd name="T26" fmla="*/ 44 w 330"/>
                        <a:gd name="T27" fmla="*/ 101 h 215"/>
                        <a:gd name="T28" fmla="*/ 58 w 330"/>
                        <a:gd name="T29" fmla="*/ 104 h 215"/>
                        <a:gd name="T30" fmla="*/ 74 w 330"/>
                        <a:gd name="T31" fmla="*/ 107 h 215"/>
                        <a:gd name="T32" fmla="*/ 91 w 330"/>
                        <a:gd name="T33" fmla="*/ 107 h 215"/>
                        <a:gd name="T34" fmla="*/ 107 w 330"/>
                        <a:gd name="T35" fmla="*/ 104 h 215"/>
                        <a:gd name="T36" fmla="*/ 122 w 330"/>
                        <a:gd name="T37" fmla="*/ 101 h 215"/>
                        <a:gd name="T38" fmla="*/ 135 w 330"/>
                        <a:gd name="T39" fmla="*/ 95 h 215"/>
                        <a:gd name="T40" fmla="*/ 147 w 330"/>
                        <a:gd name="T41" fmla="*/ 88 h 215"/>
                        <a:gd name="T42" fmla="*/ 155 w 330"/>
                        <a:gd name="T43" fmla="*/ 79 h 215"/>
                        <a:gd name="T44" fmla="*/ 162 w 330"/>
                        <a:gd name="T45" fmla="*/ 69 h 215"/>
                        <a:gd name="T46" fmla="*/ 165 w 330"/>
                        <a:gd name="T47" fmla="*/ 59 h 215"/>
                        <a:gd name="T48" fmla="*/ 165 w 330"/>
                        <a:gd name="T49" fmla="*/ 48 h 215"/>
                        <a:gd name="T50" fmla="*/ 162 w 330"/>
                        <a:gd name="T51" fmla="*/ 38 h 215"/>
                        <a:gd name="T52" fmla="*/ 155 w 330"/>
                        <a:gd name="T53" fmla="*/ 28 h 215"/>
                        <a:gd name="T54" fmla="*/ 147 w 330"/>
                        <a:gd name="T55" fmla="*/ 19 h 215"/>
                        <a:gd name="T56" fmla="*/ 135 w 330"/>
                        <a:gd name="T57" fmla="*/ 12 h 215"/>
                        <a:gd name="T58" fmla="*/ 122 w 330"/>
                        <a:gd name="T59" fmla="*/ 6 h 215"/>
                        <a:gd name="T60" fmla="*/ 107 w 330"/>
                        <a:gd name="T61" fmla="*/ 2 h 215"/>
                        <a:gd name="T62" fmla="*/ 91 w 330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0" h="215">
                          <a:moveTo>
                            <a:pt x="165" y="0"/>
                          </a:moveTo>
                          <a:lnTo>
                            <a:pt x="148" y="0"/>
                          </a:lnTo>
                          <a:lnTo>
                            <a:pt x="132" y="3"/>
                          </a:lnTo>
                          <a:lnTo>
                            <a:pt x="116" y="5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8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2" y="66"/>
                          </a:lnTo>
                          <a:lnTo>
                            <a:pt x="7" y="76"/>
                          </a:lnTo>
                          <a:lnTo>
                            <a:pt x="3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3" y="129"/>
                          </a:lnTo>
                          <a:lnTo>
                            <a:pt x="7" y="139"/>
                          </a:lnTo>
                          <a:lnTo>
                            <a:pt x="12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8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6" y="209"/>
                          </a:lnTo>
                          <a:lnTo>
                            <a:pt x="132" y="212"/>
                          </a:lnTo>
                          <a:lnTo>
                            <a:pt x="148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8" y="212"/>
                          </a:lnTo>
                          <a:lnTo>
                            <a:pt x="214" y="209"/>
                          </a:lnTo>
                          <a:lnTo>
                            <a:pt x="229" y="206"/>
                          </a:lnTo>
                          <a:lnTo>
                            <a:pt x="243" y="202"/>
                          </a:lnTo>
                          <a:lnTo>
                            <a:pt x="257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3" y="176"/>
                          </a:lnTo>
                          <a:lnTo>
                            <a:pt x="302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0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2" y="48"/>
                          </a:lnTo>
                          <a:lnTo>
                            <a:pt x="293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7" y="18"/>
                          </a:lnTo>
                          <a:lnTo>
                            <a:pt x="243" y="13"/>
                          </a:lnTo>
                          <a:lnTo>
                            <a:pt x="229" y="9"/>
                          </a:lnTo>
                          <a:lnTo>
                            <a:pt x="214" y="5"/>
                          </a:lnTo>
                          <a:lnTo>
                            <a:pt x="198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45696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4855" y="429"/>
                    <a:ext cx="166" cy="476"/>
                    <a:chOff x="4855" y="429"/>
                    <a:chExt cx="166" cy="476"/>
                  </a:xfrm>
                </p:grpSpPr>
                <p:sp>
                  <p:nvSpPr>
                    <p:cNvPr id="45697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8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698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699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1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0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3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1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6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2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9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3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1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4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5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5" name="Line 2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9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6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4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7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9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8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5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09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1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0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9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1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7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2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6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3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5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4" name="Line 2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6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5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7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6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9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7" name="Line 2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1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8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5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19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9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0" name="Line 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4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1" name="Line 2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9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2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5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3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1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4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9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5" name="Line 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6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6" name="Line 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3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7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1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8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29" name="Line 2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8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0" name="Line 2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6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1" name="Line 2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4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2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3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0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4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7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5" name="Line 2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4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6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0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7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6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8" name="Line 2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2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39" name="Line 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6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0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0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1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4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2" name="Line 2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7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3" name="Line 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8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4" name="Line 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5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6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7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8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8" name="Line 2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7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49" name="Line 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4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0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0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1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6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2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2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3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6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4" name="Line 2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0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5" name="Line 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4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6" name="Line 2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7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7" name="Line 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0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8" name="Line 2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59" name="Line 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4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0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6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1" name="Freeform 267"/>
                    <p:cNvSpPr>
                      <a:spLocks/>
                    </p:cNvSpPr>
                    <p:nvPr/>
                  </p:nvSpPr>
                  <p:spPr bwMode="auto">
                    <a:xfrm>
                      <a:off x="4855" y="798"/>
                      <a:ext cx="165" cy="107"/>
                    </a:xfrm>
                    <a:custGeom>
                      <a:avLst/>
                      <a:gdLst>
                        <a:gd name="T0" fmla="*/ 74 w 331"/>
                        <a:gd name="T1" fmla="*/ 0 h 215"/>
                        <a:gd name="T2" fmla="*/ 58 w 331"/>
                        <a:gd name="T3" fmla="*/ 3 h 215"/>
                        <a:gd name="T4" fmla="*/ 43 w 331"/>
                        <a:gd name="T5" fmla="*/ 6 h 215"/>
                        <a:gd name="T6" fmla="*/ 30 w 331"/>
                        <a:gd name="T7" fmla="*/ 12 h 215"/>
                        <a:gd name="T8" fmla="*/ 18 w 331"/>
                        <a:gd name="T9" fmla="*/ 19 h 215"/>
                        <a:gd name="T10" fmla="*/ 10 w 331"/>
                        <a:gd name="T11" fmla="*/ 28 h 215"/>
                        <a:gd name="T12" fmla="*/ 4 w 331"/>
                        <a:gd name="T13" fmla="*/ 38 h 215"/>
                        <a:gd name="T14" fmla="*/ 0 w 331"/>
                        <a:gd name="T15" fmla="*/ 48 h 215"/>
                        <a:gd name="T16" fmla="*/ 0 w 331"/>
                        <a:gd name="T17" fmla="*/ 59 h 215"/>
                        <a:gd name="T18" fmla="*/ 4 w 331"/>
                        <a:gd name="T19" fmla="*/ 69 h 215"/>
                        <a:gd name="T20" fmla="*/ 10 w 331"/>
                        <a:gd name="T21" fmla="*/ 79 h 215"/>
                        <a:gd name="T22" fmla="*/ 18 w 331"/>
                        <a:gd name="T23" fmla="*/ 88 h 215"/>
                        <a:gd name="T24" fmla="*/ 30 w 331"/>
                        <a:gd name="T25" fmla="*/ 95 h 215"/>
                        <a:gd name="T26" fmla="*/ 43 w 331"/>
                        <a:gd name="T27" fmla="*/ 101 h 215"/>
                        <a:gd name="T28" fmla="*/ 58 w 331"/>
                        <a:gd name="T29" fmla="*/ 105 h 215"/>
                        <a:gd name="T30" fmla="*/ 74 w 331"/>
                        <a:gd name="T31" fmla="*/ 107 h 215"/>
                        <a:gd name="T32" fmla="*/ 91 w 331"/>
                        <a:gd name="T33" fmla="*/ 107 h 215"/>
                        <a:gd name="T34" fmla="*/ 107 w 331"/>
                        <a:gd name="T35" fmla="*/ 105 h 215"/>
                        <a:gd name="T36" fmla="*/ 122 w 331"/>
                        <a:gd name="T37" fmla="*/ 101 h 215"/>
                        <a:gd name="T38" fmla="*/ 135 w 331"/>
                        <a:gd name="T39" fmla="*/ 95 h 215"/>
                        <a:gd name="T40" fmla="*/ 147 w 331"/>
                        <a:gd name="T41" fmla="*/ 88 h 215"/>
                        <a:gd name="T42" fmla="*/ 155 w 331"/>
                        <a:gd name="T43" fmla="*/ 79 h 215"/>
                        <a:gd name="T44" fmla="*/ 161 w 331"/>
                        <a:gd name="T45" fmla="*/ 69 h 215"/>
                        <a:gd name="T46" fmla="*/ 164 w 331"/>
                        <a:gd name="T47" fmla="*/ 59 h 215"/>
                        <a:gd name="T48" fmla="*/ 164 w 331"/>
                        <a:gd name="T49" fmla="*/ 48 h 215"/>
                        <a:gd name="T50" fmla="*/ 161 w 331"/>
                        <a:gd name="T51" fmla="*/ 38 h 215"/>
                        <a:gd name="T52" fmla="*/ 155 w 331"/>
                        <a:gd name="T53" fmla="*/ 28 h 215"/>
                        <a:gd name="T54" fmla="*/ 147 w 331"/>
                        <a:gd name="T55" fmla="*/ 19 h 215"/>
                        <a:gd name="T56" fmla="*/ 135 w 331"/>
                        <a:gd name="T57" fmla="*/ 12 h 215"/>
                        <a:gd name="T58" fmla="*/ 122 w 331"/>
                        <a:gd name="T59" fmla="*/ 6 h 215"/>
                        <a:gd name="T60" fmla="*/ 107 w 331"/>
                        <a:gd name="T61" fmla="*/ 3 h 215"/>
                        <a:gd name="T62" fmla="*/ 91 w 331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1" h="215">
                          <a:moveTo>
                            <a:pt x="165" y="0"/>
                          </a:moveTo>
                          <a:lnTo>
                            <a:pt x="149" y="0"/>
                          </a:lnTo>
                          <a:lnTo>
                            <a:pt x="132" y="3"/>
                          </a:lnTo>
                          <a:lnTo>
                            <a:pt x="117" y="6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9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3" y="66"/>
                          </a:lnTo>
                          <a:lnTo>
                            <a:pt x="8" y="76"/>
                          </a:lnTo>
                          <a:lnTo>
                            <a:pt x="4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4" y="129"/>
                          </a:lnTo>
                          <a:lnTo>
                            <a:pt x="8" y="139"/>
                          </a:lnTo>
                          <a:lnTo>
                            <a:pt x="13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9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7" y="210"/>
                          </a:lnTo>
                          <a:lnTo>
                            <a:pt x="132" y="212"/>
                          </a:lnTo>
                          <a:lnTo>
                            <a:pt x="149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9" y="212"/>
                          </a:lnTo>
                          <a:lnTo>
                            <a:pt x="214" y="210"/>
                          </a:lnTo>
                          <a:lnTo>
                            <a:pt x="229" y="206"/>
                          </a:lnTo>
                          <a:lnTo>
                            <a:pt x="244" y="202"/>
                          </a:lnTo>
                          <a:lnTo>
                            <a:pt x="258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4" y="176"/>
                          </a:lnTo>
                          <a:lnTo>
                            <a:pt x="303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1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3" y="48"/>
                          </a:lnTo>
                          <a:lnTo>
                            <a:pt x="294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8" y="18"/>
                          </a:lnTo>
                          <a:lnTo>
                            <a:pt x="244" y="13"/>
                          </a:lnTo>
                          <a:lnTo>
                            <a:pt x="229" y="9"/>
                          </a:lnTo>
                          <a:lnTo>
                            <a:pt x="214" y="6"/>
                          </a:lnTo>
                          <a:lnTo>
                            <a:pt x="199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762" name="Freeform 268"/>
                    <p:cNvSpPr>
                      <a:spLocks/>
                    </p:cNvSpPr>
                    <p:nvPr/>
                  </p:nvSpPr>
                  <p:spPr bwMode="auto">
                    <a:xfrm>
                      <a:off x="4855" y="429"/>
                      <a:ext cx="165" cy="107"/>
                    </a:xfrm>
                    <a:custGeom>
                      <a:avLst/>
                      <a:gdLst>
                        <a:gd name="T0" fmla="*/ 74 w 331"/>
                        <a:gd name="T1" fmla="*/ 0 h 215"/>
                        <a:gd name="T2" fmla="*/ 58 w 331"/>
                        <a:gd name="T3" fmla="*/ 2 h 215"/>
                        <a:gd name="T4" fmla="*/ 43 w 331"/>
                        <a:gd name="T5" fmla="*/ 6 h 215"/>
                        <a:gd name="T6" fmla="*/ 30 w 331"/>
                        <a:gd name="T7" fmla="*/ 12 h 215"/>
                        <a:gd name="T8" fmla="*/ 18 w 331"/>
                        <a:gd name="T9" fmla="*/ 19 h 215"/>
                        <a:gd name="T10" fmla="*/ 10 w 331"/>
                        <a:gd name="T11" fmla="*/ 28 h 215"/>
                        <a:gd name="T12" fmla="*/ 4 w 331"/>
                        <a:gd name="T13" fmla="*/ 38 h 215"/>
                        <a:gd name="T14" fmla="*/ 0 w 331"/>
                        <a:gd name="T15" fmla="*/ 48 h 215"/>
                        <a:gd name="T16" fmla="*/ 0 w 331"/>
                        <a:gd name="T17" fmla="*/ 59 h 215"/>
                        <a:gd name="T18" fmla="*/ 4 w 331"/>
                        <a:gd name="T19" fmla="*/ 69 h 215"/>
                        <a:gd name="T20" fmla="*/ 10 w 331"/>
                        <a:gd name="T21" fmla="*/ 79 h 215"/>
                        <a:gd name="T22" fmla="*/ 18 w 331"/>
                        <a:gd name="T23" fmla="*/ 88 h 215"/>
                        <a:gd name="T24" fmla="*/ 30 w 331"/>
                        <a:gd name="T25" fmla="*/ 95 h 215"/>
                        <a:gd name="T26" fmla="*/ 43 w 331"/>
                        <a:gd name="T27" fmla="*/ 101 h 215"/>
                        <a:gd name="T28" fmla="*/ 58 w 331"/>
                        <a:gd name="T29" fmla="*/ 104 h 215"/>
                        <a:gd name="T30" fmla="*/ 74 w 331"/>
                        <a:gd name="T31" fmla="*/ 107 h 215"/>
                        <a:gd name="T32" fmla="*/ 91 w 331"/>
                        <a:gd name="T33" fmla="*/ 107 h 215"/>
                        <a:gd name="T34" fmla="*/ 107 w 331"/>
                        <a:gd name="T35" fmla="*/ 104 h 215"/>
                        <a:gd name="T36" fmla="*/ 122 w 331"/>
                        <a:gd name="T37" fmla="*/ 101 h 215"/>
                        <a:gd name="T38" fmla="*/ 135 w 331"/>
                        <a:gd name="T39" fmla="*/ 95 h 215"/>
                        <a:gd name="T40" fmla="*/ 147 w 331"/>
                        <a:gd name="T41" fmla="*/ 88 h 215"/>
                        <a:gd name="T42" fmla="*/ 155 w 331"/>
                        <a:gd name="T43" fmla="*/ 79 h 215"/>
                        <a:gd name="T44" fmla="*/ 161 w 331"/>
                        <a:gd name="T45" fmla="*/ 69 h 215"/>
                        <a:gd name="T46" fmla="*/ 164 w 331"/>
                        <a:gd name="T47" fmla="*/ 59 h 215"/>
                        <a:gd name="T48" fmla="*/ 164 w 331"/>
                        <a:gd name="T49" fmla="*/ 48 h 215"/>
                        <a:gd name="T50" fmla="*/ 161 w 331"/>
                        <a:gd name="T51" fmla="*/ 38 h 215"/>
                        <a:gd name="T52" fmla="*/ 155 w 331"/>
                        <a:gd name="T53" fmla="*/ 28 h 215"/>
                        <a:gd name="T54" fmla="*/ 147 w 331"/>
                        <a:gd name="T55" fmla="*/ 19 h 215"/>
                        <a:gd name="T56" fmla="*/ 135 w 331"/>
                        <a:gd name="T57" fmla="*/ 12 h 215"/>
                        <a:gd name="T58" fmla="*/ 122 w 331"/>
                        <a:gd name="T59" fmla="*/ 6 h 215"/>
                        <a:gd name="T60" fmla="*/ 107 w 331"/>
                        <a:gd name="T61" fmla="*/ 2 h 215"/>
                        <a:gd name="T62" fmla="*/ 91 w 331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1" h="215">
                          <a:moveTo>
                            <a:pt x="165" y="0"/>
                          </a:moveTo>
                          <a:lnTo>
                            <a:pt x="149" y="0"/>
                          </a:lnTo>
                          <a:lnTo>
                            <a:pt x="132" y="3"/>
                          </a:lnTo>
                          <a:lnTo>
                            <a:pt x="117" y="5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9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3" y="66"/>
                          </a:lnTo>
                          <a:lnTo>
                            <a:pt x="8" y="76"/>
                          </a:lnTo>
                          <a:lnTo>
                            <a:pt x="4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4" y="129"/>
                          </a:lnTo>
                          <a:lnTo>
                            <a:pt x="8" y="139"/>
                          </a:lnTo>
                          <a:lnTo>
                            <a:pt x="13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9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7" y="209"/>
                          </a:lnTo>
                          <a:lnTo>
                            <a:pt x="132" y="212"/>
                          </a:lnTo>
                          <a:lnTo>
                            <a:pt x="149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9" y="212"/>
                          </a:lnTo>
                          <a:lnTo>
                            <a:pt x="214" y="209"/>
                          </a:lnTo>
                          <a:lnTo>
                            <a:pt x="229" y="206"/>
                          </a:lnTo>
                          <a:lnTo>
                            <a:pt x="244" y="202"/>
                          </a:lnTo>
                          <a:lnTo>
                            <a:pt x="258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4" y="176"/>
                          </a:lnTo>
                          <a:lnTo>
                            <a:pt x="303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1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3" y="48"/>
                          </a:lnTo>
                          <a:lnTo>
                            <a:pt x="294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8" y="18"/>
                          </a:lnTo>
                          <a:lnTo>
                            <a:pt x="244" y="13"/>
                          </a:lnTo>
                          <a:lnTo>
                            <a:pt x="229" y="9"/>
                          </a:lnTo>
                          <a:lnTo>
                            <a:pt x="214" y="5"/>
                          </a:lnTo>
                          <a:lnTo>
                            <a:pt x="199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45154" name="Group 269"/>
                <p:cNvGrpSpPr>
                  <a:grpSpLocks/>
                </p:cNvGrpSpPr>
                <p:nvPr/>
              </p:nvGrpSpPr>
              <p:grpSpPr bwMode="auto">
                <a:xfrm>
                  <a:off x="4935" y="1351"/>
                  <a:ext cx="342" cy="579"/>
                  <a:chOff x="4684" y="799"/>
                  <a:chExt cx="342" cy="579"/>
                </a:xfrm>
              </p:grpSpPr>
              <p:sp>
                <p:nvSpPr>
                  <p:cNvPr id="45629" name="Line 2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0" y="799"/>
                    <a:ext cx="251" cy="5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0" name="Line 2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800"/>
                    <a:ext cx="244" cy="5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1" name="Line 2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801"/>
                    <a:ext cx="236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2" name="Line 2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2"/>
                    <a:ext cx="228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3" name="Line 2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4"/>
                    <a:ext cx="221" cy="56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4" name="Line 2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7"/>
                    <a:ext cx="214" cy="56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5" name="Line 2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7" y="809"/>
                    <a:ext cx="208" cy="56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6" name="Line 2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12"/>
                    <a:ext cx="202" cy="55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7" name="Line 2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16"/>
                    <a:ext cx="196" cy="55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8" name="Line 2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20"/>
                    <a:ext cx="191" cy="55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39" name="Line 2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25"/>
                    <a:ext cx="186" cy="54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0" name="Line 2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29"/>
                    <a:ext cx="183" cy="54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1" name="Line 2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33"/>
                    <a:ext cx="180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2" name="Line 2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39"/>
                    <a:ext cx="177" cy="53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3" name="Line 2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44"/>
                    <a:ext cx="176" cy="53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4" name="Line 2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49"/>
                    <a:ext cx="175" cy="52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5" name="Line 2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55"/>
                    <a:ext cx="174" cy="51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6" name="Line 2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60"/>
                    <a:ext cx="175" cy="51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7" name="Line 2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66"/>
                    <a:ext cx="176" cy="50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8" name="Line 2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71"/>
                    <a:ext cx="177" cy="50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49" name="Line 2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75"/>
                    <a:ext cx="180" cy="50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0" name="Line 2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80"/>
                    <a:ext cx="183" cy="49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1" name="Line 2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84"/>
                    <a:ext cx="186" cy="49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2" name="Line 2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89"/>
                    <a:ext cx="191" cy="48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3" name="Line 2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93"/>
                    <a:ext cx="196" cy="48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4" name="Line 2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96"/>
                    <a:ext cx="202" cy="48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5" name="Line 2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7" y="899"/>
                    <a:ext cx="208" cy="47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6" name="Line 2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2"/>
                    <a:ext cx="214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7" name="Line 2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3"/>
                    <a:ext cx="221" cy="47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8" name="Line 2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5"/>
                    <a:ext cx="228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59" name="Line 3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907"/>
                    <a:ext cx="236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0" name="Line 3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907"/>
                    <a:ext cx="244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1" name="Line 3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0" y="907"/>
                    <a:ext cx="251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2" name="Line 3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907"/>
                    <a:ext cx="259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3" name="Line 3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906"/>
                    <a:ext cx="267" cy="4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4" name="Line 3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905"/>
                    <a:ext cx="275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5" name="Line 3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903"/>
                    <a:ext cx="281" cy="47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6" name="Line 3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900"/>
                    <a:ext cx="288" cy="47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7" name="Line 3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98"/>
                    <a:ext cx="295" cy="48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8" name="Line 3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94"/>
                    <a:ext cx="301" cy="48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69" name="Line 3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91"/>
                    <a:ext cx="306" cy="48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0" name="Line 3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87"/>
                    <a:ext cx="311" cy="48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1" name="Line 3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83"/>
                    <a:ext cx="316" cy="49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2" name="Line 3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78"/>
                    <a:ext cx="320" cy="49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3" name="Line 3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73"/>
                    <a:ext cx="323" cy="50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4" name="Line 3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68"/>
                    <a:ext cx="326" cy="50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5" name="Line 3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63"/>
                    <a:ext cx="328" cy="51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6" name="Line 3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58"/>
                    <a:ext cx="329" cy="51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7" name="Line 3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52"/>
                    <a:ext cx="330" cy="52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8" name="Line 3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47"/>
                    <a:ext cx="329" cy="52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79" name="Line 3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41"/>
                    <a:ext cx="328" cy="53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0" name="Line 3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36"/>
                    <a:ext cx="326" cy="53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1" name="Line 3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32"/>
                    <a:ext cx="323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2" name="Line 3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26"/>
                    <a:ext cx="320" cy="54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3" name="Line 3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23"/>
                    <a:ext cx="316" cy="54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4" name="Line 3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18"/>
                    <a:ext cx="311" cy="55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5" name="Line 3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14"/>
                    <a:ext cx="306" cy="55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6" name="Line 3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11"/>
                    <a:ext cx="301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7" name="Line 3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8"/>
                    <a:ext cx="295" cy="56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8" name="Line 3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5"/>
                    <a:ext cx="288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89" name="Line 3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3"/>
                    <a:ext cx="281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90" name="Line 3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801"/>
                    <a:ext cx="275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91" name="Line 3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800"/>
                    <a:ext cx="267" cy="5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92" name="Line 3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799"/>
                    <a:ext cx="259" cy="5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93" name="Freeform 334"/>
                  <p:cNvSpPr>
                    <a:spLocks/>
                  </p:cNvSpPr>
                  <p:nvPr/>
                </p:nvSpPr>
                <p:spPr bwMode="auto">
                  <a:xfrm>
                    <a:off x="4684" y="1371"/>
                    <a:ext cx="12" cy="7"/>
                  </a:xfrm>
                  <a:custGeom>
                    <a:avLst/>
                    <a:gdLst>
                      <a:gd name="T0" fmla="*/ 5 w 23"/>
                      <a:gd name="T1" fmla="*/ 0 h 15"/>
                      <a:gd name="T2" fmla="*/ 4 w 23"/>
                      <a:gd name="T3" fmla="*/ 0 h 15"/>
                      <a:gd name="T4" fmla="*/ 3 w 23"/>
                      <a:gd name="T5" fmla="*/ 0 h 15"/>
                      <a:gd name="T6" fmla="*/ 2 w 23"/>
                      <a:gd name="T7" fmla="*/ 0 h 15"/>
                      <a:gd name="T8" fmla="*/ 1 w 23"/>
                      <a:gd name="T9" fmla="*/ 1 h 15"/>
                      <a:gd name="T10" fmla="*/ 1 w 23"/>
                      <a:gd name="T11" fmla="*/ 2 h 15"/>
                      <a:gd name="T12" fmla="*/ 1 w 23"/>
                      <a:gd name="T13" fmla="*/ 2 h 15"/>
                      <a:gd name="T14" fmla="*/ 0 w 23"/>
                      <a:gd name="T15" fmla="*/ 3 h 15"/>
                      <a:gd name="T16" fmla="*/ 0 w 23"/>
                      <a:gd name="T17" fmla="*/ 4 h 15"/>
                      <a:gd name="T18" fmla="*/ 1 w 23"/>
                      <a:gd name="T19" fmla="*/ 4 h 15"/>
                      <a:gd name="T20" fmla="*/ 1 w 23"/>
                      <a:gd name="T21" fmla="*/ 6 h 15"/>
                      <a:gd name="T22" fmla="*/ 1 w 23"/>
                      <a:gd name="T23" fmla="*/ 6 h 15"/>
                      <a:gd name="T24" fmla="*/ 2 w 23"/>
                      <a:gd name="T25" fmla="*/ 6 h 15"/>
                      <a:gd name="T26" fmla="*/ 3 w 23"/>
                      <a:gd name="T27" fmla="*/ 7 h 15"/>
                      <a:gd name="T28" fmla="*/ 4 w 23"/>
                      <a:gd name="T29" fmla="*/ 7 h 15"/>
                      <a:gd name="T30" fmla="*/ 5 w 23"/>
                      <a:gd name="T31" fmla="*/ 7 h 15"/>
                      <a:gd name="T32" fmla="*/ 6 w 23"/>
                      <a:gd name="T33" fmla="*/ 7 h 15"/>
                      <a:gd name="T34" fmla="*/ 8 w 23"/>
                      <a:gd name="T35" fmla="*/ 7 h 15"/>
                      <a:gd name="T36" fmla="*/ 8 w 23"/>
                      <a:gd name="T37" fmla="*/ 7 h 15"/>
                      <a:gd name="T38" fmla="*/ 10 w 23"/>
                      <a:gd name="T39" fmla="*/ 6 h 15"/>
                      <a:gd name="T40" fmla="*/ 10 w 23"/>
                      <a:gd name="T41" fmla="*/ 6 h 15"/>
                      <a:gd name="T42" fmla="*/ 11 w 23"/>
                      <a:gd name="T43" fmla="*/ 6 h 15"/>
                      <a:gd name="T44" fmla="*/ 12 w 23"/>
                      <a:gd name="T45" fmla="*/ 4 h 15"/>
                      <a:gd name="T46" fmla="*/ 12 w 23"/>
                      <a:gd name="T47" fmla="*/ 4 h 15"/>
                      <a:gd name="T48" fmla="*/ 12 w 23"/>
                      <a:gd name="T49" fmla="*/ 3 h 15"/>
                      <a:gd name="T50" fmla="*/ 12 w 23"/>
                      <a:gd name="T51" fmla="*/ 2 h 15"/>
                      <a:gd name="T52" fmla="*/ 11 w 23"/>
                      <a:gd name="T53" fmla="*/ 2 h 15"/>
                      <a:gd name="T54" fmla="*/ 10 w 23"/>
                      <a:gd name="T55" fmla="*/ 1 h 15"/>
                      <a:gd name="T56" fmla="*/ 10 w 23"/>
                      <a:gd name="T57" fmla="*/ 0 h 15"/>
                      <a:gd name="T58" fmla="*/ 8 w 23"/>
                      <a:gd name="T59" fmla="*/ 0 h 15"/>
                      <a:gd name="T60" fmla="*/ 8 w 23"/>
                      <a:gd name="T61" fmla="*/ 0 h 15"/>
                      <a:gd name="T62" fmla="*/ 6 w 23"/>
                      <a:gd name="T63" fmla="*/ 0 h 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3" h="15">
                        <a:moveTo>
                          <a:pt x="11" y="0"/>
                        </a:move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6" y="1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1" y="9"/>
                        </a:lnTo>
                        <a:lnTo>
                          <a:pt x="1" y="10"/>
                        </a:lnTo>
                        <a:lnTo>
                          <a:pt x="1" y="12"/>
                        </a:lnTo>
                        <a:lnTo>
                          <a:pt x="2" y="12"/>
                        </a:lnTo>
                        <a:lnTo>
                          <a:pt x="3" y="13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9" y="14"/>
                        </a:lnTo>
                        <a:lnTo>
                          <a:pt x="10" y="15"/>
                        </a:lnTo>
                        <a:lnTo>
                          <a:pt x="11" y="15"/>
                        </a:lnTo>
                        <a:lnTo>
                          <a:pt x="12" y="15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6" y="14"/>
                        </a:lnTo>
                        <a:lnTo>
                          <a:pt x="18" y="14"/>
                        </a:lnTo>
                        <a:lnTo>
                          <a:pt x="19" y="13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1" y="10"/>
                        </a:lnTo>
                        <a:lnTo>
                          <a:pt x="23" y="9"/>
                        </a:lnTo>
                        <a:lnTo>
                          <a:pt x="23" y="8"/>
                        </a:lnTo>
                        <a:lnTo>
                          <a:pt x="23" y="6"/>
                        </a:lnTo>
                        <a:lnTo>
                          <a:pt x="23" y="5"/>
                        </a:lnTo>
                        <a:lnTo>
                          <a:pt x="21" y="4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9" y="1"/>
                        </a:lnTo>
                        <a:lnTo>
                          <a:pt x="18" y="1"/>
                        </a:lnTo>
                        <a:lnTo>
                          <a:pt x="16" y="1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94" name="Freeform 335"/>
                  <p:cNvSpPr>
                    <a:spLocks/>
                  </p:cNvSpPr>
                  <p:nvPr/>
                </p:nvSpPr>
                <p:spPr bwMode="auto">
                  <a:xfrm>
                    <a:off x="4858" y="799"/>
                    <a:ext cx="168" cy="108"/>
                  </a:xfrm>
                  <a:custGeom>
                    <a:avLst/>
                    <a:gdLst>
                      <a:gd name="T0" fmla="*/ 75 w 335"/>
                      <a:gd name="T1" fmla="*/ 1 h 216"/>
                      <a:gd name="T2" fmla="*/ 59 w 335"/>
                      <a:gd name="T3" fmla="*/ 3 h 216"/>
                      <a:gd name="T4" fmla="*/ 44 w 335"/>
                      <a:gd name="T5" fmla="*/ 7 h 216"/>
                      <a:gd name="T6" fmla="*/ 31 w 335"/>
                      <a:gd name="T7" fmla="*/ 13 h 216"/>
                      <a:gd name="T8" fmla="*/ 20 w 335"/>
                      <a:gd name="T9" fmla="*/ 21 h 216"/>
                      <a:gd name="T10" fmla="*/ 11 w 335"/>
                      <a:gd name="T11" fmla="*/ 30 h 216"/>
                      <a:gd name="T12" fmla="*/ 4 w 335"/>
                      <a:gd name="T13" fmla="*/ 39 h 216"/>
                      <a:gd name="T14" fmla="*/ 1 w 335"/>
                      <a:gd name="T15" fmla="*/ 50 h 216"/>
                      <a:gd name="T16" fmla="*/ 1 w 335"/>
                      <a:gd name="T17" fmla="*/ 61 h 216"/>
                      <a:gd name="T18" fmla="*/ 4 w 335"/>
                      <a:gd name="T19" fmla="*/ 71 h 216"/>
                      <a:gd name="T20" fmla="*/ 11 w 335"/>
                      <a:gd name="T21" fmla="*/ 80 h 216"/>
                      <a:gd name="T22" fmla="*/ 20 w 335"/>
                      <a:gd name="T23" fmla="*/ 89 h 216"/>
                      <a:gd name="T24" fmla="*/ 31 w 335"/>
                      <a:gd name="T25" fmla="*/ 96 h 216"/>
                      <a:gd name="T26" fmla="*/ 44 w 335"/>
                      <a:gd name="T27" fmla="*/ 102 h 216"/>
                      <a:gd name="T28" fmla="*/ 59 w 335"/>
                      <a:gd name="T29" fmla="*/ 106 h 216"/>
                      <a:gd name="T30" fmla="*/ 75 w 335"/>
                      <a:gd name="T31" fmla="*/ 108 h 216"/>
                      <a:gd name="T32" fmla="*/ 92 w 335"/>
                      <a:gd name="T33" fmla="*/ 107 h 216"/>
                      <a:gd name="T34" fmla="*/ 109 w 335"/>
                      <a:gd name="T35" fmla="*/ 105 h 216"/>
                      <a:gd name="T36" fmla="*/ 124 w 335"/>
                      <a:gd name="T37" fmla="*/ 101 h 216"/>
                      <a:gd name="T38" fmla="*/ 137 w 335"/>
                      <a:gd name="T39" fmla="*/ 95 h 216"/>
                      <a:gd name="T40" fmla="*/ 149 w 335"/>
                      <a:gd name="T41" fmla="*/ 88 h 216"/>
                      <a:gd name="T42" fmla="*/ 157 w 335"/>
                      <a:gd name="T43" fmla="*/ 79 h 216"/>
                      <a:gd name="T44" fmla="*/ 164 w 335"/>
                      <a:gd name="T45" fmla="*/ 69 h 216"/>
                      <a:gd name="T46" fmla="*/ 167 w 335"/>
                      <a:gd name="T47" fmla="*/ 59 h 216"/>
                      <a:gd name="T48" fmla="*/ 167 w 335"/>
                      <a:gd name="T49" fmla="*/ 48 h 216"/>
                      <a:gd name="T50" fmla="*/ 164 w 335"/>
                      <a:gd name="T51" fmla="*/ 37 h 216"/>
                      <a:gd name="T52" fmla="*/ 157 w 335"/>
                      <a:gd name="T53" fmla="*/ 27 h 216"/>
                      <a:gd name="T54" fmla="*/ 149 w 335"/>
                      <a:gd name="T55" fmla="*/ 19 h 216"/>
                      <a:gd name="T56" fmla="*/ 137 w 335"/>
                      <a:gd name="T57" fmla="*/ 12 h 216"/>
                      <a:gd name="T58" fmla="*/ 124 w 335"/>
                      <a:gd name="T59" fmla="*/ 6 h 216"/>
                      <a:gd name="T60" fmla="*/ 109 w 335"/>
                      <a:gd name="T61" fmla="*/ 2 h 216"/>
                      <a:gd name="T62" fmla="*/ 92 w 335"/>
                      <a:gd name="T63" fmla="*/ 0 h 2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5" h="216">
                        <a:moveTo>
                          <a:pt x="167" y="0"/>
                        </a:moveTo>
                        <a:lnTo>
                          <a:pt x="150" y="1"/>
                        </a:lnTo>
                        <a:lnTo>
                          <a:pt x="134" y="3"/>
                        </a:lnTo>
                        <a:lnTo>
                          <a:pt x="117" y="5"/>
                        </a:lnTo>
                        <a:lnTo>
                          <a:pt x="102" y="9"/>
                        </a:lnTo>
                        <a:lnTo>
                          <a:pt x="87" y="14"/>
                        </a:lnTo>
                        <a:lnTo>
                          <a:pt x="73" y="19"/>
                        </a:lnTo>
                        <a:lnTo>
                          <a:pt x="61" y="26"/>
                        </a:lnTo>
                        <a:lnTo>
                          <a:pt x="49" y="33"/>
                        </a:lnTo>
                        <a:lnTo>
                          <a:pt x="39" y="41"/>
                        </a:lnTo>
                        <a:lnTo>
                          <a:pt x="28" y="50"/>
                        </a:lnTo>
                        <a:lnTo>
                          <a:pt x="21" y="59"/>
                        </a:lnTo>
                        <a:lnTo>
                          <a:pt x="13" y="68"/>
                        </a:lnTo>
                        <a:lnTo>
                          <a:pt x="8" y="78"/>
                        </a:lnTo>
                        <a:lnTo>
                          <a:pt x="4" y="89"/>
                        </a:lnTo>
                        <a:lnTo>
                          <a:pt x="2" y="99"/>
                        </a:lnTo>
                        <a:lnTo>
                          <a:pt x="0" y="110"/>
                        </a:lnTo>
                        <a:lnTo>
                          <a:pt x="2" y="121"/>
                        </a:lnTo>
                        <a:lnTo>
                          <a:pt x="4" y="132"/>
                        </a:lnTo>
                        <a:lnTo>
                          <a:pt x="8" y="142"/>
                        </a:lnTo>
                        <a:lnTo>
                          <a:pt x="13" y="151"/>
                        </a:lnTo>
                        <a:lnTo>
                          <a:pt x="21" y="160"/>
                        </a:lnTo>
                        <a:lnTo>
                          <a:pt x="28" y="169"/>
                        </a:lnTo>
                        <a:lnTo>
                          <a:pt x="39" y="178"/>
                        </a:lnTo>
                        <a:lnTo>
                          <a:pt x="49" y="186"/>
                        </a:lnTo>
                        <a:lnTo>
                          <a:pt x="61" y="192"/>
                        </a:lnTo>
                        <a:lnTo>
                          <a:pt x="73" y="199"/>
                        </a:lnTo>
                        <a:lnTo>
                          <a:pt x="87" y="204"/>
                        </a:lnTo>
                        <a:lnTo>
                          <a:pt x="102" y="208"/>
                        </a:lnTo>
                        <a:lnTo>
                          <a:pt x="117" y="212"/>
                        </a:lnTo>
                        <a:lnTo>
                          <a:pt x="134" y="214"/>
                        </a:lnTo>
                        <a:lnTo>
                          <a:pt x="150" y="216"/>
                        </a:lnTo>
                        <a:lnTo>
                          <a:pt x="167" y="216"/>
                        </a:lnTo>
                        <a:lnTo>
                          <a:pt x="184" y="214"/>
                        </a:lnTo>
                        <a:lnTo>
                          <a:pt x="200" y="213"/>
                        </a:lnTo>
                        <a:lnTo>
                          <a:pt x="217" y="210"/>
                        </a:lnTo>
                        <a:lnTo>
                          <a:pt x="232" y="207"/>
                        </a:lnTo>
                        <a:lnTo>
                          <a:pt x="247" y="201"/>
                        </a:lnTo>
                        <a:lnTo>
                          <a:pt x="261" y="196"/>
                        </a:lnTo>
                        <a:lnTo>
                          <a:pt x="273" y="190"/>
                        </a:lnTo>
                        <a:lnTo>
                          <a:pt x="285" y="182"/>
                        </a:lnTo>
                        <a:lnTo>
                          <a:pt x="297" y="175"/>
                        </a:lnTo>
                        <a:lnTo>
                          <a:pt x="306" y="167"/>
                        </a:lnTo>
                        <a:lnTo>
                          <a:pt x="314" y="158"/>
                        </a:lnTo>
                        <a:lnTo>
                          <a:pt x="321" y="148"/>
                        </a:lnTo>
                        <a:lnTo>
                          <a:pt x="327" y="137"/>
                        </a:lnTo>
                        <a:lnTo>
                          <a:pt x="331" y="127"/>
                        </a:lnTo>
                        <a:lnTo>
                          <a:pt x="334" y="117"/>
                        </a:lnTo>
                        <a:lnTo>
                          <a:pt x="335" y="105"/>
                        </a:lnTo>
                        <a:lnTo>
                          <a:pt x="334" y="95"/>
                        </a:lnTo>
                        <a:lnTo>
                          <a:pt x="331" y="83"/>
                        </a:lnTo>
                        <a:lnTo>
                          <a:pt x="327" y="73"/>
                        </a:lnTo>
                        <a:lnTo>
                          <a:pt x="321" y="64"/>
                        </a:lnTo>
                        <a:lnTo>
                          <a:pt x="314" y="54"/>
                        </a:lnTo>
                        <a:lnTo>
                          <a:pt x="306" y="46"/>
                        </a:lnTo>
                        <a:lnTo>
                          <a:pt x="297" y="37"/>
                        </a:lnTo>
                        <a:lnTo>
                          <a:pt x="285" y="29"/>
                        </a:lnTo>
                        <a:lnTo>
                          <a:pt x="273" y="23"/>
                        </a:lnTo>
                        <a:lnTo>
                          <a:pt x="261" y="17"/>
                        </a:lnTo>
                        <a:lnTo>
                          <a:pt x="247" y="12"/>
                        </a:lnTo>
                        <a:lnTo>
                          <a:pt x="232" y="8"/>
                        </a:lnTo>
                        <a:lnTo>
                          <a:pt x="217" y="4"/>
                        </a:lnTo>
                        <a:lnTo>
                          <a:pt x="200" y="1"/>
                        </a:lnTo>
                        <a:lnTo>
                          <a:pt x="184" y="0"/>
                        </a:lnTo>
                        <a:lnTo>
                          <a:pt x="167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155" name="Group 336"/>
                <p:cNvGrpSpPr>
                  <a:grpSpLocks/>
                </p:cNvGrpSpPr>
                <p:nvPr/>
              </p:nvGrpSpPr>
              <p:grpSpPr bwMode="auto">
                <a:xfrm>
                  <a:off x="4498" y="1351"/>
                  <a:ext cx="448" cy="578"/>
                  <a:chOff x="4247" y="799"/>
                  <a:chExt cx="448" cy="578"/>
                </a:xfrm>
              </p:grpSpPr>
              <p:sp>
                <p:nvSpPr>
                  <p:cNvPr id="45563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4330" y="799"/>
                    <a:ext cx="358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4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4321" y="800"/>
                    <a:ext cx="367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5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4313" y="801"/>
                    <a:ext cx="375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6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4305" y="803"/>
                    <a:ext cx="382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7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4298" y="805"/>
                    <a:ext cx="388" cy="56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8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4290" y="808"/>
                    <a:ext cx="396" cy="56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9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4283" y="810"/>
                    <a:ext cx="402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0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4277" y="814"/>
                    <a:ext cx="407" cy="55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1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817"/>
                    <a:ext cx="413" cy="55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2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4266" y="822"/>
                    <a:ext cx="418" cy="54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3" name="Line 347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826"/>
                    <a:ext cx="423" cy="54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4" name="Line 34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831"/>
                    <a:ext cx="426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5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835"/>
                    <a:ext cx="430" cy="53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6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841"/>
                    <a:ext cx="431" cy="53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7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4248" y="846"/>
                    <a:ext cx="434" cy="52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8" name="Line 352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51"/>
                    <a:ext cx="435" cy="52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79" name="Line 353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57"/>
                    <a:ext cx="435" cy="51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0" name="Line 354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62"/>
                    <a:ext cx="435" cy="51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1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4248" y="868"/>
                    <a:ext cx="434" cy="50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2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873"/>
                    <a:ext cx="431" cy="50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3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877"/>
                    <a:ext cx="430" cy="49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4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882"/>
                    <a:ext cx="426" cy="49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5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886"/>
                    <a:ext cx="423" cy="48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6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4266" y="890"/>
                    <a:ext cx="418" cy="48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7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894"/>
                    <a:ext cx="413" cy="48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8" name="Line 362"/>
                  <p:cNvSpPr>
                    <a:spLocks noChangeShapeType="1"/>
                  </p:cNvSpPr>
                  <p:nvPr/>
                </p:nvSpPr>
                <p:spPr bwMode="auto">
                  <a:xfrm>
                    <a:off x="4277" y="897"/>
                    <a:ext cx="407" cy="47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89" name="Line 363"/>
                  <p:cNvSpPr>
                    <a:spLocks noChangeShapeType="1"/>
                  </p:cNvSpPr>
                  <p:nvPr/>
                </p:nvSpPr>
                <p:spPr bwMode="auto">
                  <a:xfrm>
                    <a:off x="4283" y="900"/>
                    <a:ext cx="402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0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4290" y="902"/>
                    <a:ext cx="396" cy="47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1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4298" y="904"/>
                    <a:ext cx="388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2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4305" y="906"/>
                    <a:ext cx="382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3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4313" y="907"/>
                    <a:ext cx="375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4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4321" y="907"/>
                    <a:ext cx="367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5" name="Line 369"/>
                  <p:cNvSpPr>
                    <a:spLocks noChangeShapeType="1"/>
                  </p:cNvSpPr>
                  <p:nvPr/>
                </p:nvSpPr>
                <p:spPr bwMode="auto">
                  <a:xfrm>
                    <a:off x="4330" y="907"/>
                    <a:ext cx="358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6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4338" y="907"/>
                    <a:ext cx="351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7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4346" y="905"/>
                    <a:ext cx="343" cy="4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8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4355" y="904"/>
                    <a:ext cx="335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99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902"/>
                    <a:ext cx="329" cy="47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0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4369" y="900"/>
                    <a:ext cx="322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1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4376" y="896"/>
                    <a:ext cx="316" cy="48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2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4383" y="893"/>
                    <a:ext cx="309" cy="48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3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4389" y="889"/>
                    <a:ext cx="304" cy="48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4" name="Line 378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885"/>
                    <a:ext cx="299" cy="49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5" name="Line 379"/>
                  <p:cNvSpPr>
                    <a:spLocks noChangeShapeType="1"/>
                  </p:cNvSpPr>
                  <p:nvPr/>
                </p:nvSpPr>
                <p:spPr bwMode="auto">
                  <a:xfrm>
                    <a:off x="4399" y="881"/>
                    <a:ext cx="294" cy="49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6" name="Line 380"/>
                  <p:cNvSpPr>
                    <a:spLocks noChangeShapeType="1"/>
                  </p:cNvSpPr>
                  <p:nvPr/>
                </p:nvSpPr>
                <p:spPr bwMode="auto">
                  <a:xfrm>
                    <a:off x="4403" y="876"/>
                    <a:ext cx="291" cy="49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7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4407" y="871"/>
                    <a:ext cx="287" cy="50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8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866"/>
                    <a:ext cx="284" cy="50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09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861"/>
                    <a:ext cx="283" cy="51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0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4413" y="856"/>
                    <a:ext cx="282" cy="51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1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4414" y="850"/>
                    <a:ext cx="281" cy="52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2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4413" y="844"/>
                    <a:ext cx="282" cy="52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3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839"/>
                    <a:ext cx="283" cy="53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4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834"/>
                    <a:ext cx="284" cy="53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5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4407" y="829"/>
                    <a:ext cx="287" cy="54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6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4403" y="825"/>
                    <a:ext cx="291" cy="54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7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4399" y="821"/>
                    <a:ext cx="294" cy="55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8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816"/>
                    <a:ext cx="299" cy="55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19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4389" y="813"/>
                    <a:ext cx="304" cy="55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0" name="Line 394"/>
                  <p:cNvSpPr>
                    <a:spLocks noChangeShapeType="1"/>
                  </p:cNvSpPr>
                  <p:nvPr/>
                </p:nvSpPr>
                <p:spPr bwMode="auto">
                  <a:xfrm>
                    <a:off x="4383" y="810"/>
                    <a:ext cx="309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1" name="Line 395"/>
                  <p:cNvSpPr>
                    <a:spLocks noChangeShapeType="1"/>
                  </p:cNvSpPr>
                  <p:nvPr/>
                </p:nvSpPr>
                <p:spPr bwMode="auto">
                  <a:xfrm>
                    <a:off x="4376" y="807"/>
                    <a:ext cx="316" cy="56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2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4369" y="804"/>
                    <a:ext cx="322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3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802"/>
                    <a:ext cx="329" cy="56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4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4355" y="801"/>
                    <a:ext cx="335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5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4346" y="800"/>
                    <a:ext cx="343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6" name="Line 400"/>
                  <p:cNvSpPr>
                    <a:spLocks noChangeShapeType="1"/>
                  </p:cNvSpPr>
                  <p:nvPr/>
                </p:nvSpPr>
                <p:spPr bwMode="auto">
                  <a:xfrm>
                    <a:off x="4338" y="799"/>
                    <a:ext cx="351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7" name="Freeform 401"/>
                  <p:cNvSpPr>
                    <a:spLocks/>
                  </p:cNvSpPr>
                  <p:nvPr/>
                </p:nvSpPr>
                <p:spPr bwMode="auto">
                  <a:xfrm>
                    <a:off x="4682" y="1369"/>
                    <a:ext cx="13" cy="8"/>
                  </a:xfrm>
                  <a:custGeom>
                    <a:avLst/>
                    <a:gdLst>
                      <a:gd name="T0" fmla="*/ 5 w 24"/>
                      <a:gd name="T1" fmla="*/ 0 h 16"/>
                      <a:gd name="T2" fmla="*/ 5 w 24"/>
                      <a:gd name="T3" fmla="*/ 0 h 16"/>
                      <a:gd name="T4" fmla="*/ 3 w 24"/>
                      <a:gd name="T5" fmla="*/ 1 h 16"/>
                      <a:gd name="T6" fmla="*/ 2 w 24"/>
                      <a:gd name="T7" fmla="*/ 1 h 16"/>
                      <a:gd name="T8" fmla="*/ 1 w 24"/>
                      <a:gd name="T9" fmla="*/ 2 h 16"/>
                      <a:gd name="T10" fmla="*/ 1 w 24"/>
                      <a:gd name="T11" fmla="*/ 2 h 16"/>
                      <a:gd name="T12" fmla="*/ 0 w 24"/>
                      <a:gd name="T13" fmla="*/ 3 h 16"/>
                      <a:gd name="T14" fmla="*/ 0 w 24"/>
                      <a:gd name="T15" fmla="*/ 4 h 16"/>
                      <a:gd name="T16" fmla="*/ 0 w 24"/>
                      <a:gd name="T17" fmla="*/ 5 h 16"/>
                      <a:gd name="T18" fmla="*/ 0 w 24"/>
                      <a:gd name="T19" fmla="*/ 6 h 16"/>
                      <a:gd name="T20" fmla="*/ 1 w 24"/>
                      <a:gd name="T21" fmla="*/ 6 h 16"/>
                      <a:gd name="T22" fmla="*/ 1 w 24"/>
                      <a:gd name="T23" fmla="*/ 7 h 16"/>
                      <a:gd name="T24" fmla="*/ 2 w 24"/>
                      <a:gd name="T25" fmla="*/ 8 h 16"/>
                      <a:gd name="T26" fmla="*/ 3 w 24"/>
                      <a:gd name="T27" fmla="*/ 8 h 16"/>
                      <a:gd name="T28" fmla="*/ 5 w 24"/>
                      <a:gd name="T29" fmla="*/ 8 h 16"/>
                      <a:gd name="T30" fmla="*/ 5 w 24"/>
                      <a:gd name="T31" fmla="*/ 8 h 16"/>
                      <a:gd name="T32" fmla="*/ 7 w 24"/>
                      <a:gd name="T33" fmla="*/ 8 h 16"/>
                      <a:gd name="T34" fmla="*/ 8 w 24"/>
                      <a:gd name="T35" fmla="*/ 8 h 16"/>
                      <a:gd name="T36" fmla="*/ 10 w 24"/>
                      <a:gd name="T37" fmla="*/ 8 h 16"/>
                      <a:gd name="T38" fmla="*/ 10 w 24"/>
                      <a:gd name="T39" fmla="*/ 8 h 16"/>
                      <a:gd name="T40" fmla="*/ 12 w 24"/>
                      <a:gd name="T41" fmla="*/ 7 h 16"/>
                      <a:gd name="T42" fmla="*/ 12 w 24"/>
                      <a:gd name="T43" fmla="*/ 6 h 16"/>
                      <a:gd name="T44" fmla="*/ 12 w 24"/>
                      <a:gd name="T45" fmla="*/ 6 h 16"/>
                      <a:gd name="T46" fmla="*/ 13 w 24"/>
                      <a:gd name="T47" fmla="*/ 5 h 16"/>
                      <a:gd name="T48" fmla="*/ 13 w 24"/>
                      <a:gd name="T49" fmla="*/ 4 h 16"/>
                      <a:gd name="T50" fmla="*/ 12 w 24"/>
                      <a:gd name="T51" fmla="*/ 3 h 16"/>
                      <a:gd name="T52" fmla="*/ 12 w 24"/>
                      <a:gd name="T53" fmla="*/ 2 h 16"/>
                      <a:gd name="T54" fmla="*/ 12 w 24"/>
                      <a:gd name="T55" fmla="*/ 2 h 16"/>
                      <a:gd name="T56" fmla="*/ 10 w 24"/>
                      <a:gd name="T57" fmla="*/ 1 h 16"/>
                      <a:gd name="T58" fmla="*/ 10 w 24"/>
                      <a:gd name="T59" fmla="*/ 1 h 16"/>
                      <a:gd name="T60" fmla="*/ 8 w 24"/>
                      <a:gd name="T61" fmla="*/ 0 h 16"/>
                      <a:gd name="T62" fmla="*/ 7 w 24"/>
                      <a:gd name="T63" fmla="*/ 0 h 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16">
                        <a:moveTo>
                          <a:pt x="11" y="0"/>
                        </a:move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7" y="2"/>
                        </a:lnTo>
                        <a:lnTo>
                          <a:pt x="6" y="2"/>
                        </a:lnTo>
                        <a:lnTo>
                          <a:pt x="5" y="2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6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0" y="11"/>
                        </a:lnTo>
                        <a:lnTo>
                          <a:pt x="1" y="11"/>
                        </a:lnTo>
                        <a:lnTo>
                          <a:pt x="1" y="12"/>
                        </a:lnTo>
                        <a:lnTo>
                          <a:pt x="2" y="12"/>
                        </a:lnTo>
                        <a:lnTo>
                          <a:pt x="2" y="13"/>
                        </a:lnTo>
                        <a:lnTo>
                          <a:pt x="4" y="13"/>
                        </a:lnTo>
                        <a:lnTo>
                          <a:pt x="4" y="15"/>
                        </a:lnTo>
                        <a:lnTo>
                          <a:pt x="5" y="15"/>
                        </a:lnTo>
                        <a:lnTo>
                          <a:pt x="6" y="15"/>
                        </a:lnTo>
                        <a:lnTo>
                          <a:pt x="7" y="16"/>
                        </a:lnTo>
                        <a:lnTo>
                          <a:pt x="9" y="16"/>
                        </a:lnTo>
                        <a:lnTo>
                          <a:pt x="10" y="16"/>
                        </a:lnTo>
                        <a:lnTo>
                          <a:pt x="11" y="16"/>
                        </a:lnTo>
                        <a:lnTo>
                          <a:pt x="13" y="16"/>
                        </a:lnTo>
                        <a:lnTo>
                          <a:pt x="14" y="16"/>
                        </a:lnTo>
                        <a:lnTo>
                          <a:pt x="15" y="16"/>
                        </a:lnTo>
                        <a:lnTo>
                          <a:pt x="16" y="15"/>
                        </a:lnTo>
                        <a:lnTo>
                          <a:pt x="18" y="15"/>
                        </a:lnTo>
                        <a:lnTo>
                          <a:pt x="19" y="15"/>
                        </a:lnTo>
                        <a:lnTo>
                          <a:pt x="20" y="13"/>
                        </a:lnTo>
                        <a:lnTo>
                          <a:pt x="22" y="13"/>
                        </a:lnTo>
                        <a:lnTo>
                          <a:pt x="22" y="12"/>
                        </a:lnTo>
                        <a:lnTo>
                          <a:pt x="23" y="12"/>
                        </a:lnTo>
                        <a:lnTo>
                          <a:pt x="23" y="11"/>
                        </a:lnTo>
                        <a:lnTo>
                          <a:pt x="24" y="9"/>
                        </a:lnTo>
                        <a:lnTo>
                          <a:pt x="24" y="8"/>
                        </a:lnTo>
                        <a:lnTo>
                          <a:pt x="24" y="7"/>
                        </a:lnTo>
                        <a:lnTo>
                          <a:pt x="23" y="6"/>
                        </a:lnTo>
                        <a:lnTo>
                          <a:pt x="23" y="4"/>
                        </a:lnTo>
                        <a:lnTo>
                          <a:pt x="22" y="4"/>
                        </a:lnTo>
                        <a:lnTo>
                          <a:pt x="22" y="3"/>
                        </a:lnTo>
                        <a:lnTo>
                          <a:pt x="20" y="3"/>
                        </a:lnTo>
                        <a:lnTo>
                          <a:pt x="19" y="2"/>
                        </a:lnTo>
                        <a:lnTo>
                          <a:pt x="18" y="2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28" name="Freeform 402"/>
                  <p:cNvSpPr>
                    <a:spLocks/>
                  </p:cNvSpPr>
                  <p:nvPr/>
                </p:nvSpPr>
                <p:spPr bwMode="auto">
                  <a:xfrm>
                    <a:off x="4247" y="799"/>
                    <a:ext cx="167" cy="108"/>
                  </a:xfrm>
                  <a:custGeom>
                    <a:avLst/>
                    <a:gdLst>
                      <a:gd name="T0" fmla="*/ 75 w 333"/>
                      <a:gd name="T1" fmla="*/ 1 h 216"/>
                      <a:gd name="T2" fmla="*/ 58 w 333"/>
                      <a:gd name="T3" fmla="*/ 3 h 216"/>
                      <a:gd name="T4" fmla="*/ 43 w 333"/>
                      <a:gd name="T5" fmla="*/ 9 h 216"/>
                      <a:gd name="T6" fmla="*/ 30 w 333"/>
                      <a:gd name="T7" fmla="*/ 15 h 216"/>
                      <a:gd name="T8" fmla="*/ 19 w 333"/>
                      <a:gd name="T9" fmla="*/ 23 h 216"/>
                      <a:gd name="T10" fmla="*/ 10 w 333"/>
                      <a:gd name="T11" fmla="*/ 32 h 216"/>
                      <a:gd name="T12" fmla="*/ 4 w 333"/>
                      <a:gd name="T13" fmla="*/ 41 h 216"/>
                      <a:gd name="T14" fmla="*/ 0 w 333"/>
                      <a:gd name="T15" fmla="*/ 52 h 216"/>
                      <a:gd name="T16" fmla="*/ 0 w 333"/>
                      <a:gd name="T17" fmla="*/ 63 h 216"/>
                      <a:gd name="T18" fmla="*/ 4 w 333"/>
                      <a:gd name="T19" fmla="*/ 73 h 216"/>
                      <a:gd name="T20" fmla="*/ 10 w 333"/>
                      <a:gd name="T21" fmla="*/ 82 h 216"/>
                      <a:gd name="T22" fmla="*/ 19 w 333"/>
                      <a:gd name="T23" fmla="*/ 91 h 216"/>
                      <a:gd name="T24" fmla="*/ 30 w 333"/>
                      <a:gd name="T25" fmla="*/ 98 h 216"/>
                      <a:gd name="T26" fmla="*/ 43 w 333"/>
                      <a:gd name="T27" fmla="*/ 103 h 216"/>
                      <a:gd name="T28" fmla="*/ 58 w 333"/>
                      <a:gd name="T29" fmla="*/ 107 h 216"/>
                      <a:gd name="T30" fmla="*/ 75 w 333"/>
                      <a:gd name="T31" fmla="*/ 108 h 216"/>
                      <a:gd name="T32" fmla="*/ 91 w 333"/>
                      <a:gd name="T33" fmla="*/ 107 h 216"/>
                      <a:gd name="T34" fmla="*/ 108 w 333"/>
                      <a:gd name="T35" fmla="*/ 105 h 216"/>
                      <a:gd name="T36" fmla="*/ 123 w 333"/>
                      <a:gd name="T37" fmla="*/ 100 h 216"/>
                      <a:gd name="T38" fmla="*/ 136 w 333"/>
                      <a:gd name="T39" fmla="*/ 94 h 216"/>
                      <a:gd name="T40" fmla="*/ 148 w 333"/>
                      <a:gd name="T41" fmla="*/ 86 h 216"/>
                      <a:gd name="T42" fmla="*/ 157 w 333"/>
                      <a:gd name="T43" fmla="*/ 77 h 216"/>
                      <a:gd name="T44" fmla="*/ 163 w 333"/>
                      <a:gd name="T45" fmla="*/ 67 h 216"/>
                      <a:gd name="T46" fmla="*/ 166 w 333"/>
                      <a:gd name="T47" fmla="*/ 57 h 216"/>
                      <a:gd name="T48" fmla="*/ 166 w 333"/>
                      <a:gd name="T49" fmla="*/ 45 h 216"/>
                      <a:gd name="T50" fmla="*/ 163 w 333"/>
                      <a:gd name="T51" fmla="*/ 35 h 216"/>
                      <a:gd name="T52" fmla="*/ 157 w 333"/>
                      <a:gd name="T53" fmla="*/ 25 h 216"/>
                      <a:gd name="T54" fmla="*/ 148 w 333"/>
                      <a:gd name="T55" fmla="*/ 17 h 216"/>
                      <a:gd name="T56" fmla="*/ 136 w 333"/>
                      <a:gd name="T57" fmla="*/ 11 h 216"/>
                      <a:gd name="T58" fmla="*/ 123 w 333"/>
                      <a:gd name="T59" fmla="*/ 5 h 216"/>
                      <a:gd name="T60" fmla="*/ 108 w 333"/>
                      <a:gd name="T61" fmla="*/ 2 h 216"/>
                      <a:gd name="T62" fmla="*/ 91 w 333"/>
                      <a:gd name="T63" fmla="*/ 0 h 2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3" h="216">
                        <a:moveTo>
                          <a:pt x="165" y="0"/>
                        </a:moveTo>
                        <a:lnTo>
                          <a:pt x="149" y="1"/>
                        </a:lnTo>
                        <a:lnTo>
                          <a:pt x="132" y="4"/>
                        </a:lnTo>
                        <a:lnTo>
                          <a:pt x="115" y="6"/>
                        </a:lnTo>
                        <a:lnTo>
                          <a:pt x="101" y="12"/>
                        </a:lnTo>
                        <a:lnTo>
                          <a:pt x="86" y="17"/>
                        </a:lnTo>
                        <a:lnTo>
                          <a:pt x="73" y="22"/>
                        </a:lnTo>
                        <a:lnTo>
                          <a:pt x="60" y="29"/>
                        </a:lnTo>
                        <a:lnTo>
                          <a:pt x="47" y="36"/>
                        </a:lnTo>
                        <a:lnTo>
                          <a:pt x="37" y="45"/>
                        </a:lnTo>
                        <a:lnTo>
                          <a:pt x="28" y="53"/>
                        </a:lnTo>
                        <a:lnTo>
                          <a:pt x="19" y="63"/>
                        </a:lnTo>
                        <a:lnTo>
                          <a:pt x="13" y="72"/>
                        </a:lnTo>
                        <a:lnTo>
                          <a:pt x="8" y="82"/>
                        </a:lnTo>
                        <a:lnTo>
                          <a:pt x="2" y="92"/>
                        </a:lnTo>
                        <a:lnTo>
                          <a:pt x="0" y="104"/>
                        </a:lnTo>
                        <a:lnTo>
                          <a:pt x="0" y="114"/>
                        </a:lnTo>
                        <a:lnTo>
                          <a:pt x="0" y="126"/>
                        </a:lnTo>
                        <a:lnTo>
                          <a:pt x="2" y="136"/>
                        </a:lnTo>
                        <a:lnTo>
                          <a:pt x="8" y="146"/>
                        </a:lnTo>
                        <a:lnTo>
                          <a:pt x="13" y="155"/>
                        </a:lnTo>
                        <a:lnTo>
                          <a:pt x="19" y="164"/>
                        </a:lnTo>
                        <a:lnTo>
                          <a:pt x="28" y="173"/>
                        </a:lnTo>
                        <a:lnTo>
                          <a:pt x="37" y="181"/>
                        </a:lnTo>
                        <a:lnTo>
                          <a:pt x="47" y="189"/>
                        </a:lnTo>
                        <a:lnTo>
                          <a:pt x="60" y="195"/>
                        </a:lnTo>
                        <a:lnTo>
                          <a:pt x="73" y="200"/>
                        </a:lnTo>
                        <a:lnTo>
                          <a:pt x="86" y="205"/>
                        </a:lnTo>
                        <a:lnTo>
                          <a:pt x="101" y="209"/>
                        </a:lnTo>
                        <a:lnTo>
                          <a:pt x="115" y="213"/>
                        </a:lnTo>
                        <a:lnTo>
                          <a:pt x="132" y="214"/>
                        </a:lnTo>
                        <a:lnTo>
                          <a:pt x="149" y="216"/>
                        </a:lnTo>
                        <a:lnTo>
                          <a:pt x="165" y="216"/>
                        </a:lnTo>
                        <a:lnTo>
                          <a:pt x="182" y="214"/>
                        </a:lnTo>
                        <a:lnTo>
                          <a:pt x="199" y="212"/>
                        </a:lnTo>
                        <a:lnTo>
                          <a:pt x="215" y="209"/>
                        </a:lnTo>
                        <a:lnTo>
                          <a:pt x="231" y="205"/>
                        </a:lnTo>
                        <a:lnTo>
                          <a:pt x="245" y="200"/>
                        </a:lnTo>
                        <a:lnTo>
                          <a:pt x="259" y="194"/>
                        </a:lnTo>
                        <a:lnTo>
                          <a:pt x="272" y="187"/>
                        </a:lnTo>
                        <a:lnTo>
                          <a:pt x="283" y="180"/>
                        </a:lnTo>
                        <a:lnTo>
                          <a:pt x="295" y="172"/>
                        </a:lnTo>
                        <a:lnTo>
                          <a:pt x="304" y="163"/>
                        </a:lnTo>
                        <a:lnTo>
                          <a:pt x="313" y="154"/>
                        </a:lnTo>
                        <a:lnTo>
                          <a:pt x="319" y="144"/>
                        </a:lnTo>
                        <a:lnTo>
                          <a:pt x="326" y="133"/>
                        </a:lnTo>
                        <a:lnTo>
                          <a:pt x="330" y="123"/>
                        </a:lnTo>
                        <a:lnTo>
                          <a:pt x="332" y="113"/>
                        </a:lnTo>
                        <a:lnTo>
                          <a:pt x="333" y="101"/>
                        </a:lnTo>
                        <a:lnTo>
                          <a:pt x="332" y="90"/>
                        </a:lnTo>
                        <a:lnTo>
                          <a:pt x="330" y="80"/>
                        </a:lnTo>
                        <a:lnTo>
                          <a:pt x="326" y="69"/>
                        </a:lnTo>
                        <a:lnTo>
                          <a:pt x="319" y="59"/>
                        </a:lnTo>
                        <a:lnTo>
                          <a:pt x="313" y="50"/>
                        </a:lnTo>
                        <a:lnTo>
                          <a:pt x="304" y="42"/>
                        </a:lnTo>
                        <a:lnTo>
                          <a:pt x="295" y="33"/>
                        </a:lnTo>
                        <a:lnTo>
                          <a:pt x="283" y="27"/>
                        </a:lnTo>
                        <a:lnTo>
                          <a:pt x="272" y="21"/>
                        </a:lnTo>
                        <a:lnTo>
                          <a:pt x="259" y="14"/>
                        </a:lnTo>
                        <a:lnTo>
                          <a:pt x="245" y="9"/>
                        </a:lnTo>
                        <a:lnTo>
                          <a:pt x="231" y="5"/>
                        </a:lnTo>
                        <a:lnTo>
                          <a:pt x="215" y="3"/>
                        </a:lnTo>
                        <a:lnTo>
                          <a:pt x="199" y="1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45156" name="Oval 403"/>
                <p:cNvSpPr>
                  <a:spLocks noChangeArrowheads="1"/>
                </p:cNvSpPr>
                <p:nvPr/>
              </p:nvSpPr>
              <p:spPr bwMode="auto">
                <a:xfrm>
                  <a:off x="5110" y="1349"/>
                  <a:ext cx="170" cy="113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5157" name="Oval 404"/>
                <p:cNvSpPr>
                  <a:spLocks noChangeArrowheads="1"/>
                </p:cNvSpPr>
                <p:nvPr/>
              </p:nvSpPr>
              <p:spPr bwMode="auto">
                <a:xfrm>
                  <a:off x="4499" y="1344"/>
                  <a:ext cx="170" cy="113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45158" name="Group 539"/>
                <p:cNvGrpSpPr>
                  <a:grpSpLocks/>
                </p:cNvGrpSpPr>
                <p:nvPr/>
              </p:nvGrpSpPr>
              <p:grpSpPr bwMode="auto">
                <a:xfrm>
                  <a:off x="4935" y="1351"/>
                  <a:ext cx="342" cy="579"/>
                  <a:chOff x="4684" y="799"/>
                  <a:chExt cx="342" cy="579"/>
                </a:xfrm>
              </p:grpSpPr>
              <p:sp>
                <p:nvSpPr>
                  <p:cNvPr id="45497" name="Line 5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0" y="799"/>
                    <a:ext cx="251" cy="57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8" name="Line 5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800"/>
                    <a:ext cx="244" cy="5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9" name="Line 5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801"/>
                    <a:ext cx="236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0" name="Line 5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2"/>
                    <a:ext cx="228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1" name="Line 5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4"/>
                    <a:ext cx="221" cy="56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2" name="Line 5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7"/>
                    <a:ext cx="214" cy="56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3" name="Line 5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7" y="809"/>
                    <a:ext cx="208" cy="56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4" name="Line 5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12"/>
                    <a:ext cx="202" cy="55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5" name="Line 5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16"/>
                    <a:ext cx="196" cy="55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6" name="Line 5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20"/>
                    <a:ext cx="191" cy="55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7" name="Line 5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25"/>
                    <a:ext cx="186" cy="54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8" name="Line 5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29"/>
                    <a:ext cx="183" cy="54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09" name="Line 5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33"/>
                    <a:ext cx="180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0" name="Line 5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39"/>
                    <a:ext cx="177" cy="53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1" name="Line 5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44"/>
                    <a:ext cx="176" cy="53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2" name="Line 5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49"/>
                    <a:ext cx="175" cy="52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3" name="Line 5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55"/>
                    <a:ext cx="174" cy="51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4" name="Line 5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60"/>
                    <a:ext cx="175" cy="51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5" name="Line 5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66"/>
                    <a:ext cx="176" cy="50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6" name="Line 5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71"/>
                    <a:ext cx="177" cy="50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7" name="Line 5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75"/>
                    <a:ext cx="180" cy="50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8" name="Line 5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80"/>
                    <a:ext cx="183" cy="49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19" name="Line 5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84"/>
                    <a:ext cx="186" cy="49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0" name="Line 5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89"/>
                    <a:ext cx="191" cy="48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1" name="Line 5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93"/>
                    <a:ext cx="196" cy="48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2" name="Line 5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96"/>
                    <a:ext cx="202" cy="48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3" name="Line 5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7" y="899"/>
                    <a:ext cx="208" cy="47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4" name="Line 5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2"/>
                    <a:ext cx="214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5" name="Line 5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3"/>
                    <a:ext cx="221" cy="47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6" name="Line 5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5"/>
                    <a:ext cx="228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7" name="Line 5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907"/>
                    <a:ext cx="236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8" name="Line 5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907"/>
                    <a:ext cx="244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29" name="Line 5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0" y="907"/>
                    <a:ext cx="251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0" name="Line 5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907"/>
                    <a:ext cx="259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1" name="Line 5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906"/>
                    <a:ext cx="267" cy="47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2" name="Line 5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905"/>
                    <a:ext cx="275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3" name="Line 5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903"/>
                    <a:ext cx="281" cy="47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4" name="Line 5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900"/>
                    <a:ext cx="288" cy="47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5" name="Line 5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98"/>
                    <a:ext cx="295" cy="48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6" name="Line 5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94"/>
                    <a:ext cx="301" cy="48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7" name="Line 5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91"/>
                    <a:ext cx="306" cy="48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8" name="Line 5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87"/>
                    <a:ext cx="311" cy="48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39" name="Line 5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83"/>
                    <a:ext cx="316" cy="49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0" name="Line 5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78"/>
                    <a:ext cx="320" cy="49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1" name="Line 5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73"/>
                    <a:ext cx="323" cy="50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2" name="Line 5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68"/>
                    <a:ext cx="326" cy="50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3" name="Line 5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63"/>
                    <a:ext cx="328" cy="51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4" name="Line 5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58"/>
                    <a:ext cx="329" cy="51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5" name="Line 5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52"/>
                    <a:ext cx="330" cy="52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6" name="Line 5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47"/>
                    <a:ext cx="329" cy="52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7" name="Line 5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41"/>
                    <a:ext cx="328" cy="53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8" name="Line 5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36"/>
                    <a:ext cx="326" cy="53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49" name="Line 5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32"/>
                    <a:ext cx="323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0" name="Line 5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26"/>
                    <a:ext cx="320" cy="54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1" name="Line 5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23"/>
                    <a:ext cx="316" cy="54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2" name="Line 5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18"/>
                    <a:ext cx="311" cy="55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3" name="Line 5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14"/>
                    <a:ext cx="306" cy="55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4" name="Line 5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11"/>
                    <a:ext cx="301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5" name="Line 5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8"/>
                    <a:ext cx="295" cy="56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6" name="Line 5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5"/>
                    <a:ext cx="288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7" name="Line 6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3"/>
                    <a:ext cx="281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8" name="Line 6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801"/>
                    <a:ext cx="275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59" name="Line 6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800"/>
                    <a:ext cx="267" cy="5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0" name="Line 6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799"/>
                    <a:ext cx="259" cy="57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1" name="Freeform 604"/>
                  <p:cNvSpPr>
                    <a:spLocks/>
                  </p:cNvSpPr>
                  <p:nvPr/>
                </p:nvSpPr>
                <p:spPr bwMode="auto">
                  <a:xfrm>
                    <a:off x="4684" y="1371"/>
                    <a:ext cx="12" cy="7"/>
                  </a:xfrm>
                  <a:custGeom>
                    <a:avLst/>
                    <a:gdLst>
                      <a:gd name="T0" fmla="*/ 5 w 23"/>
                      <a:gd name="T1" fmla="*/ 0 h 15"/>
                      <a:gd name="T2" fmla="*/ 4 w 23"/>
                      <a:gd name="T3" fmla="*/ 0 h 15"/>
                      <a:gd name="T4" fmla="*/ 3 w 23"/>
                      <a:gd name="T5" fmla="*/ 0 h 15"/>
                      <a:gd name="T6" fmla="*/ 2 w 23"/>
                      <a:gd name="T7" fmla="*/ 0 h 15"/>
                      <a:gd name="T8" fmla="*/ 1 w 23"/>
                      <a:gd name="T9" fmla="*/ 1 h 15"/>
                      <a:gd name="T10" fmla="*/ 1 w 23"/>
                      <a:gd name="T11" fmla="*/ 2 h 15"/>
                      <a:gd name="T12" fmla="*/ 1 w 23"/>
                      <a:gd name="T13" fmla="*/ 2 h 15"/>
                      <a:gd name="T14" fmla="*/ 0 w 23"/>
                      <a:gd name="T15" fmla="*/ 3 h 15"/>
                      <a:gd name="T16" fmla="*/ 0 w 23"/>
                      <a:gd name="T17" fmla="*/ 4 h 15"/>
                      <a:gd name="T18" fmla="*/ 1 w 23"/>
                      <a:gd name="T19" fmla="*/ 4 h 15"/>
                      <a:gd name="T20" fmla="*/ 1 w 23"/>
                      <a:gd name="T21" fmla="*/ 6 h 15"/>
                      <a:gd name="T22" fmla="*/ 1 w 23"/>
                      <a:gd name="T23" fmla="*/ 6 h 15"/>
                      <a:gd name="T24" fmla="*/ 2 w 23"/>
                      <a:gd name="T25" fmla="*/ 6 h 15"/>
                      <a:gd name="T26" fmla="*/ 3 w 23"/>
                      <a:gd name="T27" fmla="*/ 7 h 15"/>
                      <a:gd name="T28" fmla="*/ 4 w 23"/>
                      <a:gd name="T29" fmla="*/ 7 h 15"/>
                      <a:gd name="T30" fmla="*/ 5 w 23"/>
                      <a:gd name="T31" fmla="*/ 7 h 15"/>
                      <a:gd name="T32" fmla="*/ 6 w 23"/>
                      <a:gd name="T33" fmla="*/ 7 h 15"/>
                      <a:gd name="T34" fmla="*/ 8 w 23"/>
                      <a:gd name="T35" fmla="*/ 7 h 15"/>
                      <a:gd name="T36" fmla="*/ 8 w 23"/>
                      <a:gd name="T37" fmla="*/ 7 h 15"/>
                      <a:gd name="T38" fmla="*/ 10 w 23"/>
                      <a:gd name="T39" fmla="*/ 6 h 15"/>
                      <a:gd name="T40" fmla="*/ 10 w 23"/>
                      <a:gd name="T41" fmla="*/ 6 h 15"/>
                      <a:gd name="T42" fmla="*/ 11 w 23"/>
                      <a:gd name="T43" fmla="*/ 6 h 15"/>
                      <a:gd name="T44" fmla="*/ 12 w 23"/>
                      <a:gd name="T45" fmla="*/ 4 h 15"/>
                      <a:gd name="T46" fmla="*/ 12 w 23"/>
                      <a:gd name="T47" fmla="*/ 4 h 15"/>
                      <a:gd name="T48" fmla="*/ 12 w 23"/>
                      <a:gd name="T49" fmla="*/ 3 h 15"/>
                      <a:gd name="T50" fmla="*/ 12 w 23"/>
                      <a:gd name="T51" fmla="*/ 2 h 15"/>
                      <a:gd name="T52" fmla="*/ 11 w 23"/>
                      <a:gd name="T53" fmla="*/ 2 h 15"/>
                      <a:gd name="T54" fmla="*/ 10 w 23"/>
                      <a:gd name="T55" fmla="*/ 1 h 15"/>
                      <a:gd name="T56" fmla="*/ 10 w 23"/>
                      <a:gd name="T57" fmla="*/ 0 h 15"/>
                      <a:gd name="T58" fmla="*/ 8 w 23"/>
                      <a:gd name="T59" fmla="*/ 0 h 15"/>
                      <a:gd name="T60" fmla="*/ 8 w 23"/>
                      <a:gd name="T61" fmla="*/ 0 h 15"/>
                      <a:gd name="T62" fmla="*/ 6 w 23"/>
                      <a:gd name="T63" fmla="*/ 0 h 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3" h="15">
                        <a:moveTo>
                          <a:pt x="11" y="0"/>
                        </a:move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6" y="1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1" y="9"/>
                        </a:lnTo>
                        <a:lnTo>
                          <a:pt x="1" y="10"/>
                        </a:lnTo>
                        <a:lnTo>
                          <a:pt x="1" y="12"/>
                        </a:lnTo>
                        <a:lnTo>
                          <a:pt x="2" y="12"/>
                        </a:lnTo>
                        <a:lnTo>
                          <a:pt x="3" y="13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9" y="14"/>
                        </a:lnTo>
                        <a:lnTo>
                          <a:pt x="10" y="15"/>
                        </a:lnTo>
                        <a:lnTo>
                          <a:pt x="11" y="15"/>
                        </a:lnTo>
                        <a:lnTo>
                          <a:pt x="12" y="15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6" y="14"/>
                        </a:lnTo>
                        <a:lnTo>
                          <a:pt x="18" y="14"/>
                        </a:lnTo>
                        <a:lnTo>
                          <a:pt x="19" y="13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1" y="10"/>
                        </a:lnTo>
                        <a:lnTo>
                          <a:pt x="23" y="9"/>
                        </a:lnTo>
                        <a:lnTo>
                          <a:pt x="23" y="8"/>
                        </a:lnTo>
                        <a:lnTo>
                          <a:pt x="23" y="6"/>
                        </a:lnTo>
                        <a:lnTo>
                          <a:pt x="23" y="5"/>
                        </a:lnTo>
                        <a:lnTo>
                          <a:pt x="21" y="4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9" y="1"/>
                        </a:lnTo>
                        <a:lnTo>
                          <a:pt x="18" y="1"/>
                        </a:lnTo>
                        <a:lnTo>
                          <a:pt x="16" y="1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62" name="Freeform 605"/>
                  <p:cNvSpPr>
                    <a:spLocks/>
                  </p:cNvSpPr>
                  <p:nvPr/>
                </p:nvSpPr>
                <p:spPr bwMode="auto">
                  <a:xfrm>
                    <a:off x="4858" y="799"/>
                    <a:ext cx="168" cy="108"/>
                  </a:xfrm>
                  <a:custGeom>
                    <a:avLst/>
                    <a:gdLst>
                      <a:gd name="T0" fmla="*/ 75 w 335"/>
                      <a:gd name="T1" fmla="*/ 1 h 216"/>
                      <a:gd name="T2" fmla="*/ 59 w 335"/>
                      <a:gd name="T3" fmla="*/ 3 h 216"/>
                      <a:gd name="T4" fmla="*/ 44 w 335"/>
                      <a:gd name="T5" fmla="*/ 7 h 216"/>
                      <a:gd name="T6" fmla="*/ 31 w 335"/>
                      <a:gd name="T7" fmla="*/ 13 h 216"/>
                      <a:gd name="T8" fmla="*/ 20 w 335"/>
                      <a:gd name="T9" fmla="*/ 21 h 216"/>
                      <a:gd name="T10" fmla="*/ 11 w 335"/>
                      <a:gd name="T11" fmla="*/ 30 h 216"/>
                      <a:gd name="T12" fmla="*/ 4 w 335"/>
                      <a:gd name="T13" fmla="*/ 39 h 216"/>
                      <a:gd name="T14" fmla="*/ 1 w 335"/>
                      <a:gd name="T15" fmla="*/ 50 h 216"/>
                      <a:gd name="T16" fmla="*/ 1 w 335"/>
                      <a:gd name="T17" fmla="*/ 61 h 216"/>
                      <a:gd name="T18" fmla="*/ 4 w 335"/>
                      <a:gd name="T19" fmla="*/ 71 h 216"/>
                      <a:gd name="T20" fmla="*/ 11 w 335"/>
                      <a:gd name="T21" fmla="*/ 80 h 216"/>
                      <a:gd name="T22" fmla="*/ 20 w 335"/>
                      <a:gd name="T23" fmla="*/ 89 h 216"/>
                      <a:gd name="T24" fmla="*/ 31 w 335"/>
                      <a:gd name="T25" fmla="*/ 96 h 216"/>
                      <a:gd name="T26" fmla="*/ 44 w 335"/>
                      <a:gd name="T27" fmla="*/ 102 h 216"/>
                      <a:gd name="T28" fmla="*/ 59 w 335"/>
                      <a:gd name="T29" fmla="*/ 106 h 216"/>
                      <a:gd name="T30" fmla="*/ 75 w 335"/>
                      <a:gd name="T31" fmla="*/ 108 h 216"/>
                      <a:gd name="T32" fmla="*/ 92 w 335"/>
                      <a:gd name="T33" fmla="*/ 107 h 216"/>
                      <a:gd name="T34" fmla="*/ 109 w 335"/>
                      <a:gd name="T35" fmla="*/ 105 h 216"/>
                      <a:gd name="T36" fmla="*/ 124 w 335"/>
                      <a:gd name="T37" fmla="*/ 101 h 216"/>
                      <a:gd name="T38" fmla="*/ 137 w 335"/>
                      <a:gd name="T39" fmla="*/ 95 h 216"/>
                      <a:gd name="T40" fmla="*/ 149 w 335"/>
                      <a:gd name="T41" fmla="*/ 88 h 216"/>
                      <a:gd name="T42" fmla="*/ 157 w 335"/>
                      <a:gd name="T43" fmla="*/ 79 h 216"/>
                      <a:gd name="T44" fmla="*/ 164 w 335"/>
                      <a:gd name="T45" fmla="*/ 69 h 216"/>
                      <a:gd name="T46" fmla="*/ 167 w 335"/>
                      <a:gd name="T47" fmla="*/ 59 h 216"/>
                      <a:gd name="T48" fmla="*/ 167 w 335"/>
                      <a:gd name="T49" fmla="*/ 48 h 216"/>
                      <a:gd name="T50" fmla="*/ 164 w 335"/>
                      <a:gd name="T51" fmla="*/ 37 h 216"/>
                      <a:gd name="T52" fmla="*/ 157 w 335"/>
                      <a:gd name="T53" fmla="*/ 27 h 216"/>
                      <a:gd name="T54" fmla="*/ 149 w 335"/>
                      <a:gd name="T55" fmla="*/ 19 h 216"/>
                      <a:gd name="T56" fmla="*/ 137 w 335"/>
                      <a:gd name="T57" fmla="*/ 12 h 216"/>
                      <a:gd name="T58" fmla="*/ 124 w 335"/>
                      <a:gd name="T59" fmla="*/ 6 h 216"/>
                      <a:gd name="T60" fmla="*/ 109 w 335"/>
                      <a:gd name="T61" fmla="*/ 2 h 216"/>
                      <a:gd name="T62" fmla="*/ 92 w 335"/>
                      <a:gd name="T63" fmla="*/ 0 h 2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5" h="216">
                        <a:moveTo>
                          <a:pt x="167" y="0"/>
                        </a:moveTo>
                        <a:lnTo>
                          <a:pt x="150" y="1"/>
                        </a:lnTo>
                        <a:lnTo>
                          <a:pt x="134" y="3"/>
                        </a:lnTo>
                        <a:lnTo>
                          <a:pt x="117" y="5"/>
                        </a:lnTo>
                        <a:lnTo>
                          <a:pt x="102" y="9"/>
                        </a:lnTo>
                        <a:lnTo>
                          <a:pt x="87" y="14"/>
                        </a:lnTo>
                        <a:lnTo>
                          <a:pt x="73" y="19"/>
                        </a:lnTo>
                        <a:lnTo>
                          <a:pt x="61" y="26"/>
                        </a:lnTo>
                        <a:lnTo>
                          <a:pt x="49" y="33"/>
                        </a:lnTo>
                        <a:lnTo>
                          <a:pt x="39" y="41"/>
                        </a:lnTo>
                        <a:lnTo>
                          <a:pt x="28" y="50"/>
                        </a:lnTo>
                        <a:lnTo>
                          <a:pt x="21" y="59"/>
                        </a:lnTo>
                        <a:lnTo>
                          <a:pt x="13" y="68"/>
                        </a:lnTo>
                        <a:lnTo>
                          <a:pt x="8" y="78"/>
                        </a:lnTo>
                        <a:lnTo>
                          <a:pt x="4" y="89"/>
                        </a:lnTo>
                        <a:lnTo>
                          <a:pt x="2" y="99"/>
                        </a:lnTo>
                        <a:lnTo>
                          <a:pt x="0" y="110"/>
                        </a:lnTo>
                        <a:lnTo>
                          <a:pt x="2" y="121"/>
                        </a:lnTo>
                        <a:lnTo>
                          <a:pt x="4" y="132"/>
                        </a:lnTo>
                        <a:lnTo>
                          <a:pt x="8" y="142"/>
                        </a:lnTo>
                        <a:lnTo>
                          <a:pt x="13" y="151"/>
                        </a:lnTo>
                        <a:lnTo>
                          <a:pt x="21" y="160"/>
                        </a:lnTo>
                        <a:lnTo>
                          <a:pt x="28" y="169"/>
                        </a:lnTo>
                        <a:lnTo>
                          <a:pt x="39" y="178"/>
                        </a:lnTo>
                        <a:lnTo>
                          <a:pt x="49" y="186"/>
                        </a:lnTo>
                        <a:lnTo>
                          <a:pt x="61" y="192"/>
                        </a:lnTo>
                        <a:lnTo>
                          <a:pt x="73" y="199"/>
                        </a:lnTo>
                        <a:lnTo>
                          <a:pt x="87" y="204"/>
                        </a:lnTo>
                        <a:lnTo>
                          <a:pt x="102" y="208"/>
                        </a:lnTo>
                        <a:lnTo>
                          <a:pt x="117" y="212"/>
                        </a:lnTo>
                        <a:lnTo>
                          <a:pt x="134" y="214"/>
                        </a:lnTo>
                        <a:lnTo>
                          <a:pt x="150" y="216"/>
                        </a:lnTo>
                        <a:lnTo>
                          <a:pt x="167" y="216"/>
                        </a:lnTo>
                        <a:lnTo>
                          <a:pt x="184" y="214"/>
                        </a:lnTo>
                        <a:lnTo>
                          <a:pt x="200" y="213"/>
                        </a:lnTo>
                        <a:lnTo>
                          <a:pt x="217" y="210"/>
                        </a:lnTo>
                        <a:lnTo>
                          <a:pt x="232" y="207"/>
                        </a:lnTo>
                        <a:lnTo>
                          <a:pt x="247" y="201"/>
                        </a:lnTo>
                        <a:lnTo>
                          <a:pt x="261" y="196"/>
                        </a:lnTo>
                        <a:lnTo>
                          <a:pt x="273" y="190"/>
                        </a:lnTo>
                        <a:lnTo>
                          <a:pt x="285" y="182"/>
                        </a:lnTo>
                        <a:lnTo>
                          <a:pt x="297" y="175"/>
                        </a:lnTo>
                        <a:lnTo>
                          <a:pt x="306" y="167"/>
                        </a:lnTo>
                        <a:lnTo>
                          <a:pt x="314" y="158"/>
                        </a:lnTo>
                        <a:lnTo>
                          <a:pt x="321" y="148"/>
                        </a:lnTo>
                        <a:lnTo>
                          <a:pt x="327" y="137"/>
                        </a:lnTo>
                        <a:lnTo>
                          <a:pt x="331" y="127"/>
                        </a:lnTo>
                        <a:lnTo>
                          <a:pt x="334" y="117"/>
                        </a:lnTo>
                        <a:lnTo>
                          <a:pt x="335" y="105"/>
                        </a:lnTo>
                        <a:lnTo>
                          <a:pt x="334" y="95"/>
                        </a:lnTo>
                        <a:lnTo>
                          <a:pt x="331" y="83"/>
                        </a:lnTo>
                        <a:lnTo>
                          <a:pt x="327" y="73"/>
                        </a:lnTo>
                        <a:lnTo>
                          <a:pt x="321" y="64"/>
                        </a:lnTo>
                        <a:lnTo>
                          <a:pt x="314" y="54"/>
                        </a:lnTo>
                        <a:lnTo>
                          <a:pt x="306" y="46"/>
                        </a:lnTo>
                        <a:lnTo>
                          <a:pt x="297" y="37"/>
                        </a:lnTo>
                        <a:lnTo>
                          <a:pt x="285" y="29"/>
                        </a:lnTo>
                        <a:lnTo>
                          <a:pt x="273" y="23"/>
                        </a:lnTo>
                        <a:lnTo>
                          <a:pt x="261" y="17"/>
                        </a:lnTo>
                        <a:lnTo>
                          <a:pt x="247" y="12"/>
                        </a:lnTo>
                        <a:lnTo>
                          <a:pt x="232" y="8"/>
                        </a:lnTo>
                        <a:lnTo>
                          <a:pt x="217" y="4"/>
                        </a:lnTo>
                        <a:lnTo>
                          <a:pt x="200" y="1"/>
                        </a:lnTo>
                        <a:lnTo>
                          <a:pt x="184" y="0"/>
                        </a:lnTo>
                        <a:lnTo>
                          <a:pt x="167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159" name="Group 606"/>
                <p:cNvGrpSpPr>
                  <a:grpSpLocks/>
                </p:cNvGrpSpPr>
                <p:nvPr/>
              </p:nvGrpSpPr>
              <p:grpSpPr bwMode="auto">
                <a:xfrm>
                  <a:off x="4498" y="1351"/>
                  <a:ext cx="448" cy="578"/>
                  <a:chOff x="4247" y="799"/>
                  <a:chExt cx="448" cy="578"/>
                </a:xfrm>
              </p:grpSpPr>
              <p:sp>
                <p:nvSpPr>
                  <p:cNvPr id="45431" name="Line 607"/>
                  <p:cNvSpPr>
                    <a:spLocks noChangeShapeType="1"/>
                  </p:cNvSpPr>
                  <p:nvPr/>
                </p:nvSpPr>
                <p:spPr bwMode="auto">
                  <a:xfrm>
                    <a:off x="4330" y="799"/>
                    <a:ext cx="358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2" name="Line 608"/>
                  <p:cNvSpPr>
                    <a:spLocks noChangeShapeType="1"/>
                  </p:cNvSpPr>
                  <p:nvPr/>
                </p:nvSpPr>
                <p:spPr bwMode="auto">
                  <a:xfrm>
                    <a:off x="4321" y="800"/>
                    <a:ext cx="367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3" name="Line 609"/>
                  <p:cNvSpPr>
                    <a:spLocks noChangeShapeType="1"/>
                  </p:cNvSpPr>
                  <p:nvPr/>
                </p:nvSpPr>
                <p:spPr bwMode="auto">
                  <a:xfrm>
                    <a:off x="4313" y="801"/>
                    <a:ext cx="375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4" name="Line 610"/>
                  <p:cNvSpPr>
                    <a:spLocks noChangeShapeType="1"/>
                  </p:cNvSpPr>
                  <p:nvPr/>
                </p:nvSpPr>
                <p:spPr bwMode="auto">
                  <a:xfrm>
                    <a:off x="4305" y="803"/>
                    <a:ext cx="382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5" name="Line 611"/>
                  <p:cNvSpPr>
                    <a:spLocks noChangeShapeType="1"/>
                  </p:cNvSpPr>
                  <p:nvPr/>
                </p:nvSpPr>
                <p:spPr bwMode="auto">
                  <a:xfrm>
                    <a:off x="4298" y="805"/>
                    <a:ext cx="388" cy="56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6" name="Line 612"/>
                  <p:cNvSpPr>
                    <a:spLocks noChangeShapeType="1"/>
                  </p:cNvSpPr>
                  <p:nvPr/>
                </p:nvSpPr>
                <p:spPr bwMode="auto">
                  <a:xfrm>
                    <a:off x="4290" y="808"/>
                    <a:ext cx="396" cy="56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7" name="Line 613"/>
                  <p:cNvSpPr>
                    <a:spLocks noChangeShapeType="1"/>
                  </p:cNvSpPr>
                  <p:nvPr/>
                </p:nvSpPr>
                <p:spPr bwMode="auto">
                  <a:xfrm>
                    <a:off x="4283" y="810"/>
                    <a:ext cx="402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8" name="Line 614"/>
                  <p:cNvSpPr>
                    <a:spLocks noChangeShapeType="1"/>
                  </p:cNvSpPr>
                  <p:nvPr/>
                </p:nvSpPr>
                <p:spPr bwMode="auto">
                  <a:xfrm>
                    <a:off x="4277" y="814"/>
                    <a:ext cx="407" cy="55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9" name="Line 615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817"/>
                    <a:ext cx="413" cy="55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0" name="Line 616"/>
                  <p:cNvSpPr>
                    <a:spLocks noChangeShapeType="1"/>
                  </p:cNvSpPr>
                  <p:nvPr/>
                </p:nvSpPr>
                <p:spPr bwMode="auto">
                  <a:xfrm>
                    <a:off x="4266" y="822"/>
                    <a:ext cx="418" cy="54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1" name="Line 617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826"/>
                    <a:ext cx="423" cy="54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2" name="Line 61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831"/>
                    <a:ext cx="426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3" name="Line 619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835"/>
                    <a:ext cx="430" cy="53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4" name="Line 620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841"/>
                    <a:ext cx="431" cy="53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5" name="Line 621"/>
                  <p:cNvSpPr>
                    <a:spLocks noChangeShapeType="1"/>
                  </p:cNvSpPr>
                  <p:nvPr/>
                </p:nvSpPr>
                <p:spPr bwMode="auto">
                  <a:xfrm>
                    <a:off x="4248" y="846"/>
                    <a:ext cx="434" cy="52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6" name="Line 622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51"/>
                    <a:ext cx="435" cy="52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7" name="Line 623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57"/>
                    <a:ext cx="435" cy="51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8" name="Line 624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62"/>
                    <a:ext cx="435" cy="51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49" name="Line 625"/>
                  <p:cNvSpPr>
                    <a:spLocks noChangeShapeType="1"/>
                  </p:cNvSpPr>
                  <p:nvPr/>
                </p:nvSpPr>
                <p:spPr bwMode="auto">
                  <a:xfrm>
                    <a:off x="4248" y="868"/>
                    <a:ext cx="434" cy="50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0" name="Line 626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873"/>
                    <a:ext cx="431" cy="50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1" name="Line 627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877"/>
                    <a:ext cx="430" cy="49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2" name="Line 62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882"/>
                    <a:ext cx="426" cy="49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3" name="Line 629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886"/>
                    <a:ext cx="423" cy="48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4" name="Line 630"/>
                  <p:cNvSpPr>
                    <a:spLocks noChangeShapeType="1"/>
                  </p:cNvSpPr>
                  <p:nvPr/>
                </p:nvSpPr>
                <p:spPr bwMode="auto">
                  <a:xfrm>
                    <a:off x="4266" y="890"/>
                    <a:ext cx="418" cy="48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5" name="Line 631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894"/>
                    <a:ext cx="413" cy="48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6" name="Line 632"/>
                  <p:cNvSpPr>
                    <a:spLocks noChangeShapeType="1"/>
                  </p:cNvSpPr>
                  <p:nvPr/>
                </p:nvSpPr>
                <p:spPr bwMode="auto">
                  <a:xfrm>
                    <a:off x="4277" y="897"/>
                    <a:ext cx="407" cy="47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7" name="Line 633"/>
                  <p:cNvSpPr>
                    <a:spLocks noChangeShapeType="1"/>
                  </p:cNvSpPr>
                  <p:nvPr/>
                </p:nvSpPr>
                <p:spPr bwMode="auto">
                  <a:xfrm>
                    <a:off x="4283" y="900"/>
                    <a:ext cx="402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8" name="Line 634"/>
                  <p:cNvSpPr>
                    <a:spLocks noChangeShapeType="1"/>
                  </p:cNvSpPr>
                  <p:nvPr/>
                </p:nvSpPr>
                <p:spPr bwMode="auto">
                  <a:xfrm>
                    <a:off x="4290" y="902"/>
                    <a:ext cx="396" cy="47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59" name="Line 635"/>
                  <p:cNvSpPr>
                    <a:spLocks noChangeShapeType="1"/>
                  </p:cNvSpPr>
                  <p:nvPr/>
                </p:nvSpPr>
                <p:spPr bwMode="auto">
                  <a:xfrm>
                    <a:off x="4298" y="904"/>
                    <a:ext cx="388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0" name="Line 636"/>
                  <p:cNvSpPr>
                    <a:spLocks noChangeShapeType="1"/>
                  </p:cNvSpPr>
                  <p:nvPr/>
                </p:nvSpPr>
                <p:spPr bwMode="auto">
                  <a:xfrm>
                    <a:off x="4305" y="906"/>
                    <a:ext cx="382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1" name="Line 637"/>
                  <p:cNvSpPr>
                    <a:spLocks noChangeShapeType="1"/>
                  </p:cNvSpPr>
                  <p:nvPr/>
                </p:nvSpPr>
                <p:spPr bwMode="auto">
                  <a:xfrm>
                    <a:off x="4313" y="907"/>
                    <a:ext cx="375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2" name="Line 638"/>
                  <p:cNvSpPr>
                    <a:spLocks noChangeShapeType="1"/>
                  </p:cNvSpPr>
                  <p:nvPr/>
                </p:nvSpPr>
                <p:spPr bwMode="auto">
                  <a:xfrm>
                    <a:off x="4321" y="907"/>
                    <a:ext cx="367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3" name="Line 639"/>
                  <p:cNvSpPr>
                    <a:spLocks noChangeShapeType="1"/>
                  </p:cNvSpPr>
                  <p:nvPr/>
                </p:nvSpPr>
                <p:spPr bwMode="auto">
                  <a:xfrm>
                    <a:off x="4330" y="907"/>
                    <a:ext cx="358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4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4338" y="907"/>
                    <a:ext cx="351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5" name="Line 641"/>
                  <p:cNvSpPr>
                    <a:spLocks noChangeShapeType="1"/>
                  </p:cNvSpPr>
                  <p:nvPr/>
                </p:nvSpPr>
                <p:spPr bwMode="auto">
                  <a:xfrm>
                    <a:off x="4346" y="905"/>
                    <a:ext cx="343" cy="47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6" name="Line 642"/>
                  <p:cNvSpPr>
                    <a:spLocks noChangeShapeType="1"/>
                  </p:cNvSpPr>
                  <p:nvPr/>
                </p:nvSpPr>
                <p:spPr bwMode="auto">
                  <a:xfrm>
                    <a:off x="4355" y="904"/>
                    <a:ext cx="335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7" name="Line 643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902"/>
                    <a:ext cx="329" cy="47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8" name="Line 644"/>
                  <p:cNvSpPr>
                    <a:spLocks noChangeShapeType="1"/>
                  </p:cNvSpPr>
                  <p:nvPr/>
                </p:nvSpPr>
                <p:spPr bwMode="auto">
                  <a:xfrm>
                    <a:off x="4369" y="900"/>
                    <a:ext cx="322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69" name="Line 645"/>
                  <p:cNvSpPr>
                    <a:spLocks noChangeShapeType="1"/>
                  </p:cNvSpPr>
                  <p:nvPr/>
                </p:nvSpPr>
                <p:spPr bwMode="auto">
                  <a:xfrm>
                    <a:off x="4376" y="896"/>
                    <a:ext cx="316" cy="48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0" name="Line 646"/>
                  <p:cNvSpPr>
                    <a:spLocks noChangeShapeType="1"/>
                  </p:cNvSpPr>
                  <p:nvPr/>
                </p:nvSpPr>
                <p:spPr bwMode="auto">
                  <a:xfrm>
                    <a:off x="4383" y="893"/>
                    <a:ext cx="309" cy="48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1" name="Line 647"/>
                  <p:cNvSpPr>
                    <a:spLocks noChangeShapeType="1"/>
                  </p:cNvSpPr>
                  <p:nvPr/>
                </p:nvSpPr>
                <p:spPr bwMode="auto">
                  <a:xfrm>
                    <a:off x="4389" y="889"/>
                    <a:ext cx="304" cy="48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2" name="Line 648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885"/>
                    <a:ext cx="299" cy="49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3" name="Line 649"/>
                  <p:cNvSpPr>
                    <a:spLocks noChangeShapeType="1"/>
                  </p:cNvSpPr>
                  <p:nvPr/>
                </p:nvSpPr>
                <p:spPr bwMode="auto">
                  <a:xfrm>
                    <a:off x="4399" y="881"/>
                    <a:ext cx="294" cy="49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4" name="Line 650"/>
                  <p:cNvSpPr>
                    <a:spLocks noChangeShapeType="1"/>
                  </p:cNvSpPr>
                  <p:nvPr/>
                </p:nvSpPr>
                <p:spPr bwMode="auto">
                  <a:xfrm>
                    <a:off x="4403" y="876"/>
                    <a:ext cx="291" cy="49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5" name="Line 651"/>
                  <p:cNvSpPr>
                    <a:spLocks noChangeShapeType="1"/>
                  </p:cNvSpPr>
                  <p:nvPr/>
                </p:nvSpPr>
                <p:spPr bwMode="auto">
                  <a:xfrm>
                    <a:off x="4407" y="871"/>
                    <a:ext cx="287" cy="50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6" name="Line 652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866"/>
                    <a:ext cx="284" cy="50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7" name="Line 653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861"/>
                    <a:ext cx="283" cy="51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8" name="Line 654"/>
                  <p:cNvSpPr>
                    <a:spLocks noChangeShapeType="1"/>
                  </p:cNvSpPr>
                  <p:nvPr/>
                </p:nvSpPr>
                <p:spPr bwMode="auto">
                  <a:xfrm>
                    <a:off x="4413" y="856"/>
                    <a:ext cx="282" cy="51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79" name="Line 655"/>
                  <p:cNvSpPr>
                    <a:spLocks noChangeShapeType="1"/>
                  </p:cNvSpPr>
                  <p:nvPr/>
                </p:nvSpPr>
                <p:spPr bwMode="auto">
                  <a:xfrm>
                    <a:off x="4414" y="850"/>
                    <a:ext cx="281" cy="52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0" name="Line 656"/>
                  <p:cNvSpPr>
                    <a:spLocks noChangeShapeType="1"/>
                  </p:cNvSpPr>
                  <p:nvPr/>
                </p:nvSpPr>
                <p:spPr bwMode="auto">
                  <a:xfrm>
                    <a:off x="4413" y="844"/>
                    <a:ext cx="282" cy="52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1" name="Line 657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839"/>
                    <a:ext cx="283" cy="53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2" name="Line 658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834"/>
                    <a:ext cx="284" cy="53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3" name="Line 659"/>
                  <p:cNvSpPr>
                    <a:spLocks noChangeShapeType="1"/>
                  </p:cNvSpPr>
                  <p:nvPr/>
                </p:nvSpPr>
                <p:spPr bwMode="auto">
                  <a:xfrm>
                    <a:off x="4407" y="829"/>
                    <a:ext cx="287" cy="54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4" name="Line 660"/>
                  <p:cNvSpPr>
                    <a:spLocks noChangeShapeType="1"/>
                  </p:cNvSpPr>
                  <p:nvPr/>
                </p:nvSpPr>
                <p:spPr bwMode="auto">
                  <a:xfrm>
                    <a:off x="4403" y="825"/>
                    <a:ext cx="291" cy="54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5" name="Line 661"/>
                  <p:cNvSpPr>
                    <a:spLocks noChangeShapeType="1"/>
                  </p:cNvSpPr>
                  <p:nvPr/>
                </p:nvSpPr>
                <p:spPr bwMode="auto">
                  <a:xfrm>
                    <a:off x="4399" y="821"/>
                    <a:ext cx="294" cy="55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6" name="Line 662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816"/>
                    <a:ext cx="299" cy="55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7" name="Line 663"/>
                  <p:cNvSpPr>
                    <a:spLocks noChangeShapeType="1"/>
                  </p:cNvSpPr>
                  <p:nvPr/>
                </p:nvSpPr>
                <p:spPr bwMode="auto">
                  <a:xfrm>
                    <a:off x="4389" y="813"/>
                    <a:ext cx="304" cy="55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8" name="Line 664"/>
                  <p:cNvSpPr>
                    <a:spLocks noChangeShapeType="1"/>
                  </p:cNvSpPr>
                  <p:nvPr/>
                </p:nvSpPr>
                <p:spPr bwMode="auto">
                  <a:xfrm>
                    <a:off x="4383" y="810"/>
                    <a:ext cx="309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89" name="Line 665"/>
                  <p:cNvSpPr>
                    <a:spLocks noChangeShapeType="1"/>
                  </p:cNvSpPr>
                  <p:nvPr/>
                </p:nvSpPr>
                <p:spPr bwMode="auto">
                  <a:xfrm>
                    <a:off x="4376" y="807"/>
                    <a:ext cx="316" cy="56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0" name="Line 666"/>
                  <p:cNvSpPr>
                    <a:spLocks noChangeShapeType="1"/>
                  </p:cNvSpPr>
                  <p:nvPr/>
                </p:nvSpPr>
                <p:spPr bwMode="auto">
                  <a:xfrm>
                    <a:off x="4369" y="804"/>
                    <a:ext cx="322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1" name="Line 667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802"/>
                    <a:ext cx="329" cy="56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2" name="Line 668"/>
                  <p:cNvSpPr>
                    <a:spLocks noChangeShapeType="1"/>
                  </p:cNvSpPr>
                  <p:nvPr/>
                </p:nvSpPr>
                <p:spPr bwMode="auto">
                  <a:xfrm>
                    <a:off x="4355" y="801"/>
                    <a:ext cx="335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3" name="Line 669"/>
                  <p:cNvSpPr>
                    <a:spLocks noChangeShapeType="1"/>
                  </p:cNvSpPr>
                  <p:nvPr/>
                </p:nvSpPr>
                <p:spPr bwMode="auto">
                  <a:xfrm>
                    <a:off x="4346" y="800"/>
                    <a:ext cx="343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4" name="Line 670"/>
                  <p:cNvSpPr>
                    <a:spLocks noChangeShapeType="1"/>
                  </p:cNvSpPr>
                  <p:nvPr/>
                </p:nvSpPr>
                <p:spPr bwMode="auto">
                  <a:xfrm>
                    <a:off x="4338" y="799"/>
                    <a:ext cx="351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5" name="Freeform 671"/>
                  <p:cNvSpPr>
                    <a:spLocks/>
                  </p:cNvSpPr>
                  <p:nvPr/>
                </p:nvSpPr>
                <p:spPr bwMode="auto">
                  <a:xfrm>
                    <a:off x="4682" y="1369"/>
                    <a:ext cx="13" cy="8"/>
                  </a:xfrm>
                  <a:custGeom>
                    <a:avLst/>
                    <a:gdLst>
                      <a:gd name="T0" fmla="*/ 5 w 24"/>
                      <a:gd name="T1" fmla="*/ 0 h 16"/>
                      <a:gd name="T2" fmla="*/ 5 w 24"/>
                      <a:gd name="T3" fmla="*/ 0 h 16"/>
                      <a:gd name="T4" fmla="*/ 3 w 24"/>
                      <a:gd name="T5" fmla="*/ 1 h 16"/>
                      <a:gd name="T6" fmla="*/ 2 w 24"/>
                      <a:gd name="T7" fmla="*/ 1 h 16"/>
                      <a:gd name="T8" fmla="*/ 1 w 24"/>
                      <a:gd name="T9" fmla="*/ 2 h 16"/>
                      <a:gd name="T10" fmla="*/ 1 w 24"/>
                      <a:gd name="T11" fmla="*/ 2 h 16"/>
                      <a:gd name="T12" fmla="*/ 0 w 24"/>
                      <a:gd name="T13" fmla="*/ 3 h 16"/>
                      <a:gd name="T14" fmla="*/ 0 w 24"/>
                      <a:gd name="T15" fmla="*/ 4 h 16"/>
                      <a:gd name="T16" fmla="*/ 0 w 24"/>
                      <a:gd name="T17" fmla="*/ 5 h 16"/>
                      <a:gd name="T18" fmla="*/ 0 w 24"/>
                      <a:gd name="T19" fmla="*/ 6 h 16"/>
                      <a:gd name="T20" fmla="*/ 1 w 24"/>
                      <a:gd name="T21" fmla="*/ 6 h 16"/>
                      <a:gd name="T22" fmla="*/ 1 w 24"/>
                      <a:gd name="T23" fmla="*/ 7 h 16"/>
                      <a:gd name="T24" fmla="*/ 2 w 24"/>
                      <a:gd name="T25" fmla="*/ 8 h 16"/>
                      <a:gd name="T26" fmla="*/ 3 w 24"/>
                      <a:gd name="T27" fmla="*/ 8 h 16"/>
                      <a:gd name="T28" fmla="*/ 5 w 24"/>
                      <a:gd name="T29" fmla="*/ 8 h 16"/>
                      <a:gd name="T30" fmla="*/ 5 w 24"/>
                      <a:gd name="T31" fmla="*/ 8 h 16"/>
                      <a:gd name="T32" fmla="*/ 7 w 24"/>
                      <a:gd name="T33" fmla="*/ 8 h 16"/>
                      <a:gd name="T34" fmla="*/ 8 w 24"/>
                      <a:gd name="T35" fmla="*/ 8 h 16"/>
                      <a:gd name="T36" fmla="*/ 10 w 24"/>
                      <a:gd name="T37" fmla="*/ 8 h 16"/>
                      <a:gd name="T38" fmla="*/ 10 w 24"/>
                      <a:gd name="T39" fmla="*/ 8 h 16"/>
                      <a:gd name="T40" fmla="*/ 12 w 24"/>
                      <a:gd name="T41" fmla="*/ 7 h 16"/>
                      <a:gd name="T42" fmla="*/ 12 w 24"/>
                      <a:gd name="T43" fmla="*/ 6 h 16"/>
                      <a:gd name="T44" fmla="*/ 12 w 24"/>
                      <a:gd name="T45" fmla="*/ 6 h 16"/>
                      <a:gd name="T46" fmla="*/ 13 w 24"/>
                      <a:gd name="T47" fmla="*/ 5 h 16"/>
                      <a:gd name="T48" fmla="*/ 13 w 24"/>
                      <a:gd name="T49" fmla="*/ 4 h 16"/>
                      <a:gd name="T50" fmla="*/ 12 w 24"/>
                      <a:gd name="T51" fmla="*/ 3 h 16"/>
                      <a:gd name="T52" fmla="*/ 12 w 24"/>
                      <a:gd name="T53" fmla="*/ 2 h 16"/>
                      <a:gd name="T54" fmla="*/ 12 w 24"/>
                      <a:gd name="T55" fmla="*/ 2 h 16"/>
                      <a:gd name="T56" fmla="*/ 10 w 24"/>
                      <a:gd name="T57" fmla="*/ 1 h 16"/>
                      <a:gd name="T58" fmla="*/ 10 w 24"/>
                      <a:gd name="T59" fmla="*/ 1 h 16"/>
                      <a:gd name="T60" fmla="*/ 8 w 24"/>
                      <a:gd name="T61" fmla="*/ 0 h 16"/>
                      <a:gd name="T62" fmla="*/ 7 w 24"/>
                      <a:gd name="T63" fmla="*/ 0 h 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16">
                        <a:moveTo>
                          <a:pt x="11" y="0"/>
                        </a:move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7" y="2"/>
                        </a:lnTo>
                        <a:lnTo>
                          <a:pt x="6" y="2"/>
                        </a:lnTo>
                        <a:lnTo>
                          <a:pt x="5" y="2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6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0" y="11"/>
                        </a:lnTo>
                        <a:lnTo>
                          <a:pt x="1" y="11"/>
                        </a:lnTo>
                        <a:lnTo>
                          <a:pt x="1" y="12"/>
                        </a:lnTo>
                        <a:lnTo>
                          <a:pt x="2" y="12"/>
                        </a:lnTo>
                        <a:lnTo>
                          <a:pt x="2" y="13"/>
                        </a:lnTo>
                        <a:lnTo>
                          <a:pt x="4" y="13"/>
                        </a:lnTo>
                        <a:lnTo>
                          <a:pt x="4" y="15"/>
                        </a:lnTo>
                        <a:lnTo>
                          <a:pt x="5" y="15"/>
                        </a:lnTo>
                        <a:lnTo>
                          <a:pt x="6" y="15"/>
                        </a:lnTo>
                        <a:lnTo>
                          <a:pt x="7" y="16"/>
                        </a:lnTo>
                        <a:lnTo>
                          <a:pt x="9" y="16"/>
                        </a:lnTo>
                        <a:lnTo>
                          <a:pt x="10" y="16"/>
                        </a:lnTo>
                        <a:lnTo>
                          <a:pt x="11" y="16"/>
                        </a:lnTo>
                        <a:lnTo>
                          <a:pt x="13" y="16"/>
                        </a:lnTo>
                        <a:lnTo>
                          <a:pt x="14" y="16"/>
                        </a:lnTo>
                        <a:lnTo>
                          <a:pt x="15" y="16"/>
                        </a:lnTo>
                        <a:lnTo>
                          <a:pt x="16" y="15"/>
                        </a:lnTo>
                        <a:lnTo>
                          <a:pt x="18" y="15"/>
                        </a:lnTo>
                        <a:lnTo>
                          <a:pt x="19" y="15"/>
                        </a:lnTo>
                        <a:lnTo>
                          <a:pt x="20" y="13"/>
                        </a:lnTo>
                        <a:lnTo>
                          <a:pt x="22" y="13"/>
                        </a:lnTo>
                        <a:lnTo>
                          <a:pt x="22" y="12"/>
                        </a:lnTo>
                        <a:lnTo>
                          <a:pt x="23" y="12"/>
                        </a:lnTo>
                        <a:lnTo>
                          <a:pt x="23" y="11"/>
                        </a:lnTo>
                        <a:lnTo>
                          <a:pt x="24" y="9"/>
                        </a:lnTo>
                        <a:lnTo>
                          <a:pt x="24" y="8"/>
                        </a:lnTo>
                        <a:lnTo>
                          <a:pt x="24" y="7"/>
                        </a:lnTo>
                        <a:lnTo>
                          <a:pt x="23" y="6"/>
                        </a:lnTo>
                        <a:lnTo>
                          <a:pt x="23" y="4"/>
                        </a:lnTo>
                        <a:lnTo>
                          <a:pt x="22" y="4"/>
                        </a:lnTo>
                        <a:lnTo>
                          <a:pt x="22" y="3"/>
                        </a:lnTo>
                        <a:lnTo>
                          <a:pt x="20" y="3"/>
                        </a:lnTo>
                        <a:lnTo>
                          <a:pt x="19" y="2"/>
                        </a:lnTo>
                        <a:lnTo>
                          <a:pt x="18" y="2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96" name="Freeform 672"/>
                  <p:cNvSpPr>
                    <a:spLocks/>
                  </p:cNvSpPr>
                  <p:nvPr/>
                </p:nvSpPr>
                <p:spPr bwMode="auto">
                  <a:xfrm>
                    <a:off x="4247" y="799"/>
                    <a:ext cx="167" cy="108"/>
                  </a:xfrm>
                  <a:custGeom>
                    <a:avLst/>
                    <a:gdLst>
                      <a:gd name="T0" fmla="*/ 75 w 333"/>
                      <a:gd name="T1" fmla="*/ 1 h 216"/>
                      <a:gd name="T2" fmla="*/ 58 w 333"/>
                      <a:gd name="T3" fmla="*/ 3 h 216"/>
                      <a:gd name="T4" fmla="*/ 43 w 333"/>
                      <a:gd name="T5" fmla="*/ 9 h 216"/>
                      <a:gd name="T6" fmla="*/ 30 w 333"/>
                      <a:gd name="T7" fmla="*/ 15 h 216"/>
                      <a:gd name="T8" fmla="*/ 19 w 333"/>
                      <a:gd name="T9" fmla="*/ 23 h 216"/>
                      <a:gd name="T10" fmla="*/ 10 w 333"/>
                      <a:gd name="T11" fmla="*/ 32 h 216"/>
                      <a:gd name="T12" fmla="*/ 4 w 333"/>
                      <a:gd name="T13" fmla="*/ 41 h 216"/>
                      <a:gd name="T14" fmla="*/ 0 w 333"/>
                      <a:gd name="T15" fmla="*/ 52 h 216"/>
                      <a:gd name="T16" fmla="*/ 0 w 333"/>
                      <a:gd name="T17" fmla="*/ 63 h 216"/>
                      <a:gd name="T18" fmla="*/ 4 w 333"/>
                      <a:gd name="T19" fmla="*/ 73 h 216"/>
                      <a:gd name="T20" fmla="*/ 10 w 333"/>
                      <a:gd name="T21" fmla="*/ 82 h 216"/>
                      <a:gd name="T22" fmla="*/ 19 w 333"/>
                      <a:gd name="T23" fmla="*/ 91 h 216"/>
                      <a:gd name="T24" fmla="*/ 30 w 333"/>
                      <a:gd name="T25" fmla="*/ 98 h 216"/>
                      <a:gd name="T26" fmla="*/ 43 w 333"/>
                      <a:gd name="T27" fmla="*/ 103 h 216"/>
                      <a:gd name="T28" fmla="*/ 58 w 333"/>
                      <a:gd name="T29" fmla="*/ 107 h 216"/>
                      <a:gd name="T30" fmla="*/ 75 w 333"/>
                      <a:gd name="T31" fmla="*/ 108 h 216"/>
                      <a:gd name="T32" fmla="*/ 91 w 333"/>
                      <a:gd name="T33" fmla="*/ 107 h 216"/>
                      <a:gd name="T34" fmla="*/ 108 w 333"/>
                      <a:gd name="T35" fmla="*/ 105 h 216"/>
                      <a:gd name="T36" fmla="*/ 123 w 333"/>
                      <a:gd name="T37" fmla="*/ 100 h 216"/>
                      <a:gd name="T38" fmla="*/ 136 w 333"/>
                      <a:gd name="T39" fmla="*/ 94 h 216"/>
                      <a:gd name="T40" fmla="*/ 148 w 333"/>
                      <a:gd name="T41" fmla="*/ 86 h 216"/>
                      <a:gd name="T42" fmla="*/ 157 w 333"/>
                      <a:gd name="T43" fmla="*/ 77 h 216"/>
                      <a:gd name="T44" fmla="*/ 163 w 333"/>
                      <a:gd name="T45" fmla="*/ 67 h 216"/>
                      <a:gd name="T46" fmla="*/ 166 w 333"/>
                      <a:gd name="T47" fmla="*/ 57 h 216"/>
                      <a:gd name="T48" fmla="*/ 166 w 333"/>
                      <a:gd name="T49" fmla="*/ 45 h 216"/>
                      <a:gd name="T50" fmla="*/ 163 w 333"/>
                      <a:gd name="T51" fmla="*/ 35 h 216"/>
                      <a:gd name="T52" fmla="*/ 157 w 333"/>
                      <a:gd name="T53" fmla="*/ 25 h 216"/>
                      <a:gd name="T54" fmla="*/ 148 w 333"/>
                      <a:gd name="T55" fmla="*/ 17 h 216"/>
                      <a:gd name="T56" fmla="*/ 136 w 333"/>
                      <a:gd name="T57" fmla="*/ 11 h 216"/>
                      <a:gd name="T58" fmla="*/ 123 w 333"/>
                      <a:gd name="T59" fmla="*/ 5 h 216"/>
                      <a:gd name="T60" fmla="*/ 108 w 333"/>
                      <a:gd name="T61" fmla="*/ 2 h 216"/>
                      <a:gd name="T62" fmla="*/ 91 w 333"/>
                      <a:gd name="T63" fmla="*/ 0 h 2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3" h="216">
                        <a:moveTo>
                          <a:pt x="165" y="0"/>
                        </a:moveTo>
                        <a:lnTo>
                          <a:pt x="149" y="1"/>
                        </a:lnTo>
                        <a:lnTo>
                          <a:pt x="132" y="4"/>
                        </a:lnTo>
                        <a:lnTo>
                          <a:pt x="115" y="6"/>
                        </a:lnTo>
                        <a:lnTo>
                          <a:pt x="101" y="12"/>
                        </a:lnTo>
                        <a:lnTo>
                          <a:pt x="86" y="17"/>
                        </a:lnTo>
                        <a:lnTo>
                          <a:pt x="73" y="22"/>
                        </a:lnTo>
                        <a:lnTo>
                          <a:pt x="60" y="29"/>
                        </a:lnTo>
                        <a:lnTo>
                          <a:pt x="47" y="36"/>
                        </a:lnTo>
                        <a:lnTo>
                          <a:pt x="37" y="45"/>
                        </a:lnTo>
                        <a:lnTo>
                          <a:pt x="28" y="53"/>
                        </a:lnTo>
                        <a:lnTo>
                          <a:pt x="19" y="63"/>
                        </a:lnTo>
                        <a:lnTo>
                          <a:pt x="13" y="72"/>
                        </a:lnTo>
                        <a:lnTo>
                          <a:pt x="8" y="82"/>
                        </a:lnTo>
                        <a:lnTo>
                          <a:pt x="2" y="92"/>
                        </a:lnTo>
                        <a:lnTo>
                          <a:pt x="0" y="104"/>
                        </a:lnTo>
                        <a:lnTo>
                          <a:pt x="0" y="114"/>
                        </a:lnTo>
                        <a:lnTo>
                          <a:pt x="0" y="126"/>
                        </a:lnTo>
                        <a:lnTo>
                          <a:pt x="2" y="136"/>
                        </a:lnTo>
                        <a:lnTo>
                          <a:pt x="8" y="146"/>
                        </a:lnTo>
                        <a:lnTo>
                          <a:pt x="13" y="155"/>
                        </a:lnTo>
                        <a:lnTo>
                          <a:pt x="19" y="164"/>
                        </a:lnTo>
                        <a:lnTo>
                          <a:pt x="28" y="173"/>
                        </a:lnTo>
                        <a:lnTo>
                          <a:pt x="37" y="181"/>
                        </a:lnTo>
                        <a:lnTo>
                          <a:pt x="47" y="189"/>
                        </a:lnTo>
                        <a:lnTo>
                          <a:pt x="60" y="195"/>
                        </a:lnTo>
                        <a:lnTo>
                          <a:pt x="73" y="200"/>
                        </a:lnTo>
                        <a:lnTo>
                          <a:pt x="86" y="205"/>
                        </a:lnTo>
                        <a:lnTo>
                          <a:pt x="101" y="209"/>
                        </a:lnTo>
                        <a:lnTo>
                          <a:pt x="115" y="213"/>
                        </a:lnTo>
                        <a:lnTo>
                          <a:pt x="132" y="214"/>
                        </a:lnTo>
                        <a:lnTo>
                          <a:pt x="149" y="216"/>
                        </a:lnTo>
                        <a:lnTo>
                          <a:pt x="165" y="216"/>
                        </a:lnTo>
                        <a:lnTo>
                          <a:pt x="182" y="214"/>
                        </a:lnTo>
                        <a:lnTo>
                          <a:pt x="199" y="212"/>
                        </a:lnTo>
                        <a:lnTo>
                          <a:pt x="215" y="209"/>
                        </a:lnTo>
                        <a:lnTo>
                          <a:pt x="231" y="205"/>
                        </a:lnTo>
                        <a:lnTo>
                          <a:pt x="245" y="200"/>
                        </a:lnTo>
                        <a:lnTo>
                          <a:pt x="259" y="194"/>
                        </a:lnTo>
                        <a:lnTo>
                          <a:pt x="272" y="187"/>
                        </a:lnTo>
                        <a:lnTo>
                          <a:pt x="283" y="180"/>
                        </a:lnTo>
                        <a:lnTo>
                          <a:pt x="295" y="172"/>
                        </a:lnTo>
                        <a:lnTo>
                          <a:pt x="304" y="163"/>
                        </a:lnTo>
                        <a:lnTo>
                          <a:pt x="313" y="154"/>
                        </a:lnTo>
                        <a:lnTo>
                          <a:pt x="319" y="144"/>
                        </a:lnTo>
                        <a:lnTo>
                          <a:pt x="326" y="133"/>
                        </a:lnTo>
                        <a:lnTo>
                          <a:pt x="330" y="123"/>
                        </a:lnTo>
                        <a:lnTo>
                          <a:pt x="332" y="113"/>
                        </a:lnTo>
                        <a:lnTo>
                          <a:pt x="333" y="101"/>
                        </a:lnTo>
                        <a:lnTo>
                          <a:pt x="332" y="90"/>
                        </a:lnTo>
                        <a:lnTo>
                          <a:pt x="330" y="80"/>
                        </a:lnTo>
                        <a:lnTo>
                          <a:pt x="326" y="69"/>
                        </a:lnTo>
                        <a:lnTo>
                          <a:pt x="319" y="59"/>
                        </a:lnTo>
                        <a:lnTo>
                          <a:pt x="313" y="50"/>
                        </a:lnTo>
                        <a:lnTo>
                          <a:pt x="304" y="42"/>
                        </a:lnTo>
                        <a:lnTo>
                          <a:pt x="295" y="33"/>
                        </a:lnTo>
                        <a:lnTo>
                          <a:pt x="283" y="27"/>
                        </a:lnTo>
                        <a:lnTo>
                          <a:pt x="272" y="21"/>
                        </a:lnTo>
                        <a:lnTo>
                          <a:pt x="259" y="14"/>
                        </a:lnTo>
                        <a:lnTo>
                          <a:pt x="245" y="9"/>
                        </a:lnTo>
                        <a:lnTo>
                          <a:pt x="231" y="5"/>
                        </a:lnTo>
                        <a:lnTo>
                          <a:pt x="215" y="3"/>
                        </a:lnTo>
                        <a:lnTo>
                          <a:pt x="199" y="1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45160" name="Oval 131"/>
                <p:cNvSpPr>
                  <a:spLocks noChangeArrowheads="1"/>
                </p:cNvSpPr>
                <p:nvPr/>
              </p:nvSpPr>
              <p:spPr bwMode="auto">
                <a:xfrm>
                  <a:off x="4439" y="1282"/>
                  <a:ext cx="895" cy="2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45161" name="Group 405"/>
                <p:cNvGrpSpPr>
                  <a:grpSpLocks/>
                </p:cNvGrpSpPr>
                <p:nvPr/>
              </p:nvGrpSpPr>
              <p:grpSpPr bwMode="auto">
                <a:xfrm>
                  <a:off x="4502" y="981"/>
                  <a:ext cx="166" cy="476"/>
                  <a:chOff x="4251" y="429"/>
                  <a:chExt cx="166" cy="476"/>
                </a:xfrm>
              </p:grpSpPr>
              <p:sp>
                <p:nvSpPr>
                  <p:cNvPr id="45365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4334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6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4325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7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4317" y="430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8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4309" y="4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9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4301" y="4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0" name="Line 411"/>
                  <p:cNvSpPr>
                    <a:spLocks noChangeShapeType="1"/>
                  </p:cNvSpPr>
                  <p:nvPr/>
                </p:nvSpPr>
                <p:spPr bwMode="auto">
                  <a:xfrm>
                    <a:off x="4294" y="435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1" name="Line 412"/>
                  <p:cNvSpPr>
                    <a:spLocks noChangeShapeType="1"/>
                  </p:cNvSpPr>
                  <p:nvPr/>
                </p:nvSpPr>
                <p:spPr bwMode="auto">
                  <a:xfrm>
                    <a:off x="4287" y="43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2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4281" y="441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3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4275" y="444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4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44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5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4265" y="45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6" name="Line 417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45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7" name="Line 41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46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8" name="Line 419"/>
                  <p:cNvSpPr>
                    <a:spLocks noChangeShapeType="1"/>
                  </p:cNvSpPr>
                  <p:nvPr/>
                </p:nvSpPr>
                <p:spPr bwMode="auto">
                  <a:xfrm>
                    <a:off x="4255" y="466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79" name="Line 420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47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0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47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1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48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2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48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3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493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4" name="Line 425"/>
                  <p:cNvSpPr>
                    <a:spLocks noChangeShapeType="1"/>
                  </p:cNvSpPr>
                  <p:nvPr/>
                </p:nvSpPr>
                <p:spPr bwMode="auto">
                  <a:xfrm>
                    <a:off x="4255" y="498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5" name="Line 426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50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6" name="Line 427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50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7" name="Line 428"/>
                  <p:cNvSpPr>
                    <a:spLocks noChangeShapeType="1"/>
                  </p:cNvSpPr>
                  <p:nvPr/>
                </p:nvSpPr>
                <p:spPr bwMode="auto">
                  <a:xfrm>
                    <a:off x="4265" y="51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8" name="Line 429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51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89" name="Line 430"/>
                  <p:cNvSpPr>
                    <a:spLocks noChangeShapeType="1"/>
                  </p:cNvSpPr>
                  <p:nvPr/>
                </p:nvSpPr>
                <p:spPr bwMode="auto">
                  <a:xfrm>
                    <a:off x="4275" y="520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0" name="Line 431"/>
                  <p:cNvSpPr>
                    <a:spLocks noChangeShapeType="1"/>
                  </p:cNvSpPr>
                  <p:nvPr/>
                </p:nvSpPr>
                <p:spPr bwMode="auto">
                  <a:xfrm>
                    <a:off x="4281" y="524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1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4287" y="52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2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4294" y="529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3" name="Line 434"/>
                  <p:cNvSpPr>
                    <a:spLocks noChangeShapeType="1"/>
                  </p:cNvSpPr>
                  <p:nvPr/>
                </p:nvSpPr>
                <p:spPr bwMode="auto">
                  <a:xfrm>
                    <a:off x="4301" y="5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4" name="Line 435"/>
                  <p:cNvSpPr>
                    <a:spLocks noChangeShapeType="1"/>
                  </p:cNvSpPr>
                  <p:nvPr/>
                </p:nvSpPr>
                <p:spPr bwMode="auto">
                  <a:xfrm>
                    <a:off x="4309" y="5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5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4317" y="535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6" name="Line 437"/>
                  <p:cNvSpPr>
                    <a:spLocks noChangeShapeType="1"/>
                  </p:cNvSpPr>
                  <p:nvPr/>
                </p:nvSpPr>
                <p:spPr bwMode="auto">
                  <a:xfrm>
                    <a:off x="4325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7" name="Line 438"/>
                  <p:cNvSpPr>
                    <a:spLocks noChangeShapeType="1"/>
                  </p:cNvSpPr>
                  <p:nvPr/>
                </p:nvSpPr>
                <p:spPr bwMode="auto">
                  <a:xfrm>
                    <a:off x="4334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8" name="Line 439"/>
                  <p:cNvSpPr>
                    <a:spLocks noChangeShapeType="1"/>
                  </p:cNvSpPr>
                  <p:nvPr/>
                </p:nvSpPr>
                <p:spPr bwMode="auto">
                  <a:xfrm>
                    <a:off x="4342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99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4350" y="535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0" name="Line 441"/>
                  <p:cNvSpPr>
                    <a:spLocks noChangeShapeType="1"/>
                  </p:cNvSpPr>
                  <p:nvPr/>
                </p:nvSpPr>
                <p:spPr bwMode="auto">
                  <a:xfrm>
                    <a:off x="4358" y="5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1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4366" y="5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2" name="Line 443"/>
                  <p:cNvSpPr>
                    <a:spLocks noChangeShapeType="1"/>
                  </p:cNvSpPr>
                  <p:nvPr/>
                </p:nvSpPr>
                <p:spPr bwMode="auto">
                  <a:xfrm>
                    <a:off x="4373" y="529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3" name="Line 444"/>
                  <p:cNvSpPr>
                    <a:spLocks noChangeShapeType="1"/>
                  </p:cNvSpPr>
                  <p:nvPr/>
                </p:nvSpPr>
                <p:spPr bwMode="auto">
                  <a:xfrm>
                    <a:off x="4380" y="52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4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4386" y="524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5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4392" y="520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6" name="Line 447"/>
                  <p:cNvSpPr>
                    <a:spLocks noChangeShapeType="1"/>
                  </p:cNvSpPr>
                  <p:nvPr/>
                </p:nvSpPr>
                <p:spPr bwMode="auto">
                  <a:xfrm>
                    <a:off x="4398" y="51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7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51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8" name="Line 449"/>
                  <p:cNvSpPr>
                    <a:spLocks noChangeShapeType="1"/>
                  </p:cNvSpPr>
                  <p:nvPr/>
                </p:nvSpPr>
                <p:spPr bwMode="auto">
                  <a:xfrm>
                    <a:off x="4406" y="50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09" name="Line 450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50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0" name="Line 451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498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1" name="Line 452"/>
                  <p:cNvSpPr>
                    <a:spLocks noChangeShapeType="1"/>
                  </p:cNvSpPr>
                  <p:nvPr/>
                </p:nvSpPr>
                <p:spPr bwMode="auto">
                  <a:xfrm>
                    <a:off x="4414" y="493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2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48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3" name="Line 454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48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4" name="Line 455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47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5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4414" y="47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6" name="Line 457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466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7" name="Line 458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46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8" name="Line 459"/>
                  <p:cNvSpPr>
                    <a:spLocks noChangeShapeType="1"/>
                  </p:cNvSpPr>
                  <p:nvPr/>
                </p:nvSpPr>
                <p:spPr bwMode="auto">
                  <a:xfrm>
                    <a:off x="4406" y="45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19" name="Line 460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45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0" name="Line 461"/>
                  <p:cNvSpPr>
                    <a:spLocks noChangeShapeType="1"/>
                  </p:cNvSpPr>
                  <p:nvPr/>
                </p:nvSpPr>
                <p:spPr bwMode="auto">
                  <a:xfrm>
                    <a:off x="4398" y="44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1" name="Line 462"/>
                  <p:cNvSpPr>
                    <a:spLocks noChangeShapeType="1"/>
                  </p:cNvSpPr>
                  <p:nvPr/>
                </p:nvSpPr>
                <p:spPr bwMode="auto">
                  <a:xfrm>
                    <a:off x="4392" y="444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2" name="Line 463"/>
                  <p:cNvSpPr>
                    <a:spLocks noChangeShapeType="1"/>
                  </p:cNvSpPr>
                  <p:nvPr/>
                </p:nvSpPr>
                <p:spPr bwMode="auto">
                  <a:xfrm>
                    <a:off x="4386" y="441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3" name="Line 464"/>
                  <p:cNvSpPr>
                    <a:spLocks noChangeShapeType="1"/>
                  </p:cNvSpPr>
                  <p:nvPr/>
                </p:nvSpPr>
                <p:spPr bwMode="auto">
                  <a:xfrm>
                    <a:off x="4380" y="43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4" name="Line 465"/>
                  <p:cNvSpPr>
                    <a:spLocks noChangeShapeType="1"/>
                  </p:cNvSpPr>
                  <p:nvPr/>
                </p:nvSpPr>
                <p:spPr bwMode="auto">
                  <a:xfrm>
                    <a:off x="4373" y="435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5" name="Line 466"/>
                  <p:cNvSpPr>
                    <a:spLocks noChangeShapeType="1"/>
                  </p:cNvSpPr>
                  <p:nvPr/>
                </p:nvSpPr>
                <p:spPr bwMode="auto">
                  <a:xfrm>
                    <a:off x="4366" y="4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6" name="Line 467"/>
                  <p:cNvSpPr>
                    <a:spLocks noChangeShapeType="1"/>
                  </p:cNvSpPr>
                  <p:nvPr/>
                </p:nvSpPr>
                <p:spPr bwMode="auto">
                  <a:xfrm>
                    <a:off x="4358" y="4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7" name="Line 468"/>
                  <p:cNvSpPr>
                    <a:spLocks noChangeShapeType="1"/>
                  </p:cNvSpPr>
                  <p:nvPr/>
                </p:nvSpPr>
                <p:spPr bwMode="auto">
                  <a:xfrm>
                    <a:off x="4350" y="430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8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42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29" name="Freeform 470"/>
                  <p:cNvSpPr>
                    <a:spLocks/>
                  </p:cNvSpPr>
                  <p:nvPr/>
                </p:nvSpPr>
                <p:spPr bwMode="auto">
                  <a:xfrm>
                    <a:off x="4251" y="798"/>
                    <a:ext cx="165" cy="107"/>
                  </a:xfrm>
                  <a:custGeom>
                    <a:avLst/>
                    <a:gdLst>
                      <a:gd name="T0" fmla="*/ 74 w 330"/>
                      <a:gd name="T1" fmla="*/ 0 h 215"/>
                      <a:gd name="T2" fmla="*/ 58 w 330"/>
                      <a:gd name="T3" fmla="*/ 3 h 215"/>
                      <a:gd name="T4" fmla="*/ 44 w 330"/>
                      <a:gd name="T5" fmla="*/ 6 h 215"/>
                      <a:gd name="T6" fmla="*/ 30 w 330"/>
                      <a:gd name="T7" fmla="*/ 12 h 215"/>
                      <a:gd name="T8" fmla="*/ 19 w 330"/>
                      <a:gd name="T9" fmla="*/ 19 h 215"/>
                      <a:gd name="T10" fmla="*/ 10 w 330"/>
                      <a:gd name="T11" fmla="*/ 28 h 215"/>
                      <a:gd name="T12" fmla="*/ 4 w 330"/>
                      <a:gd name="T13" fmla="*/ 38 h 215"/>
                      <a:gd name="T14" fmla="*/ 1 w 330"/>
                      <a:gd name="T15" fmla="*/ 48 h 215"/>
                      <a:gd name="T16" fmla="*/ 1 w 330"/>
                      <a:gd name="T17" fmla="*/ 59 h 215"/>
                      <a:gd name="T18" fmla="*/ 4 w 330"/>
                      <a:gd name="T19" fmla="*/ 69 h 215"/>
                      <a:gd name="T20" fmla="*/ 10 w 330"/>
                      <a:gd name="T21" fmla="*/ 79 h 215"/>
                      <a:gd name="T22" fmla="*/ 19 w 330"/>
                      <a:gd name="T23" fmla="*/ 88 h 215"/>
                      <a:gd name="T24" fmla="*/ 30 w 330"/>
                      <a:gd name="T25" fmla="*/ 95 h 215"/>
                      <a:gd name="T26" fmla="*/ 44 w 330"/>
                      <a:gd name="T27" fmla="*/ 101 h 215"/>
                      <a:gd name="T28" fmla="*/ 58 w 330"/>
                      <a:gd name="T29" fmla="*/ 105 h 215"/>
                      <a:gd name="T30" fmla="*/ 74 w 330"/>
                      <a:gd name="T31" fmla="*/ 107 h 215"/>
                      <a:gd name="T32" fmla="*/ 91 w 330"/>
                      <a:gd name="T33" fmla="*/ 107 h 215"/>
                      <a:gd name="T34" fmla="*/ 107 w 330"/>
                      <a:gd name="T35" fmla="*/ 105 h 215"/>
                      <a:gd name="T36" fmla="*/ 122 w 330"/>
                      <a:gd name="T37" fmla="*/ 101 h 215"/>
                      <a:gd name="T38" fmla="*/ 135 w 330"/>
                      <a:gd name="T39" fmla="*/ 95 h 215"/>
                      <a:gd name="T40" fmla="*/ 147 w 330"/>
                      <a:gd name="T41" fmla="*/ 88 h 215"/>
                      <a:gd name="T42" fmla="*/ 155 w 330"/>
                      <a:gd name="T43" fmla="*/ 79 h 215"/>
                      <a:gd name="T44" fmla="*/ 162 w 330"/>
                      <a:gd name="T45" fmla="*/ 69 h 215"/>
                      <a:gd name="T46" fmla="*/ 165 w 330"/>
                      <a:gd name="T47" fmla="*/ 59 h 215"/>
                      <a:gd name="T48" fmla="*/ 165 w 330"/>
                      <a:gd name="T49" fmla="*/ 48 h 215"/>
                      <a:gd name="T50" fmla="*/ 162 w 330"/>
                      <a:gd name="T51" fmla="*/ 38 h 215"/>
                      <a:gd name="T52" fmla="*/ 155 w 330"/>
                      <a:gd name="T53" fmla="*/ 28 h 215"/>
                      <a:gd name="T54" fmla="*/ 147 w 330"/>
                      <a:gd name="T55" fmla="*/ 19 h 215"/>
                      <a:gd name="T56" fmla="*/ 135 w 330"/>
                      <a:gd name="T57" fmla="*/ 12 h 215"/>
                      <a:gd name="T58" fmla="*/ 122 w 330"/>
                      <a:gd name="T59" fmla="*/ 6 h 215"/>
                      <a:gd name="T60" fmla="*/ 107 w 330"/>
                      <a:gd name="T61" fmla="*/ 3 h 215"/>
                      <a:gd name="T62" fmla="*/ 91 w 330"/>
                      <a:gd name="T63" fmla="*/ 0 h 2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0" h="215">
                        <a:moveTo>
                          <a:pt x="165" y="0"/>
                        </a:moveTo>
                        <a:lnTo>
                          <a:pt x="148" y="0"/>
                        </a:lnTo>
                        <a:lnTo>
                          <a:pt x="132" y="3"/>
                        </a:lnTo>
                        <a:lnTo>
                          <a:pt x="116" y="6"/>
                        </a:lnTo>
                        <a:lnTo>
                          <a:pt x="101" y="9"/>
                        </a:lnTo>
                        <a:lnTo>
                          <a:pt x="87" y="13"/>
                        </a:lnTo>
                        <a:lnTo>
                          <a:pt x="73" y="18"/>
                        </a:lnTo>
                        <a:lnTo>
                          <a:pt x="60" y="25"/>
                        </a:lnTo>
                        <a:lnTo>
                          <a:pt x="48" y="31"/>
                        </a:lnTo>
                        <a:lnTo>
                          <a:pt x="37" y="39"/>
                        </a:lnTo>
                        <a:lnTo>
                          <a:pt x="28" y="48"/>
                        </a:lnTo>
                        <a:lnTo>
                          <a:pt x="20" y="57"/>
                        </a:lnTo>
                        <a:lnTo>
                          <a:pt x="12" y="66"/>
                        </a:lnTo>
                        <a:lnTo>
                          <a:pt x="7" y="76"/>
                        </a:lnTo>
                        <a:lnTo>
                          <a:pt x="3" y="86"/>
                        </a:lnTo>
                        <a:lnTo>
                          <a:pt x="1" y="97"/>
                        </a:lnTo>
                        <a:lnTo>
                          <a:pt x="0" y="107"/>
                        </a:lnTo>
                        <a:lnTo>
                          <a:pt x="1" y="118"/>
                        </a:lnTo>
                        <a:lnTo>
                          <a:pt x="3" y="129"/>
                        </a:lnTo>
                        <a:lnTo>
                          <a:pt x="7" y="139"/>
                        </a:lnTo>
                        <a:lnTo>
                          <a:pt x="12" y="149"/>
                        </a:lnTo>
                        <a:lnTo>
                          <a:pt x="20" y="158"/>
                        </a:lnTo>
                        <a:lnTo>
                          <a:pt x="28" y="167"/>
                        </a:lnTo>
                        <a:lnTo>
                          <a:pt x="37" y="176"/>
                        </a:lnTo>
                        <a:lnTo>
                          <a:pt x="48" y="184"/>
                        </a:lnTo>
                        <a:lnTo>
                          <a:pt x="60" y="190"/>
                        </a:lnTo>
                        <a:lnTo>
                          <a:pt x="73" y="197"/>
                        </a:lnTo>
                        <a:lnTo>
                          <a:pt x="87" y="202"/>
                        </a:lnTo>
                        <a:lnTo>
                          <a:pt x="101" y="206"/>
                        </a:lnTo>
                        <a:lnTo>
                          <a:pt x="116" y="210"/>
                        </a:lnTo>
                        <a:lnTo>
                          <a:pt x="132" y="212"/>
                        </a:lnTo>
                        <a:lnTo>
                          <a:pt x="148" y="215"/>
                        </a:lnTo>
                        <a:lnTo>
                          <a:pt x="165" y="215"/>
                        </a:lnTo>
                        <a:lnTo>
                          <a:pt x="182" y="215"/>
                        </a:lnTo>
                        <a:lnTo>
                          <a:pt x="198" y="212"/>
                        </a:lnTo>
                        <a:lnTo>
                          <a:pt x="214" y="210"/>
                        </a:lnTo>
                        <a:lnTo>
                          <a:pt x="229" y="206"/>
                        </a:lnTo>
                        <a:lnTo>
                          <a:pt x="243" y="202"/>
                        </a:lnTo>
                        <a:lnTo>
                          <a:pt x="257" y="197"/>
                        </a:lnTo>
                        <a:lnTo>
                          <a:pt x="270" y="190"/>
                        </a:lnTo>
                        <a:lnTo>
                          <a:pt x="282" y="184"/>
                        </a:lnTo>
                        <a:lnTo>
                          <a:pt x="293" y="176"/>
                        </a:lnTo>
                        <a:lnTo>
                          <a:pt x="302" y="167"/>
                        </a:lnTo>
                        <a:lnTo>
                          <a:pt x="310" y="158"/>
                        </a:lnTo>
                        <a:lnTo>
                          <a:pt x="318" y="149"/>
                        </a:lnTo>
                        <a:lnTo>
                          <a:pt x="323" y="139"/>
                        </a:lnTo>
                        <a:lnTo>
                          <a:pt x="327" y="129"/>
                        </a:lnTo>
                        <a:lnTo>
                          <a:pt x="329" y="118"/>
                        </a:lnTo>
                        <a:lnTo>
                          <a:pt x="330" y="107"/>
                        </a:lnTo>
                        <a:lnTo>
                          <a:pt x="329" y="97"/>
                        </a:lnTo>
                        <a:lnTo>
                          <a:pt x="327" y="86"/>
                        </a:lnTo>
                        <a:lnTo>
                          <a:pt x="323" y="76"/>
                        </a:lnTo>
                        <a:lnTo>
                          <a:pt x="318" y="66"/>
                        </a:lnTo>
                        <a:lnTo>
                          <a:pt x="310" y="57"/>
                        </a:lnTo>
                        <a:lnTo>
                          <a:pt x="302" y="48"/>
                        </a:lnTo>
                        <a:lnTo>
                          <a:pt x="293" y="39"/>
                        </a:lnTo>
                        <a:lnTo>
                          <a:pt x="282" y="31"/>
                        </a:lnTo>
                        <a:lnTo>
                          <a:pt x="270" y="25"/>
                        </a:lnTo>
                        <a:lnTo>
                          <a:pt x="257" y="18"/>
                        </a:lnTo>
                        <a:lnTo>
                          <a:pt x="243" y="13"/>
                        </a:lnTo>
                        <a:lnTo>
                          <a:pt x="229" y="9"/>
                        </a:lnTo>
                        <a:lnTo>
                          <a:pt x="214" y="6"/>
                        </a:lnTo>
                        <a:lnTo>
                          <a:pt x="198" y="3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30" name="Freeform 471"/>
                  <p:cNvSpPr>
                    <a:spLocks/>
                  </p:cNvSpPr>
                  <p:nvPr/>
                </p:nvSpPr>
                <p:spPr bwMode="auto">
                  <a:xfrm>
                    <a:off x="4251" y="429"/>
                    <a:ext cx="165" cy="107"/>
                  </a:xfrm>
                  <a:custGeom>
                    <a:avLst/>
                    <a:gdLst>
                      <a:gd name="T0" fmla="*/ 74 w 330"/>
                      <a:gd name="T1" fmla="*/ 0 h 215"/>
                      <a:gd name="T2" fmla="*/ 58 w 330"/>
                      <a:gd name="T3" fmla="*/ 2 h 215"/>
                      <a:gd name="T4" fmla="*/ 44 w 330"/>
                      <a:gd name="T5" fmla="*/ 6 h 215"/>
                      <a:gd name="T6" fmla="*/ 30 w 330"/>
                      <a:gd name="T7" fmla="*/ 12 h 215"/>
                      <a:gd name="T8" fmla="*/ 19 w 330"/>
                      <a:gd name="T9" fmla="*/ 19 h 215"/>
                      <a:gd name="T10" fmla="*/ 10 w 330"/>
                      <a:gd name="T11" fmla="*/ 28 h 215"/>
                      <a:gd name="T12" fmla="*/ 4 w 330"/>
                      <a:gd name="T13" fmla="*/ 38 h 215"/>
                      <a:gd name="T14" fmla="*/ 1 w 330"/>
                      <a:gd name="T15" fmla="*/ 48 h 215"/>
                      <a:gd name="T16" fmla="*/ 1 w 330"/>
                      <a:gd name="T17" fmla="*/ 59 h 215"/>
                      <a:gd name="T18" fmla="*/ 4 w 330"/>
                      <a:gd name="T19" fmla="*/ 69 h 215"/>
                      <a:gd name="T20" fmla="*/ 10 w 330"/>
                      <a:gd name="T21" fmla="*/ 79 h 215"/>
                      <a:gd name="T22" fmla="*/ 19 w 330"/>
                      <a:gd name="T23" fmla="*/ 88 h 215"/>
                      <a:gd name="T24" fmla="*/ 30 w 330"/>
                      <a:gd name="T25" fmla="*/ 95 h 215"/>
                      <a:gd name="T26" fmla="*/ 44 w 330"/>
                      <a:gd name="T27" fmla="*/ 101 h 215"/>
                      <a:gd name="T28" fmla="*/ 58 w 330"/>
                      <a:gd name="T29" fmla="*/ 104 h 215"/>
                      <a:gd name="T30" fmla="*/ 74 w 330"/>
                      <a:gd name="T31" fmla="*/ 107 h 215"/>
                      <a:gd name="T32" fmla="*/ 91 w 330"/>
                      <a:gd name="T33" fmla="*/ 107 h 215"/>
                      <a:gd name="T34" fmla="*/ 107 w 330"/>
                      <a:gd name="T35" fmla="*/ 104 h 215"/>
                      <a:gd name="T36" fmla="*/ 122 w 330"/>
                      <a:gd name="T37" fmla="*/ 101 h 215"/>
                      <a:gd name="T38" fmla="*/ 135 w 330"/>
                      <a:gd name="T39" fmla="*/ 95 h 215"/>
                      <a:gd name="T40" fmla="*/ 147 w 330"/>
                      <a:gd name="T41" fmla="*/ 88 h 215"/>
                      <a:gd name="T42" fmla="*/ 155 w 330"/>
                      <a:gd name="T43" fmla="*/ 79 h 215"/>
                      <a:gd name="T44" fmla="*/ 162 w 330"/>
                      <a:gd name="T45" fmla="*/ 69 h 215"/>
                      <a:gd name="T46" fmla="*/ 165 w 330"/>
                      <a:gd name="T47" fmla="*/ 59 h 215"/>
                      <a:gd name="T48" fmla="*/ 165 w 330"/>
                      <a:gd name="T49" fmla="*/ 48 h 215"/>
                      <a:gd name="T50" fmla="*/ 162 w 330"/>
                      <a:gd name="T51" fmla="*/ 38 h 215"/>
                      <a:gd name="T52" fmla="*/ 155 w 330"/>
                      <a:gd name="T53" fmla="*/ 28 h 215"/>
                      <a:gd name="T54" fmla="*/ 147 w 330"/>
                      <a:gd name="T55" fmla="*/ 19 h 215"/>
                      <a:gd name="T56" fmla="*/ 135 w 330"/>
                      <a:gd name="T57" fmla="*/ 12 h 215"/>
                      <a:gd name="T58" fmla="*/ 122 w 330"/>
                      <a:gd name="T59" fmla="*/ 6 h 215"/>
                      <a:gd name="T60" fmla="*/ 107 w 330"/>
                      <a:gd name="T61" fmla="*/ 2 h 215"/>
                      <a:gd name="T62" fmla="*/ 91 w 330"/>
                      <a:gd name="T63" fmla="*/ 0 h 2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0" h="215">
                        <a:moveTo>
                          <a:pt x="165" y="0"/>
                        </a:moveTo>
                        <a:lnTo>
                          <a:pt x="148" y="0"/>
                        </a:lnTo>
                        <a:lnTo>
                          <a:pt x="132" y="3"/>
                        </a:lnTo>
                        <a:lnTo>
                          <a:pt x="116" y="5"/>
                        </a:lnTo>
                        <a:lnTo>
                          <a:pt x="101" y="9"/>
                        </a:lnTo>
                        <a:lnTo>
                          <a:pt x="87" y="13"/>
                        </a:lnTo>
                        <a:lnTo>
                          <a:pt x="73" y="18"/>
                        </a:lnTo>
                        <a:lnTo>
                          <a:pt x="60" y="25"/>
                        </a:lnTo>
                        <a:lnTo>
                          <a:pt x="48" y="31"/>
                        </a:lnTo>
                        <a:lnTo>
                          <a:pt x="37" y="39"/>
                        </a:lnTo>
                        <a:lnTo>
                          <a:pt x="28" y="48"/>
                        </a:lnTo>
                        <a:lnTo>
                          <a:pt x="20" y="57"/>
                        </a:lnTo>
                        <a:lnTo>
                          <a:pt x="12" y="66"/>
                        </a:lnTo>
                        <a:lnTo>
                          <a:pt x="7" y="76"/>
                        </a:lnTo>
                        <a:lnTo>
                          <a:pt x="3" y="86"/>
                        </a:lnTo>
                        <a:lnTo>
                          <a:pt x="1" y="97"/>
                        </a:lnTo>
                        <a:lnTo>
                          <a:pt x="0" y="107"/>
                        </a:lnTo>
                        <a:lnTo>
                          <a:pt x="1" y="118"/>
                        </a:lnTo>
                        <a:lnTo>
                          <a:pt x="3" y="129"/>
                        </a:lnTo>
                        <a:lnTo>
                          <a:pt x="7" y="139"/>
                        </a:lnTo>
                        <a:lnTo>
                          <a:pt x="12" y="149"/>
                        </a:lnTo>
                        <a:lnTo>
                          <a:pt x="20" y="158"/>
                        </a:lnTo>
                        <a:lnTo>
                          <a:pt x="28" y="167"/>
                        </a:lnTo>
                        <a:lnTo>
                          <a:pt x="37" y="176"/>
                        </a:lnTo>
                        <a:lnTo>
                          <a:pt x="48" y="184"/>
                        </a:lnTo>
                        <a:lnTo>
                          <a:pt x="60" y="190"/>
                        </a:lnTo>
                        <a:lnTo>
                          <a:pt x="73" y="197"/>
                        </a:lnTo>
                        <a:lnTo>
                          <a:pt x="87" y="202"/>
                        </a:lnTo>
                        <a:lnTo>
                          <a:pt x="101" y="206"/>
                        </a:lnTo>
                        <a:lnTo>
                          <a:pt x="116" y="209"/>
                        </a:lnTo>
                        <a:lnTo>
                          <a:pt x="132" y="212"/>
                        </a:lnTo>
                        <a:lnTo>
                          <a:pt x="148" y="215"/>
                        </a:lnTo>
                        <a:lnTo>
                          <a:pt x="165" y="215"/>
                        </a:lnTo>
                        <a:lnTo>
                          <a:pt x="182" y="215"/>
                        </a:lnTo>
                        <a:lnTo>
                          <a:pt x="198" y="212"/>
                        </a:lnTo>
                        <a:lnTo>
                          <a:pt x="214" y="209"/>
                        </a:lnTo>
                        <a:lnTo>
                          <a:pt x="229" y="206"/>
                        </a:lnTo>
                        <a:lnTo>
                          <a:pt x="243" y="202"/>
                        </a:lnTo>
                        <a:lnTo>
                          <a:pt x="257" y="197"/>
                        </a:lnTo>
                        <a:lnTo>
                          <a:pt x="270" y="190"/>
                        </a:lnTo>
                        <a:lnTo>
                          <a:pt x="282" y="184"/>
                        </a:lnTo>
                        <a:lnTo>
                          <a:pt x="293" y="176"/>
                        </a:lnTo>
                        <a:lnTo>
                          <a:pt x="302" y="167"/>
                        </a:lnTo>
                        <a:lnTo>
                          <a:pt x="310" y="158"/>
                        </a:lnTo>
                        <a:lnTo>
                          <a:pt x="318" y="149"/>
                        </a:lnTo>
                        <a:lnTo>
                          <a:pt x="323" y="139"/>
                        </a:lnTo>
                        <a:lnTo>
                          <a:pt x="327" y="129"/>
                        </a:lnTo>
                        <a:lnTo>
                          <a:pt x="329" y="118"/>
                        </a:lnTo>
                        <a:lnTo>
                          <a:pt x="330" y="107"/>
                        </a:lnTo>
                        <a:lnTo>
                          <a:pt x="329" y="97"/>
                        </a:lnTo>
                        <a:lnTo>
                          <a:pt x="327" y="86"/>
                        </a:lnTo>
                        <a:lnTo>
                          <a:pt x="323" y="76"/>
                        </a:lnTo>
                        <a:lnTo>
                          <a:pt x="318" y="66"/>
                        </a:lnTo>
                        <a:lnTo>
                          <a:pt x="310" y="57"/>
                        </a:lnTo>
                        <a:lnTo>
                          <a:pt x="302" y="48"/>
                        </a:lnTo>
                        <a:lnTo>
                          <a:pt x="293" y="39"/>
                        </a:lnTo>
                        <a:lnTo>
                          <a:pt x="282" y="31"/>
                        </a:lnTo>
                        <a:lnTo>
                          <a:pt x="270" y="25"/>
                        </a:lnTo>
                        <a:lnTo>
                          <a:pt x="257" y="18"/>
                        </a:lnTo>
                        <a:lnTo>
                          <a:pt x="243" y="13"/>
                        </a:lnTo>
                        <a:lnTo>
                          <a:pt x="229" y="9"/>
                        </a:lnTo>
                        <a:lnTo>
                          <a:pt x="214" y="5"/>
                        </a:lnTo>
                        <a:lnTo>
                          <a:pt x="198" y="3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162" name="Group 472"/>
                <p:cNvGrpSpPr>
                  <a:grpSpLocks/>
                </p:cNvGrpSpPr>
                <p:nvPr/>
              </p:nvGrpSpPr>
              <p:grpSpPr bwMode="auto">
                <a:xfrm>
                  <a:off x="5106" y="981"/>
                  <a:ext cx="166" cy="476"/>
                  <a:chOff x="4855" y="429"/>
                  <a:chExt cx="166" cy="476"/>
                </a:xfrm>
              </p:grpSpPr>
              <p:sp>
                <p:nvSpPr>
                  <p:cNvPr id="45299" name="Line 473"/>
                  <p:cNvSpPr>
                    <a:spLocks noChangeShapeType="1"/>
                  </p:cNvSpPr>
                  <p:nvPr/>
                </p:nvSpPr>
                <p:spPr bwMode="auto">
                  <a:xfrm>
                    <a:off x="4938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0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929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1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921" y="430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2" name="Line 476"/>
                  <p:cNvSpPr>
                    <a:spLocks noChangeShapeType="1"/>
                  </p:cNvSpPr>
                  <p:nvPr/>
                </p:nvSpPr>
                <p:spPr bwMode="auto">
                  <a:xfrm>
                    <a:off x="4913" y="4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3" name="Line 477"/>
                  <p:cNvSpPr>
                    <a:spLocks noChangeShapeType="1"/>
                  </p:cNvSpPr>
                  <p:nvPr/>
                </p:nvSpPr>
                <p:spPr bwMode="auto">
                  <a:xfrm>
                    <a:off x="4906" y="4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4" name="Line 478"/>
                  <p:cNvSpPr>
                    <a:spLocks noChangeShapeType="1"/>
                  </p:cNvSpPr>
                  <p:nvPr/>
                </p:nvSpPr>
                <p:spPr bwMode="auto">
                  <a:xfrm>
                    <a:off x="4899" y="435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5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891" y="43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6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885" y="441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7" name="Line 481"/>
                  <p:cNvSpPr>
                    <a:spLocks noChangeShapeType="1"/>
                  </p:cNvSpPr>
                  <p:nvPr/>
                </p:nvSpPr>
                <p:spPr bwMode="auto">
                  <a:xfrm>
                    <a:off x="4879" y="444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8" name="Line 482"/>
                  <p:cNvSpPr>
                    <a:spLocks noChangeShapeType="1"/>
                  </p:cNvSpPr>
                  <p:nvPr/>
                </p:nvSpPr>
                <p:spPr bwMode="auto">
                  <a:xfrm>
                    <a:off x="4874" y="44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09" name="Line 483"/>
                  <p:cNvSpPr>
                    <a:spLocks noChangeShapeType="1"/>
                  </p:cNvSpPr>
                  <p:nvPr/>
                </p:nvSpPr>
                <p:spPr bwMode="auto">
                  <a:xfrm>
                    <a:off x="4869" y="45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0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865" y="45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1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861" y="46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2" name="Line 486"/>
                  <p:cNvSpPr>
                    <a:spLocks noChangeShapeType="1"/>
                  </p:cNvSpPr>
                  <p:nvPr/>
                </p:nvSpPr>
                <p:spPr bwMode="auto">
                  <a:xfrm>
                    <a:off x="4859" y="466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3" name="Line 487"/>
                  <p:cNvSpPr>
                    <a:spLocks noChangeShapeType="1"/>
                  </p:cNvSpPr>
                  <p:nvPr/>
                </p:nvSpPr>
                <p:spPr bwMode="auto">
                  <a:xfrm>
                    <a:off x="4857" y="47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4" name="Line 488"/>
                  <p:cNvSpPr>
                    <a:spLocks noChangeShapeType="1"/>
                  </p:cNvSpPr>
                  <p:nvPr/>
                </p:nvSpPr>
                <p:spPr bwMode="auto">
                  <a:xfrm>
                    <a:off x="4856" y="47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855" y="48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6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856" y="48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7" name="Line 491"/>
                  <p:cNvSpPr>
                    <a:spLocks noChangeShapeType="1"/>
                  </p:cNvSpPr>
                  <p:nvPr/>
                </p:nvSpPr>
                <p:spPr bwMode="auto">
                  <a:xfrm>
                    <a:off x="4857" y="493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8" name="Line 492"/>
                  <p:cNvSpPr>
                    <a:spLocks noChangeShapeType="1"/>
                  </p:cNvSpPr>
                  <p:nvPr/>
                </p:nvSpPr>
                <p:spPr bwMode="auto">
                  <a:xfrm>
                    <a:off x="4859" y="498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19" name="Line 493"/>
                  <p:cNvSpPr>
                    <a:spLocks noChangeShapeType="1"/>
                  </p:cNvSpPr>
                  <p:nvPr/>
                </p:nvSpPr>
                <p:spPr bwMode="auto">
                  <a:xfrm>
                    <a:off x="4861" y="50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0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865" y="50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1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869" y="51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2" name="Line 496"/>
                  <p:cNvSpPr>
                    <a:spLocks noChangeShapeType="1"/>
                  </p:cNvSpPr>
                  <p:nvPr/>
                </p:nvSpPr>
                <p:spPr bwMode="auto">
                  <a:xfrm>
                    <a:off x="4874" y="51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3" name="Line 497"/>
                  <p:cNvSpPr>
                    <a:spLocks noChangeShapeType="1"/>
                  </p:cNvSpPr>
                  <p:nvPr/>
                </p:nvSpPr>
                <p:spPr bwMode="auto">
                  <a:xfrm>
                    <a:off x="4879" y="520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4" name="Line 498"/>
                  <p:cNvSpPr>
                    <a:spLocks noChangeShapeType="1"/>
                  </p:cNvSpPr>
                  <p:nvPr/>
                </p:nvSpPr>
                <p:spPr bwMode="auto">
                  <a:xfrm>
                    <a:off x="4885" y="524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5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891" y="52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6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899" y="529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7" name="Line 501"/>
                  <p:cNvSpPr>
                    <a:spLocks noChangeShapeType="1"/>
                  </p:cNvSpPr>
                  <p:nvPr/>
                </p:nvSpPr>
                <p:spPr bwMode="auto">
                  <a:xfrm>
                    <a:off x="4906" y="5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8" name="Line 502"/>
                  <p:cNvSpPr>
                    <a:spLocks noChangeShapeType="1"/>
                  </p:cNvSpPr>
                  <p:nvPr/>
                </p:nvSpPr>
                <p:spPr bwMode="auto">
                  <a:xfrm>
                    <a:off x="4913" y="5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29" name="Line 503"/>
                  <p:cNvSpPr>
                    <a:spLocks noChangeShapeType="1"/>
                  </p:cNvSpPr>
                  <p:nvPr/>
                </p:nvSpPr>
                <p:spPr bwMode="auto">
                  <a:xfrm>
                    <a:off x="4921" y="535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0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929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1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938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2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4946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3" name="Line 507"/>
                  <p:cNvSpPr>
                    <a:spLocks noChangeShapeType="1"/>
                  </p:cNvSpPr>
                  <p:nvPr/>
                </p:nvSpPr>
                <p:spPr bwMode="auto">
                  <a:xfrm>
                    <a:off x="4954" y="535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4" name="Line 508"/>
                  <p:cNvSpPr>
                    <a:spLocks noChangeShapeType="1"/>
                  </p:cNvSpPr>
                  <p:nvPr/>
                </p:nvSpPr>
                <p:spPr bwMode="auto">
                  <a:xfrm>
                    <a:off x="4962" y="5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5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970" y="5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6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977" y="529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7" name="Line 511"/>
                  <p:cNvSpPr>
                    <a:spLocks noChangeShapeType="1"/>
                  </p:cNvSpPr>
                  <p:nvPr/>
                </p:nvSpPr>
                <p:spPr bwMode="auto">
                  <a:xfrm>
                    <a:off x="4984" y="52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8" name="Line 512"/>
                  <p:cNvSpPr>
                    <a:spLocks noChangeShapeType="1"/>
                  </p:cNvSpPr>
                  <p:nvPr/>
                </p:nvSpPr>
                <p:spPr bwMode="auto">
                  <a:xfrm>
                    <a:off x="4990" y="524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39" name="Line 513"/>
                  <p:cNvSpPr>
                    <a:spLocks noChangeShapeType="1"/>
                  </p:cNvSpPr>
                  <p:nvPr/>
                </p:nvSpPr>
                <p:spPr bwMode="auto">
                  <a:xfrm>
                    <a:off x="4996" y="520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0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5002" y="51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1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5006" y="51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2" name="Line 516"/>
                  <p:cNvSpPr>
                    <a:spLocks noChangeShapeType="1"/>
                  </p:cNvSpPr>
                  <p:nvPr/>
                </p:nvSpPr>
                <p:spPr bwMode="auto">
                  <a:xfrm>
                    <a:off x="5010" y="50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3" name="Line 517"/>
                  <p:cNvSpPr>
                    <a:spLocks noChangeShapeType="1"/>
                  </p:cNvSpPr>
                  <p:nvPr/>
                </p:nvSpPr>
                <p:spPr bwMode="auto">
                  <a:xfrm>
                    <a:off x="5014" y="50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4" name="Line 518"/>
                  <p:cNvSpPr>
                    <a:spLocks noChangeShapeType="1"/>
                  </p:cNvSpPr>
                  <p:nvPr/>
                </p:nvSpPr>
                <p:spPr bwMode="auto">
                  <a:xfrm>
                    <a:off x="5017" y="498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5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5018" y="493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6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5020" y="48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7" name="Line 521"/>
                  <p:cNvSpPr>
                    <a:spLocks noChangeShapeType="1"/>
                  </p:cNvSpPr>
                  <p:nvPr/>
                </p:nvSpPr>
                <p:spPr bwMode="auto">
                  <a:xfrm>
                    <a:off x="5020" y="48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8" name="Line 522"/>
                  <p:cNvSpPr>
                    <a:spLocks noChangeShapeType="1"/>
                  </p:cNvSpPr>
                  <p:nvPr/>
                </p:nvSpPr>
                <p:spPr bwMode="auto">
                  <a:xfrm>
                    <a:off x="5020" y="47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49" name="Line 523"/>
                  <p:cNvSpPr>
                    <a:spLocks noChangeShapeType="1"/>
                  </p:cNvSpPr>
                  <p:nvPr/>
                </p:nvSpPr>
                <p:spPr bwMode="auto">
                  <a:xfrm>
                    <a:off x="5018" y="47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0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5017" y="466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1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5014" y="46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2" name="Line 526"/>
                  <p:cNvSpPr>
                    <a:spLocks noChangeShapeType="1"/>
                  </p:cNvSpPr>
                  <p:nvPr/>
                </p:nvSpPr>
                <p:spPr bwMode="auto">
                  <a:xfrm>
                    <a:off x="5010" y="45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3" name="Line 527"/>
                  <p:cNvSpPr>
                    <a:spLocks noChangeShapeType="1"/>
                  </p:cNvSpPr>
                  <p:nvPr/>
                </p:nvSpPr>
                <p:spPr bwMode="auto">
                  <a:xfrm>
                    <a:off x="5006" y="45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4" name="Line 528"/>
                  <p:cNvSpPr>
                    <a:spLocks noChangeShapeType="1"/>
                  </p:cNvSpPr>
                  <p:nvPr/>
                </p:nvSpPr>
                <p:spPr bwMode="auto">
                  <a:xfrm>
                    <a:off x="5002" y="44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5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996" y="444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6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990" y="441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7" name="Line 531"/>
                  <p:cNvSpPr>
                    <a:spLocks noChangeShapeType="1"/>
                  </p:cNvSpPr>
                  <p:nvPr/>
                </p:nvSpPr>
                <p:spPr bwMode="auto">
                  <a:xfrm>
                    <a:off x="4984" y="43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8" name="Line 532"/>
                  <p:cNvSpPr>
                    <a:spLocks noChangeShapeType="1"/>
                  </p:cNvSpPr>
                  <p:nvPr/>
                </p:nvSpPr>
                <p:spPr bwMode="auto">
                  <a:xfrm>
                    <a:off x="4977" y="435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59" name="Line 533"/>
                  <p:cNvSpPr>
                    <a:spLocks noChangeShapeType="1"/>
                  </p:cNvSpPr>
                  <p:nvPr/>
                </p:nvSpPr>
                <p:spPr bwMode="auto">
                  <a:xfrm>
                    <a:off x="4970" y="4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0" name="Line 534"/>
                  <p:cNvSpPr>
                    <a:spLocks noChangeShapeType="1"/>
                  </p:cNvSpPr>
                  <p:nvPr/>
                </p:nvSpPr>
                <p:spPr bwMode="auto">
                  <a:xfrm>
                    <a:off x="4962" y="4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1" name="Line 535"/>
                  <p:cNvSpPr>
                    <a:spLocks noChangeShapeType="1"/>
                  </p:cNvSpPr>
                  <p:nvPr/>
                </p:nvSpPr>
                <p:spPr bwMode="auto">
                  <a:xfrm>
                    <a:off x="4954" y="430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2" name="Line 536"/>
                  <p:cNvSpPr>
                    <a:spLocks noChangeShapeType="1"/>
                  </p:cNvSpPr>
                  <p:nvPr/>
                </p:nvSpPr>
                <p:spPr bwMode="auto">
                  <a:xfrm>
                    <a:off x="4946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3" name="Freeform 537"/>
                  <p:cNvSpPr>
                    <a:spLocks/>
                  </p:cNvSpPr>
                  <p:nvPr/>
                </p:nvSpPr>
                <p:spPr bwMode="auto">
                  <a:xfrm>
                    <a:off x="4855" y="798"/>
                    <a:ext cx="165" cy="107"/>
                  </a:xfrm>
                  <a:custGeom>
                    <a:avLst/>
                    <a:gdLst>
                      <a:gd name="T0" fmla="*/ 74 w 331"/>
                      <a:gd name="T1" fmla="*/ 0 h 215"/>
                      <a:gd name="T2" fmla="*/ 58 w 331"/>
                      <a:gd name="T3" fmla="*/ 3 h 215"/>
                      <a:gd name="T4" fmla="*/ 43 w 331"/>
                      <a:gd name="T5" fmla="*/ 6 h 215"/>
                      <a:gd name="T6" fmla="*/ 30 w 331"/>
                      <a:gd name="T7" fmla="*/ 12 h 215"/>
                      <a:gd name="T8" fmla="*/ 18 w 331"/>
                      <a:gd name="T9" fmla="*/ 19 h 215"/>
                      <a:gd name="T10" fmla="*/ 10 w 331"/>
                      <a:gd name="T11" fmla="*/ 28 h 215"/>
                      <a:gd name="T12" fmla="*/ 4 w 331"/>
                      <a:gd name="T13" fmla="*/ 38 h 215"/>
                      <a:gd name="T14" fmla="*/ 0 w 331"/>
                      <a:gd name="T15" fmla="*/ 48 h 215"/>
                      <a:gd name="T16" fmla="*/ 0 w 331"/>
                      <a:gd name="T17" fmla="*/ 59 h 215"/>
                      <a:gd name="T18" fmla="*/ 4 w 331"/>
                      <a:gd name="T19" fmla="*/ 69 h 215"/>
                      <a:gd name="T20" fmla="*/ 10 w 331"/>
                      <a:gd name="T21" fmla="*/ 79 h 215"/>
                      <a:gd name="T22" fmla="*/ 18 w 331"/>
                      <a:gd name="T23" fmla="*/ 88 h 215"/>
                      <a:gd name="T24" fmla="*/ 30 w 331"/>
                      <a:gd name="T25" fmla="*/ 95 h 215"/>
                      <a:gd name="T26" fmla="*/ 43 w 331"/>
                      <a:gd name="T27" fmla="*/ 101 h 215"/>
                      <a:gd name="T28" fmla="*/ 58 w 331"/>
                      <a:gd name="T29" fmla="*/ 105 h 215"/>
                      <a:gd name="T30" fmla="*/ 74 w 331"/>
                      <a:gd name="T31" fmla="*/ 107 h 215"/>
                      <a:gd name="T32" fmla="*/ 91 w 331"/>
                      <a:gd name="T33" fmla="*/ 107 h 215"/>
                      <a:gd name="T34" fmla="*/ 107 w 331"/>
                      <a:gd name="T35" fmla="*/ 105 h 215"/>
                      <a:gd name="T36" fmla="*/ 122 w 331"/>
                      <a:gd name="T37" fmla="*/ 101 h 215"/>
                      <a:gd name="T38" fmla="*/ 135 w 331"/>
                      <a:gd name="T39" fmla="*/ 95 h 215"/>
                      <a:gd name="T40" fmla="*/ 147 w 331"/>
                      <a:gd name="T41" fmla="*/ 88 h 215"/>
                      <a:gd name="T42" fmla="*/ 155 w 331"/>
                      <a:gd name="T43" fmla="*/ 79 h 215"/>
                      <a:gd name="T44" fmla="*/ 161 w 331"/>
                      <a:gd name="T45" fmla="*/ 69 h 215"/>
                      <a:gd name="T46" fmla="*/ 164 w 331"/>
                      <a:gd name="T47" fmla="*/ 59 h 215"/>
                      <a:gd name="T48" fmla="*/ 164 w 331"/>
                      <a:gd name="T49" fmla="*/ 48 h 215"/>
                      <a:gd name="T50" fmla="*/ 161 w 331"/>
                      <a:gd name="T51" fmla="*/ 38 h 215"/>
                      <a:gd name="T52" fmla="*/ 155 w 331"/>
                      <a:gd name="T53" fmla="*/ 28 h 215"/>
                      <a:gd name="T54" fmla="*/ 147 w 331"/>
                      <a:gd name="T55" fmla="*/ 19 h 215"/>
                      <a:gd name="T56" fmla="*/ 135 w 331"/>
                      <a:gd name="T57" fmla="*/ 12 h 215"/>
                      <a:gd name="T58" fmla="*/ 122 w 331"/>
                      <a:gd name="T59" fmla="*/ 6 h 215"/>
                      <a:gd name="T60" fmla="*/ 107 w 331"/>
                      <a:gd name="T61" fmla="*/ 3 h 215"/>
                      <a:gd name="T62" fmla="*/ 91 w 331"/>
                      <a:gd name="T63" fmla="*/ 0 h 2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1" h="215">
                        <a:moveTo>
                          <a:pt x="165" y="0"/>
                        </a:moveTo>
                        <a:lnTo>
                          <a:pt x="149" y="0"/>
                        </a:lnTo>
                        <a:lnTo>
                          <a:pt x="132" y="3"/>
                        </a:lnTo>
                        <a:lnTo>
                          <a:pt x="117" y="6"/>
                        </a:lnTo>
                        <a:lnTo>
                          <a:pt x="101" y="9"/>
                        </a:lnTo>
                        <a:lnTo>
                          <a:pt x="87" y="13"/>
                        </a:lnTo>
                        <a:lnTo>
                          <a:pt x="73" y="18"/>
                        </a:lnTo>
                        <a:lnTo>
                          <a:pt x="60" y="25"/>
                        </a:lnTo>
                        <a:lnTo>
                          <a:pt x="49" y="31"/>
                        </a:lnTo>
                        <a:lnTo>
                          <a:pt x="37" y="39"/>
                        </a:lnTo>
                        <a:lnTo>
                          <a:pt x="28" y="48"/>
                        </a:lnTo>
                        <a:lnTo>
                          <a:pt x="20" y="57"/>
                        </a:lnTo>
                        <a:lnTo>
                          <a:pt x="13" y="66"/>
                        </a:lnTo>
                        <a:lnTo>
                          <a:pt x="8" y="76"/>
                        </a:lnTo>
                        <a:lnTo>
                          <a:pt x="4" y="86"/>
                        </a:lnTo>
                        <a:lnTo>
                          <a:pt x="1" y="97"/>
                        </a:lnTo>
                        <a:lnTo>
                          <a:pt x="0" y="107"/>
                        </a:lnTo>
                        <a:lnTo>
                          <a:pt x="1" y="118"/>
                        </a:lnTo>
                        <a:lnTo>
                          <a:pt x="4" y="129"/>
                        </a:lnTo>
                        <a:lnTo>
                          <a:pt x="8" y="139"/>
                        </a:lnTo>
                        <a:lnTo>
                          <a:pt x="13" y="149"/>
                        </a:lnTo>
                        <a:lnTo>
                          <a:pt x="20" y="158"/>
                        </a:lnTo>
                        <a:lnTo>
                          <a:pt x="28" y="167"/>
                        </a:lnTo>
                        <a:lnTo>
                          <a:pt x="37" y="176"/>
                        </a:lnTo>
                        <a:lnTo>
                          <a:pt x="49" y="184"/>
                        </a:lnTo>
                        <a:lnTo>
                          <a:pt x="60" y="190"/>
                        </a:lnTo>
                        <a:lnTo>
                          <a:pt x="73" y="197"/>
                        </a:lnTo>
                        <a:lnTo>
                          <a:pt x="87" y="202"/>
                        </a:lnTo>
                        <a:lnTo>
                          <a:pt x="101" y="206"/>
                        </a:lnTo>
                        <a:lnTo>
                          <a:pt x="117" y="210"/>
                        </a:lnTo>
                        <a:lnTo>
                          <a:pt x="132" y="212"/>
                        </a:lnTo>
                        <a:lnTo>
                          <a:pt x="149" y="215"/>
                        </a:lnTo>
                        <a:lnTo>
                          <a:pt x="165" y="215"/>
                        </a:lnTo>
                        <a:lnTo>
                          <a:pt x="182" y="215"/>
                        </a:lnTo>
                        <a:lnTo>
                          <a:pt x="199" y="212"/>
                        </a:lnTo>
                        <a:lnTo>
                          <a:pt x="214" y="210"/>
                        </a:lnTo>
                        <a:lnTo>
                          <a:pt x="229" y="206"/>
                        </a:lnTo>
                        <a:lnTo>
                          <a:pt x="244" y="202"/>
                        </a:lnTo>
                        <a:lnTo>
                          <a:pt x="258" y="197"/>
                        </a:lnTo>
                        <a:lnTo>
                          <a:pt x="270" y="190"/>
                        </a:lnTo>
                        <a:lnTo>
                          <a:pt x="282" y="184"/>
                        </a:lnTo>
                        <a:lnTo>
                          <a:pt x="294" y="176"/>
                        </a:lnTo>
                        <a:lnTo>
                          <a:pt x="303" y="167"/>
                        </a:lnTo>
                        <a:lnTo>
                          <a:pt x="310" y="158"/>
                        </a:lnTo>
                        <a:lnTo>
                          <a:pt x="318" y="149"/>
                        </a:lnTo>
                        <a:lnTo>
                          <a:pt x="323" y="139"/>
                        </a:lnTo>
                        <a:lnTo>
                          <a:pt x="327" y="129"/>
                        </a:lnTo>
                        <a:lnTo>
                          <a:pt x="329" y="118"/>
                        </a:lnTo>
                        <a:lnTo>
                          <a:pt x="331" y="107"/>
                        </a:lnTo>
                        <a:lnTo>
                          <a:pt x="329" y="97"/>
                        </a:lnTo>
                        <a:lnTo>
                          <a:pt x="327" y="86"/>
                        </a:lnTo>
                        <a:lnTo>
                          <a:pt x="323" y="76"/>
                        </a:lnTo>
                        <a:lnTo>
                          <a:pt x="318" y="66"/>
                        </a:lnTo>
                        <a:lnTo>
                          <a:pt x="310" y="57"/>
                        </a:lnTo>
                        <a:lnTo>
                          <a:pt x="303" y="48"/>
                        </a:lnTo>
                        <a:lnTo>
                          <a:pt x="294" y="39"/>
                        </a:lnTo>
                        <a:lnTo>
                          <a:pt x="282" y="31"/>
                        </a:lnTo>
                        <a:lnTo>
                          <a:pt x="270" y="25"/>
                        </a:lnTo>
                        <a:lnTo>
                          <a:pt x="258" y="18"/>
                        </a:lnTo>
                        <a:lnTo>
                          <a:pt x="244" y="13"/>
                        </a:lnTo>
                        <a:lnTo>
                          <a:pt x="229" y="9"/>
                        </a:lnTo>
                        <a:lnTo>
                          <a:pt x="214" y="6"/>
                        </a:lnTo>
                        <a:lnTo>
                          <a:pt x="199" y="3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64" name="Freeform 538"/>
                  <p:cNvSpPr>
                    <a:spLocks/>
                  </p:cNvSpPr>
                  <p:nvPr/>
                </p:nvSpPr>
                <p:spPr bwMode="auto">
                  <a:xfrm>
                    <a:off x="4855" y="429"/>
                    <a:ext cx="165" cy="107"/>
                  </a:xfrm>
                  <a:custGeom>
                    <a:avLst/>
                    <a:gdLst>
                      <a:gd name="T0" fmla="*/ 74 w 331"/>
                      <a:gd name="T1" fmla="*/ 0 h 215"/>
                      <a:gd name="T2" fmla="*/ 58 w 331"/>
                      <a:gd name="T3" fmla="*/ 2 h 215"/>
                      <a:gd name="T4" fmla="*/ 43 w 331"/>
                      <a:gd name="T5" fmla="*/ 6 h 215"/>
                      <a:gd name="T6" fmla="*/ 30 w 331"/>
                      <a:gd name="T7" fmla="*/ 12 h 215"/>
                      <a:gd name="T8" fmla="*/ 18 w 331"/>
                      <a:gd name="T9" fmla="*/ 19 h 215"/>
                      <a:gd name="T10" fmla="*/ 10 w 331"/>
                      <a:gd name="T11" fmla="*/ 28 h 215"/>
                      <a:gd name="T12" fmla="*/ 4 w 331"/>
                      <a:gd name="T13" fmla="*/ 38 h 215"/>
                      <a:gd name="T14" fmla="*/ 0 w 331"/>
                      <a:gd name="T15" fmla="*/ 48 h 215"/>
                      <a:gd name="T16" fmla="*/ 0 w 331"/>
                      <a:gd name="T17" fmla="*/ 59 h 215"/>
                      <a:gd name="T18" fmla="*/ 4 w 331"/>
                      <a:gd name="T19" fmla="*/ 69 h 215"/>
                      <a:gd name="T20" fmla="*/ 10 w 331"/>
                      <a:gd name="T21" fmla="*/ 79 h 215"/>
                      <a:gd name="T22" fmla="*/ 18 w 331"/>
                      <a:gd name="T23" fmla="*/ 88 h 215"/>
                      <a:gd name="T24" fmla="*/ 30 w 331"/>
                      <a:gd name="T25" fmla="*/ 95 h 215"/>
                      <a:gd name="T26" fmla="*/ 43 w 331"/>
                      <a:gd name="T27" fmla="*/ 101 h 215"/>
                      <a:gd name="T28" fmla="*/ 58 w 331"/>
                      <a:gd name="T29" fmla="*/ 104 h 215"/>
                      <a:gd name="T30" fmla="*/ 74 w 331"/>
                      <a:gd name="T31" fmla="*/ 107 h 215"/>
                      <a:gd name="T32" fmla="*/ 91 w 331"/>
                      <a:gd name="T33" fmla="*/ 107 h 215"/>
                      <a:gd name="T34" fmla="*/ 107 w 331"/>
                      <a:gd name="T35" fmla="*/ 104 h 215"/>
                      <a:gd name="T36" fmla="*/ 122 w 331"/>
                      <a:gd name="T37" fmla="*/ 101 h 215"/>
                      <a:gd name="T38" fmla="*/ 135 w 331"/>
                      <a:gd name="T39" fmla="*/ 95 h 215"/>
                      <a:gd name="T40" fmla="*/ 147 w 331"/>
                      <a:gd name="T41" fmla="*/ 88 h 215"/>
                      <a:gd name="T42" fmla="*/ 155 w 331"/>
                      <a:gd name="T43" fmla="*/ 79 h 215"/>
                      <a:gd name="T44" fmla="*/ 161 w 331"/>
                      <a:gd name="T45" fmla="*/ 69 h 215"/>
                      <a:gd name="T46" fmla="*/ 164 w 331"/>
                      <a:gd name="T47" fmla="*/ 59 h 215"/>
                      <a:gd name="T48" fmla="*/ 164 w 331"/>
                      <a:gd name="T49" fmla="*/ 48 h 215"/>
                      <a:gd name="T50" fmla="*/ 161 w 331"/>
                      <a:gd name="T51" fmla="*/ 38 h 215"/>
                      <a:gd name="T52" fmla="*/ 155 w 331"/>
                      <a:gd name="T53" fmla="*/ 28 h 215"/>
                      <a:gd name="T54" fmla="*/ 147 w 331"/>
                      <a:gd name="T55" fmla="*/ 19 h 215"/>
                      <a:gd name="T56" fmla="*/ 135 w 331"/>
                      <a:gd name="T57" fmla="*/ 12 h 215"/>
                      <a:gd name="T58" fmla="*/ 122 w 331"/>
                      <a:gd name="T59" fmla="*/ 6 h 215"/>
                      <a:gd name="T60" fmla="*/ 107 w 331"/>
                      <a:gd name="T61" fmla="*/ 2 h 215"/>
                      <a:gd name="T62" fmla="*/ 91 w 331"/>
                      <a:gd name="T63" fmla="*/ 0 h 2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1" h="215">
                        <a:moveTo>
                          <a:pt x="165" y="0"/>
                        </a:moveTo>
                        <a:lnTo>
                          <a:pt x="149" y="0"/>
                        </a:lnTo>
                        <a:lnTo>
                          <a:pt x="132" y="3"/>
                        </a:lnTo>
                        <a:lnTo>
                          <a:pt x="117" y="5"/>
                        </a:lnTo>
                        <a:lnTo>
                          <a:pt x="101" y="9"/>
                        </a:lnTo>
                        <a:lnTo>
                          <a:pt x="87" y="13"/>
                        </a:lnTo>
                        <a:lnTo>
                          <a:pt x="73" y="18"/>
                        </a:lnTo>
                        <a:lnTo>
                          <a:pt x="60" y="25"/>
                        </a:lnTo>
                        <a:lnTo>
                          <a:pt x="49" y="31"/>
                        </a:lnTo>
                        <a:lnTo>
                          <a:pt x="37" y="39"/>
                        </a:lnTo>
                        <a:lnTo>
                          <a:pt x="28" y="48"/>
                        </a:lnTo>
                        <a:lnTo>
                          <a:pt x="20" y="57"/>
                        </a:lnTo>
                        <a:lnTo>
                          <a:pt x="13" y="66"/>
                        </a:lnTo>
                        <a:lnTo>
                          <a:pt x="8" y="76"/>
                        </a:lnTo>
                        <a:lnTo>
                          <a:pt x="4" y="86"/>
                        </a:lnTo>
                        <a:lnTo>
                          <a:pt x="1" y="97"/>
                        </a:lnTo>
                        <a:lnTo>
                          <a:pt x="0" y="107"/>
                        </a:lnTo>
                        <a:lnTo>
                          <a:pt x="1" y="118"/>
                        </a:lnTo>
                        <a:lnTo>
                          <a:pt x="4" y="129"/>
                        </a:lnTo>
                        <a:lnTo>
                          <a:pt x="8" y="139"/>
                        </a:lnTo>
                        <a:lnTo>
                          <a:pt x="13" y="149"/>
                        </a:lnTo>
                        <a:lnTo>
                          <a:pt x="20" y="158"/>
                        </a:lnTo>
                        <a:lnTo>
                          <a:pt x="28" y="167"/>
                        </a:lnTo>
                        <a:lnTo>
                          <a:pt x="37" y="176"/>
                        </a:lnTo>
                        <a:lnTo>
                          <a:pt x="49" y="184"/>
                        </a:lnTo>
                        <a:lnTo>
                          <a:pt x="60" y="190"/>
                        </a:lnTo>
                        <a:lnTo>
                          <a:pt x="73" y="197"/>
                        </a:lnTo>
                        <a:lnTo>
                          <a:pt x="87" y="202"/>
                        </a:lnTo>
                        <a:lnTo>
                          <a:pt x="101" y="206"/>
                        </a:lnTo>
                        <a:lnTo>
                          <a:pt x="117" y="209"/>
                        </a:lnTo>
                        <a:lnTo>
                          <a:pt x="132" y="212"/>
                        </a:lnTo>
                        <a:lnTo>
                          <a:pt x="149" y="215"/>
                        </a:lnTo>
                        <a:lnTo>
                          <a:pt x="165" y="215"/>
                        </a:lnTo>
                        <a:lnTo>
                          <a:pt x="182" y="215"/>
                        </a:lnTo>
                        <a:lnTo>
                          <a:pt x="199" y="212"/>
                        </a:lnTo>
                        <a:lnTo>
                          <a:pt x="214" y="209"/>
                        </a:lnTo>
                        <a:lnTo>
                          <a:pt x="229" y="206"/>
                        </a:lnTo>
                        <a:lnTo>
                          <a:pt x="244" y="202"/>
                        </a:lnTo>
                        <a:lnTo>
                          <a:pt x="258" y="197"/>
                        </a:lnTo>
                        <a:lnTo>
                          <a:pt x="270" y="190"/>
                        </a:lnTo>
                        <a:lnTo>
                          <a:pt x="282" y="184"/>
                        </a:lnTo>
                        <a:lnTo>
                          <a:pt x="294" y="176"/>
                        </a:lnTo>
                        <a:lnTo>
                          <a:pt x="303" y="167"/>
                        </a:lnTo>
                        <a:lnTo>
                          <a:pt x="310" y="158"/>
                        </a:lnTo>
                        <a:lnTo>
                          <a:pt x="318" y="149"/>
                        </a:lnTo>
                        <a:lnTo>
                          <a:pt x="323" y="139"/>
                        </a:lnTo>
                        <a:lnTo>
                          <a:pt x="327" y="129"/>
                        </a:lnTo>
                        <a:lnTo>
                          <a:pt x="329" y="118"/>
                        </a:lnTo>
                        <a:lnTo>
                          <a:pt x="331" y="107"/>
                        </a:lnTo>
                        <a:lnTo>
                          <a:pt x="329" y="97"/>
                        </a:lnTo>
                        <a:lnTo>
                          <a:pt x="327" y="86"/>
                        </a:lnTo>
                        <a:lnTo>
                          <a:pt x="323" y="76"/>
                        </a:lnTo>
                        <a:lnTo>
                          <a:pt x="318" y="66"/>
                        </a:lnTo>
                        <a:lnTo>
                          <a:pt x="310" y="57"/>
                        </a:lnTo>
                        <a:lnTo>
                          <a:pt x="303" y="48"/>
                        </a:lnTo>
                        <a:lnTo>
                          <a:pt x="294" y="39"/>
                        </a:lnTo>
                        <a:lnTo>
                          <a:pt x="282" y="31"/>
                        </a:lnTo>
                        <a:lnTo>
                          <a:pt x="270" y="25"/>
                        </a:lnTo>
                        <a:lnTo>
                          <a:pt x="258" y="18"/>
                        </a:lnTo>
                        <a:lnTo>
                          <a:pt x="244" y="13"/>
                        </a:lnTo>
                        <a:lnTo>
                          <a:pt x="229" y="9"/>
                        </a:lnTo>
                        <a:lnTo>
                          <a:pt x="214" y="5"/>
                        </a:lnTo>
                        <a:lnTo>
                          <a:pt x="199" y="3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163" name="Group 808"/>
                <p:cNvGrpSpPr>
                  <a:grpSpLocks/>
                </p:cNvGrpSpPr>
                <p:nvPr/>
              </p:nvGrpSpPr>
              <p:grpSpPr bwMode="auto">
                <a:xfrm>
                  <a:off x="4439" y="771"/>
                  <a:ext cx="895" cy="551"/>
                  <a:chOff x="4865" y="1497"/>
                  <a:chExt cx="895" cy="551"/>
                </a:xfrm>
              </p:grpSpPr>
              <p:sp>
                <p:nvSpPr>
                  <p:cNvPr id="45164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4865" y="1798"/>
                    <a:ext cx="895" cy="250"/>
                  </a:xfrm>
                  <a:prstGeom prst="ellipse">
                    <a:avLst/>
                  </a:prstGeom>
                  <a:solidFill>
                    <a:srgbClr val="3333CC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45165" name="Group 674"/>
                  <p:cNvGrpSpPr>
                    <a:grpSpLocks/>
                  </p:cNvGrpSpPr>
                  <p:nvPr/>
                </p:nvGrpSpPr>
                <p:grpSpPr bwMode="auto">
                  <a:xfrm>
                    <a:off x="4928" y="1497"/>
                    <a:ext cx="166" cy="476"/>
                    <a:chOff x="4251" y="429"/>
                    <a:chExt cx="166" cy="476"/>
                  </a:xfrm>
                </p:grpSpPr>
                <p:sp>
                  <p:nvSpPr>
                    <p:cNvPr id="45233" name="Line 6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4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4" name="Line 6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5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5" name="Line 6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7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6" name="Line 6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9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7" name="Line 6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1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8" name="Line 6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4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9" name="Line 6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0" name="Line 6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1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1" name="Line 6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5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2" name="Line 6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9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3" name="Line 6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5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4" name="Line 6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5" name="Line 6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7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6" name="Line 6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5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7" name="Line 6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8" name="Line 6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49" name="Line 6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0" name="Line 6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1" name="Line 6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2" name="Line 6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5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3" name="Line 6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7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4" name="Line 6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5" name="Line 6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5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6" name="Line 6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9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7" name="Line 6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5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8" name="Line 7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1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59" name="Line 7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0" name="Line 7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4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1" name="Line 7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1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2" name="Line 7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9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3" name="Line 7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7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4" name="Line 7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5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5" name="Line 7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4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6" name="Line 7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7" name="Line 7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0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8" name="Line 7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8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69" name="Line 7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6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0" name="Line 7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3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1" name="Line 7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2" name="Line 7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6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3" name="Line 7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2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4" name="Line 7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8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5" name="Line 7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2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6" name="Line 7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7" name="Line 7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0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8" name="Line 7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2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79" name="Line 7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4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0" name="Line 7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1" name="Line 7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2" name="Line 7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3" name="Line 7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4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4" name="Line 7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2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5" name="Line 7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0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6" name="Line 7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7" name="Line 7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2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8" name="Line 7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8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89" name="Line 7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2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0" name="Line 7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6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1" name="Line 7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2" name="Line 7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3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3" name="Line 7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6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4" name="Line 7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8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5" name="Line 7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0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6" name="Line 7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7" name="Freeform 739"/>
                    <p:cNvSpPr>
                      <a:spLocks/>
                    </p:cNvSpPr>
                    <p:nvPr/>
                  </p:nvSpPr>
                  <p:spPr bwMode="auto">
                    <a:xfrm>
                      <a:off x="4251" y="798"/>
                      <a:ext cx="165" cy="107"/>
                    </a:xfrm>
                    <a:custGeom>
                      <a:avLst/>
                      <a:gdLst>
                        <a:gd name="T0" fmla="*/ 74 w 330"/>
                        <a:gd name="T1" fmla="*/ 0 h 215"/>
                        <a:gd name="T2" fmla="*/ 58 w 330"/>
                        <a:gd name="T3" fmla="*/ 3 h 215"/>
                        <a:gd name="T4" fmla="*/ 44 w 330"/>
                        <a:gd name="T5" fmla="*/ 6 h 215"/>
                        <a:gd name="T6" fmla="*/ 30 w 330"/>
                        <a:gd name="T7" fmla="*/ 12 h 215"/>
                        <a:gd name="T8" fmla="*/ 19 w 330"/>
                        <a:gd name="T9" fmla="*/ 19 h 215"/>
                        <a:gd name="T10" fmla="*/ 10 w 330"/>
                        <a:gd name="T11" fmla="*/ 28 h 215"/>
                        <a:gd name="T12" fmla="*/ 4 w 330"/>
                        <a:gd name="T13" fmla="*/ 38 h 215"/>
                        <a:gd name="T14" fmla="*/ 1 w 330"/>
                        <a:gd name="T15" fmla="*/ 48 h 215"/>
                        <a:gd name="T16" fmla="*/ 1 w 330"/>
                        <a:gd name="T17" fmla="*/ 59 h 215"/>
                        <a:gd name="T18" fmla="*/ 4 w 330"/>
                        <a:gd name="T19" fmla="*/ 69 h 215"/>
                        <a:gd name="T20" fmla="*/ 10 w 330"/>
                        <a:gd name="T21" fmla="*/ 79 h 215"/>
                        <a:gd name="T22" fmla="*/ 19 w 330"/>
                        <a:gd name="T23" fmla="*/ 88 h 215"/>
                        <a:gd name="T24" fmla="*/ 30 w 330"/>
                        <a:gd name="T25" fmla="*/ 95 h 215"/>
                        <a:gd name="T26" fmla="*/ 44 w 330"/>
                        <a:gd name="T27" fmla="*/ 101 h 215"/>
                        <a:gd name="T28" fmla="*/ 58 w 330"/>
                        <a:gd name="T29" fmla="*/ 105 h 215"/>
                        <a:gd name="T30" fmla="*/ 74 w 330"/>
                        <a:gd name="T31" fmla="*/ 107 h 215"/>
                        <a:gd name="T32" fmla="*/ 91 w 330"/>
                        <a:gd name="T33" fmla="*/ 107 h 215"/>
                        <a:gd name="T34" fmla="*/ 107 w 330"/>
                        <a:gd name="T35" fmla="*/ 105 h 215"/>
                        <a:gd name="T36" fmla="*/ 122 w 330"/>
                        <a:gd name="T37" fmla="*/ 101 h 215"/>
                        <a:gd name="T38" fmla="*/ 135 w 330"/>
                        <a:gd name="T39" fmla="*/ 95 h 215"/>
                        <a:gd name="T40" fmla="*/ 147 w 330"/>
                        <a:gd name="T41" fmla="*/ 88 h 215"/>
                        <a:gd name="T42" fmla="*/ 155 w 330"/>
                        <a:gd name="T43" fmla="*/ 79 h 215"/>
                        <a:gd name="T44" fmla="*/ 162 w 330"/>
                        <a:gd name="T45" fmla="*/ 69 h 215"/>
                        <a:gd name="T46" fmla="*/ 165 w 330"/>
                        <a:gd name="T47" fmla="*/ 59 h 215"/>
                        <a:gd name="T48" fmla="*/ 165 w 330"/>
                        <a:gd name="T49" fmla="*/ 48 h 215"/>
                        <a:gd name="T50" fmla="*/ 162 w 330"/>
                        <a:gd name="T51" fmla="*/ 38 h 215"/>
                        <a:gd name="T52" fmla="*/ 155 w 330"/>
                        <a:gd name="T53" fmla="*/ 28 h 215"/>
                        <a:gd name="T54" fmla="*/ 147 w 330"/>
                        <a:gd name="T55" fmla="*/ 19 h 215"/>
                        <a:gd name="T56" fmla="*/ 135 w 330"/>
                        <a:gd name="T57" fmla="*/ 12 h 215"/>
                        <a:gd name="T58" fmla="*/ 122 w 330"/>
                        <a:gd name="T59" fmla="*/ 6 h 215"/>
                        <a:gd name="T60" fmla="*/ 107 w 330"/>
                        <a:gd name="T61" fmla="*/ 3 h 215"/>
                        <a:gd name="T62" fmla="*/ 91 w 330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0" h="215">
                          <a:moveTo>
                            <a:pt x="165" y="0"/>
                          </a:moveTo>
                          <a:lnTo>
                            <a:pt x="148" y="0"/>
                          </a:lnTo>
                          <a:lnTo>
                            <a:pt x="132" y="3"/>
                          </a:lnTo>
                          <a:lnTo>
                            <a:pt x="116" y="6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8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2" y="66"/>
                          </a:lnTo>
                          <a:lnTo>
                            <a:pt x="7" y="76"/>
                          </a:lnTo>
                          <a:lnTo>
                            <a:pt x="3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3" y="129"/>
                          </a:lnTo>
                          <a:lnTo>
                            <a:pt x="7" y="139"/>
                          </a:lnTo>
                          <a:lnTo>
                            <a:pt x="12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8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6" y="210"/>
                          </a:lnTo>
                          <a:lnTo>
                            <a:pt x="132" y="212"/>
                          </a:lnTo>
                          <a:lnTo>
                            <a:pt x="148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8" y="212"/>
                          </a:lnTo>
                          <a:lnTo>
                            <a:pt x="214" y="210"/>
                          </a:lnTo>
                          <a:lnTo>
                            <a:pt x="229" y="206"/>
                          </a:lnTo>
                          <a:lnTo>
                            <a:pt x="243" y="202"/>
                          </a:lnTo>
                          <a:lnTo>
                            <a:pt x="257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3" y="176"/>
                          </a:lnTo>
                          <a:lnTo>
                            <a:pt x="302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0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2" y="48"/>
                          </a:lnTo>
                          <a:lnTo>
                            <a:pt x="293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7" y="18"/>
                          </a:lnTo>
                          <a:lnTo>
                            <a:pt x="243" y="13"/>
                          </a:lnTo>
                          <a:lnTo>
                            <a:pt x="229" y="9"/>
                          </a:lnTo>
                          <a:lnTo>
                            <a:pt x="214" y="6"/>
                          </a:lnTo>
                          <a:lnTo>
                            <a:pt x="198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 w="1588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98" name="Freeform 740"/>
                    <p:cNvSpPr>
                      <a:spLocks/>
                    </p:cNvSpPr>
                    <p:nvPr/>
                  </p:nvSpPr>
                  <p:spPr bwMode="auto">
                    <a:xfrm>
                      <a:off x="4251" y="429"/>
                      <a:ext cx="165" cy="107"/>
                    </a:xfrm>
                    <a:custGeom>
                      <a:avLst/>
                      <a:gdLst>
                        <a:gd name="T0" fmla="*/ 74 w 330"/>
                        <a:gd name="T1" fmla="*/ 0 h 215"/>
                        <a:gd name="T2" fmla="*/ 58 w 330"/>
                        <a:gd name="T3" fmla="*/ 2 h 215"/>
                        <a:gd name="T4" fmla="*/ 44 w 330"/>
                        <a:gd name="T5" fmla="*/ 6 h 215"/>
                        <a:gd name="T6" fmla="*/ 30 w 330"/>
                        <a:gd name="T7" fmla="*/ 12 h 215"/>
                        <a:gd name="T8" fmla="*/ 19 w 330"/>
                        <a:gd name="T9" fmla="*/ 19 h 215"/>
                        <a:gd name="T10" fmla="*/ 10 w 330"/>
                        <a:gd name="T11" fmla="*/ 28 h 215"/>
                        <a:gd name="T12" fmla="*/ 4 w 330"/>
                        <a:gd name="T13" fmla="*/ 38 h 215"/>
                        <a:gd name="T14" fmla="*/ 1 w 330"/>
                        <a:gd name="T15" fmla="*/ 48 h 215"/>
                        <a:gd name="T16" fmla="*/ 1 w 330"/>
                        <a:gd name="T17" fmla="*/ 59 h 215"/>
                        <a:gd name="T18" fmla="*/ 4 w 330"/>
                        <a:gd name="T19" fmla="*/ 69 h 215"/>
                        <a:gd name="T20" fmla="*/ 10 w 330"/>
                        <a:gd name="T21" fmla="*/ 79 h 215"/>
                        <a:gd name="T22" fmla="*/ 19 w 330"/>
                        <a:gd name="T23" fmla="*/ 88 h 215"/>
                        <a:gd name="T24" fmla="*/ 30 w 330"/>
                        <a:gd name="T25" fmla="*/ 95 h 215"/>
                        <a:gd name="T26" fmla="*/ 44 w 330"/>
                        <a:gd name="T27" fmla="*/ 101 h 215"/>
                        <a:gd name="T28" fmla="*/ 58 w 330"/>
                        <a:gd name="T29" fmla="*/ 104 h 215"/>
                        <a:gd name="T30" fmla="*/ 74 w 330"/>
                        <a:gd name="T31" fmla="*/ 107 h 215"/>
                        <a:gd name="T32" fmla="*/ 91 w 330"/>
                        <a:gd name="T33" fmla="*/ 107 h 215"/>
                        <a:gd name="T34" fmla="*/ 107 w 330"/>
                        <a:gd name="T35" fmla="*/ 104 h 215"/>
                        <a:gd name="T36" fmla="*/ 122 w 330"/>
                        <a:gd name="T37" fmla="*/ 101 h 215"/>
                        <a:gd name="T38" fmla="*/ 135 w 330"/>
                        <a:gd name="T39" fmla="*/ 95 h 215"/>
                        <a:gd name="T40" fmla="*/ 147 w 330"/>
                        <a:gd name="T41" fmla="*/ 88 h 215"/>
                        <a:gd name="T42" fmla="*/ 155 w 330"/>
                        <a:gd name="T43" fmla="*/ 79 h 215"/>
                        <a:gd name="T44" fmla="*/ 162 w 330"/>
                        <a:gd name="T45" fmla="*/ 69 h 215"/>
                        <a:gd name="T46" fmla="*/ 165 w 330"/>
                        <a:gd name="T47" fmla="*/ 59 h 215"/>
                        <a:gd name="T48" fmla="*/ 165 w 330"/>
                        <a:gd name="T49" fmla="*/ 48 h 215"/>
                        <a:gd name="T50" fmla="*/ 162 w 330"/>
                        <a:gd name="T51" fmla="*/ 38 h 215"/>
                        <a:gd name="T52" fmla="*/ 155 w 330"/>
                        <a:gd name="T53" fmla="*/ 28 h 215"/>
                        <a:gd name="T54" fmla="*/ 147 w 330"/>
                        <a:gd name="T55" fmla="*/ 19 h 215"/>
                        <a:gd name="T56" fmla="*/ 135 w 330"/>
                        <a:gd name="T57" fmla="*/ 12 h 215"/>
                        <a:gd name="T58" fmla="*/ 122 w 330"/>
                        <a:gd name="T59" fmla="*/ 6 h 215"/>
                        <a:gd name="T60" fmla="*/ 107 w 330"/>
                        <a:gd name="T61" fmla="*/ 2 h 215"/>
                        <a:gd name="T62" fmla="*/ 91 w 330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0" h="215">
                          <a:moveTo>
                            <a:pt x="165" y="0"/>
                          </a:moveTo>
                          <a:lnTo>
                            <a:pt x="148" y="0"/>
                          </a:lnTo>
                          <a:lnTo>
                            <a:pt x="132" y="3"/>
                          </a:lnTo>
                          <a:lnTo>
                            <a:pt x="116" y="5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8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2" y="66"/>
                          </a:lnTo>
                          <a:lnTo>
                            <a:pt x="7" y="76"/>
                          </a:lnTo>
                          <a:lnTo>
                            <a:pt x="3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3" y="129"/>
                          </a:lnTo>
                          <a:lnTo>
                            <a:pt x="7" y="139"/>
                          </a:lnTo>
                          <a:lnTo>
                            <a:pt x="12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8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6" y="209"/>
                          </a:lnTo>
                          <a:lnTo>
                            <a:pt x="132" y="212"/>
                          </a:lnTo>
                          <a:lnTo>
                            <a:pt x="148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8" y="212"/>
                          </a:lnTo>
                          <a:lnTo>
                            <a:pt x="214" y="209"/>
                          </a:lnTo>
                          <a:lnTo>
                            <a:pt x="229" y="206"/>
                          </a:lnTo>
                          <a:lnTo>
                            <a:pt x="243" y="202"/>
                          </a:lnTo>
                          <a:lnTo>
                            <a:pt x="257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3" y="176"/>
                          </a:lnTo>
                          <a:lnTo>
                            <a:pt x="302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0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2" y="48"/>
                          </a:lnTo>
                          <a:lnTo>
                            <a:pt x="293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7" y="18"/>
                          </a:lnTo>
                          <a:lnTo>
                            <a:pt x="243" y="13"/>
                          </a:lnTo>
                          <a:lnTo>
                            <a:pt x="229" y="9"/>
                          </a:lnTo>
                          <a:lnTo>
                            <a:pt x="214" y="5"/>
                          </a:lnTo>
                          <a:lnTo>
                            <a:pt x="198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 w="1588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45166" name="Group 741"/>
                  <p:cNvGrpSpPr>
                    <a:grpSpLocks/>
                  </p:cNvGrpSpPr>
                  <p:nvPr/>
                </p:nvGrpSpPr>
                <p:grpSpPr bwMode="auto">
                  <a:xfrm>
                    <a:off x="5532" y="1497"/>
                    <a:ext cx="166" cy="476"/>
                    <a:chOff x="4855" y="429"/>
                    <a:chExt cx="166" cy="476"/>
                  </a:xfrm>
                </p:grpSpPr>
                <p:sp>
                  <p:nvSpPr>
                    <p:cNvPr id="45167" name="Line 7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8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68" name="Line 7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69" name="Line 7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1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0" name="Line 7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3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1" name="Line 7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6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2" name="Line 7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9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3" name="Line 7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1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4" name="Line 7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5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5" name="Line 7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9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6" name="Line 7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4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7" name="Line 7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9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8" name="Line 7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5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79" name="Line 7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1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0" name="Line 7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9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1" name="Line 7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7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2" name="Line 7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6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3" name="Line 7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5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4" name="Line 7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6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5" name="Line 7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7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6" name="Line 7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9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7" name="Line 7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1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8" name="Line 7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5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89" name="Line 7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9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0" name="Line 7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4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1" name="Line 7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9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2" name="Line 7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5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3" name="Line 7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1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4" name="Line 7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9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5" name="Line 7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6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6" name="Line 7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3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7" name="Line 7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1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8" name="Line 7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199" name="Line 7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8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0" name="Line 7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6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1" name="Line 7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4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2" name="Line 7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3" name="Line 7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0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4" name="Line 7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7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5" name="Line 7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4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6" name="Line 7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0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7" name="Line 7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6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8" name="Line 7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2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09" name="Line 7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6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0" name="Line 7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0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1" name="Line 7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4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2" name="Line 7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7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3" name="Line 7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8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4" name="Line 7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5" name="Line 7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6" name="Line 7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7" name="Line 7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8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8" name="Line 7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7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19" name="Line 7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4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0" name="Line 7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0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1" name="Line 7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6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2" name="Line 7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2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3" name="Line 7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6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4" name="Line 7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0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5" name="Line 8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4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6" name="Line 8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7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7" name="Line 8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0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8" name="Line 8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29" name="Line 8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4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0" name="Line 8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6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1" name="Freeform 806"/>
                    <p:cNvSpPr>
                      <a:spLocks/>
                    </p:cNvSpPr>
                    <p:nvPr/>
                  </p:nvSpPr>
                  <p:spPr bwMode="auto">
                    <a:xfrm>
                      <a:off x="4855" y="798"/>
                      <a:ext cx="165" cy="107"/>
                    </a:xfrm>
                    <a:custGeom>
                      <a:avLst/>
                      <a:gdLst>
                        <a:gd name="T0" fmla="*/ 74 w 331"/>
                        <a:gd name="T1" fmla="*/ 0 h 215"/>
                        <a:gd name="T2" fmla="*/ 58 w 331"/>
                        <a:gd name="T3" fmla="*/ 3 h 215"/>
                        <a:gd name="T4" fmla="*/ 43 w 331"/>
                        <a:gd name="T5" fmla="*/ 6 h 215"/>
                        <a:gd name="T6" fmla="*/ 30 w 331"/>
                        <a:gd name="T7" fmla="*/ 12 h 215"/>
                        <a:gd name="T8" fmla="*/ 18 w 331"/>
                        <a:gd name="T9" fmla="*/ 19 h 215"/>
                        <a:gd name="T10" fmla="*/ 10 w 331"/>
                        <a:gd name="T11" fmla="*/ 28 h 215"/>
                        <a:gd name="T12" fmla="*/ 4 w 331"/>
                        <a:gd name="T13" fmla="*/ 38 h 215"/>
                        <a:gd name="T14" fmla="*/ 0 w 331"/>
                        <a:gd name="T15" fmla="*/ 48 h 215"/>
                        <a:gd name="T16" fmla="*/ 0 w 331"/>
                        <a:gd name="T17" fmla="*/ 59 h 215"/>
                        <a:gd name="T18" fmla="*/ 4 w 331"/>
                        <a:gd name="T19" fmla="*/ 69 h 215"/>
                        <a:gd name="T20" fmla="*/ 10 w 331"/>
                        <a:gd name="T21" fmla="*/ 79 h 215"/>
                        <a:gd name="T22" fmla="*/ 18 w 331"/>
                        <a:gd name="T23" fmla="*/ 88 h 215"/>
                        <a:gd name="T24" fmla="*/ 30 w 331"/>
                        <a:gd name="T25" fmla="*/ 95 h 215"/>
                        <a:gd name="T26" fmla="*/ 43 w 331"/>
                        <a:gd name="T27" fmla="*/ 101 h 215"/>
                        <a:gd name="T28" fmla="*/ 58 w 331"/>
                        <a:gd name="T29" fmla="*/ 105 h 215"/>
                        <a:gd name="T30" fmla="*/ 74 w 331"/>
                        <a:gd name="T31" fmla="*/ 107 h 215"/>
                        <a:gd name="T32" fmla="*/ 91 w 331"/>
                        <a:gd name="T33" fmla="*/ 107 h 215"/>
                        <a:gd name="T34" fmla="*/ 107 w 331"/>
                        <a:gd name="T35" fmla="*/ 105 h 215"/>
                        <a:gd name="T36" fmla="*/ 122 w 331"/>
                        <a:gd name="T37" fmla="*/ 101 h 215"/>
                        <a:gd name="T38" fmla="*/ 135 w 331"/>
                        <a:gd name="T39" fmla="*/ 95 h 215"/>
                        <a:gd name="T40" fmla="*/ 147 w 331"/>
                        <a:gd name="T41" fmla="*/ 88 h 215"/>
                        <a:gd name="T42" fmla="*/ 155 w 331"/>
                        <a:gd name="T43" fmla="*/ 79 h 215"/>
                        <a:gd name="T44" fmla="*/ 161 w 331"/>
                        <a:gd name="T45" fmla="*/ 69 h 215"/>
                        <a:gd name="T46" fmla="*/ 164 w 331"/>
                        <a:gd name="T47" fmla="*/ 59 h 215"/>
                        <a:gd name="T48" fmla="*/ 164 w 331"/>
                        <a:gd name="T49" fmla="*/ 48 h 215"/>
                        <a:gd name="T50" fmla="*/ 161 w 331"/>
                        <a:gd name="T51" fmla="*/ 38 h 215"/>
                        <a:gd name="T52" fmla="*/ 155 w 331"/>
                        <a:gd name="T53" fmla="*/ 28 h 215"/>
                        <a:gd name="T54" fmla="*/ 147 w 331"/>
                        <a:gd name="T55" fmla="*/ 19 h 215"/>
                        <a:gd name="T56" fmla="*/ 135 w 331"/>
                        <a:gd name="T57" fmla="*/ 12 h 215"/>
                        <a:gd name="T58" fmla="*/ 122 w 331"/>
                        <a:gd name="T59" fmla="*/ 6 h 215"/>
                        <a:gd name="T60" fmla="*/ 107 w 331"/>
                        <a:gd name="T61" fmla="*/ 3 h 215"/>
                        <a:gd name="T62" fmla="*/ 91 w 331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1" h="215">
                          <a:moveTo>
                            <a:pt x="165" y="0"/>
                          </a:moveTo>
                          <a:lnTo>
                            <a:pt x="149" y="0"/>
                          </a:lnTo>
                          <a:lnTo>
                            <a:pt x="132" y="3"/>
                          </a:lnTo>
                          <a:lnTo>
                            <a:pt x="117" y="6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9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3" y="66"/>
                          </a:lnTo>
                          <a:lnTo>
                            <a:pt x="8" y="76"/>
                          </a:lnTo>
                          <a:lnTo>
                            <a:pt x="4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4" y="129"/>
                          </a:lnTo>
                          <a:lnTo>
                            <a:pt x="8" y="139"/>
                          </a:lnTo>
                          <a:lnTo>
                            <a:pt x="13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9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7" y="210"/>
                          </a:lnTo>
                          <a:lnTo>
                            <a:pt x="132" y="212"/>
                          </a:lnTo>
                          <a:lnTo>
                            <a:pt x="149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9" y="212"/>
                          </a:lnTo>
                          <a:lnTo>
                            <a:pt x="214" y="210"/>
                          </a:lnTo>
                          <a:lnTo>
                            <a:pt x="229" y="206"/>
                          </a:lnTo>
                          <a:lnTo>
                            <a:pt x="244" y="202"/>
                          </a:lnTo>
                          <a:lnTo>
                            <a:pt x="258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4" y="176"/>
                          </a:lnTo>
                          <a:lnTo>
                            <a:pt x="303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1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3" y="48"/>
                          </a:lnTo>
                          <a:lnTo>
                            <a:pt x="294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8" y="18"/>
                          </a:lnTo>
                          <a:lnTo>
                            <a:pt x="244" y="13"/>
                          </a:lnTo>
                          <a:lnTo>
                            <a:pt x="229" y="9"/>
                          </a:lnTo>
                          <a:lnTo>
                            <a:pt x="214" y="6"/>
                          </a:lnTo>
                          <a:lnTo>
                            <a:pt x="199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 w="1588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232" name="Freeform 807"/>
                    <p:cNvSpPr>
                      <a:spLocks/>
                    </p:cNvSpPr>
                    <p:nvPr/>
                  </p:nvSpPr>
                  <p:spPr bwMode="auto">
                    <a:xfrm>
                      <a:off x="4855" y="429"/>
                      <a:ext cx="165" cy="107"/>
                    </a:xfrm>
                    <a:custGeom>
                      <a:avLst/>
                      <a:gdLst>
                        <a:gd name="T0" fmla="*/ 74 w 331"/>
                        <a:gd name="T1" fmla="*/ 0 h 215"/>
                        <a:gd name="T2" fmla="*/ 58 w 331"/>
                        <a:gd name="T3" fmla="*/ 2 h 215"/>
                        <a:gd name="T4" fmla="*/ 43 w 331"/>
                        <a:gd name="T5" fmla="*/ 6 h 215"/>
                        <a:gd name="T6" fmla="*/ 30 w 331"/>
                        <a:gd name="T7" fmla="*/ 12 h 215"/>
                        <a:gd name="T8" fmla="*/ 18 w 331"/>
                        <a:gd name="T9" fmla="*/ 19 h 215"/>
                        <a:gd name="T10" fmla="*/ 10 w 331"/>
                        <a:gd name="T11" fmla="*/ 28 h 215"/>
                        <a:gd name="T12" fmla="*/ 4 w 331"/>
                        <a:gd name="T13" fmla="*/ 38 h 215"/>
                        <a:gd name="T14" fmla="*/ 0 w 331"/>
                        <a:gd name="T15" fmla="*/ 48 h 215"/>
                        <a:gd name="T16" fmla="*/ 0 w 331"/>
                        <a:gd name="T17" fmla="*/ 59 h 215"/>
                        <a:gd name="T18" fmla="*/ 4 w 331"/>
                        <a:gd name="T19" fmla="*/ 69 h 215"/>
                        <a:gd name="T20" fmla="*/ 10 w 331"/>
                        <a:gd name="T21" fmla="*/ 79 h 215"/>
                        <a:gd name="T22" fmla="*/ 18 w 331"/>
                        <a:gd name="T23" fmla="*/ 88 h 215"/>
                        <a:gd name="T24" fmla="*/ 30 w 331"/>
                        <a:gd name="T25" fmla="*/ 95 h 215"/>
                        <a:gd name="T26" fmla="*/ 43 w 331"/>
                        <a:gd name="T27" fmla="*/ 101 h 215"/>
                        <a:gd name="T28" fmla="*/ 58 w 331"/>
                        <a:gd name="T29" fmla="*/ 104 h 215"/>
                        <a:gd name="T30" fmla="*/ 74 w 331"/>
                        <a:gd name="T31" fmla="*/ 107 h 215"/>
                        <a:gd name="T32" fmla="*/ 91 w 331"/>
                        <a:gd name="T33" fmla="*/ 107 h 215"/>
                        <a:gd name="T34" fmla="*/ 107 w 331"/>
                        <a:gd name="T35" fmla="*/ 104 h 215"/>
                        <a:gd name="T36" fmla="*/ 122 w 331"/>
                        <a:gd name="T37" fmla="*/ 101 h 215"/>
                        <a:gd name="T38" fmla="*/ 135 w 331"/>
                        <a:gd name="T39" fmla="*/ 95 h 215"/>
                        <a:gd name="T40" fmla="*/ 147 w 331"/>
                        <a:gd name="T41" fmla="*/ 88 h 215"/>
                        <a:gd name="T42" fmla="*/ 155 w 331"/>
                        <a:gd name="T43" fmla="*/ 79 h 215"/>
                        <a:gd name="T44" fmla="*/ 161 w 331"/>
                        <a:gd name="T45" fmla="*/ 69 h 215"/>
                        <a:gd name="T46" fmla="*/ 164 w 331"/>
                        <a:gd name="T47" fmla="*/ 59 h 215"/>
                        <a:gd name="T48" fmla="*/ 164 w 331"/>
                        <a:gd name="T49" fmla="*/ 48 h 215"/>
                        <a:gd name="T50" fmla="*/ 161 w 331"/>
                        <a:gd name="T51" fmla="*/ 38 h 215"/>
                        <a:gd name="T52" fmla="*/ 155 w 331"/>
                        <a:gd name="T53" fmla="*/ 28 h 215"/>
                        <a:gd name="T54" fmla="*/ 147 w 331"/>
                        <a:gd name="T55" fmla="*/ 19 h 215"/>
                        <a:gd name="T56" fmla="*/ 135 w 331"/>
                        <a:gd name="T57" fmla="*/ 12 h 215"/>
                        <a:gd name="T58" fmla="*/ 122 w 331"/>
                        <a:gd name="T59" fmla="*/ 6 h 215"/>
                        <a:gd name="T60" fmla="*/ 107 w 331"/>
                        <a:gd name="T61" fmla="*/ 2 h 215"/>
                        <a:gd name="T62" fmla="*/ 91 w 331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1" h="215">
                          <a:moveTo>
                            <a:pt x="165" y="0"/>
                          </a:moveTo>
                          <a:lnTo>
                            <a:pt x="149" y="0"/>
                          </a:lnTo>
                          <a:lnTo>
                            <a:pt x="132" y="3"/>
                          </a:lnTo>
                          <a:lnTo>
                            <a:pt x="117" y="5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9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3" y="66"/>
                          </a:lnTo>
                          <a:lnTo>
                            <a:pt x="8" y="76"/>
                          </a:lnTo>
                          <a:lnTo>
                            <a:pt x="4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4" y="129"/>
                          </a:lnTo>
                          <a:lnTo>
                            <a:pt x="8" y="139"/>
                          </a:lnTo>
                          <a:lnTo>
                            <a:pt x="13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9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7" y="209"/>
                          </a:lnTo>
                          <a:lnTo>
                            <a:pt x="132" y="212"/>
                          </a:lnTo>
                          <a:lnTo>
                            <a:pt x="149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9" y="212"/>
                          </a:lnTo>
                          <a:lnTo>
                            <a:pt x="214" y="209"/>
                          </a:lnTo>
                          <a:lnTo>
                            <a:pt x="229" y="206"/>
                          </a:lnTo>
                          <a:lnTo>
                            <a:pt x="244" y="202"/>
                          </a:lnTo>
                          <a:lnTo>
                            <a:pt x="258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4" y="176"/>
                          </a:lnTo>
                          <a:lnTo>
                            <a:pt x="303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1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3" y="48"/>
                          </a:lnTo>
                          <a:lnTo>
                            <a:pt x="294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8" y="18"/>
                          </a:lnTo>
                          <a:lnTo>
                            <a:pt x="244" y="13"/>
                          </a:lnTo>
                          <a:lnTo>
                            <a:pt x="229" y="9"/>
                          </a:lnTo>
                          <a:lnTo>
                            <a:pt x="214" y="5"/>
                          </a:lnTo>
                          <a:lnTo>
                            <a:pt x="199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 w="1588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45071" name="Line 962"/>
              <p:cNvSpPr>
                <a:spLocks noChangeShapeType="1"/>
              </p:cNvSpPr>
              <p:nvPr/>
            </p:nvSpPr>
            <p:spPr bwMode="auto">
              <a:xfrm>
                <a:off x="5862082" y="2235200"/>
                <a:ext cx="95885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5072" name="Text Box 963"/>
              <p:cNvSpPr txBox="1">
                <a:spLocks noChangeArrowheads="1"/>
              </p:cNvSpPr>
              <p:nvPr/>
            </p:nvSpPr>
            <p:spPr bwMode="auto">
              <a:xfrm>
                <a:off x="6251020" y="1870075"/>
                <a:ext cx="34607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/>
                  <a:t>D</a:t>
                </a:r>
              </a:p>
            </p:txBody>
          </p:sp>
          <p:sp>
            <p:nvSpPr>
              <p:cNvPr id="45073" name="Text Box 964"/>
              <p:cNvSpPr txBox="1">
                <a:spLocks noChangeArrowheads="1"/>
              </p:cNvSpPr>
              <p:nvPr/>
            </p:nvSpPr>
            <p:spPr bwMode="auto">
              <a:xfrm>
                <a:off x="6962220" y="3495675"/>
                <a:ext cx="1365250" cy="822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400"/>
                  <a:t>montage</a:t>
                </a:r>
              </a:p>
              <a:p>
                <a:r>
                  <a:rPr lang="fr-FR" altLang="fr-FR" sz="2400"/>
                  <a:t>Fizeau</a:t>
                </a:r>
              </a:p>
            </p:txBody>
          </p:sp>
          <p:sp>
            <p:nvSpPr>
              <p:cNvPr id="819" name="ZoneTexte 818"/>
              <p:cNvSpPr txBox="1"/>
              <p:nvPr/>
            </p:nvSpPr>
            <p:spPr>
              <a:xfrm>
                <a:off x="6900832" y="2198435"/>
                <a:ext cx="320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mtClean="0"/>
                  <a:t>d</a:t>
                </a:r>
                <a:endParaRPr lang="fr-FR"/>
              </a:p>
            </p:txBody>
          </p:sp>
        </p:grpSp>
      </p:grpSp>
      <p:grpSp>
        <p:nvGrpSpPr>
          <p:cNvPr id="16" name="Groupe 15"/>
          <p:cNvGrpSpPr/>
          <p:nvPr/>
        </p:nvGrpSpPr>
        <p:grpSpPr>
          <a:xfrm>
            <a:off x="836671" y="4428190"/>
            <a:ext cx="3455308" cy="799132"/>
            <a:chOff x="836671" y="4428190"/>
            <a:chExt cx="3455308" cy="799132"/>
          </a:xfrm>
        </p:grpSpPr>
        <p:grpSp>
          <p:nvGrpSpPr>
            <p:cNvPr id="11" name="Groupe 10"/>
            <p:cNvGrpSpPr/>
            <p:nvPr/>
          </p:nvGrpSpPr>
          <p:grpSpPr>
            <a:xfrm>
              <a:off x="836671" y="4428190"/>
              <a:ext cx="1170782" cy="779078"/>
              <a:chOff x="836671" y="4415490"/>
              <a:chExt cx="1170782" cy="779078"/>
            </a:xfrm>
          </p:grpSpPr>
          <p:grpSp>
            <p:nvGrpSpPr>
              <p:cNvPr id="45066" name="Group 957"/>
              <p:cNvGrpSpPr>
                <a:grpSpLocks/>
              </p:cNvGrpSpPr>
              <p:nvPr/>
            </p:nvGrpSpPr>
            <p:grpSpPr bwMode="auto">
              <a:xfrm>
                <a:off x="836671" y="4415490"/>
                <a:ext cx="892837" cy="779078"/>
                <a:chOff x="1207" y="2880"/>
                <a:chExt cx="777" cy="678"/>
              </a:xfrm>
            </p:grpSpPr>
            <p:grpSp>
              <p:nvGrpSpPr>
                <p:cNvPr id="45083" name="Group 947"/>
                <p:cNvGrpSpPr>
                  <a:grpSpLocks/>
                </p:cNvGrpSpPr>
                <p:nvPr/>
              </p:nvGrpSpPr>
              <p:grpSpPr bwMode="auto">
                <a:xfrm>
                  <a:off x="1390" y="3002"/>
                  <a:ext cx="462" cy="556"/>
                  <a:chOff x="1390" y="3002"/>
                  <a:chExt cx="462" cy="556"/>
                </a:xfrm>
              </p:grpSpPr>
              <p:sp>
                <p:nvSpPr>
                  <p:cNvPr id="45087" name="Freeform 944"/>
                  <p:cNvSpPr>
                    <a:spLocks/>
                  </p:cNvSpPr>
                  <p:nvPr/>
                </p:nvSpPr>
                <p:spPr bwMode="auto">
                  <a:xfrm>
                    <a:off x="1608" y="3002"/>
                    <a:ext cx="244" cy="556"/>
                  </a:xfrm>
                  <a:custGeom>
                    <a:avLst/>
                    <a:gdLst>
                      <a:gd name="T0" fmla="*/ 0 w 244"/>
                      <a:gd name="T1" fmla="*/ 26 h 556"/>
                      <a:gd name="T2" fmla="*/ 17 w 244"/>
                      <a:gd name="T3" fmla="*/ 78 h 556"/>
                      <a:gd name="T4" fmla="*/ 68 w 244"/>
                      <a:gd name="T5" fmla="*/ 494 h 556"/>
                      <a:gd name="T6" fmla="*/ 108 w 244"/>
                      <a:gd name="T7" fmla="*/ 454 h 556"/>
                      <a:gd name="T8" fmla="*/ 144 w 244"/>
                      <a:gd name="T9" fmla="*/ 510 h 556"/>
                      <a:gd name="T10" fmla="*/ 220 w 244"/>
                      <a:gd name="T11" fmla="*/ 514 h 556"/>
                      <a:gd name="T12" fmla="*/ 0 w 244"/>
                      <a:gd name="T13" fmla="*/ 514 h 5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" h="556">
                        <a:moveTo>
                          <a:pt x="0" y="26"/>
                        </a:moveTo>
                        <a:cubicBezTo>
                          <a:pt x="3" y="35"/>
                          <a:pt x="6" y="0"/>
                          <a:pt x="17" y="78"/>
                        </a:cubicBezTo>
                        <a:cubicBezTo>
                          <a:pt x="28" y="156"/>
                          <a:pt x="53" y="432"/>
                          <a:pt x="68" y="494"/>
                        </a:cubicBezTo>
                        <a:cubicBezTo>
                          <a:pt x="83" y="556"/>
                          <a:pt x="95" y="451"/>
                          <a:pt x="108" y="454"/>
                        </a:cubicBezTo>
                        <a:cubicBezTo>
                          <a:pt x="121" y="457"/>
                          <a:pt x="125" y="500"/>
                          <a:pt x="144" y="510"/>
                        </a:cubicBezTo>
                        <a:cubicBezTo>
                          <a:pt x="163" y="520"/>
                          <a:pt x="244" y="513"/>
                          <a:pt x="220" y="514"/>
                        </a:cubicBezTo>
                        <a:cubicBezTo>
                          <a:pt x="196" y="515"/>
                          <a:pt x="46" y="514"/>
                          <a:pt x="0" y="514"/>
                        </a:cubicBezTo>
                      </a:path>
                    </a:pathLst>
                  </a:custGeom>
                  <a:solidFill>
                    <a:srgbClr val="FF3300"/>
                  </a:solidFill>
                  <a:ln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088" name="Freeform 945"/>
                  <p:cNvSpPr>
                    <a:spLocks/>
                  </p:cNvSpPr>
                  <p:nvPr/>
                </p:nvSpPr>
                <p:spPr bwMode="auto">
                  <a:xfrm>
                    <a:off x="1390" y="3002"/>
                    <a:ext cx="234" cy="556"/>
                  </a:xfrm>
                  <a:custGeom>
                    <a:avLst/>
                    <a:gdLst>
                      <a:gd name="T0" fmla="*/ 222 w 234"/>
                      <a:gd name="T1" fmla="*/ 26 h 556"/>
                      <a:gd name="T2" fmla="*/ 205 w 234"/>
                      <a:gd name="T3" fmla="*/ 78 h 556"/>
                      <a:gd name="T4" fmla="*/ 154 w 234"/>
                      <a:gd name="T5" fmla="*/ 494 h 556"/>
                      <a:gd name="T6" fmla="*/ 114 w 234"/>
                      <a:gd name="T7" fmla="*/ 454 h 556"/>
                      <a:gd name="T8" fmla="*/ 78 w 234"/>
                      <a:gd name="T9" fmla="*/ 510 h 556"/>
                      <a:gd name="T10" fmla="*/ 26 w 234"/>
                      <a:gd name="T11" fmla="*/ 514 h 556"/>
                      <a:gd name="T12" fmla="*/ 234 w 234"/>
                      <a:gd name="T13" fmla="*/ 514 h 5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4" h="556">
                        <a:moveTo>
                          <a:pt x="222" y="26"/>
                        </a:moveTo>
                        <a:cubicBezTo>
                          <a:pt x="219" y="35"/>
                          <a:pt x="216" y="0"/>
                          <a:pt x="205" y="78"/>
                        </a:cubicBezTo>
                        <a:cubicBezTo>
                          <a:pt x="194" y="156"/>
                          <a:pt x="169" y="432"/>
                          <a:pt x="154" y="494"/>
                        </a:cubicBezTo>
                        <a:cubicBezTo>
                          <a:pt x="139" y="556"/>
                          <a:pt x="127" y="451"/>
                          <a:pt x="114" y="454"/>
                        </a:cubicBezTo>
                        <a:cubicBezTo>
                          <a:pt x="101" y="457"/>
                          <a:pt x="93" y="500"/>
                          <a:pt x="78" y="510"/>
                        </a:cubicBezTo>
                        <a:cubicBezTo>
                          <a:pt x="63" y="520"/>
                          <a:pt x="0" y="513"/>
                          <a:pt x="26" y="514"/>
                        </a:cubicBezTo>
                        <a:cubicBezTo>
                          <a:pt x="52" y="515"/>
                          <a:pt x="191" y="514"/>
                          <a:pt x="234" y="514"/>
                        </a:cubicBezTo>
                      </a:path>
                    </a:pathLst>
                  </a:custGeom>
                  <a:solidFill>
                    <a:srgbClr val="FF3300"/>
                  </a:solidFill>
                  <a:ln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084" name="Group 940"/>
                <p:cNvGrpSpPr>
                  <a:grpSpLocks/>
                </p:cNvGrpSpPr>
                <p:nvPr/>
              </p:nvGrpSpPr>
              <p:grpSpPr bwMode="auto">
                <a:xfrm>
                  <a:off x="1207" y="2880"/>
                  <a:ext cx="777" cy="640"/>
                  <a:chOff x="1207" y="2880"/>
                  <a:chExt cx="777" cy="640"/>
                </a:xfrm>
              </p:grpSpPr>
              <p:sp>
                <p:nvSpPr>
                  <p:cNvPr id="45085" name="Line 938"/>
                  <p:cNvSpPr>
                    <a:spLocks noChangeShapeType="1"/>
                  </p:cNvSpPr>
                  <p:nvPr/>
                </p:nvSpPr>
                <p:spPr bwMode="auto">
                  <a:xfrm>
                    <a:off x="1207" y="3520"/>
                    <a:ext cx="77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086" name="Line 9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9" y="2880"/>
                    <a:ext cx="0" cy="6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45068" name="Text Box 958"/>
              <p:cNvSpPr txBox="1">
                <a:spLocks noChangeArrowheads="1"/>
              </p:cNvSpPr>
              <p:nvPr/>
            </p:nvSpPr>
            <p:spPr bwMode="auto">
              <a:xfrm>
                <a:off x="1408914" y="4482597"/>
                <a:ext cx="598539" cy="3407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600">
                    <a:latin typeface="Symbol" pitchFamily="18" charset="2"/>
                  </a:rPr>
                  <a:t> l</a:t>
                </a:r>
                <a:r>
                  <a:rPr lang="fr-FR" altLang="fr-FR" sz="1600"/>
                  <a:t>/D</a:t>
                </a:r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2542373" y="4431914"/>
              <a:ext cx="1749606" cy="795408"/>
              <a:chOff x="2567773" y="4406514"/>
              <a:chExt cx="1749606" cy="795408"/>
            </a:xfrm>
          </p:grpSpPr>
          <p:grpSp>
            <p:nvGrpSpPr>
              <p:cNvPr id="45067" name="Group 956"/>
              <p:cNvGrpSpPr>
                <a:grpSpLocks/>
              </p:cNvGrpSpPr>
              <p:nvPr/>
            </p:nvGrpSpPr>
            <p:grpSpPr bwMode="auto">
              <a:xfrm>
                <a:off x="2692439" y="4420546"/>
                <a:ext cx="1620207" cy="781376"/>
                <a:chOff x="1686" y="3086"/>
                <a:chExt cx="1410" cy="680"/>
              </a:xfrm>
            </p:grpSpPr>
            <p:grpSp>
              <p:nvGrpSpPr>
                <p:cNvPr id="45074" name="Group 941"/>
                <p:cNvGrpSpPr>
                  <a:grpSpLocks/>
                </p:cNvGrpSpPr>
                <p:nvPr/>
              </p:nvGrpSpPr>
              <p:grpSpPr bwMode="auto">
                <a:xfrm>
                  <a:off x="1952" y="3086"/>
                  <a:ext cx="777" cy="640"/>
                  <a:chOff x="1207" y="2880"/>
                  <a:chExt cx="777" cy="640"/>
                </a:xfrm>
              </p:grpSpPr>
              <p:sp>
                <p:nvSpPr>
                  <p:cNvPr id="45081" name="Line 942"/>
                  <p:cNvSpPr>
                    <a:spLocks noChangeShapeType="1"/>
                  </p:cNvSpPr>
                  <p:nvPr/>
                </p:nvSpPr>
                <p:spPr bwMode="auto">
                  <a:xfrm>
                    <a:off x="1207" y="3520"/>
                    <a:ext cx="77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082" name="Line 9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9" y="2880"/>
                    <a:ext cx="0" cy="6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075" name="Group 948"/>
                <p:cNvGrpSpPr>
                  <a:grpSpLocks/>
                </p:cNvGrpSpPr>
                <p:nvPr/>
              </p:nvGrpSpPr>
              <p:grpSpPr bwMode="auto">
                <a:xfrm>
                  <a:off x="1686" y="3210"/>
                  <a:ext cx="1410" cy="556"/>
                  <a:chOff x="1390" y="3002"/>
                  <a:chExt cx="462" cy="556"/>
                </a:xfrm>
              </p:grpSpPr>
              <p:sp>
                <p:nvSpPr>
                  <p:cNvPr id="45079" name="Freeform 949"/>
                  <p:cNvSpPr>
                    <a:spLocks/>
                  </p:cNvSpPr>
                  <p:nvPr/>
                </p:nvSpPr>
                <p:spPr bwMode="auto">
                  <a:xfrm>
                    <a:off x="1608" y="3002"/>
                    <a:ext cx="244" cy="556"/>
                  </a:xfrm>
                  <a:custGeom>
                    <a:avLst/>
                    <a:gdLst>
                      <a:gd name="T0" fmla="*/ 0 w 244"/>
                      <a:gd name="T1" fmla="*/ 26 h 556"/>
                      <a:gd name="T2" fmla="*/ 17 w 244"/>
                      <a:gd name="T3" fmla="*/ 78 h 556"/>
                      <a:gd name="T4" fmla="*/ 68 w 244"/>
                      <a:gd name="T5" fmla="*/ 494 h 556"/>
                      <a:gd name="T6" fmla="*/ 108 w 244"/>
                      <a:gd name="T7" fmla="*/ 454 h 556"/>
                      <a:gd name="T8" fmla="*/ 144 w 244"/>
                      <a:gd name="T9" fmla="*/ 510 h 556"/>
                      <a:gd name="T10" fmla="*/ 220 w 244"/>
                      <a:gd name="T11" fmla="*/ 514 h 556"/>
                      <a:gd name="T12" fmla="*/ 0 w 244"/>
                      <a:gd name="T13" fmla="*/ 514 h 5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" h="556">
                        <a:moveTo>
                          <a:pt x="0" y="26"/>
                        </a:moveTo>
                        <a:cubicBezTo>
                          <a:pt x="3" y="35"/>
                          <a:pt x="6" y="0"/>
                          <a:pt x="17" y="78"/>
                        </a:cubicBezTo>
                        <a:cubicBezTo>
                          <a:pt x="28" y="156"/>
                          <a:pt x="53" y="432"/>
                          <a:pt x="68" y="494"/>
                        </a:cubicBezTo>
                        <a:cubicBezTo>
                          <a:pt x="83" y="556"/>
                          <a:pt x="95" y="451"/>
                          <a:pt x="108" y="454"/>
                        </a:cubicBezTo>
                        <a:cubicBezTo>
                          <a:pt x="121" y="457"/>
                          <a:pt x="125" y="500"/>
                          <a:pt x="144" y="510"/>
                        </a:cubicBezTo>
                        <a:cubicBezTo>
                          <a:pt x="163" y="520"/>
                          <a:pt x="244" y="513"/>
                          <a:pt x="220" y="514"/>
                        </a:cubicBezTo>
                        <a:cubicBezTo>
                          <a:pt x="196" y="515"/>
                          <a:pt x="46" y="514"/>
                          <a:pt x="0" y="514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3300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080" name="Freeform 950"/>
                  <p:cNvSpPr>
                    <a:spLocks/>
                  </p:cNvSpPr>
                  <p:nvPr/>
                </p:nvSpPr>
                <p:spPr bwMode="auto">
                  <a:xfrm>
                    <a:off x="1390" y="3002"/>
                    <a:ext cx="234" cy="556"/>
                  </a:xfrm>
                  <a:custGeom>
                    <a:avLst/>
                    <a:gdLst>
                      <a:gd name="T0" fmla="*/ 222 w 234"/>
                      <a:gd name="T1" fmla="*/ 26 h 556"/>
                      <a:gd name="T2" fmla="*/ 205 w 234"/>
                      <a:gd name="T3" fmla="*/ 78 h 556"/>
                      <a:gd name="T4" fmla="*/ 154 w 234"/>
                      <a:gd name="T5" fmla="*/ 494 h 556"/>
                      <a:gd name="T6" fmla="*/ 114 w 234"/>
                      <a:gd name="T7" fmla="*/ 454 h 556"/>
                      <a:gd name="T8" fmla="*/ 78 w 234"/>
                      <a:gd name="T9" fmla="*/ 510 h 556"/>
                      <a:gd name="T10" fmla="*/ 26 w 234"/>
                      <a:gd name="T11" fmla="*/ 514 h 556"/>
                      <a:gd name="T12" fmla="*/ 234 w 234"/>
                      <a:gd name="T13" fmla="*/ 514 h 5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4" h="556">
                        <a:moveTo>
                          <a:pt x="222" y="26"/>
                        </a:moveTo>
                        <a:cubicBezTo>
                          <a:pt x="219" y="35"/>
                          <a:pt x="216" y="0"/>
                          <a:pt x="205" y="78"/>
                        </a:cubicBezTo>
                        <a:cubicBezTo>
                          <a:pt x="194" y="156"/>
                          <a:pt x="169" y="432"/>
                          <a:pt x="154" y="494"/>
                        </a:cubicBezTo>
                        <a:cubicBezTo>
                          <a:pt x="139" y="556"/>
                          <a:pt x="127" y="451"/>
                          <a:pt x="114" y="454"/>
                        </a:cubicBezTo>
                        <a:cubicBezTo>
                          <a:pt x="101" y="457"/>
                          <a:pt x="93" y="500"/>
                          <a:pt x="78" y="510"/>
                        </a:cubicBezTo>
                        <a:cubicBezTo>
                          <a:pt x="63" y="520"/>
                          <a:pt x="0" y="513"/>
                          <a:pt x="26" y="514"/>
                        </a:cubicBezTo>
                        <a:cubicBezTo>
                          <a:pt x="52" y="515"/>
                          <a:pt x="191" y="514"/>
                          <a:pt x="234" y="514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3300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076" name="Group 955"/>
                <p:cNvGrpSpPr>
                  <a:grpSpLocks/>
                </p:cNvGrpSpPr>
                <p:nvPr/>
              </p:nvGrpSpPr>
              <p:grpSpPr bwMode="auto">
                <a:xfrm>
                  <a:off x="2104" y="3214"/>
                  <a:ext cx="509" cy="532"/>
                  <a:chOff x="2104" y="3214"/>
                  <a:chExt cx="509" cy="532"/>
                </a:xfrm>
              </p:grpSpPr>
              <p:sp>
                <p:nvSpPr>
                  <p:cNvPr id="45077" name="Freeform 952"/>
                  <p:cNvSpPr>
                    <a:spLocks/>
                  </p:cNvSpPr>
                  <p:nvPr/>
                </p:nvSpPr>
                <p:spPr bwMode="auto">
                  <a:xfrm>
                    <a:off x="2360" y="3214"/>
                    <a:ext cx="253" cy="532"/>
                  </a:xfrm>
                  <a:custGeom>
                    <a:avLst/>
                    <a:gdLst>
                      <a:gd name="T0" fmla="*/ 0 w 253"/>
                      <a:gd name="T1" fmla="*/ 26 h 532"/>
                      <a:gd name="T2" fmla="*/ 17 w 253"/>
                      <a:gd name="T3" fmla="*/ 78 h 532"/>
                      <a:gd name="T4" fmla="*/ 68 w 253"/>
                      <a:gd name="T5" fmla="*/ 494 h 532"/>
                      <a:gd name="T6" fmla="*/ 100 w 253"/>
                      <a:gd name="T7" fmla="*/ 242 h 532"/>
                      <a:gd name="T8" fmla="*/ 136 w 253"/>
                      <a:gd name="T9" fmla="*/ 494 h 532"/>
                      <a:gd name="T10" fmla="*/ 176 w 253"/>
                      <a:gd name="T11" fmla="*/ 470 h 532"/>
                      <a:gd name="T12" fmla="*/ 196 w 253"/>
                      <a:gd name="T13" fmla="*/ 486 h 532"/>
                      <a:gd name="T14" fmla="*/ 220 w 253"/>
                      <a:gd name="T15" fmla="*/ 514 h 532"/>
                      <a:gd name="T16" fmla="*/ 0 w 253"/>
                      <a:gd name="T17" fmla="*/ 514 h 53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53" h="532">
                        <a:moveTo>
                          <a:pt x="0" y="26"/>
                        </a:moveTo>
                        <a:cubicBezTo>
                          <a:pt x="3" y="35"/>
                          <a:pt x="6" y="0"/>
                          <a:pt x="17" y="78"/>
                        </a:cubicBezTo>
                        <a:cubicBezTo>
                          <a:pt x="28" y="156"/>
                          <a:pt x="54" y="467"/>
                          <a:pt x="68" y="494"/>
                        </a:cubicBezTo>
                        <a:cubicBezTo>
                          <a:pt x="82" y="521"/>
                          <a:pt x="89" y="242"/>
                          <a:pt x="100" y="242"/>
                        </a:cubicBezTo>
                        <a:cubicBezTo>
                          <a:pt x="111" y="242"/>
                          <a:pt x="123" y="456"/>
                          <a:pt x="136" y="494"/>
                        </a:cubicBezTo>
                        <a:cubicBezTo>
                          <a:pt x="149" y="532"/>
                          <a:pt x="166" y="471"/>
                          <a:pt x="176" y="470"/>
                        </a:cubicBezTo>
                        <a:cubicBezTo>
                          <a:pt x="186" y="469"/>
                          <a:pt x="189" y="479"/>
                          <a:pt x="196" y="486"/>
                        </a:cubicBezTo>
                        <a:cubicBezTo>
                          <a:pt x="203" y="493"/>
                          <a:pt x="253" y="509"/>
                          <a:pt x="220" y="514"/>
                        </a:cubicBezTo>
                        <a:cubicBezTo>
                          <a:pt x="187" y="519"/>
                          <a:pt x="46" y="514"/>
                          <a:pt x="0" y="514"/>
                        </a:cubicBezTo>
                      </a:path>
                    </a:pathLst>
                  </a:custGeom>
                  <a:solidFill>
                    <a:srgbClr val="FF3300"/>
                  </a:solidFill>
                  <a:ln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078" name="Freeform 954"/>
                  <p:cNvSpPr>
                    <a:spLocks/>
                  </p:cNvSpPr>
                  <p:nvPr/>
                </p:nvSpPr>
                <p:spPr bwMode="auto">
                  <a:xfrm flipH="1">
                    <a:off x="2104" y="3214"/>
                    <a:ext cx="253" cy="532"/>
                  </a:xfrm>
                  <a:custGeom>
                    <a:avLst/>
                    <a:gdLst>
                      <a:gd name="T0" fmla="*/ 0 w 253"/>
                      <a:gd name="T1" fmla="*/ 26 h 532"/>
                      <a:gd name="T2" fmla="*/ 17 w 253"/>
                      <a:gd name="T3" fmla="*/ 78 h 532"/>
                      <a:gd name="T4" fmla="*/ 68 w 253"/>
                      <a:gd name="T5" fmla="*/ 494 h 532"/>
                      <a:gd name="T6" fmla="*/ 100 w 253"/>
                      <a:gd name="T7" fmla="*/ 242 h 532"/>
                      <a:gd name="T8" fmla="*/ 136 w 253"/>
                      <a:gd name="T9" fmla="*/ 494 h 532"/>
                      <a:gd name="T10" fmla="*/ 176 w 253"/>
                      <a:gd name="T11" fmla="*/ 470 h 532"/>
                      <a:gd name="T12" fmla="*/ 196 w 253"/>
                      <a:gd name="T13" fmla="*/ 486 h 532"/>
                      <a:gd name="T14" fmla="*/ 220 w 253"/>
                      <a:gd name="T15" fmla="*/ 514 h 532"/>
                      <a:gd name="T16" fmla="*/ 0 w 253"/>
                      <a:gd name="T17" fmla="*/ 514 h 53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53" h="532">
                        <a:moveTo>
                          <a:pt x="0" y="26"/>
                        </a:moveTo>
                        <a:cubicBezTo>
                          <a:pt x="3" y="35"/>
                          <a:pt x="6" y="0"/>
                          <a:pt x="17" y="78"/>
                        </a:cubicBezTo>
                        <a:cubicBezTo>
                          <a:pt x="28" y="156"/>
                          <a:pt x="54" y="467"/>
                          <a:pt x="68" y="494"/>
                        </a:cubicBezTo>
                        <a:cubicBezTo>
                          <a:pt x="82" y="521"/>
                          <a:pt x="89" y="242"/>
                          <a:pt x="100" y="242"/>
                        </a:cubicBezTo>
                        <a:cubicBezTo>
                          <a:pt x="111" y="242"/>
                          <a:pt x="123" y="456"/>
                          <a:pt x="136" y="494"/>
                        </a:cubicBezTo>
                        <a:cubicBezTo>
                          <a:pt x="149" y="532"/>
                          <a:pt x="166" y="471"/>
                          <a:pt x="176" y="470"/>
                        </a:cubicBezTo>
                        <a:cubicBezTo>
                          <a:pt x="186" y="469"/>
                          <a:pt x="189" y="479"/>
                          <a:pt x="196" y="486"/>
                        </a:cubicBezTo>
                        <a:cubicBezTo>
                          <a:pt x="203" y="493"/>
                          <a:pt x="253" y="509"/>
                          <a:pt x="220" y="514"/>
                        </a:cubicBezTo>
                        <a:cubicBezTo>
                          <a:pt x="187" y="519"/>
                          <a:pt x="46" y="514"/>
                          <a:pt x="0" y="514"/>
                        </a:cubicBezTo>
                      </a:path>
                    </a:pathLst>
                  </a:custGeom>
                  <a:solidFill>
                    <a:srgbClr val="FF3300"/>
                  </a:solidFill>
                  <a:ln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" name="Groupe 7"/>
              <p:cNvGrpSpPr/>
              <p:nvPr/>
            </p:nvGrpSpPr>
            <p:grpSpPr>
              <a:xfrm>
                <a:off x="2567773" y="4406514"/>
                <a:ext cx="869470" cy="393229"/>
                <a:chOff x="2567773" y="4406514"/>
                <a:chExt cx="869470" cy="393229"/>
              </a:xfrm>
            </p:grpSpPr>
            <p:sp>
              <p:nvSpPr>
                <p:cNvPr id="45069" name="Text Box 959"/>
                <p:cNvSpPr txBox="1">
                  <a:spLocks noChangeArrowheads="1"/>
                </p:cNvSpPr>
                <p:nvPr/>
              </p:nvSpPr>
              <p:spPr bwMode="auto">
                <a:xfrm>
                  <a:off x="2567773" y="4406514"/>
                  <a:ext cx="598539" cy="340735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>
                      <a:latin typeface="Symbol" pitchFamily="18" charset="2"/>
                    </a:rPr>
                    <a:t> l</a:t>
                  </a:r>
                  <a:r>
                    <a:rPr lang="fr-FR" altLang="fr-FR" sz="1600"/>
                    <a:t>/D</a:t>
                  </a:r>
                </a:p>
              </p:txBody>
            </p:sp>
            <p:cxnSp>
              <p:nvCxnSpPr>
                <p:cNvPr id="3" name="Connecteur droit avec flèche 2"/>
                <p:cNvCxnSpPr/>
                <p:nvPr/>
              </p:nvCxnSpPr>
              <p:spPr bwMode="auto">
                <a:xfrm>
                  <a:off x="3153987" y="4703220"/>
                  <a:ext cx="283256" cy="9652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" name="Groupe 6"/>
              <p:cNvGrpSpPr/>
              <p:nvPr/>
            </p:nvGrpSpPr>
            <p:grpSpPr>
              <a:xfrm>
                <a:off x="3546931" y="4420728"/>
                <a:ext cx="770448" cy="340735"/>
                <a:chOff x="3546931" y="4420728"/>
                <a:chExt cx="770448" cy="340735"/>
              </a:xfrm>
            </p:grpSpPr>
            <p:sp>
              <p:nvSpPr>
                <p:cNvPr id="814" name="Text Box 959"/>
                <p:cNvSpPr txBox="1">
                  <a:spLocks noChangeArrowheads="1"/>
                </p:cNvSpPr>
                <p:nvPr/>
              </p:nvSpPr>
              <p:spPr bwMode="auto">
                <a:xfrm>
                  <a:off x="3746091" y="4420728"/>
                  <a:ext cx="571288" cy="340735"/>
                </a:xfrm>
                <a:prstGeom prst="rect">
                  <a:avLst/>
                </a:prstGeom>
                <a:noFill/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>
                      <a:latin typeface="Symbol" pitchFamily="18" charset="2"/>
                    </a:rPr>
                    <a:t> </a:t>
                  </a:r>
                  <a:r>
                    <a:rPr lang="fr-FR" altLang="fr-FR" sz="1600" smtClean="0">
                      <a:latin typeface="Symbol" pitchFamily="18" charset="2"/>
                    </a:rPr>
                    <a:t>l</a:t>
                  </a:r>
                  <a:r>
                    <a:rPr lang="fr-FR" altLang="fr-FR" sz="1600" smtClean="0"/>
                    <a:t>/d</a:t>
                  </a:r>
                  <a:endParaRPr lang="fr-FR" altLang="fr-FR" sz="1600"/>
                </a:p>
              </p:txBody>
            </p:sp>
            <p:cxnSp>
              <p:nvCxnSpPr>
                <p:cNvPr id="6" name="Connecteur droit avec flèche 5"/>
                <p:cNvCxnSpPr/>
                <p:nvPr/>
              </p:nvCxnSpPr>
              <p:spPr bwMode="auto">
                <a:xfrm flipH="1">
                  <a:off x="3546931" y="4548761"/>
                  <a:ext cx="233028" cy="170367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9" name="ZoneTexte 8"/>
          <p:cNvSpPr txBox="1"/>
          <p:nvPr/>
        </p:nvSpPr>
        <p:spPr>
          <a:xfrm>
            <a:off x="431800" y="5325180"/>
            <a:ext cx="5200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smtClean="0"/>
              <a:t>mais quel intérêt d’avoir cette stratégie</a:t>
            </a:r>
          </a:p>
          <a:p>
            <a:r>
              <a:rPr lang="fr-FR" sz="2000" smtClean="0"/>
              <a:t>plutôt que l’imagerie  « standard »  </a:t>
            </a:r>
            <a:r>
              <a:rPr lang="fr-FR" sz="2000" b="1" smtClean="0"/>
              <a:t>??</a:t>
            </a:r>
          </a:p>
          <a:p>
            <a:r>
              <a:rPr lang="fr-FR" sz="2000" smtClean="0"/>
              <a:t>on n’a pas mieux que </a:t>
            </a:r>
            <a:r>
              <a:rPr lang="fr-FR" sz="2000" smtClean="0">
                <a:latin typeface="Symbol" panose="05050102010706020507" pitchFamily="18" charset="2"/>
              </a:rPr>
              <a:t>l</a:t>
            </a:r>
            <a:r>
              <a:rPr lang="fr-FR" sz="2000" smtClean="0"/>
              <a:t>/D en resolution :</a:t>
            </a:r>
          </a:p>
          <a:p>
            <a:r>
              <a:rPr lang="fr-FR" sz="2000" b="1" i="1" smtClean="0">
                <a:solidFill>
                  <a:srgbClr val="FF0000"/>
                </a:solidFill>
              </a:rPr>
              <a:t>JUSTIFICATIONS  PLUS  LOIN</a:t>
            </a:r>
            <a:endParaRPr lang="fr-FR" sz="20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73321" y="629638"/>
            <a:ext cx="4669479" cy="669608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3200" smtClean="0"/>
              <a:t>franges et interfrange</a:t>
            </a:r>
            <a:endParaRPr lang="fr-FR" sz="3200"/>
          </a:p>
        </p:txBody>
      </p:sp>
      <p:sp>
        <p:nvSpPr>
          <p:cNvPr id="4" name="ZoneTexte 3"/>
          <p:cNvSpPr txBox="1"/>
          <p:nvPr/>
        </p:nvSpPr>
        <p:spPr>
          <a:xfrm>
            <a:off x="84283" y="1299246"/>
            <a:ext cx="858921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la période  des franges est gouvernée par </a:t>
            </a:r>
          </a:p>
          <a:p>
            <a:r>
              <a:rPr lang="fr-FR" sz="2000" smtClean="0"/>
              <a:t>les « differences de  marche  ddm » (differences de trajets optiques)</a:t>
            </a:r>
          </a:p>
          <a:p>
            <a:endParaRPr lang="fr-FR" sz="900"/>
          </a:p>
          <a:p>
            <a:r>
              <a:rPr lang="fr-FR" sz="2000" smtClean="0"/>
              <a:t>frange brillante si  </a:t>
            </a:r>
          </a:p>
          <a:p>
            <a:endParaRPr lang="fr-FR" sz="900" smtClean="0"/>
          </a:p>
          <a:p>
            <a:r>
              <a:rPr lang="fr-FR" sz="2000" smtClean="0"/>
              <a:t>frange sombre si</a:t>
            </a:r>
            <a:endParaRPr lang="fr-FR" sz="2000"/>
          </a:p>
        </p:txBody>
      </p:sp>
      <p:grpSp>
        <p:nvGrpSpPr>
          <p:cNvPr id="2" name="Groupe 1"/>
          <p:cNvGrpSpPr/>
          <p:nvPr/>
        </p:nvGrpSpPr>
        <p:grpSpPr>
          <a:xfrm>
            <a:off x="198357" y="3293634"/>
            <a:ext cx="8853194" cy="3353091"/>
            <a:chOff x="198357" y="3293634"/>
            <a:chExt cx="8853194" cy="3353091"/>
          </a:xfrm>
        </p:grpSpPr>
        <p:grpSp>
          <p:nvGrpSpPr>
            <p:cNvPr id="6" name="Groupe 5"/>
            <p:cNvGrpSpPr/>
            <p:nvPr/>
          </p:nvGrpSpPr>
          <p:grpSpPr>
            <a:xfrm>
              <a:off x="2011229" y="3603486"/>
              <a:ext cx="7040322" cy="3043239"/>
              <a:chOff x="655554" y="3635374"/>
              <a:chExt cx="7040322" cy="3043239"/>
            </a:xfrm>
          </p:grpSpPr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2268928" y="4298303"/>
                <a:ext cx="54616" cy="2110684"/>
                <a:chOff x="979" y="1604"/>
                <a:chExt cx="69" cy="1287"/>
              </a:xfrm>
            </p:grpSpPr>
            <p:sp>
              <p:nvSpPr>
                <p:cNvPr id="31" name="Rectangle 10"/>
                <p:cNvSpPr>
                  <a:spLocks noChangeArrowheads="1"/>
                </p:cNvSpPr>
                <p:nvPr/>
              </p:nvSpPr>
              <p:spPr bwMode="auto">
                <a:xfrm>
                  <a:off x="984" y="1604"/>
                  <a:ext cx="64" cy="238"/>
                </a:xfrm>
                <a:prstGeom prst="rect">
                  <a:avLst/>
                </a:prstGeom>
                <a:solidFill>
                  <a:schemeClr val="tx2"/>
                </a:solidFill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2" name="Rectangle 11"/>
                <p:cNvSpPr>
                  <a:spLocks noChangeArrowheads="1"/>
                </p:cNvSpPr>
                <p:nvPr/>
              </p:nvSpPr>
              <p:spPr bwMode="auto">
                <a:xfrm>
                  <a:off x="984" y="2036"/>
                  <a:ext cx="57" cy="336"/>
                </a:xfrm>
                <a:prstGeom prst="rect">
                  <a:avLst/>
                </a:prstGeom>
                <a:solidFill>
                  <a:schemeClr val="tx2"/>
                </a:solidFill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3" name="Rectangle 12"/>
                <p:cNvSpPr>
                  <a:spLocks noChangeArrowheads="1"/>
                </p:cNvSpPr>
                <p:nvPr/>
              </p:nvSpPr>
              <p:spPr bwMode="auto">
                <a:xfrm>
                  <a:off x="979" y="2555"/>
                  <a:ext cx="57" cy="336"/>
                </a:xfrm>
                <a:prstGeom prst="rect">
                  <a:avLst/>
                </a:prstGeom>
                <a:solidFill>
                  <a:schemeClr val="tx2"/>
                </a:solidFill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655554" y="5272018"/>
                <a:ext cx="4710260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4931412" y="3952642"/>
                <a:ext cx="0" cy="2725971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1" name="Freeform 16"/>
              <p:cNvSpPr>
                <a:spLocks/>
              </p:cNvSpPr>
              <p:nvPr/>
            </p:nvSpPr>
            <p:spPr bwMode="auto">
              <a:xfrm>
                <a:off x="2298534" y="4856591"/>
                <a:ext cx="2732759" cy="799422"/>
              </a:xfrm>
              <a:custGeom>
                <a:avLst/>
                <a:gdLst>
                  <a:gd name="T0" fmla="*/ 55 w 2701"/>
                  <a:gd name="T1" fmla="*/ 0 h 557"/>
                  <a:gd name="T2" fmla="*/ 987 w 2701"/>
                  <a:gd name="T3" fmla="*/ 0 h 557"/>
                  <a:gd name="T4" fmla="*/ 2701 w 2701"/>
                  <a:gd name="T5" fmla="*/ 286 h 557"/>
                  <a:gd name="T6" fmla="*/ 768 w 2701"/>
                  <a:gd name="T7" fmla="*/ 557 h 557"/>
                  <a:gd name="T8" fmla="*/ 0 w 2701"/>
                  <a:gd name="T9" fmla="*/ 557 h 5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connsiteX0" fmla="*/ 3654 w 10000"/>
                  <a:gd name="connsiteY0" fmla="*/ 0 h 10000"/>
                  <a:gd name="connsiteX1" fmla="*/ 10000 w 10000"/>
                  <a:gd name="connsiteY1" fmla="*/ 5135 h 10000"/>
                  <a:gd name="connsiteX2" fmla="*/ 2843 w 10000"/>
                  <a:gd name="connsiteY2" fmla="*/ 10000 h 10000"/>
                  <a:gd name="connsiteX3" fmla="*/ 0 w 10000"/>
                  <a:gd name="connsiteY3" fmla="*/ 10000 h 10000"/>
                  <a:gd name="connsiteX0" fmla="*/ 811 w 7157"/>
                  <a:gd name="connsiteY0" fmla="*/ 0 h 10000"/>
                  <a:gd name="connsiteX1" fmla="*/ 7157 w 7157"/>
                  <a:gd name="connsiteY1" fmla="*/ 5135 h 10000"/>
                  <a:gd name="connsiteX2" fmla="*/ 0 w 7157"/>
                  <a:gd name="connsiteY2" fmla="*/ 10000 h 10000"/>
                  <a:gd name="connsiteX0" fmla="*/ 39 w 8906"/>
                  <a:gd name="connsiteY0" fmla="*/ 0 h 9482"/>
                  <a:gd name="connsiteX1" fmla="*/ 8906 w 8906"/>
                  <a:gd name="connsiteY1" fmla="*/ 5135 h 9482"/>
                  <a:gd name="connsiteX2" fmla="*/ 0 w 8906"/>
                  <a:gd name="connsiteY2" fmla="*/ 9482 h 9482"/>
                  <a:gd name="connsiteX0" fmla="*/ 0 w 10012"/>
                  <a:gd name="connsiteY0" fmla="*/ 0 h 9545"/>
                  <a:gd name="connsiteX1" fmla="*/ 10012 w 10012"/>
                  <a:gd name="connsiteY1" fmla="*/ 4961 h 9545"/>
                  <a:gd name="connsiteX2" fmla="*/ 12 w 10012"/>
                  <a:gd name="connsiteY2" fmla="*/ 9545 h 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12" h="9545">
                    <a:moveTo>
                      <a:pt x="0" y="0"/>
                    </a:moveTo>
                    <a:lnTo>
                      <a:pt x="10012" y="4961"/>
                    </a:lnTo>
                    <a:lnTo>
                      <a:pt x="12" y="9545"/>
                    </a:lnTo>
                  </a:path>
                </a:pathLst>
              </a:custGeom>
              <a:noFill/>
              <a:ln w="9525" cap="flat" cmpd="sng">
                <a:solidFill>
                  <a:srgbClr val="FF33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" name="Text Box 19"/>
              <p:cNvSpPr txBox="1">
                <a:spLocks noChangeArrowheads="1"/>
              </p:cNvSpPr>
              <p:nvPr/>
            </p:nvSpPr>
            <p:spPr bwMode="auto">
              <a:xfrm>
                <a:off x="6313891" y="5095996"/>
                <a:ext cx="1323096" cy="30995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 smtClean="0"/>
                  <a:t>trajets égaux</a:t>
                </a:r>
              </a:p>
            </p:txBody>
          </p:sp>
          <p:sp>
            <p:nvSpPr>
              <p:cNvPr id="13" name="Text Box 20"/>
              <p:cNvSpPr txBox="1">
                <a:spLocks noChangeArrowheads="1"/>
              </p:cNvSpPr>
              <p:nvPr/>
            </p:nvSpPr>
            <p:spPr bwMode="auto">
              <a:xfrm>
                <a:off x="6351941" y="5960251"/>
                <a:ext cx="1343935" cy="617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 smtClean="0"/>
                  <a:t>difference de</a:t>
                </a:r>
              </a:p>
              <a:p>
                <a:r>
                  <a:rPr lang="fr-FR" altLang="fr-FR" sz="1400" smtClean="0"/>
                  <a:t>trajets  </a:t>
                </a:r>
                <a:r>
                  <a:rPr lang="fr-FR" altLang="fr-FR" sz="2000" b="1" smtClean="0">
                    <a:latin typeface="Symbol" panose="05050102010706020507" pitchFamily="18" charset="2"/>
                  </a:rPr>
                  <a:t>l</a:t>
                </a:r>
                <a:endParaRPr lang="fr-FR" altLang="fr-FR" sz="1400" b="1"/>
              </a:p>
            </p:txBody>
          </p:sp>
          <p:grpSp>
            <p:nvGrpSpPr>
              <p:cNvPr id="14" name="Group 21"/>
              <p:cNvGrpSpPr>
                <a:grpSpLocks/>
              </p:cNvGrpSpPr>
              <p:nvPr/>
            </p:nvGrpSpPr>
            <p:grpSpPr bwMode="auto">
              <a:xfrm>
                <a:off x="4904460" y="4054132"/>
                <a:ext cx="1480775" cy="2392955"/>
                <a:chOff x="3009" y="1802"/>
                <a:chExt cx="934" cy="1509"/>
              </a:xfrm>
            </p:grpSpPr>
            <p:sp>
              <p:nvSpPr>
                <p:cNvPr id="29" name="Freeform 22"/>
                <p:cNvSpPr>
                  <a:spLocks/>
                </p:cNvSpPr>
                <p:nvPr/>
              </p:nvSpPr>
              <p:spPr bwMode="auto">
                <a:xfrm>
                  <a:off x="3009" y="2552"/>
                  <a:ext cx="928" cy="759"/>
                </a:xfrm>
                <a:custGeom>
                  <a:avLst/>
                  <a:gdLst>
                    <a:gd name="T0" fmla="*/ 876 w 928"/>
                    <a:gd name="T1" fmla="*/ 0 h 759"/>
                    <a:gd name="T2" fmla="*/ 785 w 928"/>
                    <a:gd name="T3" fmla="*/ 64 h 759"/>
                    <a:gd name="T4" fmla="*/ 17 w 928"/>
                    <a:gd name="T5" fmla="*/ 283 h 759"/>
                    <a:gd name="T6" fmla="*/ 885 w 928"/>
                    <a:gd name="T7" fmla="*/ 530 h 759"/>
                    <a:gd name="T8" fmla="*/ 44 w 928"/>
                    <a:gd name="T9" fmla="*/ 759 h 7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28" h="759">
                      <a:moveTo>
                        <a:pt x="876" y="0"/>
                      </a:moveTo>
                      <a:cubicBezTo>
                        <a:pt x="861" y="11"/>
                        <a:pt x="928" y="17"/>
                        <a:pt x="785" y="64"/>
                      </a:cubicBezTo>
                      <a:cubicBezTo>
                        <a:pt x="642" y="111"/>
                        <a:pt x="0" y="205"/>
                        <a:pt x="17" y="283"/>
                      </a:cubicBezTo>
                      <a:cubicBezTo>
                        <a:pt x="34" y="361"/>
                        <a:pt x="881" y="451"/>
                        <a:pt x="885" y="530"/>
                      </a:cubicBezTo>
                      <a:cubicBezTo>
                        <a:pt x="889" y="609"/>
                        <a:pt x="466" y="684"/>
                        <a:pt x="44" y="759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0" name="Freeform 23"/>
                <p:cNvSpPr>
                  <a:spLocks/>
                </p:cNvSpPr>
                <p:nvPr/>
              </p:nvSpPr>
              <p:spPr bwMode="auto">
                <a:xfrm flipV="1">
                  <a:off x="3015" y="1802"/>
                  <a:ext cx="928" cy="759"/>
                </a:xfrm>
                <a:custGeom>
                  <a:avLst/>
                  <a:gdLst>
                    <a:gd name="T0" fmla="*/ 876 w 928"/>
                    <a:gd name="T1" fmla="*/ 0 h 759"/>
                    <a:gd name="T2" fmla="*/ 785 w 928"/>
                    <a:gd name="T3" fmla="*/ 64 h 759"/>
                    <a:gd name="T4" fmla="*/ 17 w 928"/>
                    <a:gd name="T5" fmla="*/ 283 h 759"/>
                    <a:gd name="T6" fmla="*/ 885 w 928"/>
                    <a:gd name="T7" fmla="*/ 530 h 759"/>
                    <a:gd name="T8" fmla="*/ 44 w 928"/>
                    <a:gd name="T9" fmla="*/ 759 h 7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28" h="759">
                      <a:moveTo>
                        <a:pt x="876" y="0"/>
                      </a:moveTo>
                      <a:cubicBezTo>
                        <a:pt x="861" y="11"/>
                        <a:pt x="928" y="17"/>
                        <a:pt x="785" y="64"/>
                      </a:cubicBezTo>
                      <a:cubicBezTo>
                        <a:pt x="642" y="111"/>
                        <a:pt x="0" y="205"/>
                        <a:pt x="17" y="283"/>
                      </a:cubicBezTo>
                      <a:cubicBezTo>
                        <a:pt x="34" y="361"/>
                        <a:pt x="881" y="451"/>
                        <a:pt x="885" y="530"/>
                      </a:cubicBezTo>
                      <a:cubicBezTo>
                        <a:pt x="889" y="609"/>
                        <a:pt x="466" y="684"/>
                        <a:pt x="44" y="759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cxnSp>
            <p:nvCxnSpPr>
              <p:cNvPr id="15" name="Connecteur droit avec flèche 14"/>
              <p:cNvCxnSpPr/>
              <p:nvPr/>
            </p:nvCxnSpPr>
            <p:spPr bwMode="auto">
              <a:xfrm>
                <a:off x="2302476" y="4862496"/>
                <a:ext cx="4082759" cy="1816117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Connecteur droit avec flèche 15"/>
              <p:cNvCxnSpPr/>
              <p:nvPr/>
            </p:nvCxnSpPr>
            <p:spPr bwMode="auto">
              <a:xfrm>
                <a:off x="2302476" y="5705731"/>
                <a:ext cx="3856881" cy="4556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6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Connecteur droit 16"/>
              <p:cNvCxnSpPr/>
              <p:nvPr/>
            </p:nvCxnSpPr>
            <p:spPr bwMode="auto">
              <a:xfrm flipV="1">
                <a:off x="2188176" y="4036693"/>
                <a:ext cx="689935" cy="187905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 bwMode="auto">
              <a:xfrm>
                <a:off x="2242838" y="5234590"/>
                <a:ext cx="2688574" cy="793907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Arc 18"/>
              <p:cNvSpPr/>
              <p:nvPr/>
            </p:nvSpPr>
            <p:spPr bwMode="auto">
              <a:xfrm>
                <a:off x="3845886" y="4655939"/>
                <a:ext cx="537430" cy="1721374"/>
              </a:xfrm>
              <a:prstGeom prst="arc">
                <a:avLst>
                  <a:gd name="adj1" fmla="val 19098764"/>
                  <a:gd name="adj2" fmla="val 3307937"/>
                </a:avLst>
              </a:prstGeom>
              <a:noFill/>
              <a:ln w="2857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780774" y="4975860"/>
                <a:ext cx="47641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3600" smtClean="0">
                    <a:solidFill>
                      <a:srgbClr val="FF0000"/>
                    </a:solidFill>
                  </a:rPr>
                  <a:t>B</a:t>
                </a:r>
                <a:endParaRPr lang="fr-FR" sz="360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4351254" y="5288280"/>
                <a:ext cx="2856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smtClean="0">
                    <a:solidFill>
                      <a:schemeClr val="accent2"/>
                    </a:solidFill>
                  </a:rPr>
                  <a:t>i</a:t>
                </a:r>
                <a:endParaRPr lang="fr-FR" sz="280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 bwMode="auto">
              <a:xfrm>
                <a:off x="2301079" y="4846320"/>
                <a:ext cx="274481" cy="1604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2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Connecteur droit avec flèche 22"/>
              <p:cNvCxnSpPr/>
              <p:nvPr/>
            </p:nvCxnSpPr>
            <p:spPr bwMode="auto">
              <a:xfrm flipV="1">
                <a:off x="2205573" y="4856591"/>
                <a:ext cx="0" cy="84914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ZoneTexte 24"/>
              <p:cNvSpPr txBox="1"/>
              <p:nvPr/>
            </p:nvSpPr>
            <p:spPr>
              <a:xfrm>
                <a:off x="2382580" y="3639458"/>
                <a:ext cx="2856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smtClean="0">
                    <a:solidFill>
                      <a:schemeClr val="accent2"/>
                    </a:solidFill>
                  </a:rPr>
                  <a:t>i</a:t>
                </a:r>
                <a:endParaRPr lang="fr-FR" sz="28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" name="Arc 25"/>
              <p:cNvSpPr/>
              <p:nvPr/>
            </p:nvSpPr>
            <p:spPr bwMode="auto">
              <a:xfrm>
                <a:off x="1798143" y="4121587"/>
                <a:ext cx="1005017" cy="188084"/>
              </a:xfrm>
              <a:prstGeom prst="arc">
                <a:avLst>
                  <a:gd name="adj1" fmla="val 16200000"/>
                  <a:gd name="adj2" fmla="val 21520677"/>
                </a:avLst>
              </a:prstGeom>
              <a:noFill/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27" name="Connecteur droit 26"/>
              <p:cNvCxnSpPr/>
              <p:nvPr/>
            </p:nvCxnSpPr>
            <p:spPr bwMode="auto">
              <a:xfrm flipV="1">
                <a:off x="2271306" y="3901068"/>
                <a:ext cx="42004" cy="216708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aphicFrame>
            <p:nvGraphicFramePr>
              <p:cNvPr id="28" name="Objet 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6017256"/>
                  </p:ext>
                </p:extLst>
              </p:nvPr>
            </p:nvGraphicFramePr>
            <p:xfrm>
              <a:off x="3460750" y="3635374"/>
              <a:ext cx="1308100" cy="11727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6582" name="Équation" r:id="rId3" imgW="368280" imgH="330120" progId="Equation.3">
                      <p:embed/>
                    </p:oleObj>
                  </mc:Choice>
                  <mc:Fallback>
                    <p:oleObj name="Équation" r:id="rId3" imgW="368280" imgH="33012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460750" y="3635374"/>
                            <a:ext cx="1308100" cy="1172779"/>
                          </a:xfrm>
                          <a:prstGeom prst="rect">
                            <a:avLst/>
                          </a:prstGeom>
                          <a:ln w="38100">
                            <a:solidFill>
                              <a:schemeClr val="accent2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ZoneTexte 23"/>
              <p:cNvSpPr txBox="1"/>
              <p:nvPr/>
            </p:nvSpPr>
            <p:spPr>
              <a:xfrm>
                <a:off x="2354024" y="4462909"/>
                <a:ext cx="9492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400" b="1" smtClean="0">
                    <a:solidFill>
                      <a:schemeClr val="accent2"/>
                    </a:solidFill>
                    <a:latin typeface="+mj-lt"/>
                  </a:rPr>
                  <a:t>ddm =</a:t>
                </a:r>
                <a:r>
                  <a:rPr lang="fr-FR" b="1" smtClean="0">
                    <a:solidFill>
                      <a:schemeClr val="accent2"/>
                    </a:solidFill>
                    <a:latin typeface="+mj-lt"/>
                  </a:rPr>
                  <a:t> </a:t>
                </a:r>
                <a:r>
                  <a:rPr lang="fr-FR" b="1" smtClean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l</a:t>
                </a:r>
                <a:endParaRPr lang="fr-FR" b="1">
                  <a:solidFill>
                    <a:schemeClr val="accent2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34" name="ZoneTexte 33"/>
            <p:cNvSpPr txBox="1"/>
            <p:nvPr/>
          </p:nvSpPr>
          <p:spPr>
            <a:xfrm>
              <a:off x="198357" y="3293634"/>
              <a:ext cx="2840842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mtClean="0"/>
                <a:t>ici on décrit </a:t>
              </a:r>
            </a:p>
            <a:p>
              <a:r>
                <a:rPr lang="fr-FR" sz="2000" smtClean="0"/>
                <a:t>l’interfrange angulaire</a:t>
              </a:r>
            </a:p>
            <a:p>
              <a:endParaRPr lang="fr-FR" sz="2000"/>
            </a:p>
            <a:p>
              <a:r>
                <a:rPr lang="fr-FR" sz="2000" smtClean="0"/>
                <a:t>il s’exprime en radians</a:t>
              </a:r>
            </a:p>
            <a:p>
              <a:endParaRPr lang="fr-FR" sz="2000"/>
            </a:p>
          </p:txBody>
        </p:sp>
      </p:grp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764137"/>
              </p:ext>
            </p:extLst>
          </p:nvPr>
        </p:nvGraphicFramePr>
        <p:xfrm>
          <a:off x="2703496" y="2030215"/>
          <a:ext cx="3142573" cy="448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83" name="Équation" r:id="rId5" imgW="1244520" imgH="177480" progId="Equation.3">
                  <p:embed/>
                </p:oleObj>
              </mc:Choice>
              <mc:Fallback>
                <p:oleObj name="Équation" r:id="rId5" imgW="12445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03496" y="2030215"/>
                        <a:ext cx="3142573" cy="448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580529"/>
              </p:ext>
            </p:extLst>
          </p:nvPr>
        </p:nvGraphicFramePr>
        <p:xfrm>
          <a:off x="2709863" y="2282825"/>
          <a:ext cx="455295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84" name="Équation" r:id="rId7" imgW="1803240" imgH="330120" progId="Equation.3">
                  <p:embed/>
                </p:oleObj>
              </mc:Choice>
              <mc:Fallback>
                <p:oleObj name="Équation" r:id="rId7" imgW="1803240" imgH="330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09863" y="2282825"/>
                        <a:ext cx="4552950" cy="83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98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94455" y="707572"/>
            <a:ext cx="6668029" cy="680218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3200" smtClean="0"/>
              <a:t>obtenir les « franges », facile ?</a:t>
            </a:r>
            <a:endParaRPr lang="fr-FR" sz="3200"/>
          </a:p>
        </p:txBody>
      </p:sp>
      <p:sp>
        <p:nvSpPr>
          <p:cNvPr id="4" name="ZoneTexte 3"/>
          <p:cNvSpPr txBox="1"/>
          <p:nvPr/>
        </p:nvSpPr>
        <p:spPr>
          <a:xfrm>
            <a:off x="204961" y="1424381"/>
            <a:ext cx="5025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/>
              <a:t>euh ... à première vue : oui, mais ...</a:t>
            </a:r>
            <a:endParaRPr lang="fr-FR" sz="2400"/>
          </a:p>
          <a:p>
            <a:r>
              <a:rPr lang="fr-FR" sz="2400" smtClean="0"/>
              <a:t>il y a des contraintes !</a:t>
            </a:r>
            <a:endParaRPr lang="fr-FR" sz="2400"/>
          </a:p>
        </p:txBody>
      </p:sp>
      <p:grpSp>
        <p:nvGrpSpPr>
          <p:cNvPr id="10" name="Groupe 9"/>
          <p:cNvGrpSpPr/>
          <p:nvPr/>
        </p:nvGrpSpPr>
        <p:grpSpPr>
          <a:xfrm>
            <a:off x="316112" y="2225846"/>
            <a:ext cx="6477736" cy="938039"/>
            <a:chOff x="591272" y="2694127"/>
            <a:chExt cx="6477736" cy="938039"/>
          </a:xfrm>
        </p:grpSpPr>
        <p:sp>
          <p:nvSpPr>
            <p:cNvPr id="6" name="ZoneTexte 5"/>
            <p:cNvSpPr txBox="1"/>
            <p:nvPr/>
          </p:nvSpPr>
          <p:spPr>
            <a:xfrm>
              <a:off x="591272" y="2694127"/>
              <a:ext cx="61109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diametre apparent de la source  très petit par rapport </a:t>
              </a:r>
            </a:p>
            <a:p>
              <a:r>
                <a:rPr lang="fr-FR" smtClean="0"/>
                <a:t>à l’extension angulaire du lobe d’analyse  : </a:t>
              </a:r>
              <a:endParaRPr lang="fr-FR"/>
            </a:p>
          </p:txBody>
        </p:sp>
        <p:graphicFrame>
          <p:nvGraphicFramePr>
            <p:cNvPr id="5" name="Obje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3394124"/>
                </p:ext>
              </p:extLst>
            </p:nvPr>
          </p:nvGraphicFramePr>
          <p:xfrm>
            <a:off x="5151489" y="2849732"/>
            <a:ext cx="1917519" cy="7824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8" name="Équation" r:id="rId3" imgW="482400" imgH="330120" progId="Equation.3">
                    <p:embed/>
                  </p:oleObj>
                </mc:Choice>
                <mc:Fallback>
                  <p:oleObj name="Équation" r:id="rId3" imgW="482400" imgH="3301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151489" y="2849732"/>
                          <a:ext cx="1917519" cy="7824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e 10"/>
          <p:cNvGrpSpPr/>
          <p:nvPr/>
        </p:nvGrpSpPr>
        <p:grpSpPr>
          <a:xfrm>
            <a:off x="340359" y="3017864"/>
            <a:ext cx="5993632" cy="1054523"/>
            <a:chOff x="854165" y="4547190"/>
            <a:chExt cx="5993632" cy="1055465"/>
          </a:xfrm>
        </p:grpSpPr>
        <p:sp>
          <p:nvSpPr>
            <p:cNvPr id="8" name="ZoneTexte 7"/>
            <p:cNvSpPr txBox="1"/>
            <p:nvPr/>
          </p:nvSpPr>
          <p:spPr>
            <a:xfrm>
              <a:off x="854165" y="4547190"/>
              <a:ext cx="5652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diametre apparent de la source   petit par rapport </a:t>
              </a:r>
            </a:p>
            <a:p>
              <a:r>
                <a:rPr lang="fr-FR" smtClean="0"/>
                <a:t>à l’extension angulaire de l’interfrange : </a:t>
              </a:r>
              <a:endParaRPr lang="fr-FR"/>
            </a:p>
          </p:txBody>
        </p:sp>
        <p:graphicFrame>
          <p:nvGraphicFramePr>
            <p:cNvPr id="9" name="Obje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4500406"/>
                </p:ext>
              </p:extLst>
            </p:nvPr>
          </p:nvGraphicFramePr>
          <p:xfrm>
            <a:off x="5233310" y="4820017"/>
            <a:ext cx="1614487" cy="782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9" name="Équation" r:id="rId5" imgW="406080" imgH="330120" progId="Equation.3">
                    <p:embed/>
                  </p:oleObj>
                </mc:Choice>
                <mc:Fallback>
                  <p:oleObj name="Équation" r:id="rId5" imgW="406080" imgH="33012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233310" y="4820017"/>
                          <a:ext cx="1614487" cy="782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8" name="Groupe 67"/>
          <p:cNvGrpSpPr/>
          <p:nvPr/>
        </p:nvGrpSpPr>
        <p:grpSpPr>
          <a:xfrm>
            <a:off x="7245680" y="1149639"/>
            <a:ext cx="1544461" cy="1931987"/>
            <a:chOff x="7560566" y="4868862"/>
            <a:chExt cx="1544461" cy="1931987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7560566" y="4868862"/>
              <a:ext cx="1483422" cy="1931987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8075125" y="6501487"/>
              <a:ext cx="549947" cy="135813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8075125" y="6501487"/>
              <a:ext cx="549947" cy="135813"/>
            </a:xfrm>
            <a:prstGeom prst="ellips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8070343" y="6462273"/>
              <a:ext cx="549947" cy="135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8070343" y="6462273"/>
              <a:ext cx="549947" cy="135813"/>
            </a:xfrm>
            <a:prstGeom prst="ellips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8186071" y="5904675"/>
              <a:ext cx="153985" cy="601594"/>
            </a:xfrm>
            <a:custGeom>
              <a:avLst/>
              <a:gdLst>
                <a:gd name="T0" fmla="*/ 15 w 161"/>
                <a:gd name="T1" fmla="*/ 30 h 629"/>
                <a:gd name="T2" fmla="*/ 76 w 161"/>
                <a:gd name="T3" fmla="*/ 0 h 629"/>
                <a:gd name="T4" fmla="*/ 121 w 161"/>
                <a:gd name="T5" fmla="*/ 25 h 629"/>
                <a:gd name="T6" fmla="*/ 151 w 161"/>
                <a:gd name="T7" fmla="*/ 91 h 629"/>
                <a:gd name="T8" fmla="*/ 111 w 161"/>
                <a:gd name="T9" fmla="*/ 152 h 629"/>
                <a:gd name="T10" fmla="*/ 161 w 161"/>
                <a:gd name="T11" fmla="*/ 629 h 629"/>
                <a:gd name="T12" fmla="*/ 20 w 161"/>
                <a:gd name="T13" fmla="*/ 629 h 629"/>
                <a:gd name="T14" fmla="*/ 61 w 161"/>
                <a:gd name="T15" fmla="*/ 147 h 629"/>
                <a:gd name="T16" fmla="*/ 5 w 161"/>
                <a:gd name="T17" fmla="*/ 101 h 629"/>
                <a:gd name="T18" fmla="*/ 0 w 161"/>
                <a:gd name="T19" fmla="*/ 50 h 629"/>
                <a:gd name="T20" fmla="*/ 20 w 161"/>
                <a:gd name="T21" fmla="*/ 20 h 629"/>
                <a:gd name="T22" fmla="*/ 15 w 161"/>
                <a:gd name="T23" fmla="*/ 30 h 6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" h="629">
                  <a:moveTo>
                    <a:pt x="15" y="30"/>
                  </a:moveTo>
                  <a:lnTo>
                    <a:pt x="76" y="0"/>
                  </a:lnTo>
                  <a:lnTo>
                    <a:pt x="121" y="25"/>
                  </a:lnTo>
                  <a:lnTo>
                    <a:pt x="151" y="91"/>
                  </a:lnTo>
                  <a:lnTo>
                    <a:pt x="111" y="152"/>
                  </a:lnTo>
                  <a:lnTo>
                    <a:pt x="161" y="629"/>
                  </a:lnTo>
                  <a:lnTo>
                    <a:pt x="20" y="629"/>
                  </a:lnTo>
                  <a:lnTo>
                    <a:pt x="61" y="147"/>
                  </a:lnTo>
                  <a:lnTo>
                    <a:pt x="5" y="101"/>
                  </a:lnTo>
                  <a:lnTo>
                    <a:pt x="0" y="50"/>
                  </a:lnTo>
                  <a:lnTo>
                    <a:pt x="20" y="2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8195635" y="5914239"/>
              <a:ext cx="154942" cy="601594"/>
            </a:xfrm>
            <a:custGeom>
              <a:avLst/>
              <a:gdLst>
                <a:gd name="T0" fmla="*/ 15 w 162"/>
                <a:gd name="T1" fmla="*/ 30 h 629"/>
                <a:gd name="T2" fmla="*/ 76 w 162"/>
                <a:gd name="T3" fmla="*/ 0 h 629"/>
                <a:gd name="T4" fmla="*/ 121 w 162"/>
                <a:gd name="T5" fmla="*/ 25 h 629"/>
                <a:gd name="T6" fmla="*/ 151 w 162"/>
                <a:gd name="T7" fmla="*/ 91 h 629"/>
                <a:gd name="T8" fmla="*/ 111 w 162"/>
                <a:gd name="T9" fmla="*/ 152 h 629"/>
                <a:gd name="T10" fmla="*/ 162 w 162"/>
                <a:gd name="T11" fmla="*/ 629 h 629"/>
                <a:gd name="T12" fmla="*/ 20 w 162"/>
                <a:gd name="T13" fmla="*/ 629 h 629"/>
                <a:gd name="T14" fmla="*/ 61 w 162"/>
                <a:gd name="T15" fmla="*/ 147 h 629"/>
                <a:gd name="T16" fmla="*/ 5 w 162"/>
                <a:gd name="T17" fmla="*/ 101 h 629"/>
                <a:gd name="T18" fmla="*/ 0 w 162"/>
                <a:gd name="T19" fmla="*/ 50 h 629"/>
                <a:gd name="T20" fmla="*/ 20 w 162"/>
                <a:gd name="T21" fmla="*/ 20 h 6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2" h="629">
                  <a:moveTo>
                    <a:pt x="15" y="30"/>
                  </a:moveTo>
                  <a:lnTo>
                    <a:pt x="76" y="0"/>
                  </a:lnTo>
                  <a:lnTo>
                    <a:pt x="121" y="25"/>
                  </a:lnTo>
                  <a:lnTo>
                    <a:pt x="151" y="91"/>
                  </a:lnTo>
                  <a:lnTo>
                    <a:pt x="111" y="152"/>
                  </a:lnTo>
                  <a:lnTo>
                    <a:pt x="162" y="629"/>
                  </a:lnTo>
                  <a:lnTo>
                    <a:pt x="20" y="629"/>
                  </a:lnTo>
                  <a:lnTo>
                    <a:pt x="61" y="147"/>
                  </a:lnTo>
                  <a:lnTo>
                    <a:pt x="5" y="101"/>
                  </a:lnTo>
                  <a:lnTo>
                    <a:pt x="0" y="50"/>
                  </a:lnTo>
                  <a:lnTo>
                    <a:pt x="20" y="2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8528473" y="6040488"/>
              <a:ext cx="212327" cy="218066"/>
            </a:xfrm>
            <a:custGeom>
              <a:avLst/>
              <a:gdLst>
                <a:gd name="T0" fmla="*/ 76 w 222"/>
                <a:gd name="T1" fmla="*/ 0 h 228"/>
                <a:gd name="T2" fmla="*/ 222 w 222"/>
                <a:gd name="T3" fmla="*/ 81 h 228"/>
                <a:gd name="T4" fmla="*/ 222 w 222"/>
                <a:gd name="T5" fmla="*/ 127 h 228"/>
                <a:gd name="T6" fmla="*/ 202 w 222"/>
                <a:gd name="T7" fmla="*/ 167 h 228"/>
                <a:gd name="T8" fmla="*/ 177 w 222"/>
                <a:gd name="T9" fmla="*/ 213 h 228"/>
                <a:gd name="T10" fmla="*/ 147 w 222"/>
                <a:gd name="T11" fmla="*/ 228 h 228"/>
                <a:gd name="T12" fmla="*/ 96 w 222"/>
                <a:gd name="T13" fmla="*/ 208 h 228"/>
                <a:gd name="T14" fmla="*/ 0 w 222"/>
                <a:gd name="T15" fmla="*/ 152 h 228"/>
                <a:gd name="T16" fmla="*/ 76 w 222"/>
                <a:gd name="T17" fmla="*/ 0 h 2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2" h="228">
                  <a:moveTo>
                    <a:pt x="76" y="0"/>
                  </a:moveTo>
                  <a:lnTo>
                    <a:pt x="222" y="81"/>
                  </a:lnTo>
                  <a:lnTo>
                    <a:pt x="222" y="127"/>
                  </a:lnTo>
                  <a:lnTo>
                    <a:pt x="202" y="167"/>
                  </a:lnTo>
                  <a:lnTo>
                    <a:pt x="177" y="213"/>
                  </a:lnTo>
                  <a:lnTo>
                    <a:pt x="147" y="228"/>
                  </a:lnTo>
                  <a:lnTo>
                    <a:pt x="96" y="208"/>
                  </a:lnTo>
                  <a:lnTo>
                    <a:pt x="0" y="152"/>
                  </a:lnTo>
                  <a:lnTo>
                    <a:pt x="76" y="0"/>
                  </a:lnTo>
                  <a:close/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8538037" y="6050052"/>
              <a:ext cx="212327" cy="218066"/>
            </a:xfrm>
            <a:custGeom>
              <a:avLst/>
              <a:gdLst>
                <a:gd name="T0" fmla="*/ 76 w 222"/>
                <a:gd name="T1" fmla="*/ 0 h 228"/>
                <a:gd name="T2" fmla="*/ 222 w 222"/>
                <a:gd name="T3" fmla="*/ 81 h 228"/>
                <a:gd name="T4" fmla="*/ 222 w 222"/>
                <a:gd name="T5" fmla="*/ 127 h 228"/>
                <a:gd name="T6" fmla="*/ 202 w 222"/>
                <a:gd name="T7" fmla="*/ 167 h 228"/>
                <a:gd name="T8" fmla="*/ 177 w 222"/>
                <a:gd name="T9" fmla="*/ 213 h 228"/>
                <a:gd name="T10" fmla="*/ 147 w 222"/>
                <a:gd name="T11" fmla="*/ 228 h 228"/>
                <a:gd name="T12" fmla="*/ 96 w 222"/>
                <a:gd name="T13" fmla="*/ 208 h 228"/>
                <a:gd name="T14" fmla="*/ 0 w 222"/>
                <a:gd name="T15" fmla="*/ 152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2" h="228">
                  <a:moveTo>
                    <a:pt x="76" y="0"/>
                  </a:moveTo>
                  <a:lnTo>
                    <a:pt x="222" y="81"/>
                  </a:lnTo>
                  <a:lnTo>
                    <a:pt x="222" y="127"/>
                  </a:lnTo>
                  <a:lnTo>
                    <a:pt x="202" y="167"/>
                  </a:lnTo>
                  <a:lnTo>
                    <a:pt x="177" y="213"/>
                  </a:lnTo>
                  <a:lnTo>
                    <a:pt x="147" y="228"/>
                  </a:lnTo>
                  <a:lnTo>
                    <a:pt x="96" y="208"/>
                  </a:lnTo>
                  <a:lnTo>
                    <a:pt x="0" y="152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8764711" y="5783208"/>
              <a:ext cx="39214" cy="33475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8759928" y="5778426"/>
              <a:ext cx="53560" cy="47821"/>
            </a:xfrm>
            <a:custGeom>
              <a:avLst/>
              <a:gdLst>
                <a:gd name="T0" fmla="*/ 21 w 56"/>
                <a:gd name="T1" fmla="*/ 0 h 50"/>
                <a:gd name="T2" fmla="*/ 56 w 56"/>
                <a:gd name="T3" fmla="*/ 20 h 50"/>
                <a:gd name="T4" fmla="*/ 36 w 56"/>
                <a:gd name="T5" fmla="*/ 50 h 50"/>
                <a:gd name="T6" fmla="*/ 0 w 56"/>
                <a:gd name="T7" fmla="*/ 30 h 50"/>
                <a:gd name="T8" fmla="*/ 21 w 5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0">
                  <a:moveTo>
                    <a:pt x="21" y="0"/>
                  </a:moveTo>
                  <a:lnTo>
                    <a:pt x="56" y="20"/>
                  </a:lnTo>
                  <a:lnTo>
                    <a:pt x="36" y="50"/>
                  </a:lnTo>
                  <a:lnTo>
                    <a:pt x="0" y="30"/>
                  </a:lnTo>
                  <a:lnTo>
                    <a:pt x="21" y="0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8759928" y="5778426"/>
              <a:ext cx="53560" cy="47821"/>
            </a:xfrm>
            <a:custGeom>
              <a:avLst/>
              <a:gdLst>
                <a:gd name="T0" fmla="*/ 21 w 56"/>
                <a:gd name="T1" fmla="*/ 0 h 50"/>
                <a:gd name="T2" fmla="*/ 56 w 56"/>
                <a:gd name="T3" fmla="*/ 20 h 50"/>
                <a:gd name="T4" fmla="*/ 36 w 56"/>
                <a:gd name="T5" fmla="*/ 50 h 50"/>
                <a:gd name="T6" fmla="*/ 0 w 56"/>
                <a:gd name="T7" fmla="*/ 30 h 50"/>
                <a:gd name="T8" fmla="*/ 21 w 5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0">
                  <a:moveTo>
                    <a:pt x="21" y="0"/>
                  </a:moveTo>
                  <a:lnTo>
                    <a:pt x="56" y="20"/>
                  </a:lnTo>
                  <a:lnTo>
                    <a:pt x="36" y="50"/>
                  </a:lnTo>
                  <a:lnTo>
                    <a:pt x="0" y="3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8461522" y="5787990"/>
              <a:ext cx="130074" cy="650372"/>
            </a:xfrm>
            <a:prstGeom prst="ellipse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8360141" y="5826248"/>
              <a:ext cx="332837" cy="572901"/>
            </a:xfrm>
            <a:custGeom>
              <a:avLst/>
              <a:gdLst>
                <a:gd name="T0" fmla="*/ 121 w 348"/>
                <a:gd name="T1" fmla="*/ 249 h 599"/>
                <a:gd name="T2" fmla="*/ 156 w 348"/>
                <a:gd name="T3" fmla="*/ 188 h 599"/>
                <a:gd name="T4" fmla="*/ 186 w 348"/>
                <a:gd name="T5" fmla="*/ 142 h 599"/>
                <a:gd name="T6" fmla="*/ 222 w 348"/>
                <a:gd name="T7" fmla="*/ 97 h 599"/>
                <a:gd name="T8" fmla="*/ 247 w 348"/>
                <a:gd name="T9" fmla="*/ 66 h 599"/>
                <a:gd name="T10" fmla="*/ 272 w 348"/>
                <a:gd name="T11" fmla="*/ 36 h 599"/>
                <a:gd name="T12" fmla="*/ 297 w 348"/>
                <a:gd name="T13" fmla="*/ 16 h 599"/>
                <a:gd name="T14" fmla="*/ 323 w 348"/>
                <a:gd name="T15" fmla="*/ 0 h 599"/>
                <a:gd name="T16" fmla="*/ 333 w 348"/>
                <a:gd name="T17" fmla="*/ 0 h 599"/>
                <a:gd name="T18" fmla="*/ 338 w 348"/>
                <a:gd name="T19" fmla="*/ 0 h 599"/>
                <a:gd name="T20" fmla="*/ 348 w 348"/>
                <a:gd name="T21" fmla="*/ 21 h 599"/>
                <a:gd name="T22" fmla="*/ 343 w 348"/>
                <a:gd name="T23" fmla="*/ 46 h 599"/>
                <a:gd name="T24" fmla="*/ 338 w 348"/>
                <a:gd name="T25" fmla="*/ 76 h 599"/>
                <a:gd name="T26" fmla="*/ 328 w 348"/>
                <a:gd name="T27" fmla="*/ 112 h 599"/>
                <a:gd name="T28" fmla="*/ 302 w 348"/>
                <a:gd name="T29" fmla="*/ 183 h 599"/>
                <a:gd name="T30" fmla="*/ 247 w 348"/>
                <a:gd name="T31" fmla="*/ 300 h 599"/>
                <a:gd name="T32" fmla="*/ 222 w 348"/>
                <a:gd name="T33" fmla="*/ 351 h 599"/>
                <a:gd name="T34" fmla="*/ 186 w 348"/>
                <a:gd name="T35" fmla="*/ 406 h 599"/>
                <a:gd name="T36" fmla="*/ 156 w 348"/>
                <a:gd name="T37" fmla="*/ 457 h 599"/>
                <a:gd name="T38" fmla="*/ 121 w 348"/>
                <a:gd name="T39" fmla="*/ 503 h 599"/>
                <a:gd name="T40" fmla="*/ 96 w 348"/>
                <a:gd name="T41" fmla="*/ 533 h 599"/>
                <a:gd name="T42" fmla="*/ 70 w 348"/>
                <a:gd name="T43" fmla="*/ 564 h 599"/>
                <a:gd name="T44" fmla="*/ 45 w 348"/>
                <a:gd name="T45" fmla="*/ 584 h 599"/>
                <a:gd name="T46" fmla="*/ 25 w 348"/>
                <a:gd name="T47" fmla="*/ 599 h 599"/>
                <a:gd name="T48" fmla="*/ 15 w 348"/>
                <a:gd name="T49" fmla="*/ 599 h 599"/>
                <a:gd name="T50" fmla="*/ 10 w 348"/>
                <a:gd name="T51" fmla="*/ 599 h 599"/>
                <a:gd name="T52" fmla="*/ 0 w 348"/>
                <a:gd name="T53" fmla="*/ 584 h 599"/>
                <a:gd name="T54" fmla="*/ 0 w 348"/>
                <a:gd name="T55" fmla="*/ 553 h 599"/>
                <a:gd name="T56" fmla="*/ 5 w 348"/>
                <a:gd name="T57" fmla="*/ 523 h 599"/>
                <a:gd name="T58" fmla="*/ 15 w 348"/>
                <a:gd name="T59" fmla="*/ 488 h 599"/>
                <a:gd name="T60" fmla="*/ 40 w 348"/>
                <a:gd name="T61" fmla="*/ 411 h 599"/>
                <a:gd name="T62" fmla="*/ 96 w 348"/>
                <a:gd name="T63" fmla="*/ 295 h 5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8" h="599">
                  <a:moveTo>
                    <a:pt x="111" y="264"/>
                  </a:moveTo>
                  <a:lnTo>
                    <a:pt x="121" y="249"/>
                  </a:lnTo>
                  <a:lnTo>
                    <a:pt x="136" y="224"/>
                  </a:lnTo>
                  <a:lnTo>
                    <a:pt x="156" y="188"/>
                  </a:lnTo>
                  <a:lnTo>
                    <a:pt x="171" y="168"/>
                  </a:lnTo>
                  <a:lnTo>
                    <a:pt x="186" y="142"/>
                  </a:lnTo>
                  <a:lnTo>
                    <a:pt x="206" y="117"/>
                  </a:lnTo>
                  <a:lnTo>
                    <a:pt x="222" y="97"/>
                  </a:lnTo>
                  <a:lnTo>
                    <a:pt x="237" y="76"/>
                  </a:lnTo>
                  <a:lnTo>
                    <a:pt x="247" y="66"/>
                  </a:lnTo>
                  <a:lnTo>
                    <a:pt x="257" y="56"/>
                  </a:lnTo>
                  <a:lnTo>
                    <a:pt x="272" y="36"/>
                  </a:lnTo>
                  <a:lnTo>
                    <a:pt x="287" y="26"/>
                  </a:lnTo>
                  <a:lnTo>
                    <a:pt x="297" y="16"/>
                  </a:lnTo>
                  <a:lnTo>
                    <a:pt x="312" y="5"/>
                  </a:lnTo>
                  <a:lnTo>
                    <a:pt x="323" y="0"/>
                  </a:lnTo>
                  <a:lnTo>
                    <a:pt x="333" y="0"/>
                  </a:lnTo>
                  <a:lnTo>
                    <a:pt x="338" y="0"/>
                  </a:lnTo>
                  <a:lnTo>
                    <a:pt x="343" y="5"/>
                  </a:lnTo>
                  <a:lnTo>
                    <a:pt x="348" y="21"/>
                  </a:lnTo>
                  <a:lnTo>
                    <a:pt x="348" y="31"/>
                  </a:lnTo>
                  <a:lnTo>
                    <a:pt x="343" y="46"/>
                  </a:lnTo>
                  <a:lnTo>
                    <a:pt x="343" y="56"/>
                  </a:lnTo>
                  <a:lnTo>
                    <a:pt x="338" y="76"/>
                  </a:lnTo>
                  <a:lnTo>
                    <a:pt x="333" y="97"/>
                  </a:lnTo>
                  <a:lnTo>
                    <a:pt x="328" y="112"/>
                  </a:lnTo>
                  <a:lnTo>
                    <a:pt x="323" y="132"/>
                  </a:lnTo>
                  <a:lnTo>
                    <a:pt x="302" y="183"/>
                  </a:lnTo>
                  <a:lnTo>
                    <a:pt x="277" y="239"/>
                  </a:lnTo>
                  <a:lnTo>
                    <a:pt x="247" y="300"/>
                  </a:lnTo>
                  <a:lnTo>
                    <a:pt x="232" y="330"/>
                  </a:lnTo>
                  <a:lnTo>
                    <a:pt x="222" y="351"/>
                  </a:lnTo>
                  <a:lnTo>
                    <a:pt x="206" y="376"/>
                  </a:lnTo>
                  <a:lnTo>
                    <a:pt x="186" y="406"/>
                  </a:lnTo>
                  <a:lnTo>
                    <a:pt x="171" y="432"/>
                  </a:lnTo>
                  <a:lnTo>
                    <a:pt x="156" y="457"/>
                  </a:lnTo>
                  <a:lnTo>
                    <a:pt x="136" y="482"/>
                  </a:lnTo>
                  <a:lnTo>
                    <a:pt x="121" y="503"/>
                  </a:lnTo>
                  <a:lnTo>
                    <a:pt x="106" y="523"/>
                  </a:lnTo>
                  <a:lnTo>
                    <a:pt x="96" y="533"/>
                  </a:lnTo>
                  <a:lnTo>
                    <a:pt x="85" y="543"/>
                  </a:lnTo>
                  <a:lnTo>
                    <a:pt x="70" y="564"/>
                  </a:lnTo>
                  <a:lnTo>
                    <a:pt x="55" y="574"/>
                  </a:lnTo>
                  <a:lnTo>
                    <a:pt x="45" y="584"/>
                  </a:lnTo>
                  <a:lnTo>
                    <a:pt x="35" y="594"/>
                  </a:lnTo>
                  <a:lnTo>
                    <a:pt x="25" y="599"/>
                  </a:lnTo>
                  <a:lnTo>
                    <a:pt x="20" y="599"/>
                  </a:lnTo>
                  <a:lnTo>
                    <a:pt x="15" y="599"/>
                  </a:lnTo>
                  <a:lnTo>
                    <a:pt x="10" y="599"/>
                  </a:lnTo>
                  <a:lnTo>
                    <a:pt x="0" y="589"/>
                  </a:lnTo>
                  <a:lnTo>
                    <a:pt x="0" y="584"/>
                  </a:lnTo>
                  <a:lnTo>
                    <a:pt x="0" y="574"/>
                  </a:lnTo>
                  <a:lnTo>
                    <a:pt x="0" y="553"/>
                  </a:lnTo>
                  <a:lnTo>
                    <a:pt x="0" y="543"/>
                  </a:lnTo>
                  <a:lnTo>
                    <a:pt x="5" y="523"/>
                  </a:lnTo>
                  <a:lnTo>
                    <a:pt x="10" y="503"/>
                  </a:lnTo>
                  <a:lnTo>
                    <a:pt x="15" y="488"/>
                  </a:lnTo>
                  <a:lnTo>
                    <a:pt x="25" y="462"/>
                  </a:lnTo>
                  <a:lnTo>
                    <a:pt x="40" y="411"/>
                  </a:lnTo>
                  <a:lnTo>
                    <a:pt x="65" y="356"/>
                  </a:lnTo>
                  <a:lnTo>
                    <a:pt x="96" y="295"/>
                  </a:lnTo>
                  <a:lnTo>
                    <a:pt x="111" y="264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7756634" y="5486715"/>
              <a:ext cx="892349" cy="878958"/>
            </a:xfrm>
            <a:custGeom>
              <a:avLst/>
              <a:gdLst>
                <a:gd name="T0" fmla="*/ 293 w 933"/>
                <a:gd name="T1" fmla="*/ 0 h 919"/>
                <a:gd name="T2" fmla="*/ 923 w 933"/>
                <a:gd name="T3" fmla="*/ 350 h 919"/>
                <a:gd name="T4" fmla="*/ 933 w 933"/>
                <a:gd name="T5" fmla="*/ 386 h 919"/>
                <a:gd name="T6" fmla="*/ 893 w 933"/>
                <a:gd name="T7" fmla="*/ 538 h 919"/>
                <a:gd name="T8" fmla="*/ 797 w 933"/>
                <a:gd name="T9" fmla="*/ 726 h 919"/>
                <a:gd name="T10" fmla="*/ 686 w 933"/>
                <a:gd name="T11" fmla="*/ 868 h 919"/>
                <a:gd name="T12" fmla="*/ 626 w 933"/>
                <a:gd name="T13" fmla="*/ 919 h 919"/>
                <a:gd name="T14" fmla="*/ 616 w 933"/>
                <a:gd name="T15" fmla="*/ 914 h 919"/>
                <a:gd name="T16" fmla="*/ 0 w 933"/>
                <a:gd name="T17" fmla="*/ 569 h 919"/>
                <a:gd name="T18" fmla="*/ 293 w 933"/>
                <a:gd name="T19" fmla="*/ 0 h 9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3" h="919">
                  <a:moveTo>
                    <a:pt x="293" y="0"/>
                  </a:moveTo>
                  <a:lnTo>
                    <a:pt x="923" y="350"/>
                  </a:lnTo>
                  <a:lnTo>
                    <a:pt x="933" y="386"/>
                  </a:lnTo>
                  <a:lnTo>
                    <a:pt x="893" y="538"/>
                  </a:lnTo>
                  <a:lnTo>
                    <a:pt x="797" y="726"/>
                  </a:lnTo>
                  <a:lnTo>
                    <a:pt x="686" y="868"/>
                  </a:lnTo>
                  <a:lnTo>
                    <a:pt x="626" y="919"/>
                  </a:lnTo>
                  <a:lnTo>
                    <a:pt x="616" y="914"/>
                  </a:lnTo>
                  <a:lnTo>
                    <a:pt x="0" y="56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7766198" y="5496280"/>
              <a:ext cx="892349" cy="878958"/>
            </a:xfrm>
            <a:custGeom>
              <a:avLst/>
              <a:gdLst>
                <a:gd name="T0" fmla="*/ 293 w 933"/>
                <a:gd name="T1" fmla="*/ 0 h 919"/>
                <a:gd name="T2" fmla="*/ 923 w 933"/>
                <a:gd name="T3" fmla="*/ 350 h 919"/>
                <a:gd name="T4" fmla="*/ 933 w 933"/>
                <a:gd name="T5" fmla="*/ 386 h 919"/>
                <a:gd name="T6" fmla="*/ 893 w 933"/>
                <a:gd name="T7" fmla="*/ 538 h 919"/>
                <a:gd name="T8" fmla="*/ 797 w 933"/>
                <a:gd name="T9" fmla="*/ 726 h 919"/>
                <a:gd name="T10" fmla="*/ 686 w 933"/>
                <a:gd name="T11" fmla="*/ 868 h 919"/>
                <a:gd name="T12" fmla="*/ 626 w 933"/>
                <a:gd name="T13" fmla="*/ 919 h 919"/>
                <a:gd name="T14" fmla="*/ 616 w 933"/>
                <a:gd name="T15" fmla="*/ 914 h 919"/>
                <a:gd name="T16" fmla="*/ 0 w 933"/>
                <a:gd name="T17" fmla="*/ 569 h 9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3" h="919">
                  <a:moveTo>
                    <a:pt x="293" y="0"/>
                  </a:moveTo>
                  <a:lnTo>
                    <a:pt x="923" y="350"/>
                  </a:lnTo>
                  <a:lnTo>
                    <a:pt x="933" y="386"/>
                  </a:lnTo>
                  <a:lnTo>
                    <a:pt x="893" y="538"/>
                  </a:lnTo>
                  <a:lnTo>
                    <a:pt x="797" y="726"/>
                  </a:lnTo>
                  <a:lnTo>
                    <a:pt x="686" y="868"/>
                  </a:lnTo>
                  <a:lnTo>
                    <a:pt x="626" y="919"/>
                  </a:lnTo>
                  <a:lnTo>
                    <a:pt x="616" y="914"/>
                  </a:lnTo>
                  <a:lnTo>
                    <a:pt x="0" y="569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7718377" y="5462805"/>
              <a:ext cx="366312" cy="611158"/>
            </a:xfrm>
            <a:custGeom>
              <a:avLst/>
              <a:gdLst>
                <a:gd name="T0" fmla="*/ 116 w 383"/>
                <a:gd name="T1" fmla="*/ 254 h 639"/>
                <a:gd name="T2" fmla="*/ 151 w 383"/>
                <a:gd name="T3" fmla="*/ 193 h 639"/>
                <a:gd name="T4" fmla="*/ 186 w 383"/>
                <a:gd name="T5" fmla="*/ 147 h 639"/>
                <a:gd name="T6" fmla="*/ 222 w 383"/>
                <a:gd name="T7" fmla="*/ 96 h 639"/>
                <a:gd name="T8" fmla="*/ 252 w 383"/>
                <a:gd name="T9" fmla="*/ 66 h 639"/>
                <a:gd name="T10" fmla="*/ 277 w 383"/>
                <a:gd name="T11" fmla="*/ 40 h 639"/>
                <a:gd name="T12" fmla="*/ 312 w 383"/>
                <a:gd name="T13" fmla="*/ 15 h 639"/>
                <a:gd name="T14" fmla="*/ 333 w 383"/>
                <a:gd name="T15" fmla="*/ 5 h 639"/>
                <a:gd name="T16" fmla="*/ 363 w 383"/>
                <a:gd name="T17" fmla="*/ 5 h 639"/>
                <a:gd name="T18" fmla="*/ 368 w 383"/>
                <a:gd name="T19" fmla="*/ 10 h 639"/>
                <a:gd name="T20" fmla="*/ 378 w 383"/>
                <a:gd name="T21" fmla="*/ 25 h 639"/>
                <a:gd name="T22" fmla="*/ 383 w 383"/>
                <a:gd name="T23" fmla="*/ 51 h 639"/>
                <a:gd name="T24" fmla="*/ 383 w 383"/>
                <a:gd name="T25" fmla="*/ 91 h 639"/>
                <a:gd name="T26" fmla="*/ 373 w 383"/>
                <a:gd name="T27" fmla="*/ 132 h 639"/>
                <a:gd name="T28" fmla="*/ 363 w 383"/>
                <a:gd name="T29" fmla="*/ 172 h 639"/>
                <a:gd name="T30" fmla="*/ 343 w 383"/>
                <a:gd name="T31" fmla="*/ 228 h 639"/>
                <a:gd name="T32" fmla="*/ 318 w 383"/>
                <a:gd name="T33" fmla="*/ 289 h 639"/>
                <a:gd name="T34" fmla="*/ 287 w 383"/>
                <a:gd name="T35" fmla="*/ 350 h 639"/>
                <a:gd name="T36" fmla="*/ 267 w 383"/>
                <a:gd name="T37" fmla="*/ 391 h 639"/>
                <a:gd name="T38" fmla="*/ 232 w 383"/>
                <a:gd name="T39" fmla="*/ 446 h 639"/>
                <a:gd name="T40" fmla="*/ 196 w 383"/>
                <a:gd name="T41" fmla="*/ 497 h 639"/>
                <a:gd name="T42" fmla="*/ 161 w 383"/>
                <a:gd name="T43" fmla="*/ 543 h 639"/>
                <a:gd name="T44" fmla="*/ 131 w 383"/>
                <a:gd name="T45" fmla="*/ 573 h 639"/>
                <a:gd name="T46" fmla="*/ 106 w 383"/>
                <a:gd name="T47" fmla="*/ 599 h 639"/>
                <a:gd name="T48" fmla="*/ 75 w 383"/>
                <a:gd name="T49" fmla="*/ 624 h 639"/>
                <a:gd name="T50" fmla="*/ 45 w 383"/>
                <a:gd name="T51" fmla="*/ 639 h 639"/>
                <a:gd name="T52" fmla="*/ 25 w 383"/>
                <a:gd name="T53" fmla="*/ 639 h 639"/>
                <a:gd name="T54" fmla="*/ 20 w 383"/>
                <a:gd name="T55" fmla="*/ 634 h 639"/>
                <a:gd name="T56" fmla="*/ 5 w 383"/>
                <a:gd name="T57" fmla="*/ 614 h 639"/>
                <a:gd name="T58" fmla="*/ 0 w 383"/>
                <a:gd name="T59" fmla="*/ 588 h 639"/>
                <a:gd name="T60" fmla="*/ 5 w 383"/>
                <a:gd name="T61" fmla="*/ 543 h 639"/>
                <a:gd name="T62" fmla="*/ 10 w 383"/>
                <a:gd name="T63" fmla="*/ 507 h 639"/>
                <a:gd name="T64" fmla="*/ 20 w 383"/>
                <a:gd name="T65" fmla="*/ 467 h 639"/>
                <a:gd name="T66" fmla="*/ 40 w 383"/>
                <a:gd name="T67" fmla="*/ 411 h 639"/>
                <a:gd name="T68" fmla="*/ 65 w 383"/>
                <a:gd name="T69" fmla="*/ 355 h 639"/>
                <a:gd name="T70" fmla="*/ 96 w 383"/>
                <a:gd name="T71" fmla="*/ 294 h 6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83" h="639">
                  <a:moveTo>
                    <a:pt x="106" y="274"/>
                  </a:moveTo>
                  <a:lnTo>
                    <a:pt x="116" y="254"/>
                  </a:lnTo>
                  <a:lnTo>
                    <a:pt x="131" y="228"/>
                  </a:lnTo>
                  <a:lnTo>
                    <a:pt x="151" y="193"/>
                  </a:lnTo>
                  <a:lnTo>
                    <a:pt x="166" y="172"/>
                  </a:lnTo>
                  <a:lnTo>
                    <a:pt x="186" y="147"/>
                  </a:lnTo>
                  <a:lnTo>
                    <a:pt x="207" y="117"/>
                  </a:lnTo>
                  <a:lnTo>
                    <a:pt x="222" y="96"/>
                  </a:lnTo>
                  <a:lnTo>
                    <a:pt x="242" y="76"/>
                  </a:lnTo>
                  <a:lnTo>
                    <a:pt x="252" y="66"/>
                  </a:lnTo>
                  <a:lnTo>
                    <a:pt x="262" y="56"/>
                  </a:lnTo>
                  <a:lnTo>
                    <a:pt x="277" y="40"/>
                  </a:lnTo>
                  <a:lnTo>
                    <a:pt x="297" y="25"/>
                  </a:lnTo>
                  <a:lnTo>
                    <a:pt x="312" y="15"/>
                  </a:lnTo>
                  <a:lnTo>
                    <a:pt x="323" y="10"/>
                  </a:lnTo>
                  <a:lnTo>
                    <a:pt x="333" y="5"/>
                  </a:lnTo>
                  <a:lnTo>
                    <a:pt x="353" y="0"/>
                  </a:lnTo>
                  <a:lnTo>
                    <a:pt x="363" y="5"/>
                  </a:lnTo>
                  <a:lnTo>
                    <a:pt x="368" y="10"/>
                  </a:lnTo>
                  <a:lnTo>
                    <a:pt x="373" y="15"/>
                  </a:lnTo>
                  <a:lnTo>
                    <a:pt x="378" y="25"/>
                  </a:lnTo>
                  <a:lnTo>
                    <a:pt x="383" y="40"/>
                  </a:lnTo>
                  <a:lnTo>
                    <a:pt x="383" y="51"/>
                  </a:lnTo>
                  <a:lnTo>
                    <a:pt x="383" y="71"/>
                  </a:lnTo>
                  <a:lnTo>
                    <a:pt x="383" y="91"/>
                  </a:lnTo>
                  <a:lnTo>
                    <a:pt x="378" y="117"/>
                  </a:lnTo>
                  <a:lnTo>
                    <a:pt x="373" y="132"/>
                  </a:lnTo>
                  <a:lnTo>
                    <a:pt x="368" y="147"/>
                  </a:lnTo>
                  <a:lnTo>
                    <a:pt x="363" y="172"/>
                  </a:lnTo>
                  <a:lnTo>
                    <a:pt x="353" y="203"/>
                  </a:lnTo>
                  <a:lnTo>
                    <a:pt x="343" y="228"/>
                  </a:lnTo>
                  <a:lnTo>
                    <a:pt x="333" y="259"/>
                  </a:lnTo>
                  <a:lnTo>
                    <a:pt x="318" y="289"/>
                  </a:lnTo>
                  <a:lnTo>
                    <a:pt x="302" y="319"/>
                  </a:lnTo>
                  <a:lnTo>
                    <a:pt x="287" y="350"/>
                  </a:lnTo>
                  <a:lnTo>
                    <a:pt x="277" y="370"/>
                  </a:lnTo>
                  <a:lnTo>
                    <a:pt x="267" y="391"/>
                  </a:lnTo>
                  <a:lnTo>
                    <a:pt x="252" y="416"/>
                  </a:lnTo>
                  <a:lnTo>
                    <a:pt x="232" y="446"/>
                  </a:lnTo>
                  <a:lnTo>
                    <a:pt x="217" y="472"/>
                  </a:lnTo>
                  <a:lnTo>
                    <a:pt x="196" y="497"/>
                  </a:lnTo>
                  <a:lnTo>
                    <a:pt x="176" y="522"/>
                  </a:lnTo>
                  <a:lnTo>
                    <a:pt x="161" y="543"/>
                  </a:lnTo>
                  <a:lnTo>
                    <a:pt x="141" y="563"/>
                  </a:lnTo>
                  <a:lnTo>
                    <a:pt x="131" y="573"/>
                  </a:lnTo>
                  <a:lnTo>
                    <a:pt x="121" y="583"/>
                  </a:lnTo>
                  <a:lnTo>
                    <a:pt x="106" y="599"/>
                  </a:lnTo>
                  <a:lnTo>
                    <a:pt x="91" y="614"/>
                  </a:lnTo>
                  <a:lnTo>
                    <a:pt x="75" y="624"/>
                  </a:lnTo>
                  <a:lnTo>
                    <a:pt x="55" y="634"/>
                  </a:lnTo>
                  <a:lnTo>
                    <a:pt x="45" y="639"/>
                  </a:lnTo>
                  <a:lnTo>
                    <a:pt x="30" y="639"/>
                  </a:lnTo>
                  <a:lnTo>
                    <a:pt x="25" y="639"/>
                  </a:lnTo>
                  <a:lnTo>
                    <a:pt x="20" y="634"/>
                  </a:lnTo>
                  <a:lnTo>
                    <a:pt x="10" y="624"/>
                  </a:lnTo>
                  <a:lnTo>
                    <a:pt x="5" y="614"/>
                  </a:lnTo>
                  <a:lnTo>
                    <a:pt x="0" y="599"/>
                  </a:lnTo>
                  <a:lnTo>
                    <a:pt x="0" y="588"/>
                  </a:lnTo>
                  <a:lnTo>
                    <a:pt x="0" y="568"/>
                  </a:lnTo>
                  <a:lnTo>
                    <a:pt x="5" y="543"/>
                  </a:lnTo>
                  <a:lnTo>
                    <a:pt x="5" y="522"/>
                  </a:lnTo>
                  <a:lnTo>
                    <a:pt x="10" y="507"/>
                  </a:lnTo>
                  <a:lnTo>
                    <a:pt x="15" y="492"/>
                  </a:lnTo>
                  <a:lnTo>
                    <a:pt x="20" y="467"/>
                  </a:lnTo>
                  <a:lnTo>
                    <a:pt x="30" y="436"/>
                  </a:lnTo>
                  <a:lnTo>
                    <a:pt x="40" y="411"/>
                  </a:lnTo>
                  <a:lnTo>
                    <a:pt x="50" y="385"/>
                  </a:lnTo>
                  <a:lnTo>
                    <a:pt x="65" y="355"/>
                  </a:lnTo>
                  <a:lnTo>
                    <a:pt x="80" y="325"/>
                  </a:lnTo>
                  <a:lnTo>
                    <a:pt x="96" y="294"/>
                  </a:lnTo>
                  <a:lnTo>
                    <a:pt x="106" y="274"/>
                  </a:lnTo>
                  <a:close/>
                </a:path>
              </a:pathLst>
            </a:custGeom>
            <a:blipFill dpi="0" rotWithShape="0">
              <a:blip r:embed="rId10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7718377" y="5462805"/>
              <a:ext cx="366312" cy="611158"/>
            </a:xfrm>
            <a:custGeom>
              <a:avLst/>
              <a:gdLst>
                <a:gd name="T0" fmla="*/ 116 w 383"/>
                <a:gd name="T1" fmla="*/ 254 h 639"/>
                <a:gd name="T2" fmla="*/ 151 w 383"/>
                <a:gd name="T3" fmla="*/ 193 h 639"/>
                <a:gd name="T4" fmla="*/ 186 w 383"/>
                <a:gd name="T5" fmla="*/ 147 h 639"/>
                <a:gd name="T6" fmla="*/ 222 w 383"/>
                <a:gd name="T7" fmla="*/ 96 h 639"/>
                <a:gd name="T8" fmla="*/ 252 w 383"/>
                <a:gd name="T9" fmla="*/ 66 h 639"/>
                <a:gd name="T10" fmla="*/ 277 w 383"/>
                <a:gd name="T11" fmla="*/ 40 h 639"/>
                <a:gd name="T12" fmla="*/ 312 w 383"/>
                <a:gd name="T13" fmla="*/ 15 h 639"/>
                <a:gd name="T14" fmla="*/ 333 w 383"/>
                <a:gd name="T15" fmla="*/ 5 h 639"/>
                <a:gd name="T16" fmla="*/ 363 w 383"/>
                <a:gd name="T17" fmla="*/ 5 h 639"/>
                <a:gd name="T18" fmla="*/ 368 w 383"/>
                <a:gd name="T19" fmla="*/ 10 h 639"/>
                <a:gd name="T20" fmla="*/ 378 w 383"/>
                <a:gd name="T21" fmla="*/ 25 h 639"/>
                <a:gd name="T22" fmla="*/ 383 w 383"/>
                <a:gd name="T23" fmla="*/ 51 h 639"/>
                <a:gd name="T24" fmla="*/ 383 w 383"/>
                <a:gd name="T25" fmla="*/ 91 h 639"/>
                <a:gd name="T26" fmla="*/ 373 w 383"/>
                <a:gd name="T27" fmla="*/ 132 h 639"/>
                <a:gd name="T28" fmla="*/ 363 w 383"/>
                <a:gd name="T29" fmla="*/ 172 h 639"/>
                <a:gd name="T30" fmla="*/ 343 w 383"/>
                <a:gd name="T31" fmla="*/ 228 h 639"/>
                <a:gd name="T32" fmla="*/ 318 w 383"/>
                <a:gd name="T33" fmla="*/ 289 h 639"/>
                <a:gd name="T34" fmla="*/ 287 w 383"/>
                <a:gd name="T35" fmla="*/ 350 h 639"/>
                <a:gd name="T36" fmla="*/ 267 w 383"/>
                <a:gd name="T37" fmla="*/ 391 h 639"/>
                <a:gd name="T38" fmla="*/ 232 w 383"/>
                <a:gd name="T39" fmla="*/ 446 h 639"/>
                <a:gd name="T40" fmla="*/ 196 w 383"/>
                <a:gd name="T41" fmla="*/ 497 h 639"/>
                <a:gd name="T42" fmla="*/ 161 w 383"/>
                <a:gd name="T43" fmla="*/ 543 h 639"/>
                <a:gd name="T44" fmla="*/ 131 w 383"/>
                <a:gd name="T45" fmla="*/ 573 h 639"/>
                <a:gd name="T46" fmla="*/ 106 w 383"/>
                <a:gd name="T47" fmla="*/ 599 h 639"/>
                <a:gd name="T48" fmla="*/ 75 w 383"/>
                <a:gd name="T49" fmla="*/ 624 h 639"/>
                <a:gd name="T50" fmla="*/ 45 w 383"/>
                <a:gd name="T51" fmla="*/ 639 h 639"/>
                <a:gd name="T52" fmla="*/ 25 w 383"/>
                <a:gd name="T53" fmla="*/ 639 h 639"/>
                <a:gd name="T54" fmla="*/ 20 w 383"/>
                <a:gd name="T55" fmla="*/ 634 h 639"/>
                <a:gd name="T56" fmla="*/ 5 w 383"/>
                <a:gd name="T57" fmla="*/ 614 h 639"/>
                <a:gd name="T58" fmla="*/ 0 w 383"/>
                <a:gd name="T59" fmla="*/ 588 h 639"/>
                <a:gd name="T60" fmla="*/ 5 w 383"/>
                <a:gd name="T61" fmla="*/ 543 h 639"/>
                <a:gd name="T62" fmla="*/ 10 w 383"/>
                <a:gd name="T63" fmla="*/ 507 h 639"/>
                <a:gd name="T64" fmla="*/ 20 w 383"/>
                <a:gd name="T65" fmla="*/ 467 h 639"/>
                <a:gd name="T66" fmla="*/ 40 w 383"/>
                <a:gd name="T67" fmla="*/ 411 h 639"/>
                <a:gd name="T68" fmla="*/ 65 w 383"/>
                <a:gd name="T69" fmla="*/ 355 h 639"/>
                <a:gd name="T70" fmla="*/ 96 w 383"/>
                <a:gd name="T71" fmla="*/ 294 h 6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83" h="639">
                  <a:moveTo>
                    <a:pt x="106" y="274"/>
                  </a:moveTo>
                  <a:lnTo>
                    <a:pt x="116" y="254"/>
                  </a:lnTo>
                  <a:lnTo>
                    <a:pt x="131" y="228"/>
                  </a:lnTo>
                  <a:lnTo>
                    <a:pt x="151" y="193"/>
                  </a:lnTo>
                  <a:lnTo>
                    <a:pt x="166" y="172"/>
                  </a:lnTo>
                  <a:lnTo>
                    <a:pt x="186" y="147"/>
                  </a:lnTo>
                  <a:lnTo>
                    <a:pt x="207" y="117"/>
                  </a:lnTo>
                  <a:lnTo>
                    <a:pt x="222" y="96"/>
                  </a:lnTo>
                  <a:lnTo>
                    <a:pt x="242" y="76"/>
                  </a:lnTo>
                  <a:lnTo>
                    <a:pt x="252" y="66"/>
                  </a:lnTo>
                  <a:lnTo>
                    <a:pt x="262" y="56"/>
                  </a:lnTo>
                  <a:lnTo>
                    <a:pt x="277" y="40"/>
                  </a:lnTo>
                  <a:lnTo>
                    <a:pt x="297" y="25"/>
                  </a:lnTo>
                  <a:lnTo>
                    <a:pt x="312" y="15"/>
                  </a:lnTo>
                  <a:lnTo>
                    <a:pt x="323" y="10"/>
                  </a:lnTo>
                  <a:lnTo>
                    <a:pt x="333" y="5"/>
                  </a:lnTo>
                  <a:lnTo>
                    <a:pt x="353" y="0"/>
                  </a:lnTo>
                  <a:lnTo>
                    <a:pt x="363" y="5"/>
                  </a:lnTo>
                  <a:lnTo>
                    <a:pt x="368" y="10"/>
                  </a:lnTo>
                  <a:lnTo>
                    <a:pt x="373" y="15"/>
                  </a:lnTo>
                  <a:lnTo>
                    <a:pt x="378" y="25"/>
                  </a:lnTo>
                  <a:lnTo>
                    <a:pt x="383" y="40"/>
                  </a:lnTo>
                  <a:lnTo>
                    <a:pt x="383" y="51"/>
                  </a:lnTo>
                  <a:lnTo>
                    <a:pt x="383" y="71"/>
                  </a:lnTo>
                  <a:lnTo>
                    <a:pt x="383" y="91"/>
                  </a:lnTo>
                  <a:lnTo>
                    <a:pt x="378" y="117"/>
                  </a:lnTo>
                  <a:lnTo>
                    <a:pt x="373" y="132"/>
                  </a:lnTo>
                  <a:lnTo>
                    <a:pt x="368" y="147"/>
                  </a:lnTo>
                  <a:lnTo>
                    <a:pt x="363" y="172"/>
                  </a:lnTo>
                  <a:lnTo>
                    <a:pt x="353" y="203"/>
                  </a:lnTo>
                  <a:lnTo>
                    <a:pt x="343" y="228"/>
                  </a:lnTo>
                  <a:lnTo>
                    <a:pt x="333" y="259"/>
                  </a:lnTo>
                  <a:lnTo>
                    <a:pt x="318" y="289"/>
                  </a:lnTo>
                  <a:lnTo>
                    <a:pt x="302" y="319"/>
                  </a:lnTo>
                  <a:lnTo>
                    <a:pt x="287" y="350"/>
                  </a:lnTo>
                  <a:lnTo>
                    <a:pt x="277" y="370"/>
                  </a:lnTo>
                  <a:lnTo>
                    <a:pt x="267" y="391"/>
                  </a:lnTo>
                  <a:lnTo>
                    <a:pt x="252" y="416"/>
                  </a:lnTo>
                  <a:lnTo>
                    <a:pt x="232" y="446"/>
                  </a:lnTo>
                  <a:lnTo>
                    <a:pt x="217" y="472"/>
                  </a:lnTo>
                  <a:lnTo>
                    <a:pt x="196" y="497"/>
                  </a:lnTo>
                  <a:lnTo>
                    <a:pt x="176" y="522"/>
                  </a:lnTo>
                  <a:lnTo>
                    <a:pt x="161" y="543"/>
                  </a:lnTo>
                  <a:lnTo>
                    <a:pt x="141" y="563"/>
                  </a:lnTo>
                  <a:lnTo>
                    <a:pt x="131" y="573"/>
                  </a:lnTo>
                  <a:lnTo>
                    <a:pt x="121" y="583"/>
                  </a:lnTo>
                  <a:lnTo>
                    <a:pt x="106" y="599"/>
                  </a:lnTo>
                  <a:lnTo>
                    <a:pt x="91" y="614"/>
                  </a:lnTo>
                  <a:lnTo>
                    <a:pt x="75" y="624"/>
                  </a:lnTo>
                  <a:lnTo>
                    <a:pt x="55" y="634"/>
                  </a:lnTo>
                  <a:lnTo>
                    <a:pt x="45" y="639"/>
                  </a:lnTo>
                  <a:lnTo>
                    <a:pt x="30" y="639"/>
                  </a:lnTo>
                  <a:lnTo>
                    <a:pt x="25" y="639"/>
                  </a:lnTo>
                  <a:lnTo>
                    <a:pt x="20" y="634"/>
                  </a:lnTo>
                  <a:lnTo>
                    <a:pt x="10" y="624"/>
                  </a:lnTo>
                  <a:lnTo>
                    <a:pt x="5" y="614"/>
                  </a:lnTo>
                  <a:lnTo>
                    <a:pt x="0" y="599"/>
                  </a:lnTo>
                  <a:lnTo>
                    <a:pt x="0" y="588"/>
                  </a:lnTo>
                  <a:lnTo>
                    <a:pt x="0" y="568"/>
                  </a:lnTo>
                  <a:lnTo>
                    <a:pt x="5" y="543"/>
                  </a:lnTo>
                  <a:lnTo>
                    <a:pt x="5" y="522"/>
                  </a:lnTo>
                  <a:lnTo>
                    <a:pt x="10" y="507"/>
                  </a:lnTo>
                  <a:lnTo>
                    <a:pt x="15" y="492"/>
                  </a:lnTo>
                  <a:lnTo>
                    <a:pt x="20" y="467"/>
                  </a:lnTo>
                  <a:lnTo>
                    <a:pt x="30" y="436"/>
                  </a:lnTo>
                  <a:lnTo>
                    <a:pt x="40" y="411"/>
                  </a:lnTo>
                  <a:lnTo>
                    <a:pt x="50" y="385"/>
                  </a:lnTo>
                  <a:lnTo>
                    <a:pt x="65" y="355"/>
                  </a:lnTo>
                  <a:lnTo>
                    <a:pt x="80" y="325"/>
                  </a:lnTo>
                  <a:lnTo>
                    <a:pt x="96" y="294"/>
                  </a:lnTo>
                  <a:lnTo>
                    <a:pt x="106" y="274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7973744" y="5525929"/>
              <a:ext cx="48778" cy="1061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7964179" y="5535493"/>
              <a:ext cx="67906" cy="91817"/>
            </a:xfrm>
            <a:custGeom>
              <a:avLst/>
              <a:gdLst>
                <a:gd name="T0" fmla="*/ 15 w 71"/>
                <a:gd name="T1" fmla="*/ 35 h 96"/>
                <a:gd name="T2" fmla="*/ 20 w 71"/>
                <a:gd name="T3" fmla="*/ 25 h 96"/>
                <a:gd name="T4" fmla="*/ 35 w 71"/>
                <a:gd name="T5" fmla="*/ 10 h 96"/>
                <a:gd name="T6" fmla="*/ 40 w 71"/>
                <a:gd name="T7" fmla="*/ 5 h 96"/>
                <a:gd name="T8" fmla="*/ 40 w 71"/>
                <a:gd name="T9" fmla="*/ 5 h 96"/>
                <a:gd name="T10" fmla="*/ 50 w 71"/>
                <a:gd name="T11" fmla="*/ 0 h 96"/>
                <a:gd name="T12" fmla="*/ 55 w 71"/>
                <a:gd name="T13" fmla="*/ 0 h 96"/>
                <a:gd name="T14" fmla="*/ 66 w 71"/>
                <a:gd name="T15" fmla="*/ 0 h 96"/>
                <a:gd name="T16" fmla="*/ 66 w 71"/>
                <a:gd name="T17" fmla="*/ 0 h 96"/>
                <a:gd name="T18" fmla="*/ 71 w 71"/>
                <a:gd name="T19" fmla="*/ 5 h 96"/>
                <a:gd name="T20" fmla="*/ 71 w 71"/>
                <a:gd name="T21" fmla="*/ 15 h 96"/>
                <a:gd name="T22" fmla="*/ 71 w 71"/>
                <a:gd name="T23" fmla="*/ 20 h 96"/>
                <a:gd name="T24" fmla="*/ 71 w 71"/>
                <a:gd name="T25" fmla="*/ 25 h 96"/>
                <a:gd name="T26" fmla="*/ 71 w 71"/>
                <a:gd name="T27" fmla="*/ 35 h 96"/>
                <a:gd name="T28" fmla="*/ 66 w 71"/>
                <a:gd name="T29" fmla="*/ 46 h 96"/>
                <a:gd name="T30" fmla="*/ 61 w 71"/>
                <a:gd name="T31" fmla="*/ 56 h 96"/>
                <a:gd name="T32" fmla="*/ 55 w 71"/>
                <a:gd name="T33" fmla="*/ 61 h 96"/>
                <a:gd name="T34" fmla="*/ 50 w 71"/>
                <a:gd name="T35" fmla="*/ 71 h 96"/>
                <a:gd name="T36" fmla="*/ 40 w 71"/>
                <a:gd name="T37" fmla="*/ 86 h 96"/>
                <a:gd name="T38" fmla="*/ 30 w 71"/>
                <a:gd name="T39" fmla="*/ 91 h 96"/>
                <a:gd name="T40" fmla="*/ 25 w 71"/>
                <a:gd name="T41" fmla="*/ 96 h 96"/>
                <a:gd name="T42" fmla="*/ 25 w 71"/>
                <a:gd name="T43" fmla="*/ 96 h 96"/>
                <a:gd name="T44" fmla="*/ 20 w 71"/>
                <a:gd name="T45" fmla="*/ 96 h 96"/>
                <a:gd name="T46" fmla="*/ 10 w 71"/>
                <a:gd name="T47" fmla="*/ 96 h 96"/>
                <a:gd name="T48" fmla="*/ 10 w 71"/>
                <a:gd name="T49" fmla="*/ 96 h 96"/>
                <a:gd name="T50" fmla="*/ 5 w 71"/>
                <a:gd name="T51" fmla="*/ 96 h 96"/>
                <a:gd name="T52" fmla="*/ 0 w 71"/>
                <a:gd name="T53" fmla="*/ 86 h 96"/>
                <a:gd name="T54" fmla="*/ 0 w 71"/>
                <a:gd name="T55" fmla="*/ 76 h 96"/>
                <a:gd name="T56" fmla="*/ 5 w 71"/>
                <a:gd name="T57" fmla="*/ 66 h 96"/>
                <a:gd name="T58" fmla="*/ 10 w 71"/>
                <a:gd name="T59" fmla="*/ 46 h 96"/>
                <a:gd name="T60" fmla="*/ 15 w 71"/>
                <a:gd name="T61" fmla="*/ 35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1" h="96">
                  <a:moveTo>
                    <a:pt x="15" y="35"/>
                  </a:moveTo>
                  <a:lnTo>
                    <a:pt x="20" y="25"/>
                  </a:lnTo>
                  <a:lnTo>
                    <a:pt x="35" y="10"/>
                  </a:lnTo>
                  <a:lnTo>
                    <a:pt x="40" y="5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71" y="5"/>
                  </a:lnTo>
                  <a:lnTo>
                    <a:pt x="71" y="15"/>
                  </a:lnTo>
                  <a:lnTo>
                    <a:pt x="71" y="20"/>
                  </a:lnTo>
                  <a:lnTo>
                    <a:pt x="71" y="25"/>
                  </a:lnTo>
                  <a:lnTo>
                    <a:pt x="71" y="35"/>
                  </a:lnTo>
                  <a:lnTo>
                    <a:pt x="66" y="46"/>
                  </a:lnTo>
                  <a:lnTo>
                    <a:pt x="61" y="56"/>
                  </a:lnTo>
                  <a:lnTo>
                    <a:pt x="55" y="61"/>
                  </a:lnTo>
                  <a:lnTo>
                    <a:pt x="50" y="71"/>
                  </a:lnTo>
                  <a:lnTo>
                    <a:pt x="40" y="86"/>
                  </a:lnTo>
                  <a:lnTo>
                    <a:pt x="30" y="91"/>
                  </a:lnTo>
                  <a:lnTo>
                    <a:pt x="25" y="96"/>
                  </a:lnTo>
                  <a:lnTo>
                    <a:pt x="20" y="96"/>
                  </a:lnTo>
                  <a:lnTo>
                    <a:pt x="10" y="96"/>
                  </a:lnTo>
                  <a:lnTo>
                    <a:pt x="5" y="96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5" y="66"/>
                  </a:lnTo>
                  <a:lnTo>
                    <a:pt x="10" y="46"/>
                  </a:lnTo>
                  <a:lnTo>
                    <a:pt x="15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7964179" y="5535493"/>
              <a:ext cx="67906" cy="91817"/>
            </a:xfrm>
            <a:custGeom>
              <a:avLst/>
              <a:gdLst>
                <a:gd name="T0" fmla="*/ 15 w 71"/>
                <a:gd name="T1" fmla="*/ 35 h 96"/>
                <a:gd name="T2" fmla="*/ 20 w 71"/>
                <a:gd name="T3" fmla="*/ 25 h 96"/>
                <a:gd name="T4" fmla="*/ 35 w 71"/>
                <a:gd name="T5" fmla="*/ 10 h 96"/>
                <a:gd name="T6" fmla="*/ 40 w 71"/>
                <a:gd name="T7" fmla="*/ 5 h 96"/>
                <a:gd name="T8" fmla="*/ 40 w 71"/>
                <a:gd name="T9" fmla="*/ 5 h 96"/>
                <a:gd name="T10" fmla="*/ 50 w 71"/>
                <a:gd name="T11" fmla="*/ 0 h 96"/>
                <a:gd name="T12" fmla="*/ 55 w 71"/>
                <a:gd name="T13" fmla="*/ 0 h 96"/>
                <a:gd name="T14" fmla="*/ 66 w 71"/>
                <a:gd name="T15" fmla="*/ 0 h 96"/>
                <a:gd name="T16" fmla="*/ 66 w 71"/>
                <a:gd name="T17" fmla="*/ 0 h 96"/>
                <a:gd name="T18" fmla="*/ 71 w 71"/>
                <a:gd name="T19" fmla="*/ 5 h 96"/>
                <a:gd name="T20" fmla="*/ 71 w 71"/>
                <a:gd name="T21" fmla="*/ 15 h 96"/>
                <a:gd name="T22" fmla="*/ 71 w 71"/>
                <a:gd name="T23" fmla="*/ 20 h 96"/>
                <a:gd name="T24" fmla="*/ 71 w 71"/>
                <a:gd name="T25" fmla="*/ 25 h 96"/>
                <a:gd name="T26" fmla="*/ 71 w 71"/>
                <a:gd name="T27" fmla="*/ 35 h 96"/>
                <a:gd name="T28" fmla="*/ 66 w 71"/>
                <a:gd name="T29" fmla="*/ 46 h 96"/>
                <a:gd name="T30" fmla="*/ 61 w 71"/>
                <a:gd name="T31" fmla="*/ 56 h 96"/>
                <a:gd name="T32" fmla="*/ 55 w 71"/>
                <a:gd name="T33" fmla="*/ 61 h 96"/>
                <a:gd name="T34" fmla="*/ 50 w 71"/>
                <a:gd name="T35" fmla="*/ 71 h 96"/>
                <a:gd name="T36" fmla="*/ 40 w 71"/>
                <a:gd name="T37" fmla="*/ 86 h 96"/>
                <a:gd name="T38" fmla="*/ 30 w 71"/>
                <a:gd name="T39" fmla="*/ 91 h 96"/>
                <a:gd name="T40" fmla="*/ 25 w 71"/>
                <a:gd name="T41" fmla="*/ 96 h 96"/>
                <a:gd name="T42" fmla="*/ 25 w 71"/>
                <a:gd name="T43" fmla="*/ 96 h 96"/>
                <a:gd name="T44" fmla="*/ 20 w 71"/>
                <a:gd name="T45" fmla="*/ 96 h 96"/>
                <a:gd name="T46" fmla="*/ 10 w 71"/>
                <a:gd name="T47" fmla="*/ 96 h 96"/>
                <a:gd name="T48" fmla="*/ 10 w 71"/>
                <a:gd name="T49" fmla="*/ 96 h 96"/>
                <a:gd name="T50" fmla="*/ 5 w 71"/>
                <a:gd name="T51" fmla="*/ 96 h 96"/>
                <a:gd name="T52" fmla="*/ 0 w 71"/>
                <a:gd name="T53" fmla="*/ 86 h 96"/>
                <a:gd name="T54" fmla="*/ 0 w 71"/>
                <a:gd name="T55" fmla="*/ 76 h 96"/>
                <a:gd name="T56" fmla="*/ 5 w 71"/>
                <a:gd name="T57" fmla="*/ 66 h 96"/>
                <a:gd name="T58" fmla="*/ 10 w 71"/>
                <a:gd name="T59" fmla="*/ 46 h 96"/>
                <a:gd name="T60" fmla="*/ 15 w 71"/>
                <a:gd name="T61" fmla="*/ 35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1" h="96">
                  <a:moveTo>
                    <a:pt x="15" y="35"/>
                  </a:moveTo>
                  <a:lnTo>
                    <a:pt x="20" y="25"/>
                  </a:lnTo>
                  <a:lnTo>
                    <a:pt x="35" y="10"/>
                  </a:lnTo>
                  <a:lnTo>
                    <a:pt x="40" y="5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71" y="5"/>
                  </a:lnTo>
                  <a:lnTo>
                    <a:pt x="71" y="15"/>
                  </a:lnTo>
                  <a:lnTo>
                    <a:pt x="71" y="20"/>
                  </a:lnTo>
                  <a:lnTo>
                    <a:pt x="71" y="25"/>
                  </a:lnTo>
                  <a:lnTo>
                    <a:pt x="71" y="35"/>
                  </a:lnTo>
                  <a:lnTo>
                    <a:pt x="66" y="46"/>
                  </a:lnTo>
                  <a:lnTo>
                    <a:pt x="61" y="56"/>
                  </a:lnTo>
                  <a:lnTo>
                    <a:pt x="55" y="61"/>
                  </a:lnTo>
                  <a:lnTo>
                    <a:pt x="50" y="71"/>
                  </a:lnTo>
                  <a:lnTo>
                    <a:pt x="40" y="86"/>
                  </a:lnTo>
                  <a:lnTo>
                    <a:pt x="30" y="91"/>
                  </a:lnTo>
                  <a:lnTo>
                    <a:pt x="25" y="96"/>
                  </a:lnTo>
                  <a:lnTo>
                    <a:pt x="20" y="96"/>
                  </a:lnTo>
                  <a:lnTo>
                    <a:pt x="10" y="96"/>
                  </a:lnTo>
                  <a:lnTo>
                    <a:pt x="5" y="96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5" y="66"/>
                  </a:lnTo>
                  <a:lnTo>
                    <a:pt x="10" y="46"/>
                  </a:lnTo>
                  <a:lnTo>
                    <a:pt x="15" y="35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Oval 26"/>
            <p:cNvSpPr>
              <a:spLocks noChangeArrowheads="1"/>
            </p:cNvSpPr>
            <p:nvPr/>
          </p:nvSpPr>
          <p:spPr bwMode="auto">
            <a:xfrm>
              <a:off x="7775763" y="5865461"/>
              <a:ext cx="48778" cy="1071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7766198" y="5870243"/>
              <a:ext cx="67906" cy="97556"/>
            </a:xfrm>
            <a:custGeom>
              <a:avLst/>
              <a:gdLst>
                <a:gd name="T0" fmla="*/ 15 w 71"/>
                <a:gd name="T1" fmla="*/ 41 h 102"/>
                <a:gd name="T2" fmla="*/ 20 w 71"/>
                <a:gd name="T3" fmla="*/ 30 h 102"/>
                <a:gd name="T4" fmla="*/ 35 w 71"/>
                <a:gd name="T5" fmla="*/ 15 h 102"/>
                <a:gd name="T6" fmla="*/ 41 w 71"/>
                <a:gd name="T7" fmla="*/ 10 h 102"/>
                <a:gd name="T8" fmla="*/ 51 w 71"/>
                <a:gd name="T9" fmla="*/ 5 h 102"/>
                <a:gd name="T10" fmla="*/ 61 w 71"/>
                <a:gd name="T11" fmla="*/ 0 h 102"/>
                <a:gd name="T12" fmla="*/ 61 w 71"/>
                <a:gd name="T13" fmla="*/ 0 h 102"/>
                <a:gd name="T14" fmla="*/ 61 w 71"/>
                <a:gd name="T15" fmla="*/ 0 h 102"/>
                <a:gd name="T16" fmla="*/ 66 w 71"/>
                <a:gd name="T17" fmla="*/ 5 h 102"/>
                <a:gd name="T18" fmla="*/ 71 w 71"/>
                <a:gd name="T19" fmla="*/ 15 h 102"/>
                <a:gd name="T20" fmla="*/ 71 w 71"/>
                <a:gd name="T21" fmla="*/ 20 h 102"/>
                <a:gd name="T22" fmla="*/ 71 w 71"/>
                <a:gd name="T23" fmla="*/ 25 h 102"/>
                <a:gd name="T24" fmla="*/ 71 w 71"/>
                <a:gd name="T25" fmla="*/ 30 h 102"/>
                <a:gd name="T26" fmla="*/ 71 w 71"/>
                <a:gd name="T27" fmla="*/ 36 h 102"/>
                <a:gd name="T28" fmla="*/ 66 w 71"/>
                <a:gd name="T29" fmla="*/ 46 h 102"/>
                <a:gd name="T30" fmla="*/ 61 w 71"/>
                <a:gd name="T31" fmla="*/ 56 h 102"/>
                <a:gd name="T32" fmla="*/ 56 w 71"/>
                <a:gd name="T33" fmla="*/ 61 h 102"/>
                <a:gd name="T34" fmla="*/ 51 w 71"/>
                <a:gd name="T35" fmla="*/ 71 h 102"/>
                <a:gd name="T36" fmla="*/ 41 w 71"/>
                <a:gd name="T37" fmla="*/ 86 h 102"/>
                <a:gd name="T38" fmla="*/ 30 w 71"/>
                <a:gd name="T39" fmla="*/ 96 h 102"/>
                <a:gd name="T40" fmla="*/ 25 w 71"/>
                <a:gd name="T41" fmla="*/ 102 h 102"/>
                <a:gd name="T42" fmla="*/ 25 w 71"/>
                <a:gd name="T43" fmla="*/ 102 h 102"/>
                <a:gd name="T44" fmla="*/ 20 w 71"/>
                <a:gd name="T45" fmla="*/ 102 h 102"/>
                <a:gd name="T46" fmla="*/ 10 w 71"/>
                <a:gd name="T47" fmla="*/ 102 h 102"/>
                <a:gd name="T48" fmla="*/ 10 w 71"/>
                <a:gd name="T49" fmla="*/ 102 h 102"/>
                <a:gd name="T50" fmla="*/ 10 w 71"/>
                <a:gd name="T51" fmla="*/ 102 h 102"/>
                <a:gd name="T52" fmla="*/ 5 w 71"/>
                <a:gd name="T53" fmla="*/ 96 h 102"/>
                <a:gd name="T54" fmla="*/ 0 w 71"/>
                <a:gd name="T55" fmla="*/ 86 h 102"/>
                <a:gd name="T56" fmla="*/ 0 w 71"/>
                <a:gd name="T57" fmla="*/ 81 h 102"/>
                <a:gd name="T58" fmla="*/ 0 w 71"/>
                <a:gd name="T59" fmla="*/ 76 h 102"/>
                <a:gd name="T60" fmla="*/ 5 w 71"/>
                <a:gd name="T61" fmla="*/ 66 h 102"/>
                <a:gd name="T62" fmla="*/ 10 w 71"/>
                <a:gd name="T63" fmla="*/ 51 h 102"/>
                <a:gd name="T64" fmla="*/ 15 w 71"/>
                <a:gd name="T65" fmla="*/ 41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1" h="102">
                  <a:moveTo>
                    <a:pt x="15" y="41"/>
                  </a:moveTo>
                  <a:lnTo>
                    <a:pt x="20" y="30"/>
                  </a:lnTo>
                  <a:lnTo>
                    <a:pt x="35" y="15"/>
                  </a:lnTo>
                  <a:lnTo>
                    <a:pt x="41" y="10"/>
                  </a:lnTo>
                  <a:lnTo>
                    <a:pt x="51" y="5"/>
                  </a:lnTo>
                  <a:lnTo>
                    <a:pt x="61" y="0"/>
                  </a:lnTo>
                  <a:lnTo>
                    <a:pt x="66" y="5"/>
                  </a:lnTo>
                  <a:lnTo>
                    <a:pt x="71" y="15"/>
                  </a:lnTo>
                  <a:lnTo>
                    <a:pt x="71" y="20"/>
                  </a:lnTo>
                  <a:lnTo>
                    <a:pt x="71" y="25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66" y="46"/>
                  </a:lnTo>
                  <a:lnTo>
                    <a:pt x="61" y="56"/>
                  </a:lnTo>
                  <a:lnTo>
                    <a:pt x="56" y="61"/>
                  </a:lnTo>
                  <a:lnTo>
                    <a:pt x="51" y="71"/>
                  </a:lnTo>
                  <a:lnTo>
                    <a:pt x="41" y="86"/>
                  </a:lnTo>
                  <a:lnTo>
                    <a:pt x="30" y="96"/>
                  </a:lnTo>
                  <a:lnTo>
                    <a:pt x="25" y="102"/>
                  </a:lnTo>
                  <a:lnTo>
                    <a:pt x="20" y="102"/>
                  </a:lnTo>
                  <a:lnTo>
                    <a:pt x="10" y="102"/>
                  </a:lnTo>
                  <a:lnTo>
                    <a:pt x="5" y="96"/>
                  </a:lnTo>
                  <a:lnTo>
                    <a:pt x="0" y="86"/>
                  </a:lnTo>
                  <a:lnTo>
                    <a:pt x="0" y="81"/>
                  </a:lnTo>
                  <a:lnTo>
                    <a:pt x="0" y="76"/>
                  </a:lnTo>
                  <a:lnTo>
                    <a:pt x="5" y="66"/>
                  </a:lnTo>
                  <a:lnTo>
                    <a:pt x="10" y="51"/>
                  </a:lnTo>
                  <a:lnTo>
                    <a:pt x="15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7766198" y="5870243"/>
              <a:ext cx="67906" cy="97556"/>
            </a:xfrm>
            <a:custGeom>
              <a:avLst/>
              <a:gdLst>
                <a:gd name="T0" fmla="*/ 15 w 71"/>
                <a:gd name="T1" fmla="*/ 41 h 102"/>
                <a:gd name="T2" fmla="*/ 20 w 71"/>
                <a:gd name="T3" fmla="*/ 30 h 102"/>
                <a:gd name="T4" fmla="*/ 35 w 71"/>
                <a:gd name="T5" fmla="*/ 15 h 102"/>
                <a:gd name="T6" fmla="*/ 41 w 71"/>
                <a:gd name="T7" fmla="*/ 10 h 102"/>
                <a:gd name="T8" fmla="*/ 51 w 71"/>
                <a:gd name="T9" fmla="*/ 5 h 102"/>
                <a:gd name="T10" fmla="*/ 61 w 71"/>
                <a:gd name="T11" fmla="*/ 0 h 102"/>
                <a:gd name="T12" fmla="*/ 61 w 71"/>
                <a:gd name="T13" fmla="*/ 0 h 102"/>
                <a:gd name="T14" fmla="*/ 61 w 71"/>
                <a:gd name="T15" fmla="*/ 0 h 102"/>
                <a:gd name="T16" fmla="*/ 66 w 71"/>
                <a:gd name="T17" fmla="*/ 5 h 102"/>
                <a:gd name="T18" fmla="*/ 71 w 71"/>
                <a:gd name="T19" fmla="*/ 15 h 102"/>
                <a:gd name="T20" fmla="*/ 71 w 71"/>
                <a:gd name="T21" fmla="*/ 20 h 102"/>
                <a:gd name="T22" fmla="*/ 71 w 71"/>
                <a:gd name="T23" fmla="*/ 25 h 102"/>
                <a:gd name="T24" fmla="*/ 71 w 71"/>
                <a:gd name="T25" fmla="*/ 30 h 102"/>
                <a:gd name="T26" fmla="*/ 71 w 71"/>
                <a:gd name="T27" fmla="*/ 36 h 102"/>
                <a:gd name="T28" fmla="*/ 66 w 71"/>
                <a:gd name="T29" fmla="*/ 46 h 102"/>
                <a:gd name="T30" fmla="*/ 61 w 71"/>
                <a:gd name="T31" fmla="*/ 56 h 102"/>
                <a:gd name="T32" fmla="*/ 56 w 71"/>
                <a:gd name="T33" fmla="*/ 61 h 102"/>
                <a:gd name="T34" fmla="*/ 51 w 71"/>
                <a:gd name="T35" fmla="*/ 71 h 102"/>
                <a:gd name="T36" fmla="*/ 41 w 71"/>
                <a:gd name="T37" fmla="*/ 86 h 102"/>
                <a:gd name="T38" fmla="*/ 30 w 71"/>
                <a:gd name="T39" fmla="*/ 96 h 102"/>
                <a:gd name="T40" fmla="*/ 25 w 71"/>
                <a:gd name="T41" fmla="*/ 102 h 102"/>
                <a:gd name="T42" fmla="*/ 25 w 71"/>
                <a:gd name="T43" fmla="*/ 102 h 102"/>
                <a:gd name="T44" fmla="*/ 20 w 71"/>
                <a:gd name="T45" fmla="*/ 102 h 102"/>
                <a:gd name="T46" fmla="*/ 10 w 71"/>
                <a:gd name="T47" fmla="*/ 102 h 102"/>
                <a:gd name="T48" fmla="*/ 10 w 71"/>
                <a:gd name="T49" fmla="*/ 102 h 102"/>
                <a:gd name="T50" fmla="*/ 10 w 71"/>
                <a:gd name="T51" fmla="*/ 102 h 102"/>
                <a:gd name="T52" fmla="*/ 5 w 71"/>
                <a:gd name="T53" fmla="*/ 96 h 102"/>
                <a:gd name="T54" fmla="*/ 0 w 71"/>
                <a:gd name="T55" fmla="*/ 86 h 102"/>
                <a:gd name="T56" fmla="*/ 0 w 71"/>
                <a:gd name="T57" fmla="*/ 81 h 102"/>
                <a:gd name="T58" fmla="*/ 0 w 71"/>
                <a:gd name="T59" fmla="*/ 76 h 102"/>
                <a:gd name="T60" fmla="*/ 5 w 71"/>
                <a:gd name="T61" fmla="*/ 66 h 102"/>
                <a:gd name="T62" fmla="*/ 10 w 71"/>
                <a:gd name="T63" fmla="*/ 51 h 102"/>
                <a:gd name="T64" fmla="*/ 15 w 71"/>
                <a:gd name="T65" fmla="*/ 41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1" h="102">
                  <a:moveTo>
                    <a:pt x="15" y="41"/>
                  </a:moveTo>
                  <a:lnTo>
                    <a:pt x="20" y="30"/>
                  </a:lnTo>
                  <a:lnTo>
                    <a:pt x="35" y="15"/>
                  </a:lnTo>
                  <a:lnTo>
                    <a:pt x="41" y="10"/>
                  </a:lnTo>
                  <a:lnTo>
                    <a:pt x="51" y="5"/>
                  </a:lnTo>
                  <a:lnTo>
                    <a:pt x="61" y="0"/>
                  </a:lnTo>
                  <a:lnTo>
                    <a:pt x="66" y="5"/>
                  </a:lnTo>
                  <a:lnTo>
                    <a:pt x="71" y="15"/>
                  </a:lnTo>
                  <a:lnTo>
                    <a:pt x="71" y="20"/>
                  </a:lnTo>
                  <a:lnTo>
                    <a:pt x="71" y="25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66" y="46"/>
                  </a:lnTo>
                  <a:lnTo>
                    <a:pt x="61" y="56"/>
                  </a:lnTo>
                  <a:lnTo>
                    <a:pt x="56" y="61"/>
                  </a:lnTo>
                  <a:lnTo>
                    <a:pt x="51" y="71"/>
                  </a:lnTo>
                  <a:lnTo>
                    <a:pt x="41" y="86"/>
                  </a:lnTo>
                  <a:lnTo>
                    <a:pt x="30" y="96"/>
                  </a:lnTo>
                  <a:lnTo>
                    <a:pt x="25" y="102"/>
                  </a:lnTo>
                  <a:lnTo>
                    <a:pt x="20" y="102"/>
                  </a:lnTo>
                  <a:lnTo>
                    <a:pt x="10" y="102"/>
                  </a:lnTo>
                  <a:lnTo>
                    <a:pt x="5" y="96"/>
                  </a:lnTo>
                  <a:lnTo>
                    <a:pt x="0" y="86"/>
                  </a:lnTo>
                  <a:lnTo>
                    <a:pt x="0" y="81"/>
                  </a:lnTo>
                  <a:lnTo>
                    <a:pt x="0" y="76"/>
                  </a:lnTo>
                  <a:lnTo>
                    <a:pt x="5" y="66"/>
                  </a:lnTo>
                  <a:lnTo>
                    <a:pt x="10" y="51"/>
                  </a:lnTo>
                  <a:lnTo>
                    <a:pt x="15" y="41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7983308" y="5612964"/>
              <a:ext cx="169288" cy="150159"/>
            </a:xfrm>
            <a:custGeom>
              <a:avLst/>
              <a:gdLst>
                <a:gd name="T0" fmla="*/ 0 w 177"/>
                <a:gd name="T1" fmla="*/ 91 h 157"/>
                <a:gd name="T2" fmla="*/ 51 w 177"/>
                <a:gd name="T3" fmla="*/ 91 h 157"/>
                <a:gd name="T4" fmla="*/ 121 w 177"/>
                <a:gd name="T5" fmla="*/ 157 h 157"/>
                <a:gd name="T6" fmla="*/ 177 w 177"/>
                <a:gd name="T7" fmla="*/ 61 h 157"/>
                <a:gd name="T8" fmla="*/ 96 w 177"/>
                <a:gd name="T9" fmla="*/ 0 h 157"/>
                <a:gd name="T10" fmla="*/ 41 w 177"/>
                <a:gd name="T11" fmla="*/ 15 h 157"/>
                <a:gd name="T12" fmla="*/ 0 w 177"/>
                <a:gd name="T13" fmla="*/ 91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" h="157">
                  <a:moveTo>
                    <a:pt x="0" y="91"/>
                  </a:moveTo>
                  <a:lnTo>
                    <a:pt x="51" y="91"/>
                  </a:lnTo>
                  <a:lnTo>
                    <a:pt x="121" y="157"/>
                  </a:lnTo>
                  <a:lnTo>
                    <a:pt x="177" y="61"/>
                  </a:lnTo>
                  <a:lnTo>
                    <a:pt x="96" y="0"/>
                  </a:lnTo>
                  <a:lnTo>
                    <a:pt x="41" y="15"/>
                  </a:lnTo>
                  <a:lnTo>
                    <a:pt x="0" y="91"/>
                  </a:lnTo>
                  <a:close/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7824541" y="5661742"/>
              <a:ext cx="71732" cy="91817"/>
            </a:xfrm>
            <a:custGeom>
              <a:avLst/>
              <a:gdLst>
                <a:gd name="T0" fmla="*/ 30 w 75"/>
                <a:gd name="T1" fmla="*/ 0 h 96"/>
                <a:gd name="T2" fmla="*/ 75 w 75"/>
                <a:gd name="T3" fmla="*/ 25 h 96"/>
                <a:gd name="T4" fmla="*/ 30 w 75"/>
                <a:gd name="T5" fmla="*/ 96 h 96"/>
                <a:gd name="T6" fmla="*/ 0 w 75"/>
                <a:gd name="T7" fmla="*/ 66 h 96"/>
                <a:gd name="T8" fmla="*/ 30 w 75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96">
                  <a:moveTo>
                    <a:pt x="30" y="0"/>
                  </a:moveTo>
                  <a:lnTo>
                    <a:pt x="75" y="25"/>
                  </a:lnTo>
                  <a:lnTo>
                    <a:pt x="30" y="96"/>
                  </a:lnTo>
                  <a:lnTo>
                    <a:pt x="0" y="66"/>
                  </a:lnTo>
                  <a:lnTo>
                    <a:pt x="30" y="0"/>
                  </a:lnTo>
                  <a:close/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7834105" y="5671306"/>
              <a:ext cx="71732" cy="91817"/>
            </a:xfrm>
            <a:custGeom>
              <a:avLst/>
              <a:gdLst>
                <a:gd name="T0" fmla="*/ 30 w 75"/>
                <a:gd name="T1" fmla="*/ 0 h 96"/>
                <a:gd name="T2" fmla="*/ 75 w 75"/>
                <a:gd name="T3" fmla="*/ 25 h 96"/>
                <a:gd name="T4" fmla="*/ 30 w 75"/>
                <a:gd name="T5" fmla="*/ 96 h 96"/>
                <a:gd name="T6" fmla="*/ 0 w 75"/>
                <a:gd name="T7" fmla="*/ 66 h 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96">
                  <a:moveTo>
                    <a:pt x="30" y="0"/>
                  </a:moveTo>
                  <a:lnTo>
                    <a:pt x="75" y="25"/>
                  </a:lnTo>
                  <a:lnTo>
                    <a:pt x="30" y="96"/>
                  </a:lnTo>
                  <a:lnTo>
                    <a:pt x="0" y="66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7834105" y="5836768"/>
              <a:ext cx="689586" cy="504038"/>
            </a:xfrm>
            <a:custGeom>
              <a:avLst/>
              <a:gdLst>
                <a:gd name="T0" fmla="*/ 171 w 721"/>
                <a:gd name="T1" fmla="*/ 0 h 527"/>
                <a:gd name="T2" fmla="*/ 721 w 721"/>
                <a:gd name="T3" fmla="*/ 304 h 527"/>
                <a:gd name="T4" fmla="*/ 681 w 721"/>
                <a:gd name="T5" fmla="*/ 375 h 527"/>
                <a:gd name="T6" fmla="*/ 585 w 721"/>
                <a:gd name="T7" fmla="*/ 487 h 527"/>
                <a:gd name="T8" fmla="*/ 524 w 721"/>
                <a:gd name="T9" fmla="*/ 527 h 527"/>
                <a:gd name="T10" fmla="*/ 0 w 721"/>
                <a:gd name="T11" fmla="*/ 218 h 527"/>
                <a:gd name="T12" fmla="*/ 171 w 721"/>
                <a:gd name="T13" fmla="*/ 0 h 5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1" h="527">
                  <a:moveTo>
                    <a:pt x="171" y="0"/>
                  </a:moveTo>
                  <a:lnTo>
                    <a:pt x="721" y="304"/>
                  </a:lnTo>
                  <a:lnTo>
                    <a:pt x="681" y="375"/>
                  </a:lnTo>
                  <a:lnTo>
                    <a:pt x="585" y="487"/>
                  </a:lnTo>
                  <a:lnTo>
                    <a:pt x="524" y="527"/>
                  </a:lnTo>
                  <a:lnTo>
                    <a:pt x="0" y="218"/>
                  </a:lnTo>
                  <a:lnTo>
                    <a:pt x="171" y="0"/>
                  </a:lnTo>
                  <a:close/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33"/>
            <p:cNvSpPr>
              <a:spLocks/>
            </p:cNvSpPr>
            <p:nvPr/>
          </p:nvSpPr>
          <p:spPr bwMode="auto">
            <a:xfrm>
              <a:off x="7848451" y="5855897"/>
              <a:ext cx="130074" cy="179809"/>
            </a:xfrm>
            <a:custGeom>
              <a:avLst/>
              <a:gdLst>
                <a:gd name="T0" fmla="*/ 45 w 136"/>
                <a:gd name="T1" fmla="*/ 15 h 188"/>
                <a:gd name="T2" fmla="*/ 71 w 136"/>
                <a:gd name="T3" fmla="*/ 71 h 188"/>
                <a:gd name="T4" fmla="*/ 136 w 136"/>
                <a:gd name="T5" fmla="*/ 117 h 188"/>
                <a:gd name="T6" fmla="*/ 71 w 136"/>
                <a:gd name="T7" fmla="*/ 188 h 188"/>
                <a:gd name="T8" fmla="*/ 5 w 136"/>
                <a:gd name="T9" fmla="*/ 142 h 188"/>
                <a:gd name="T10" fmla="*/ 0 w 136"/>
                <a:gd name="T11" fmla="*/ 76 h 188"/>
                <a:gd name="T12" fmla="*/ 55 w 136"/>
                <a:gd name="T13" fmla="*/ 0 h 188"/>
                <a:gd name="T14" fmla="*/ 45 w 136"/>
                <a:gd name="T15" fmla="*/ 15 h 1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6" h="188">
                  <a:moveTo>
                    <a:pt x="45" y="15"/>
                  </a:moveTo>
                  <a:lnTo>
                    <a:pt x="71" y="71"/>
                  </a:lnTo>
                  <a:lnTo>
                    <a:pt x="136" y="117"/>
                  </a:lnTo>
                  <a:lnTo>
                    <a:pt x="71" y="188"/>
                  </a:lnTo>
                  <a:lnTo>
                    <a:pt x="5" y="142"/>
                  </a:lnTo>
                  <a:lnTo>
                    <a:pt x="0" y="76"/>
                  </a:lnTo>
                  <a:lnTo>
                    <a:pt x="55" y="0"/>
                  </a:lnTo>
                  <a:lnTo>
                    <a:pt x="45" y="15"/>
                  </a:lnTo>
                  <a:close/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34"/>
            <p:cNvSpPr>
              <a:spLocks/>
            </p:cNvSpPr>
            <p:nvPr/>
          </p:nvSpPr>
          <p:spPr bwMode="auto">
            <a:xfrm>
              <a:off x="7858016" y="5865461"/>
              <a:ext cx="130074" cy="179809"/>
            </a:xfrm>
            <a:custGeom>
              <a:avLst/>
              <a:gdLst>
                <a:gd name="T0" fmla="*/ 45 w 136"/>
                <a:gd name="T1" fmla="*/ 15 h 188"/>
                <a:gd name="T2" fmla="*/ 71 w 136"/>
                <a:gd name="T3" fmla="*/ 71 h 188"/>
                <a:gd name="T4" fmla="*/ 136 w 136"/>
                <a:gd name="T5" fmla="*/ 117 h 188"/>
                <a:gd name="T6" fmla="*/ 71 w 136"/>
                <a:gd name="T7" fmla="*/ 188 h 188"/>
                <a:gd name="T8" fmla="*/ 5 w 136"/>
                <a:gd name="T9" fmla="*/ 142 h 188"/>
                <a:gd name="T10" fmla="*/ 0 w 136"/>
                <a:gd name="T11" fmla="*/ 76 h 188"/>
                <a:gd name="T12" fmla="*/ 56 w 136"/>
                <a:gd name="T13" fmla="*/ 0 h 1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6" h="188">
                  <a:moveTo>
                    <a:pt x="45" y="15"/>
                  </a:moveTo>
                  <a:lnTo>
                    <a:pt x="71" y="71"/>
                  </a:lnTo>
                  <a:lnTo>
                    <a:pt x="136" y="117"/>
                  </a:lnTo>
                  <a:lnTo>
                    <a:pt x="71" y="188"/>
                  </a:lnTo>
                  <a:lnTo>
                    <a:pt x="5" y="142"/>
                  </a:lnTo>
                  <a:lnTo>
                    <a:pt x="0" y="76"/>
                  </a:lnTo>
                  <a:lnTo>
                    <a:pt x="56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7968961" y="5870243"/>
              <a:ext cx="530818" cy="315622"/>
            </a:xfrm>
            <a:custGeom>
              <a:avLst/>
              <a:gdLst>
                <a:gd name="T0" fmla="*/ 25 w 555"/>
                <a:gd name="T1" fmla="*/ 0 h 330"/>
                <a:gd name="T2" fmla="*/ 555 w 555"/>
                <a:gd name="T3" fmla="*/ 294 h 330"/>
                <a:gd name="T4" fmla="*/ 535 w 555"/>
                <a:gd name="T5" fmla="*/ 330 h 330"/>
                <a:gd name="T6" fmla="*/ 0 w 555"/>
                <a:gd name="T7" fmla="*/ 36 h 330"/>
                <a:gd name="T8" fmla="*/ 25 w 555"/>
                <a:gd name="T9" fmla="*/ 0 h 3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5" h="330">
                  <a:moveTo>
                    <a:pt x="25" y="0"/>
                  </a:moveTo>
                  <a:lnTo>
                    <a:pt x="555" y="294"/>
                  </a:lnTo>
                  <a:lnTo>
                    <a:pt x="535" y="330"/>
                  </a:lnTo>
                  <a:lnTo>
                    <a:pt x="0" y="3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8451958" y="5680870"/>
              <a:ext cx="351966" cy="67906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5" name="Freeform 37"/>
            <p:cNvSpPr>
              <a:spLocks/>
            </p:cNvSpPr>
            <p:nvPr/>
          </p:nvSpPr>
          <p:spPr bwMode="auto">
            <a:xfrm>
              <a:off x="8456740" y="5598617"/>
              <a:ext cx="342402" cy="232412"/>
            </a:xfrm>
            <a:custGeom>
              <a:avLst/>
              <a:gdLst>
                <a:gd name="T0" fmla="*/ 35 w 358"/>
                <a:gd name="T1" fmla="*/ 0 h 243"/>
                <a:gd name="T2" fmla="*/ 358 w 358"/>
                <a:gd name="T3" fmla="*/ 183 h 243"/>
                <a:gd name="T4" fmla="*/ 322 w 358"/>
                <a:gd name="T5" fmla="*/ 243 h 243"/>
                <a:gd name="T6" fmla="*/ 0 w 358"/>
                <a:gd name="T7" fmla="*/ 61 h 243"/>
                <a:gd name="T8" fmla="*/ 35 w 358"/>
                <a:gd name="T9" fmla="*/ 0 h 2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8" h="243">
                  <a:moveTo>
                    <a:pt x="35" y="0"/>
                  </a:moveTo>
                  <a:lnTo>
                    <a:pt x="358" y="183"/>
                  </a:lnTo>
                  <a:lnTo>
                    <a:pt x="322" y="243"/>
                  </a:lnTo>
                  <a:lnTo>
                    <a:pt x="0" y="61"/>
                  </a:lnTo>
                  <a:lnTo>
                    <a:pt x="35" y="0"/>
                  </a:lnTo>
                  <a:close/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8456740" y="5598617"/>
              <a:ext cx="342402" cy="232412"/>
            </a:xfrm>
            <a:custGeom>
              <a:avLst/>
              <a:gdLst>
                <a:gd name="T0" fmla="*/ 35 w 358"/>
                <a:gd name="T1" fmla="*/ 0 h 243"/>
                <a:gd name="T2" fmla="*/ 358 w 358"/>
                <a:gd name="T3" fmla="*/ 183 h 243"/>
                <a:gd name="T4" fmla="*/ 322 w 358"/>
                <a:gd name="T5" fmla="*/ 243 h 243"/>
                <a:gd name="T6" fmla="*/ 0 w 358"/>
                <a:gd name="T7" fmla="*/ 61 h 243"/>
                <a:gd name="T8" fmla="*/ 35 w 358"/>
                <a:gd name="T9" fmla="*/ 0 h 2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8" h="243">
                  <a:moveTo>
                    <a:pt x="35" y="0"/>
                  </a:moveTo>
                  <a:lnTo>
                    <a:pt x="358" y="183"/>
                  </a:lnTo>
                  <a:lnTo>
                    <a:pt x="322" y="243"/>
                  </a:lnTo>
                  <a:lnTo>
                    <a:pt x="0" y="61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Rectangle 39"/>
            <p:cNvSpPr>
              <a:spLocks noChangeArrowheads="1"/>
            </p:cNvSpPr>
            <p:nvPr/>
          </p:nvSpPr>
          <p:spPr bwMode="auto">
            <a:xfrm>
              <a:off x="8417527" y="5584271"/>
              <a:ext cx="130074" cy="91817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8" name="Freeform 40"/>
            <p:cNvSpPr>
              <a:spLocks/>
            </p:cNvSpPr>
            <p:nvPr/>
          </p:nvSpPr>
          <p:spPr bwMode="auto">
            <a:xfrm>
              <a:off x="8403180" y="5559404"/>
              <a:ext cx="153985" cy="140595"/>
            </a:xfrm>
            <a:custGeom>
              <a:avLst/>
              <a:gdLst>
                <a:gd name="T0" fmla="*/ 45 w 161"/>
                <a:gd name="T1" fmla="*/ 0 h 147"/>
                <a:gd name="T2" fmla="*/ 161 w 161"/>
                <a:gd name="T3" fmla="*/ 66 h 147"/>
                <a:gd name="T4" fmla="*/ 116 w 161"/>
                <a:gd name="T5" fmla="*/ 147 h 147"/>
                <a:gd name="T6" fmla="*/ 0 w 161"/>
                <a:gd name="T7" fmla="*/ 81 h 147"/>
                <a:gd name="T8" fmla="*/ 45 w 161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1" h="147">
                  <a:moveTo>
                    <a:pt x="45" y="0"/>
                  </a:moveTo>
                  <a:lnTo>
                    <a:pt x="161" y="66"/>
                  </a:lnTo>
                  <a:lnTo>
                    <a:pt x="116" y="147"/>
                  </a:lnTo>
                  <a:lnTo>
                    <a:pt x="0" y="81"/>
                  </a:lnTo>
                  <a:lnTo>
                    <a:pt x="45" y="0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41"/>
            <p:cNvSpPr>
              <a:spLocks/>
            </p:cNvSpPr>
            <p:nvPr/>
          </p:nvSpPr>
          <p:spPr bwMode="auto">
            <a:xfrm>
              <a:off x="8403180" y="5559404"/>
              <a:ext cx="153985" cy="140595"/>
            </a:xfrm>
            <a:custGeom>
              <a:avLst/>
              <a:gdLst>
                <a:gd name="T0" fmla="*/ 45 w 161"/>
                <a:gd name="T1" fmla="*/ 0 h 147"/>
                <a:gd name="T2" fmla="*/ 161 w 161"/>
                <a:gd name="T3" fmla="*/ 66 h 147"/>
                <a:gd name="T4" fmla="*/ 116 w 161"/>
                <a:gd name="T5" fmla="*/ 147 h 147"/>
                <a:gd name="T6" fmla="*/ 0 w 161"/>
                <a:gd name="T7" fmla="*/ 81 h 147"/>
                <a:gd name="T8" fmla="*/ 45 w 161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1" h="147">
                  <a:moveTo>
                    <a:pt x="45" y="0"/>
                  </a:moveTo>
                  <a:lnTo>
                    <a:pt x="161" y="66"/>
                  </a:lnTo>
                  <a:lnTo>
                    <a:pt x="116" y="147"/>
                  </a:lnTo>
                  <a:lnTo>
                    <a:pt x="0" y="81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Rectangle 42"/>
            <p:cNvSpPr>
              <a:spLocks noChangeArrowheads="1"/>
            </p:cNvSpPr>
            <p:nvPr/>
          </p:nvSpPr>
          <p:spPr bwMode="auto">
            <a:xfrm>
              <a:off x="8557165" y="5622528"/>
              <a:ext cx="15303" cy="151116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1" name="Freeform 43"/>
            <p:cNvSpPr>
              <a:spLocks/>
            </p:cNvSpPr>
            <p:nvPr/>
          </p:nvSpPr>
          <p:spPr bwMode="auto">
            <a:xfrm>
              <a:off x="8523690" y="5632093"/>
              <a:ext cx="82253" cy="135813"/>
            </a:xfrm>
            <a:custGeom>
              <a:avLst/>
              <a:gdLst>
                <a:gd name="T0" fmla="*/ 76 w 86"/>
                <a:gd name="T1" fmla="*/ 0 h 142"/>
                <a:gd name="T2" fmla="*/ 86 w 86"/>
                <a:gd name="T3" fmla="*/ 5 h 142"/>
                <a:gd name="T4" fmla="*/ 10 w 86"/>
                <a:gd name="T5" fmla="*/ 142 h 142"/>
                <a:gd name="T6" fmla="*/ 0 w 86"/>
                <a:gd name="T7" fmla="*/ 137 h 142"/>
                <a:gd name="T8" fmla="*/ 76 w 86"/>
                <a:gd name="T9" fmla="*/ 0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142">
                  <a:moveTo>
                    <a:pt x="76" y="0"/>
                  </a:moveTo>
                  <a:lnTo>
                    <a:pt x="86" y="5"/>
                  </a:lnTo>
                  <a:lnTo>
                    <a:pt x="10" y="142"/>
                  </a:lnTo>
                  <a:lnTo>
                    <a:pt x="0" y="137"/>
                  </a:lnTo>
                  <a:lnTo>
                    <a:pt x="76" y="0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44"/>
            <p:cNvSpPr>
              <a:spLocks/>
            </p:cNvSpPr>
            <p:nvPr/>
          </p:nvSpPr>
          <p:spPr bwMode="auto">
            <a:xfrm>
              <a:off x="8523690" y="5632093"/>
              <a:ext cx="82253" cy="135813"/>
            </a:xfrm>
            <a:custGeom>
              <a:avLst/>
              <a:gdLst>
                <a:gd name="T0" fmla="*/ 76 w 86"/>
                <a:gd name="T1" fmla="*/ 0 h 142"/>
                <a:gd name="T2" fmla="*/ 86 w 86"/>
                <a:gd name="T3" fmla="*/ 5 h 142"/>
                <a:gd name="T4" fmla="*/ 10 w 86"/>
                <a:gd name="T5" fmla="*/ 142 h 142"/>
                <a:gd name="T6" fmla="*/ 0 w 86"/>
                <a:gd name="T7" fmla="*/ 137 h 142"/>
                <a:gd name="T8" fmla="*/ 76 w 86"/>
                <a:gd name="T9" fmla="*/ 0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142">
                  <a:moveTo>
                    <a:pt x="76" y="0"/>
                  </a:moveTo>
                  <a:lnTo>
                    <a:pt x="86" y="5"/>
                  </a:lnTo>
                  <a:lnTo>
                    <a:pt x="10" y="142"/>
                  </a:lnTo>
                  <a:lnTo>
                    <a:pt x="0" y="137"/>
                  </a:lnTo>
                  <a:lnTo>
                    <a:pt x="76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Rectangle 45"/>
            <p:cNvSpPr>
              <a:spLocks noChangeArrowheads="1"/>
            </p:cNvSpPr>
            <p:nvPr/>
          </p:nvSpPr>
          <p:spPr bwMode="auto">
            <a:xfrm>
              <a:off x="8653765" y="5685653"/>
              <a:ext cx="15303" cy="151116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4" name="Freeform 46"/>
            <p:cNvSpPr>
              <a:spLocks/>
            </p:cNvSpPr>
            <p:nvPr/>
          </p:nvSpPr>
          <p:spPr bwMode="auto">
            <a:xfrm>
              <a:off x="8620290" y="5690435"/>
              <a:ext cx="87035" cy="135813"/>
            </a:xfrm>
            <a:custGeom>
              <a:avLst/>
              <a:gdLst>
                <a:gd name="T0" fmla="*/ 76 w 91"/>
                <a:gd name="T1" fmla="*/ 0 h 142"/>
                <a:gd name="T2" fmla="*/ 91 w 91"/>
                <a:gd name="T3" fmla="*/ 5 h 142"/>
                <a:gd name="T4" fmla="*/ 15 w 91"/>
                <a:gd name="T5" fmla="*/ 142 h 142"/>
                <a:gd name="T6" fmla="*/ 0 w 91"/>
                <a:gd name="T7" fmla="*/ 137 h 142"/>
                <a:gd name="T8" fmla="*/ 76 w 91"/>
                <a:gd name="T9" fmla="*/ 0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142">
                  <a:moveTo>
                    <a:pt x="76" y="0"/>
                  </a:moveTo>
                  <a:lnTo>
                    <a:pt x="91" y="5"/>
                  </a:lnTo>
                  <a:lnTo>
                    <a:pt x="15" y="142"/>
                  </a:lnTo>
                  <a:lnTo>
                    <a:pt x="0" y="137"/>
                  </a:lnTo>
                  <a:lnTo>
                    <a:pt x="76" y="0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47"/>
            <p:cNvSpPr>
              <a:spLocks/>
            </p:cNvSpPr>
            <p:nvPr/>
          </p:nvSpPr>
          <p:spPr bwMode="auto">
            <a:xfrm>
              <a:off x="8620290" y="5690435"/>
              <a:ext cx="87035" cy="135813"/>
            </a:xfrm>
            <a:custGeom>
              <a:avLst/>
              <a:gdLst>
                <a:gd name="T0" fmla="*/ 76 w 91"/>
                <a:gd name="T1" fmla="*/ 0 h 142"/>
                <a:gd name="T2" fmla="*/ 91 w 91"/>
                <a:gd name="T3" fmla="*/ 5 h 142"/>
                <a:gd name="T4" fmla="*/ 15 w 91"/>
                <a:gd name="T5" fmla="*/ 142 h 142"/>
                <a:gd name="T6" fmla="*/ 0 w 91"/>
                <a:gd name="T7" fmla="*/ 137 h 142"/>
                <a:gd name="T8" fmla="*/ 76 w 91"/>
                <a:gd name="T9" fmla="*/ 0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142">
                  <a:moveTo>
                    <a:pt x="76" y="0"/>
                  </a:moveTo>
                  <a:lnTo>
                    <a:pt x="91" y="5"/>
                  </a:lnTo>
                  <a:lnTo>
                    <a:pt x="15" y="142"/>
                  </a:lnTo>
                  <a:lnTo>
                    <a:pt x="0" y="137"/>
                  </a:lnTo>
                  <a:lnTo>
                    <a:pt x="76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48"/>
            <p:cNvSpPr>
              <a:spLocks/>
            </p:cNvSpPr>
            <p:nvPr/>
          </p:nvSpPr>
          <p:spPr bwMode="auto">
            <a:xfrm>
              <a:off x="8552383" y="6137087"/>
              <a:ext cx="140595" cy="87035"/>
            </a:xfrm>
            <a:custGeom>
              <a:avLst/>
              <a:gdLst>
                <a:gd name="T0" fmla="*/ 26 w 147"/>
                <a:gd name="T1" fmla="*/ 0 h 91"/>
                <a:gd name="T2" fmla="*/ 147 w 147"/>
                <a:gd name="T3" fmla="*/ 76 h 91"/>
                <a:gd name="T4" fmla="*/ 132 w 147"/>
                <a:gd name="T5" fmla="*/ 91 h 91"/>
                <a:gd name="T6" fmla="*/ 96 w 147"/>
                <a:gd name="T7" fmla="*/ 91 h 91"/>
                <a:gd name="T8" fmla="*/ 0 w 147"/>
                <a:gd name="T9" fmla="*/ 41 h 91"/>
                <a:gd name="T10" fmla="*/ 26 w 147"/>
                <a:gd name="T11" fmla="*/ 0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7" h="91">
                  <a:moveTo>
                    <a:pt x="26" y="0"/>
                  </a:moveTo>
                  <a:lnTo>
                    <a:pt x="147" y="76"/>
                  </a:lnTo>
                  <a:lnTo>
                    <a:pt x="132" y="91"/>
                  </a:lnTo>
                  <a:lnTo>
                    <a:pt x="96" y="91"/>
                  </a:lnTo>
                  <a:lnTo>
                    <a:pt x="0" y="41"/>
                  </a:lnTo>
                  <a:lnTo>
                    <a:pt x="26" y="0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8384052" y="6006056"/>
              <a:ext cx="57386" cy="583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8384052" y="6006056"/>
              <a:ext cx="57386" cy="583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9" name="Oval 51"/>
            <p:cNvSpPr>
              <a:spLocks noChangeArrowheads="1"/>
            </p:cNvSpPr>
            <p:nvPr/>
          </p:nvSpPr>
          <p:spPr bwMode="auto">
            <a:xfrm>
              <a:off x="8384052" y="6006056"/>
              <a:ext cx="58342" cy="58342"/>
            </a:xfrm>
            <a:prstGeom prst="ellips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0" name="Oval 52"/>
            <p:cNvSpPr>
              <a:spLocks noChangeArrowheads="1"/>
            </p:cNvSpPr>
            <p:nvPr/>
          </p:nvSpPr>
          <p:spPr bwMode="auto">
            <a:xfrm>
              <a:off x="8412745" y="5549840"/>
              <a:ext cx="28693" cy="9277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1" name="Freeform 53"/>
            <p:cNvSpPr>
              <a:spLocks/>
            </p:cNvSpPr>
            <p:nvPr/>
          </p:nvSpPr>
          <p:spPr bwMode="auto">
            <a:xfrm>
              <a:off x="8403180" y="5554622"/>
              <a:ext cx="48778" cy="82253"/>
            </a:xfrm>
            <a:custGeom>
              <a:avLst/>
              <a:gdLst>
                <a:gd name="T0" fmla="*/ 10 w 51"/>
                <a:gd name="T1" fmla="*/ 36 h 86"/>
                <a:gd name="T2" fmla="*/ 15 w 51"/>
                <a:gd name="T3" fmla="*/ 26 h 86"/>
                <a:gd name="T4" fmla="*/ 25 w 51"/>
                <a:gd name="T5" fmla="*/ 10 h 86"/>
                <a:gd name="T6" fmla="*/ 30 w 51"/>
                <a:gd name="T7" fmla="*/ 5 h 86"/>
                <a:gd name="T8" fmla="*/ 30 w 51"/>
                <a:gd name="T9" fmla="*/ 5 h 86"/>
                <a:gd name="T10" fmla="*/ 35 w 51"/>
                <a:gd name="T11" fmla="*/ 0 h 86"/>
                <a:gd name="T12" fmla="*/ 40 w 51"/>
                <a:gd name="T13" fmla="*/ 0 h 86"/>
                <a:gd name="T14" fmla="*/ 45 w 51"/>
                <a:gd name="T15" fmla="*/ 0 h 86"/>
                <a:gd name="T16" fmla="*/ 45 w 51"/>
                <a:gd name="T17" fmla="*/ 0 h 86"/>
                <a:gd name="T18" fmla="*/ 51 w 51"/>
                <a:gd name="T19" fmla="*/ 5 h 86"/>
                <a:gd name="T20" fmla="*/ 51 w 51"/>
                <a:gd name="T21" fmla="*/ 10 h 86"/>
                <a:gd name="T22" fmla="*/ 51 w 51"/>
                <a:gd name="T23" fmla="*/ 15 h 86"/>
                <a:gd name="T24" fmla="*/ 51 w 51"/>
                <a:gd name="T25" fmla="*/ 21 h 86"/>
                <a:gd name="T26" fmla="*/ 40 w 51"/>
                <a:gd name="T27" fmla="*/ 41 h 86"/>
                <a:gd name="T28" fmla="*/ 35 w 51"/>
                <a:gd name="T29" fmla="*/ 51 h 86"/>
                <a:gd name="T30" fmla="*/ 30 w 51"/>
                <a:gd name="T31" fmla="*/ 61 h 86"/>
                <a:gd name="T32" fmla="*/ 20 w 51"/>
                <a:gd name="T33" fmla="*/ 71 h 86"/>
                <a:gd name="T34" fmla="*/ 15 w 51"/>
                <a:gd name="T35" fmla="*/ 76 h 86"/>
                <a:gd name="T36" fmla="*/ 10 w 51"/>
                <a:gd name="T37" fmla="*/ 81 h 86"/>
                <a:gd name="T38" fmla="*/ 5 w 51"/>
                <a:gd name="T39" fmla="*/ 86 h 86"/>
                <a:gd name="T40" fmla="*/ 0 w 51"/>
                <a:gd name="T41" fmla="*/ 86 h 86"/>
                <a:gd name="T42" fmla="*/ 0 w 51"/>
                <a:gd name="T43" fmla="*/ 86 h 86"/>
                <a:gd name="T44" fmla="*/ 0 w 51"/>
                <a:gd name="T45" fmla="*/ 76 h 86"/>
                <a:gd name="T46" fmla="*/ 0 w 51"/>
                <a:gd name="T47" fmla="*/ 66 h 86"/>
                <a:gd name="T48" fmla="*/ 0 w 51"/>
                <a:gd name="T49" fmla="*/ 61 h 86"/>
                <a:gd name="T50" fmla="*/ 5 w 51"/>
                <a:gd name="T51" fmla="*/ 46 h 86"/>
                <a:gd name="T52" fmla="*/ 10 w 51"/>
                <a:gd name="T53" fmla="*/ 36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1" h="86">
                  <a:moveTo>
                    <a:pt x="10" y="36"/>
                  </a:moveTo>
                  <a:lnTo>
                    <a:pt x="15" y="26"/>
                  </a:lnTo>
                  <a:lnTo>
                    <a:pt x="25" y="10"/>
                  </a:lnTo>
                  <a:lnTo>
                    <a:pt x="30" y="5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51" y="5"/>
                  </a:lnTo>
                  <a:lnTo>
                    <a:pt x="51" y="10"/>
                  </a:lnTo>
                  <a:lnTo>
                    <a:pt x="51" y="15"/>
                  </a:lnTo>
                  <a:lnTo>
                    <a:pt x="51" y="21"/>
                  </a:lnTo>
                  <a:lnTo>
                    <a:pt x="40" y="41"/>
                  </a:lnTo>
                  <a:lnTo>
                    <a:pt x="35" y="51"/>
                  </a:lnTo>
                  <a:lnTo>
                    <a:pt x="30" y="61"/>
                  </a:lnTo>
                  <a:lnTo>
                    <a:pt x="20" y="71"/>
                  </a:lnTo>
                  <a:lnTo>
                    <a:pt x="15" y="76"/>
                  </a:lnTo>
                  <a:lnTo>
                    <a:pt x="10" y="81"/>
                  </a:lnTo>
                  <a:lnTo>
                    <a:pt x="5" y="86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5" y="46"/>
                  </a:lnTo>
                  <a:lnTo>
                    <a:pt x="1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54"/>
            <p:cNvSpPr>
              <a:spLocks/>
            </p:cNvSpPr>
            <p:nvPr/>
          </p:nvSpPr>
          <p:spPr bwMode="auto">
            <a:xfrm>
              <a:off x="8403180" y="5554622"/>
              <a:ext cx="48778" cy="82253"/>
            </a:xfrm>
            <a:custGeom>
              <a:avLst/>
              <a:gdLst>
                <a:gd name="T0" fmla="*/ 10 w 51"/>
                <a:gd name="T1" fmla="*/ 36 h 86"/>
                <a:gd name="T2" fmla="*/ 15 w 51"/>
                <a:gd name="T3" fmla="*/ 26 h 86"/>
                <a:gd name="T4" fmla="*/ 25 w 51"/>
                <a:gd name="T5" fmla="*/ 10 h 86"/>
                <a:gd name="T6" fmla="*/ 30 w 51"/>
                <a:gd name="T7" fmla="*/ 5 h 86"/>
                <a:gd name="T8" fmla="*/ 30 w 51"/>
                <a:gd name="T9" fmla="*/ 5 h 86"/>
                <a:gd name="T10" fmla="*/ 35 w 51"/>
                <a:gd name="T11" fmla="*/ 0 h 86"/>
                <a:gd name="T12" fmla="*/ 40 w 51"/>
                <a:gd name="T13" fmla="*/ 0 h 86"/>
                <a:gd name="T14" fmla="*/ 45 w 51"/>
                <a:gd name="T15" fmla="*/ 0 h 86"/>
                <a:gd name="T16" fmla="*/ 45 w 51"/>
                <a:gd name="T17" fmla="*/ 0 h 86"/>
                <a:gd name="T18" fmla="*/ 51 w 51"/>
                <a:gd name="T19" fmla="*/ 5 h 86"/>
                <a:gd name="T20" fmla="*/ 51 w 51"/>
                <a:gd name="T21" fmla="*/ 10 h 86"/>
                <a:gd name="T22" fmla="*/ 51 w 51"/>
                <a:gd name="T23" fmla="*/ 15 h 86"/>
                <a:gd name="T24" fmla="*/ 51 w 51"/>
                <a:gd name="T25" fmla="*/ 21 h 86"/>
                <a:gd name="T26" fmla="*/ 40 w 51"/>
                <a:gd name="T27" fmla="*/ 41 h 86"/>
                <a:gd name="T28" fmla="*/ 35 w 51"/>
                <a:gd name="T29" fmla="*/ 51 h 86"/>
                <a:gd name="T30" fmla="*/ 30 w 51"/>
                <a:gd name="T31" fmla="*/ 61 h 86"/>
                <a:gd name="T32" fmla="*/ 20 w 51"/>
                <a:gd name="T33" fmla="*/ 71 h 86"/>
                <a:gd name="T34" fmla="*/ 15 w 51"/>
                <a:gd name="T35" fmla="*/ 76 h 86"/>
                <a:gd name="T36" fmla="*/ 10 w 51"/>
                <a:gd name="T37" fmla="*/ 81 h 86"/>
                <a:gd name="T38" fmla="*/ 5 w 51"/>
                <a:gd name="T39" fmla="*/ 86 h 86"/>
                <a:gd name="T40" fmla="*/ 0 w 51"/>
                <a:gd name="T41" fmla="*/ 86 h 86"/>
                <a:gd name="T42" fmla="*/ 0 w 51"/>
                <a:gd name="T43" fmla="*/ 86 h 86"/>
                <a:gd name="T44" fmla="*/ 0 w 51"/>
                <a:gd name="T45" fmla="*/ 76 h 86"/>
                <a:gd name="T46" fmla="*/ 0 w 51"/>
                <a:gd name="T47" fmla="*/ 66 h 86"/>
                <a:gd name="T48" fmla="*/ 0 w 51"/>
                <a:gd name="T49" fmla="*/ 61 h 86"/>
                <a:gd name="T50" fmla="*/ 5 w 51"/>
                <a:gd name="T51" fmla="*/ 46 h 86"/>
                <a:gd name="T52" fmla="*/ 10 w 51"/>
                <a:gd name="T53" fmla="*/ 36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1" h="86">
                  <a:moveTo>
                    <a:pt x="10" y="36"/>
                  </a:moveTo>
                  <a:lnTo>
                    <a:pt x="15" y="26"/>
                  </a:lnTo>
                  <a:lnTo>
                    <a:pt x="25" y="10"/>
                  </a:lnTo>
                  <a:lnTo>
                    <a:pt x="30" y="5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51" y="5"/>
                  </a:lnTo>
                  <a:lnTo>
                    <a:pt x="51" y="10"/>
                  </a:lnTo>
                  <a:lnTo>
                    <a:pt x="51" y="15"/>
                  </a:lnTo>
                  <a:lnTo>
                    <a:pt x="51" y="21"/>
                  </a:lnTo>
                  <a:lnTo>
                    <a:pt x="40" y="41"/>
                  </a:lnTo>
                  <a:lnTo>
                    <a:pt x="35" y="51"/>
                  </a:lnTo>
                  <a:lnTo>
                    <a:pt x="30" y="61"/>
                  </a:lnTo>
                  <a:lnTo>
                    <a:pt x="20" y="71"/>
                  </a:lnTo>
                  <a:lnTo>
                    <a:pt x="15" y="76"/>
                  </a:lnTo>
                  <a:lnTo>
                    <a:pt x="10" y="81"/>
                  </a:lnTo>
                  <a:lnTo>
                    <a:pt x="5" y="86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5" y="46"/>
                  </a:lnTo>
                  <a:lnTo>
                    <a:pt x="10" y="36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55"/>
            <p:cNvSpPr>
              <a:spLocks/>
            </p:cNvSpPr>
            <p:nvPr/>
          </p:nvSpPr>
          <p:spPr bwMode="auto">
            <a:xfrm>
              <a:off x="8345795" y="5957278"/>
              <a:ext cx="153985" cy="602550"/>
            </a:xfrm>
            <a:custGeom>
              <a:avLst/>
              <a:gdLst>
                <a:gd name="T0" fmla="*/ 15 w 161"/>
                <a:gd name="T1" fmla="*/ 31 h 630"/>
                <a:gd name="T2" fmla="*/ 75 w 161"/>
                <a:gd name="T3" fmla="*/ 0 h 630"/>
                <a:gd name="T4" fmla="*/ 121 w 161"/>
                <a:gd name="T5" fmla="*/ 26 h 630"/>
                <a:gd name="T6" fmla="*/ 151 w 161"/>
                <a:gd name="T7" fmla="*/ 92 h 630"/>
                <a:gd name="T8" fmla="*/ 111 w 161"/>
                <a:gd name="T9" fmla="*/ 153 h 630"/>
                <a:gd name="T10" fmla="*/ 161 w 161"/>
                <a:gd name="T11" fmla="*/ 630 h 630"/>
                <a:gd name="T12" fmla="*/ 20 w 161"/>
                <a:gd name="T13" fmla="*/ 630 h 630"/>
                <a:gd name="T14" fmla="*/ 60 w 161"/>
                <a:gd name="T15" fmla="*/ 148 h 630"/>
                <a:gd name="T16" fmla="*/ 5 w 161"/>
                <a:gd name="T17" fmla="*/ 102 h 630"/>
                <a:gd name="T18" fmla="*/ 0 w 161"/>
                <a:gd name="T19" fmla="*/ 51 h 630"/>
                <a:gd name="T20" fmla="*/ 20 w 161"/>
                <a:gd name="T21" fmla="*/ 21 h 630"/>
                <a:gd name="T22" fmla="*/ 15 w 161"/>
                <a:gd name="T23" fmla="*/ 31 h 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" h="630">
                  <a:moveTo>
                    <a:pt x="15" y="31"/>
                  </a:moveTo>
                  <a:lnTo>
                    <a:pt x="75" y="0"/>
                  </a:lnTo>
                  <a:lnTo>
                    <a:pt x="121" y="26"/>
                  </a:lnTo>
                  <a:lnTo>
                    <a:pt x="151" y="92"/>
                  </a:lnTo>
                  <a:lnTo>
                    <a:pt x="111" y="153"/>
                  </a:lnTo>
                  <a:lnTo>
                    <a:pt x="161" y="630"/>
                  </a:lnTo>
                  <a:lnTo>
                    <a:pt x="20" y="630"/>
                  </a:lnTo>
                  <a:lnTo>
                    <a:pt x="60" y="148"/>
                  </a:lnTo>
                  <a:lnTo>
                    <a:pt x="5" y="102"/>
                  </a:lnTo>
                  <a:lnTo>
                    <a:pt x="0" y="51"/>
                  </a:lnTo>
                  <a:lnTo>
                    <a:pt x="20" y="21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56"/>
            <p:cNvSpPr>
              <a:spLocks/>
            </p:cNvSpPr>
            <p:nvPr/>
          </p:nvSpPr>
          <p:spPr bwMode="auto">
            <a:xfrm>
              <a:off x="8355359" y="5967799"/>
              <a:ext cx="153985" cy="601594"/>
            </a:xfrm>
            <a:custGeom>
              <a:avLst/>
              <a:gdLst>
                <a:gd name="T0" fmla="*/ 15 w 161"/>
                <a:gd name="T1" fmla="*/ 30 h 629"/>
                <a:gd name="T2" fmla="*/ 75 w 161"/>
                <a:gd name="T3" fmla="*/ 0 h 629"/>
                <a:gd name="T4" fmla="*/ 121 w 161"/>
                <a:gd name="T5" fmla="*/ 25 h 629"/>
                <a:gd name="T6" fmla="*/ 151 w 161"/>
                <a:gd name="T7" fmla="*/ 91 h 629"/>
                <a:gd name="T8" fmla="*/ 111 w 161"/>
                <a:gd name="T9" fmla="*/ 152 h 629"/>
                <a:gd name="T10" fmla="*/ 161 w 161"/>
                <a:gd name="T11" fmla="*/ 629 h 629"/>
                <a:gd name="T12" fmla="*/ 20 w 161"/>
                <a:gd name="T13" fmla="*/ 629 h 629"/>
                <a:gd name="T14" fmla="*/ 60 w 161"/>
                <a:gd name="T15" fmla="*/ 147 h 629"/>
                <a:gd name="T16" fmla="*/ 5 w 161"/>
                <a:gd name="T17" fmla="*/ 101 h 629"/>
                <a:gd name="T18" fmla="*/ 0 w 161"/>
                <a:gd name="T19" fmla="*/ 50 h 629"/>
                <a:gd name="T20" fmla="*/ 20 w 161"/>
                <a:gd name="T21" fmla="*/ 20 h 6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1" h="629">
                  <a:moveTo>
                    <a:pt x="15" y="30"/>
                  </a:moveTo>
                  <a:lnTo>
                    <a:pt x="75" y="0"/>
                  </a:lnTo>
                  <a:lnTo>
                    <a:pt x="121" y="25"/>
                  </a:lnTo>
                  <a:lnTo>
                    <a:pt x="151" y="91"/>
                  </a:lnTo>
                  <a:lnTo>
                    <a:pt x="111" y="152"/>
                  </a:lnTo>
                  <a:lnTo>
                    <a:pt x="161" y="629"/>
                  </a:lnTo>
                  <a:lnTo>
                    <a:pt x="20" y="629"/>
                  </a:lnTo>
                  <a:lnTo>
                    <a:pt x="60" y="147"/>
                  </a:lnTo>
                  <a:lnTo>
                    <a:pt x="5" y="101"/>
                  </a:lnTo>
                  <a:lnTo>
                    <a:pt x="0" y="50"/>
                  </a:lnTo>
                  <a:lnTo>
                    <a:pt x="20" y="2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Oval 57"/>
            <p:cNvSpPr>
              <a:spLocks noChangeArrowheads="1"/>
            </p:cNvSpPr>
            <p:nvPr/>
          </p:nvSpPr>
          <p:spPr bwMode="auto">
            <a:xfrm>
              <a:off x="8393616" y="6010838"/>
              <a:ext cx="43039" cy="39214"/>
            </a:xfrm>
            <a:prstGeom prst="ellipse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auto">
            <a:xfrm>
              <a:off x="8393616" y="6010838"/>
              <a:ext cx="43039" cy="39214"/>
            </a:xfrm>
            <a:prstGeom prst="ellips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7" name="Text Box 59"/>
            <p:cNvSpPr txBox="1">
              <a:spLocks noChangeArrowheads="1"/>
            </p:cNvSpPr>
            <p:nvPr/>
          </p:nvSpPr>
          <p:spPr bwMode="auto">
            <a:xfrm>
              <a:off x="7704987" y="5107013"/>
              <a:ext cx="1400040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>
                  <a:latin typeface="Times New Roman" pitchFamily="18" charset="0"/>
                </a:rPr>
                <a:t>do it yourself !</a:t>
              </a:r>
            </a:p>
          </p:txBody>
        </p:sp>
      </p:grpSp>
      <p:sp>
        <p:nvSpPr>
          <p:cNvPr id="762" name="ZoneTexte 761"/>
          <p:cNvSpPr txBox="1"/>
          <p:nvPr/>
        </p:nvSpPr>
        <p:spPr>
          <a:xfrm>
            <a:off x="238805" y="4763767"/>
            <a:ext cx="557877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trajets optiques très précisement égaux </a:t>
            </a:r>
          </a:p>
          <a:p>
            <a:r>
              <a:rPr lang="fr-FR" sz="1600" smtClean="0"/>
              <a:t>(fraction de longueur d’onde) </a:t>
            </a:r>
          </a:p>
          <a:p>
            <a:endParaRPr lang="fr-FR" sz="600" smtClean="0"/>
          </a:p>
          <a:p>
            <a:r>
              <a:rPr lang="fr-FR" smtClean="0"/>
              <a:t>(source- trou 1 – foyer) = </a:t>
            </a:r>
            <a:r>
              <a:rPr lang="fr-FR"/>
              <a:t>(source- trou </a:t>
            </a:r>
            <a:r>
              <a:rPr lang="fr-FR" smtClean="0"/>
              <a:t>2 </a:t>
            </a:r>
            <a:r>
              <a:rPr lang="fr-FR"/>
              <a:t>– foyer) </a:t>
            </a:r>
          </a:p>
        </p:txBody>
      </p:sp>
      <p:grpSp>
        <p:nvGrpSpPr>
          <p:cNvPr id="765" name="Groupe 764"/>
          <p:cNvGrpSpPr/>
          <p:nvPr/>
        </p:nvGrpSpPr>
        <p:grpSpPr>
          <a:xfrm>
            <a:off x="7338176" y="3258320"/>
            <a:ext cx="1740509" cy="2356689"/>
            <a:chOff x="7312050" y="3402013"/>
            <a:chExt cx="1740509" cy="2356689"/>
          </a:xfrm>
        </p:grpSpPr>
        <p:grpSp>
          <p:nvGrpSpPr>
            <p:cNvPr id="760" name="Groupe 759"/>
            <p:cNvGrpSpPr/>
            <p:nvPr/>
          </p:nvGrpSpPr>
          <p:grpSpPr>
            <a:xfrm>
              <a:off x="7378420" y="3555384"/>
              <a:ext cx="1586264" cy="2010481"/>
              <a:chOff x="4830730" y="1374250"/>
              <a:chExt cx="1586264" cy="2010481"/>
            </a:xfrm>
          </p:grpSpPr>
          <p:grpSp>
            <p:nvGrpSpPr>
              <p:cNvPr id="69" name="Group 819"/>
              <p:cNvGrpSpPr>
                <a:grpSpLocks/>
              </p:cNvGrpSpPr>
              <p:nvPr/>
            </p:nvGrpSpPr>
            <p:grpSpPr bwMode="auto">
              <a:xfrm>
                <a:off x="5016137" y="1932437"/>
                <a:ext cx="1400857" cy="1452294"/>
                <a:chOff x="4439" y="771"/>
                <a:chExt cx="895" cy="1233"/>
              </a:xfrm>
            </p:grpSpPr>
            <p:sp>
              <p:nvSpPr>
                <p:cNvPr id="70" name="Freeform 809"/>
                <p:cNvSpPr>
                  <a:spLocks/>
                </p:cNvSpPr>
                <p:nvPr/>
              </p:nvSpPr>
              <p:spPr bwMode="auto">
                <a:xfrm>
                  <a:off x="4668" y="1812"/>
                  <a:ext cx="606" cy="192"/>
                </a:xfrm>
                <a:custGeom>
                  <a:avLst/>
                  <a:gdLst>
                    <a:gd name="T0" fmla="*/ 0 w 468"/>
                    <a:gd name="T1" fmla="*/ 0 h 138"/>
                    <a:gd name="T2" fmla="*/ 482 w 468"/>
                    <a:gd name="T3" fmla="*/ 0 h 138"/>
                    <a:gd name="T4" fmla="*/ 606 w 468"/>
                    <a:gd name="T5" fmla="*/ 192 h 138"/>
                    <a:gd name="T6" fmla="*/ 109 w 468"/>
                    <a:gd name="T7" fmla="*/ 192 h 138"/>
                    <a:gd name="T8" fmla="*/ 0 w 468"/>
                    <a:gd name="T9" fmla="*/ 0 h 1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8" h="138">
                      <a:moveTo>
                        <a:pt x="0" y="0"/>
                      </a:moveTo>
                      <a:lnTo>
                        <a:pt x="372" y="0"/>
                      </a:lnTo>
                      <a:lnTo>
                        <a:pt x="468" y="138"/>
                      </a:lnTo>
                      <a:lnTo>
                        <a:pt x="84" y="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1" name="Line 810"/>
                <p:cNvSpPr>
                  <a:spLocks noChangeShapeType="1"/>
                </p:cNvSpPr>
                <p:nvPr/>
              </p:nvSpPr>
              <p:spPr bwMode="auto">
                <a:xfrm>
                  <a:off x="4914" y="1848"/>
                  <a:ext cx="84" cy="138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2" name="Line 811"/>
                <p:cNvSpPr>
                  <a:spLocks noChangeShapeType="1"/>
                </p:cNvSpPr>
                <p:nvPr/>
              </p:nvSpPr>
              <p:spPr bwMode="auto">
                <a:xfrm>
                  <a:off x="4968" y="1866"/>
                  <a:ext cx="62" cy="1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3" name="Line 813"/>
                <p:cNvSpPr>
                  <a:spLocks noChangeShapeType="1"/>
                </p:cNvSpPr>
                <p:nvPr/>
              </p:nvSpPr>
              <p:spPr bwMode="auto">
                <a:xfrm>
                  <a:off x="4858" y="1898"/>
                  <a:ext cx="31" cy="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4" name="Line 815"/>
                <p:cNvSpPr>
                  <a:spLocks noChangeShapeType="1"/>
                </p:cNvSpPr>
                <p:nvPr/>
              </p:nvSpPr>
              <p:spPr bwMode="auto">
                <a:xfrm>
                  <a:off x="5022" y="1890"/>
                  <a:ext cx="22" cy="36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5" name="Line 816"/>
                <p:cNvSpPr>
                  <a:spLocks noChangeShapeType="1"/>
                </p:cNvSpPr>
                <p:nvPr/>
              </p:nvSpPr>
              <p:spPr bwMode="auto">
                <a:xfrm>
                  <a:off x="4884" y="1872"/>
                  <a:ext cx="62" cy="1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6" name="Oval 132"/>
                <p:cNvSpPr>
                  <a:spLocks noChangeArrowheads="1"/>
                </p:cNvSpPr>
                <p:nvPr/>
              </p:nvSpPr>
              <p:spPr bwMode="auto">
                <a:xfrm>
                  <a:off x="5110" y="1349"/>
                  <a:ext cx="170" cy="113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77" name="Oval 133"/>
                <p:cNvSpPr>
                  <a:spLocks noChangeArrowheads="1"/>
                </p:cNvSpPr>
                <p:nvPr/>
              </p:nvSpPr>
              <p:spPr bwMode="auto">
                <a:xfrm>
                  <a:off x="4499" y="1344"/>
                  <a:ext cx="170" cy="113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78" name="Group 134"/>
                <p:cNvGrpSpPr>
                  <a:grpSpLocks/>
                </p:cNvGrpSpPr>
                <p:nvPr/>
              </p:nvGrpSpPr>
              <p:grpSpPr bwMode="auto">
                <a:xfrm>
                  <a:off x="4502" y="981"/>
                  <a:ext cx="770" cy="476"/>
                  <a:chOff x="4251" y="429"/>
                  <a:chExt cx="770" cy="476"/>
                </a:xfrm>
              </p:grpSpPr>
              <p:grpSp>
                <p:nvGrpSpPr>
                  <p:cNvPr id="620" name="Group 135"/>
                  <p:cNvGrpSpPr>
                    <a:grpSpLocks/>
                  </p:cNvGrpSpPr>
                  <p:nvPr/>
                </p:nvGrpSpPr>
                <p:grpSpPr bwMode="auto">
                  <a:xfrm>
                    <a:off x="4251" y="429"/>
                    <a:ext cx="166" cy="476"/>
                    <a:chOff x="4251" y="429"/>
                    <a:chExt cx="166" cy="476"/>
                  </a:xfrm>
                </p:grpSpPr>
                <p:sp>
                  <p:nvSpPr>
                    <p:cNvPr id="688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4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9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5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0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7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1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9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2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1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3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4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4" name="Line 1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5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1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6" name="Line 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5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7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9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8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5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9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0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7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1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5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2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3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4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5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6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7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5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8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7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9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0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5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1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9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2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5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3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1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4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5" name="Line 1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4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6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1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7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9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8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7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9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5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0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4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1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2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0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3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8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4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6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5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3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6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7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6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8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2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9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8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0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2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1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2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0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3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2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4" name="Line 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4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5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6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7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8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4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9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2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0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0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1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2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2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3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8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4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2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5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6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6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7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3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8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6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9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8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50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0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51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52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4251" y="798"/>
                      <a:ext cx="165" cy="107"/>
                    </a:xfrm>
                    <a:custGeom>
                      <a:avLst/>
                      <a:gdLst>
                        <a:gd name="T0" fmla="*/ 74 w 330"/>
                        <a:gd name="T1" fmla="*/ 0 h 215"/>
                        <a:gd name="T2" fmla="*/ 58 w 330"/>
                        <a:gd name="T3" fmla="*/ 3 h 215"/>
                        <a:gd name="T4" fmla="*/ 44 w 330"/>
                        <a:gd name="T5" fmla="*/ 6 h 215"/>
                        <a:gd name="T6" fmla="*/ 30 w 330"/>
                        <a:gd name="T7" fmla="*/ 12 h 215"/>
                        <a:gd name="T8" fmla="*/ 19 w 330"/>
                        <a:gd name="T9" fmla="*/ 19 h 215"/>
                        <a:gd name="T10" fmla="*/ 10 w 330"/>
                        <a:gd name="T11" fmla="*/ 28 h 215"/>
                        <a:gd name="T12" fmla="*/ 4 w 330"/>
                        <a:gd name="T13" fmla="*/ 38 h 215"/>
                        <a:gd name="T14" fmla="*/ 1 w 330"/>
                        <a:gd name="T15" fmla="*/ 48 h 215"/>
                        <a:gd name="T16" fmla="*/ 1 w 330"/>
                        <a:gd name="T17" fmla="*/ 59 h 215"/>
                        <a:gd name="T18" fmla="*/ 4 w 330"/>
                        <a:gd name="T19" fmla="*/ 69 h 215"/>
                        <a:gd name="T20" fmla="*/ 10 w 330"/>
                        <a:gd name="T21" fmla="*/ 79 h 215"/>
                        <a:gd name="T22" fmla="*/ 19 w 330"/>
                        <a:gd name="T23" fmla="*/ 88 h 215"/>
                        <a:gd name="T24" fmla="*/ 30 w 330"/>
                        <a:gd name="T25" fmla="*/ 95 h 215"/>
                        <a:gd name="T26" fmla="*/ 44 w 330"/>
                        <a:gd name="T27" fmla="*/ 101 h 215"/>
                        <a:gd name="T28" fmla="*/ 58 w 330"/>
                        <a:gd name="T29" fmla="*/ 105 h 215"/>
                        <a:gd name="T30" fmla="*/ 74 w 330"/>
                        <a:gd name="T31" fmla="*/ 107 h 215"/>
                        <a:gd name="T32" fmla="*/ 91 w 330"/>
                        <a:gd name="T33" fmla="*/ 107 h 215"/>
                        <a:gd name="T34" fmla="*/ 107 w 330"/>
                        <a:gd name="T35" fmla="*/ 105 h 215"/>
                        <a:gd name="T36" fmla="*/ 122 w 330"/>
                        <a:gd name="T37" fmla="*/ 101 h 215"/>
                        <a:gd name="T38" fmla="*/ 135 w 330"/>
                        <a:gd name="T39" fmla="*/ 95 h 215"/>
                        <a:gd name="T40" fmla="*/ 147 w 330"/>
                        <a:gd name="T41" fmla="*/ 88 h 215"/>
                        <a:gd name="T42" fmla="*/ 155 w 330"/>
                        <a:gd name="T43" fmla="*/ 79 h 215"/>
                        <a:gd name="T44" fmla="*/ 162 w 330"/>
                        <a:gd name="T45" fmla="*/ 69 h 215"/>
                        <a:gd name="T46" fmla="*/ 165 w 330"/>
                        <a:gd name="T47" fmla="*/ 59 h 215"/>
                        <a:gd name="T48" fmla="*/ 165 w 330"/>
                        <a:gd name="T49" fmla="*/ 48 h 215"/>
                        <a:gd name="T50" fmla="*/ 162 w 330"/>
                        <a:gd name="T51" fmla="*/ 38 h 215"/>
                        <a:gd name="T52" fmla="*/ 155 w 330"/>
                        <a:gd name="T53" fmla="*/ 28 h 215"/>
                        <a:gd name="T54" fmla="*/ 147 w 330"/>
                        <a:gd name="T55" fmla="*/ 19 h 215"/>
                        <a:gd name="T56" fmla="*/ 135 w 330"/>
                        <a:gd name="T57" fmla="*/ 12 h 215"/>
                        <a:gd name="T58" fmla="*/ 122 w 330"/>
                        <a:gd name="T59" fmla="*/ 6 h 215"/>
                        <a:gd name="T60" fmla="*/ 107 w 330"/>
                        <a:gd name="T61" fmla="*/ 3 h 215"/>
                        <a:gd name="T62" fmla="*/ 91 w 330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0" h="215">
                          <a:moveTo>
                            <a:pt x="165" y="0"/>
                          </a:moveTo>
                          <a:lnTo>
                            <a:pt x="148" y="0"/>
                          </a:lnTo>
                          <a:lnTo>
                            <a:pt x="132" y="3"/>
                          </a:lnTo>
                          <a:lnTo>
                            <a:pt x="116" y="6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8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2" y="66"/>
                          </a:lnTo>
                          <a:lnTo>
                            <a:pt x="7" y="76"/>
                          </a:lnTo>
                          <a:lnTo>
                            <a:pt x="3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3" y="129"/>
                          </a:lnTo>
                          <a:lnTo>
                            <a:pt x="7" y="139"/>
                          </a:lnTo>
                          <a:lnTo>
                            <a:pt x="12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8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6" y="210"/>
                          </a:lnTo>
                          <a:lnTo>
                            <a:pt x="132" y="212"/>
                          </a:lnTo>
                          <a:lnTo>
                            <a:pt x="148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8" y="212"/>
                          </a:lnTo>
                          <a:lnTo>
                            <a:pt x="214" y="210"/>
                          </a:lnTo>
                          <a:lnTo>
                            <a:pt x="229" y="206"/>
                          </a:lnTo>
                          <a:lnTo>
                            <a:pt x="243" y="202"/>
                          </a:lnTo>
                          <a:lnTo>
                            <a:pt x="257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3" y="176"/>
                          </a:lnTo>
                          <a:lnTo>
                            <a:pt x="302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0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2" y="48"/>
                          </a:lnTo>
                          <a:lnTo>
                            <a:pt x="293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7" y="18"/>
                          </a:lnTo>
                          <a:lnTo>
                            <a:pt x="243" y="13"/>
                          </a:lnTo>
                          <a:lnTo>
                            <a:pt x="229" y="9"/>
                          </a:lnTo>
                          <a:lnTo>
                            <a:pt x="214" y="6"/>
                          </a:lnTo>
                          <a:lnTo>
                            <a:pt x="198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53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4251" y="429"/>
                      <a:ext cx="165" cy="107"/>
                    </a:xfrm>
                    <a:custGeom>
                      <a:avLst/>
                      <a:gdLst>
                        <a:gd name="T0" fmla="*/ 74 w 330"/>
                        <a:gd name="T1" fmla="*/ 0 h 215"/>
                        <a:gd name="T2" fmla="*/ 58 w 330"/>
                        <a:gd name="T3" fmla="*/ 2 h 215"/>
                        <a:gd name="T4" fmla="*/ 44 w 330"/>
                        <a:gd name="T5" fmla="*/ 6 h 215"/>
                        <a:gd name="T6" fmla="*/ 30 w 330"/>
                        <a:gd name="T7" fmla="*/ 12 h 215"/>
                        <a:gd name="T8" fmla="*/ 19 w 330"/>
                        <a:gd name="T9" fmla="*/ 19 h 215"/>
                        <a:gd name="T10" fmla="*/ 10 w 330"/>
                        <a:gd name="T11" fmla="*/ 28 h 215"/>
                        <a:gd name="T12" fmla="*/ 4 w 330"/>
                        <a:gd name="T13" fmla="*/ 38 h 215"/>
                        <a:gd name="T14" fmla="*/ 1 w 330"/>
                        <a:gd name="T15" fmla="*/ 48 h 215"/>
                        <a:gd name="T16" fmla="*/ 1 w 330"/>
                        <a:gd name="T17" fmla="*/ 59 h 215"/>
                        <a:gd name="T18" fmla="*/ 4 w 330"/>
                        <a:gd name="T19" fmla="*/ 69 h 215"/>
                        <a:gd name="T20" fmla="*/ 10 w 330"/>
                        <a:gd name="T21" fmla="*/ 79 h 215"/>
                        <a:gd name="T22" fmla="*/ 19 w 330"/>
                        <a:gd name="T23" fmla="*/ 88 h 215"/>
                        <a:gd name="T24" fmla="*/ 30 w 330"/>
                        <a:gd name="T25" fmla="*/ 95 h 215"/>
                        <a:gd name="T26" fmla="*/ 44 w 330"/>
                        <a:gd name="T27" fmla="*/ 101 h 215"/>
                        <a:gd name="T28" fmla="*/ 58 w 330"/>
                        <a:gd name="T29" fmla="*/ 104 h 215"/>
                        <a:gd name="T30" fmla="*/ 74 w 330"/>
                        <a:gd name="T31" fmla="*/ 107 h 215"/>
                        <a:gd name="T32" fmla="*/ 91 w 330"/>
                        <a:gd name="T33" fmla="*/ 107 h 215"/>
                        <a:gd name="T34" fmla="*/ 107 w 330"/>
                        <a:gd name="T35" fmla="*/ 104 h 215"/>
                        <a:gd name="T36" fmla="*/ 122 w 330"/>
                        <a:gd name="T37" fmla="*/ 101 h 215"/>
                        <a:gd name="T38" fmla="*/ 135 w 330"/>
                        <a:gd name="T39" fmla="*/ 95 h 215"/>
                        <a:gd name="T40" fmla="*/ 147 w 330"/>
                        <a:gd name="T41" fmla="*/ 88 h 215"/>
                        <a:gd name="T42" fmla="*/ 155 w 330"/>
                        <a:gd name="T43" fmla="*/ 79 h 215"/>
                        <a:gd name="T44" fmla="*/ 162 w 330"/>
                        <a:gd name="T45" fmla="*/ 69 h 215"/>
                        <a:gd name="T46" fmla="*/ 165 w 330"/>
                        <a:gd name="T47" fmla="*/ 59 h 215"/>
                        <a:gd name="T48" fmla="*/ 165 w 330"/>
                        <a:gd name="T49" fmla="*/ 48 h 215"/>
                        <a:gd name="T50" fmla="*/ 162 w 330"/>
                        <a:gd name="T51" fmla="*/ 38 h 215"/>
                        <a:gd name="T52" fmla="*/ 155 w 330"/>
                        <a:gd name="T53" fmla="*/ 28 h 215"/>
                        <a:gd name="T54" fmla="*/ 147 w 330"/>
                        <a:gd name="T55" fmla="*/ 19 h 215"/>
                        <a:gd name="T56" fmla="*/ 135 w 330"/>
                        <a:gd name="T57" fmla="*/ 12 h 215"/>
                        <a:gd name="T58" fmla="*/ 122 w 330"/>
                        <a:gd name="T59" fmla="*/ 6 h 215"/>
                        <a:gd name="T60" fmla="*/ 107 w 330"/>
                        <a:gd name="T61" fmla="*/ 2 h 215"/>
                        <a:gd name="T62" fmla="*/ 91 w 330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0" h="215">
                          <a:moveTo>
                            <a:pt x="165" y="0"/>
                          </a:moveTo>
                          <a:lnTo>
                            <a:pt x="148" y="0"/>
                          </a:lnTo>
                          <a:lnTo>
                            <a:pt x="132" y="3"/>
                          </a:lnTo>
                          <a:lnTo>
                            <a:pt x="116" y="5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8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2" y="66"/>
                          </a:lnTo>
                          <a:lnTo>
                            <a:pt x="7" y="76"/>
                          </a:lnTo>
                          <a:lnTo>
                            <a:pt x="3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3" y="129"/>
                          </a:lnTo>
                          <a:lnTo>
                            <a:pt x="7" y="139"/>
                          </a:lnTo>
                          <a:lnTo>
                            <a:pt x="12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8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6" y="209"/>
                          </a:lnTo>
                          <a:lnTo>
                            <a:pt x="132" y="212"/>
                          </a:lnTo>
                          <a:lnTo>
                            <a:pt x="148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8" y="212"/>
                          </a:lnTo>
                          <a:lnTo>
                            <a:pt x="214" y="209"/>
                          </a:lnTo>
                          <a:lnTo>
                            <a:pt x="229" y="206"/>
                          </a:lnTo>
                          <a:lnTo>
                            <a:pt x="243" y="202"/>
                          </a:lnTo>
                          <a:lnTo>
                            <a:pt x="257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3" y="176"/>
                          </a:lnTo>
                          <a:lnTo>
                            <a:pt x="302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0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2" y="48"/>
                          </a:lnTo>
                          <a:lnTo>
                            <a:pt x="293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7" y="18"/>
                          </a:lnTo>
                          <a:lnTo>
                            <a:pt x="243" y="13"/>
                          </a:lnTo>
                          <a:lnTo>
                            <a:pt x="229" y="9"/>
                          </a:lnTo>
                          <a:lnTo>
                            <a:pt x="214" y="5"/>
                          </a:lnTo>
                          <a:lnTo>
                            <a:pt x="198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621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4855" y="429"/>
                    <a:ext cx="166" cy="476"/>
                    <a:chOff x="4855" y="429"/>
                    <a:chExt cx="166" cy="476"/>
                  </a:xfrm>
                </p:grpSpPr>
                <p:sp>
                  <p:nvSpPr>
                    <p:cNvPr id="622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8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3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4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1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5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3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6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6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7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9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8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1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9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5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0" name="Line 2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9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1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4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2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9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3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5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4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1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5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9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6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7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7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6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8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5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9" name="Line 2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6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0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7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1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9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2" name="Line 2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1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3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5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4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9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5" name="Line 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4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6" name="Line 2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9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7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5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8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1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9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9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0" name="Line 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6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1" name="Line 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3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2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1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3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4" name="Line 2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8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5" name="Line 2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6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6" name="Line 2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4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7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8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0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59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7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0" name="Line 2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4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1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0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2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6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3" name="Line 2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2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4" name="Line 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6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5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0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6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4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7" name="Line 2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7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8" name="Line 2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8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69" name="Line 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0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1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2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8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3" name="Line 2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7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4" name="Line 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4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5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0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6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6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7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2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8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6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79" name="Line 2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0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0" name="Line 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4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1" name="Line 2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7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2" name="Line 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0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3" name="Line 2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4" name="Line 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4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5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6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6" name="Freeform 267"/>
                    <p:cNvSpPr>
                      <a:spLocks/>
                    </p:cNvSpPr>
                    <p:nvPr/>
                  </p:nvSpPr>
                  <p:spPr bwMode="auto">
                    <a:xfrm>
                      <a:off x="4855" y="798"/>
                      <a:ext cx="165" cy="107"/>
                    </a:xfrm>
                    <a:custGeom>
                      <a:avLst/>
                      <a:gdLst>
                        <a:gd name="T0" fmla="*/ 74 w 331"/>
                        <a:gd name="T1" fmla="*/ 0 h 215"/>
                        <a:gd name="T2" fmla="*/ 58 w 331"/>
                        <a:gd name="T3" fmla="*/ 3 h 215"/>
                        <a:gd name="T4" fmla="*/ 43 w 331"/>
                        <a:gd name="T5" fmla="*/ 6 h 215"/>
                        <a:gd name="T6" fmla="*/ 30 w 331"/>
                        <a:gd name="T7" fmla="*/ 12 h 215"/>
                        <a:gd name="T8" fmla="*/ 18 w 331"/>
                        <a:gd name="T9" fmla="*/ 19 h 215"/>
                        <a:gd name="T10" fmla="*/ 10 w 331"/>
                        <a:gd name="T11" fmla="*/ 28 h 215"/>
                        <a:gd name="T12" fmla="*/ 4 w 331"/>
                        <a:gd name="T13" fmla="*/ 38 h 215"/>
                        <a:gd name="T14" fmla="*/ 0 w 331"/>
                        <a:gd name="T15" fmla="*/ 48 h 215"/>
                        <a:gd name="T16" fmla="*/ 0 w 331"/>
                        <a:gd name="T17" fmla="*/ 59 h 215"/>
                        <a:gd name="T18" fmla="*/ 4 w 331"/>
                        <a:gd name="T19" fmla="*/ 69 h 215"/>
                        <a:gd name="T20" fmla="*/ 10 w 331"/>
                        <a:gd name="T21" fmla="*/ 79 h 215"/>
                        <a:gd name="T22" fmla="*/ 18 w 331"/>
                        <a:gd name="T23" fmla="*/ 88 h 215"/>
                        <a:gd name="T24" fmla="*/ 30 w 331"/>
                        <a:gd name="T25" fmla="*/ 95 h 215"/>
                        <a:gd name="T26" fmla="*/ 43 w 331"/>
                        <a:gd name="T27" fmla="*/ 101 h 215"/>
                        <a:gd name="T28" fmla="*/ 58 w 331"/>
                        <a:gd name="T29" fmla="*/ 105 h 215"/>
                        <a:gd name="T30" fmla="*/ 74 w 331"/>
                        <a:gd name="T31" fmla="*/ 107 h 215"/>
                        <a:gd name="T32" fmla="*/ 91 w 331"/>
                        <a:gd name="T33" fmla="*/ 107 h 215"/>
                        <a:gd name="T34" fmla="*/ 107 w 331"/>
                        <a:gd name="T35" fmla="*/ 105 h 215"/>
                        <a:gd name="T36" fmla="*/ 122 w 331"/>
                        <a:gd name="T37" fmla="*/ 101 h 215"/>
                        <a:gd name="T38" fmla="*/ 135 w 331"/>
                        <a:gd name="T39" fmla="*/ 95 h 215"/>
                        <a:gd name="T40" fmla="*/ 147 w 331"/>
                        <a:gd name="T41" fmla="*/ 88 h 215"/>
                        <a:gd name="T42" fmla="*/ 155 w 331"/>
                        <a:gd name="T43" fmla="*/ 79 h 215"/>
                        <a:gd name="T44" fmla="*/ 161 w 331"/>
                        <a:gd name="T45" fmla="*/ 69 h 215"/>
                        <a:gd name="T46" fmla="*/ 164 w 331"/>
                        <a:gd name="T47" fmla="*/ 59 h 215"/>
                        <a:gd name="T48" fmla="*/ 164 w 331"/>
                        <a:gd name="T49" fmla="*/ 48 h 215"/>
                        <a:gd name="T50" fmla="*/ 161 w 331"/>
                        <a:gd name="T51" fmla="*/ 38 h 215"/>
                        <a:gd name="T52" fmla="*/ 155 w 331"/>
                        <a:gd name="T53" fmla="*/ 28 h 215"/>
                        <a:gd name="T54" fmla="*/ 147 w 331"/>
                        <a:gd name="T55" fmla="*/ 19 h 215"/>
                        <a:gd name="T56" fmla="*/ 135 w 331"/>
                        <a:gd name="T57" fmla="*/ 12 h 215"/>
                        <a:gd name="T58" fmla="*/ 122 w 331"/>
                        <a:gd name="T59" fmla="*/ 6 h 215"/>
                        <a:gd name="T60" fmla="*/ 107 w 331"/>
                        <a:gd name="T61" fmla="*/ 3 h 215"/>
                        <a:gd name="T62" fmla="*/ 91 w 331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1" h="215">
                          <a:moveTo>
                            <a:pt x="165" y="0"/>
                          </a:moveTo>
                          <a:lnTo>
                            <a:pt x="149" y="0"/>
                          </a:lnTo>
                          <a:lnTo>
                            <a:pt x="132" y="3"/>
                          </a:lnTo>
                          <a:lnTo>
                            <a:pt x="117" y="6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9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3" y="66"/>
                          </a:lnTo>
                          <a:lnTo>
                            <a:pt x="8" y="76"/>
                          </a:lnTo>
                          <a:lnTo>
                            <a:pt x="4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4" y="129"/>
                          </a:lnTo>
                          <a:lnTo>
                            <a:pt x="8" y="139"/>
                          </a:lnTo>
                          <a:lnTo>
                            <a:pt x="13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9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7" y="210"/>
                          </a:lnTo>
                          <a:lnTo>
                            <a:pt x="132" y="212"/>
                          </a:lnTo>
                          <a:lnTo>
                            <a:pt x="149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9" y="212"/>
                          </a:lnTo>
                          <a:lnTo>
                            <a:pt x="214" y="210"/>
                          </a:lnTo>
                          <a:lnTo>
                            <a:pt x="229" y="206"/>
                          </a:lnTo>
                          <a:lnTo>
                            <a:pt x="244" y="202"/>
                          </a:lnTo>
                          <a:lnTo>
                            <a:pt x="258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4" y="176"/>
                          </a:lnTo>
                          <a:lnTo>
                            <a:pt x="303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1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3" y="48"/>
                          </a:lnTo>
                          <a:lnTo>
                            <a:pt x="294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8" y="18"/>
                          </a:lnTo>
                          <a:lnTo>
                            <a:pt x="244" y="13"/>
                          </a:lnTo>
                          <a:lnTo>
                            <a:pt x="229" y="9"/>
                          </a:lnTo>
                          <a:lnTo>
                            <a:pt x="214" y="6"/>
                          </a:lnTo>
                          <a:lnTo>
                            <a:pt x="199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87" name="Freeform 268"/>
                    <p:cNvSpPr>
                      <a:spLocks/>
                    </p:cNvSpPr>
                    <p:nvPr/>
                  </p:nvSpPr>
                  <p:spPr bwMode="auto">
                    <a:xfrm>
                      <a:off x="4855" y="429"/>
                      <a:ext cx="165" cy="107"/>
                    </a:xfrm>
                    <a:custGeom>
                      <a:avLst/>
                      <a:gdLst>
                        <a:gd name="T0" fmla="*/ 74 w 331"/>
                        <a:gd name="T1" fmla="*/ 0 h 215"/>
                        <a:gd name="T2" fmla="*/ 58 w 331"/>
                        <a:gd name="T3" fmla="*/ 2 h 215"/>
                        <a:gd name="T4" fmla="*/ 43 w 331"/>
                        <a:gd name="T5" fmla="*/ 6 h 215"/>
                        <a:gd name="T6" fmla="*/ 30 w 331"/>
                        <a:gd name="T7" fmla="*/ 12 h 215"/>
                        <a:gd name="T8" fmla="*/ 18 w 331"/>
                        <a:gd name="T9" fmla="*/ 19 h 215"/>
                        <a:gd name="T10" fmla="*/ 10 w 331"/>
                        <a:gd name="T11" fmla="*/ 28 h 215"/>
                        <a:gd name="T12" fmla="*/ 4 w 331"/>
                        <a:gd name="T13" fmla="*/ 38 h 215"/>
                        <a:gd name="T14" fmla="*/ 0 w 331"/>
                        <a:gd name="T15" fmla="*/ 48 h 215"/>
                        <a:gd name="T16" fmla="*/ 0 w 331"/>
                        <a:gd name="T17" fmla="*/ 59 h 215"/>
                        <a:gd name="T18" fmla="*/ 4 w 331"/>
                        <a:gd name="T19" fmla="*/ 69 h 215"/>
                        <a:gd name="T20" fmla="*/ 10 w 331"/>
                        <a:gd name="T21" fmla="*/ 79 h 215"/>
                        <a:gd name="T22" fmla="*/ 18 w 331"/>
                        <a:gd name="T23" fmla="*/ 88 h 215"/>
                        <a:gd name="T24" fmla="*/ 30 w 331"/>
                        <a:gd name="T25" fmla="*/ 95 h 215"/>
                        <a:gd name="T26" fmla="*/ 43 w 331"/>
                        <a:gd name="T27" fmla="*/ 101 h 215"/>
                        <a:gd name="T28" fmla="*/ 58 w 331"/>
                        <a:gd name="T29" fmla="*/ 104 h 215"/>
                        <a:gd name="T30" fmla="*/ 74 w 331"/>
                        <a:gd name="T31" fmla="*/ 107 h 215"/>
                        <a:gd name="T32" fmla="*/ 91 w 331"/>
                        <a:gd name="T33" fmla="*/ 107 h 215"/>
                        <a:gd name="T34" fmla="*/ 107 w 331"/>
                        <a:gd name="T35" fmla="*/ 104 h 215"/>
                        <a:gd name="T36" fmla="*/ 122 w 331"/>
                        <a:gd name="T37" fmla="*/ 101 h 215"/>
                        <a:gd name="T38" fmla="*/ 135 w 331"/>
                        <a:gd name="T39" fmla="*/ 95 h 215"/>
                        <a:gd name="T40" fmla="*/ 147 w 331"/>
                        <a:gd name="T41" fmla="*/ 88 h 215"/>
                        <a:gd name="T42" fmla="*/ 155 w 331"/>
                        <a:gd name="T43" fmla="*/ 79 h 215"/>
                        <a:gd name="T44" fmla="*/ 161 w 331"/>
                        <a:gd name="T45" fmla="*/ 69 h 215"/>
                        <a:gd name="T46" fmla="*/ 164 w 331"/>
                        <a:gd name="T47" fmla="*/ 59 h 215"/>
                        <a:gd name="T48" fmla="*/ 164 w 331"/>
                        <a:gd name="T49" fmla="*/ 48 h 215"/>
                        <a:gd name="T50" fmla="*/ 161 w 331"/>
                        <a:gd name="T51" fmla="*/ 38 h 215"/>
                        <a:gd name="T52" fmla="*/ 155 w 331"/>
                        <a:gd name="T53" fmla="*/ 28 h 215"/>
                        <a:gd name="T54" fmla="*/ 147 w 331"/>
                        <a:gd name="T55" fmla="*/ 19 h 215"/>
                        <a:gd name="T56" fmla="*/ 135 w 331"/>
                        <a:gd name="T57" fmla="*/ 12 h 215"/>
                        <a:gd name="T58" fmla="*/ 122 w 331"/>
                        <a:gd name="T59" fmla="*/ 6 h 215"/>
                        <a:gd name="T60" fmla="*/ 107 w 331"/>
                        <a:gd name="T61" fmla="*/ 2 h 215"/>
                        <a:gd name="T62" fmla="*/ 91 w 331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1" h="215">
                          <a:moveTo>
                            <a:pt x="165" y="0"/>
                          </a:moveTo>
                          <a:lnTo>
                            <a:pt x="149" y="0"/>
                          </a:lnTo>
                          <a:lnTo>
                            <a:pt x="132" y="3"/>
                          </a:lnTo>
                          <a:lnTo>
                            <a:pt x="117" y="5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9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3" y="66"/>
                          </a:lnTo>
                          <a:lnTo>
                            <a:pt x="8" y="76"/>
                          </a:lnTo>
                          <a:lnTo>
                            <a:pt x="4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4" y="129"/>
                          </a:lnTo>
                          <a:lnTo>
                            <a:pt x="8" y="139"/>
                          </a:lnTo>
                          <a:lnTo>
                            <a:pt x="13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9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7" y="209"/>
                          </a:lnTo>
                          <a:lnTo>
                            <a:pt x="132" y="212"/>
                          </a:lnTo>
                          <a:lnTo>
                            <a:pt x="149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9" y="212"/>
                          </a:lnTo>
                          <a:lnTo>
                            <a:pt x="214" y="209"/>
                          </a:lnTo>
                          <a:lnTo>
                            <a:pt x="229" y="206"/>
                          </a:lnTo>
                          <a:lnTo>
                            <a:pt x="244" y="202"/>
                          </a:lnTo>
                          <a:lnTo>
                            <a:pt x="258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4" y="176"/>
                          </a:lnTo>
                          <a:lnTo>
                            <a:pt x="303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1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3" y="48"/>
                          </a:lnTo>
                          <a:lnTo>
                            <a:pt x="294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8" y="18"/>
                          </a:lnTo>
                          <a:lnTo>
                            <a:pt x="244" y="13"/>
                          </a:lnTo>
                          <a:lnTo>
                            <a:pt x="229" y="9"/>
                          </a:lnTo>
                          <a:lnTo>
                            <a:pt x="214" y="5"/>
                          </a:lnTo>
                          <a:lnTo>
                            <a:pt x="199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79" name="Group 269"/>
                <p:cNvGrpSpPr>
                  <a:grpSpLocks/>
                </p:cNvGrpSpPr>
                <p:nvPr/>
              </p:nvGrpSpPr>
              <p:grpSpPr bwMode="auto">
                <a:xfrm>
                  <a:off x="4935" y="1351"/>
                  <a:ext cx="342" cy="579"/>
                  <a:chOff x="4684" y="799"/>
                  <a:chExt cx="342" cy="579"/>
                </a:xfrm>
              </p:grpSpPr>
              <p:sp>
                <p:nvSpPr>
                  <p:cNvPr id="554" name="Line 2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0" y="799"/>
                    <a:ext cx="251" cy="5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5" name="Line 2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800"/>
                    <a:ext cx="244" cy="5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6" name="Line 2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801"/>
                    <a:ext cx="236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7" name="Line 2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2"/>
                    <a:ext cx="228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8" name="Line 2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4"/>
                    <a:ext cx="221" cy="56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9" name="Line 2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7"/>
                    <a:ext cx="214" cy="56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0" name="Line 2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7" y="809"/>
                    <a:ext cx="208" cy="56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1" name="Line 2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12"/>
                    <a:ext cx="202" cy="55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2" name="Line 2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16"/>
                    <a:ext cx="196" cy="55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3" name="Line 2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20"/>
                    <a:ext cx="191" cy="55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4" name="Line 2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25"/>
                    <a:ext cx="186" cy="54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5" name="Line 2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29"/>
                    <a:ext cx="183" cy="54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6" name="Line 2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33"/>
                    <a:ext cx="180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7" name="Line 2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39"/>
                    <a:ext cx="177" cy="53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8" name="Line 2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44"/>
                    <a:ext cx="176" cy="53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9" name="Line 2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49"/>
                    <a:ext cx="175" cy="52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0" name="Line 2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55"/>
                    <a:ext cx="174" cy="51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1" name="Line 2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60"/>
                    <a:ext cx="175" cy="51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2" name="Line 2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66"/>
                    <a:ext cx="176" cy="50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3" name="Line 2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71"/>
                    <a:ext cx="177" cy="50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" name="Line 2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75"/>
                    <a:ext cx="180" cy="50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5" name="Line 2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80"/>
                    <a:ext cx="183" cy="49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6" name="Line 2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84"/>
                    <a:ext cx="186" cy="49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7" name="Line 2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89"/>
                    <a:ext cx="191" cy="48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8" name="Line 2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93"/>
                    <a:ext cx="196" cy="48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9" name="Line 2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96"/>
                    <a:ext cx="202" cy="48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0" name="Line 2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7" y="899"/>
                    <a:ext cx="208" cy="47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1" name="Line 2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2"/>
                    <a:ext cx="214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2" name="Line 2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3"/>
                    <a:ext cx="221" cy="47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3" name="Line 2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5"/>
                    <a:ext cx="228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4" name="Line 3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907"/>
                    <a:ext cx="236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5" name="Line 3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907"/>
                    <a:ext cx="244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6" name="Line 3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0" y="907"/>
                    <a:ext cx="251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7" name="Line 3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907"/>
                    <a:ext cx="259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8" name="Line 3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906"/>
                    <a:ext cx="267" cy="4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9" name="Line 3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905"/>
                    <a:ext cx="275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0" name="Line 3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903"/>
                    <a:ext cx="281" cy="47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1" name="Line 3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900"/>
                    <a:ext cx="288" cy="47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2" name="Line 3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98"/>
                    <a:ext cx="295" cy="48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3" name="Line 3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94"/>
                    <a:ext cx="301" cy="48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4" name="Line 3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91"/>
                    <a:ext cx="306" cy="48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5" name="Line 3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87"/>
                    <a:ext cx="311" cy="48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6" name="Line 3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83"/>
                    <a:ext cx="316" cy="49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7" name="Line 3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78"/>
                    <a:ext cx="320" cy="49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8" name="Line 3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73"/>
                    <a:ext cx="323" cy="50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9" name="Line 3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68"/>
                    <a:ext cx="326" cy="50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0" name="Line 3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63"/>
                    <a:ext cx="328" cy="51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1" name="Line 3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58"/>
                    <a:ext cx="329" cy="51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2" name="Line 3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52"/>
                    <a:ext cx="330" cy="52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3" name="Line 3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47"/>
                    <a:ext cx="329" cy="52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4" name="Line 3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41"/>
                    <a:ext cx="328" cy="53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5" name="Line 3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36"/>
                    <a:ext cx="326" cy="53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6" name="Line 3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32"/>
                    <a:ext cx="323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7" name="Line 3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26"/>
                    <a:ext cx="320" cy="54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8" name="Line 3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23"/>
                    <a:ext cx="316" cy="54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9" name="Line 3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18"/>
                    <a:ext cx="311" cy="55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0" name="Line 3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14"/>
                    <a:ext cx="306" cy="55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1" name="Line 3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11"/>
                    <a:ext cx="301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2" name="Line 3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8"/>
                    <a:ext cx="295" cy="56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3" name="Line 3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5"/>
                    <a:ext cx="288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4" name="Line 3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3"/>
                    <a:ext cx="281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5" name="Line 3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801"/>
                    <a:ext cx="275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6" name="Line 3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800"/>
                    <a:ext cx="267" cy="5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7" name="Line 3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799"/>
                    <a:ext cx="259" cy="5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8" name="Freeform 334"/>
                  <p:cNvSpPr>
                    <a:spLocks/>
                  </p:cNvSpPr>
                  <p:nvPr/>
                </p:nvSpPr>
                <p:spPr bwMode="auto">
                  <a:xfrm>
                    <a:off x="4684" y="1371"/>
                    <a:ext cx="12" cy="7"/>
                  </a:xfrm>
                  <a:custGeom>
                    <a:avLst/>
                    <a:gdLst>
                      <a:gd name="T0" fmla="*/ 5 w 23"/>
                      <a:gd name="T1" fmla="*/ 0 h 15"/>
                      <a:gd name="T2" fmla="*/ 4 w 23"/>
                      <a:gd name="T3" fmla="*/ 0 h 15"/>
                      <a:gd name="T4" fmla="*/ 3 w 23"/>
                      <a:gd name="T5" fmla="*/ 0 h 15"/>
                      <a:gd name="T6" fmla="*/ 2 w 23"/>
                      <a:gd name="T7" fmla="*/ 0 h 15"/>
                      <a:gd name="T8" fmla="*/ 1 w 23"/>
                      <a:gd name="T9" fmla="*/ 1 h 15"/>
                      <a:gd name="T10" fmla="*/ 1 w 23"/>
                      <a:gd name="T11" fmla="*/ 2 h 15"/>
                      <a:gd name="T12" fmla="*/ 1 w 23"/>
                      <a:gd name="T13" fmla="*/ 2 h 15"/>
                      <a:gd name="T14" fmla="*/ 0 w 23"/>
                      <a:gd name="T15" fmla="*/ 3 h 15"/>
                      <a:gd name="T16" fmla="*/ 0 w 23"/>
                      <a:gd name="T17" fmla="*/ 4 h 15"/>
                      <a:gd name="T18" fmla="*/ 1 w 23"/>
                      <a:gd name="T19" fmla="*/ 4 h 15"/>
                      <a:gd name="T20" fmla="*/ 1 w 23"/>
                      <a:gd name="T21" fmla="*/ 6 h 15"/>
                      <a:gd name="T22" fmla="*/ 1 w 23"/>
                      <a:gd name="T23" fmla="*/ 6 h 15"/>
                      <a:gd name="T24" fmla="*/ 2 w 23"/>
                      <a:gd name="T25" fmla="*/ 6 h 15"/>
                      <a:gd name="T26" fmla="*/ 3 w 23"/>
                      <a:gd name="T27" fmla="*/ 7 h 15"/>
                      <a:gd name="T28" fmla="*/ 4 w 23"/>
                      <a:gd name="T29" fmla="*/ 7 h 15"/>
                      <a:gd name="T30" fmla="*/ 5 w 23"/>
                      <a:gd name="T31" fmla="*/ 7 h 15"/>
                      <a:gd name="T32" fmla="*/ 6 w 23"/>
                      <a:gd name="T33" fmla="*/ 7 h 15"/>
                      <a:gd name="T34" fmla="*/ 8 w 23"/>
                      <a:gd name="T35" fmla="*/ 7 h 15"/>
                      <a:gd name="T36" fmla="*/ 8 w 23"/>
                      <a:gd name="T37" fmla="*/ 7 h 15"/>
                      <a:gd name="T38" fmla="*/ 10 w 23"/>
                      <a:gd name="T39" fmla="*/ 6 h 15"/>
                      <a:gd name="T40" fmla="*/ 10 w 23"/>
                      <a:gd name="T41" fmla="*/ 6 h 15"/>
                      <a:gd name="T42" fmla="*/ 11 w 23"/>
                      <a:gd name="T43" fmla="*/ 6 h 15"/>
                      <a:gd name="T44" fmla="*/ 12 w 23"/>
                      <a:gd name="T45" fmla="*/ 4 h 15"/>
                      <a:gd name="T46" fmla="*/ 12 w 23"/>
                      <a:gd name="T47" fmla="*/ 4 h 15"/>
                      <a:gd name="T48" fmla="*/ 12 w 23"/>
                      <a:gd name="T49" fmla="*/ 3 h 15"/>
                      <a:gd name="T50" fmla="*/ 12 w 23"/>
                      <a:gd name="T51" fmla="*/ 2 h 15"/>
                      <a:gd name="T52" fmla="*/ 11 w 23"/>
                      <a:gd name="T53" fmla="*/ 2 h 15"/>
                      <a:gd name="T54" fmla="*/ 10 w 23"/>
                      <a:gd name="T55" fmla="*/ 1 h 15"/>
                      <a:gd name="T56" fmla="*/ 10 w 23"/>
                      <a:gd name="T57" fmla="*/ 0 h 15"/>
                      <a:gd name="T58" fmla="*/ 8 w 23"/>
                      <a:gd name="T59" fmla="*/ 0 h 15"/>
                      <a:gd name="T60" fmla="*/ 8 w 23"/>
                      <a:gd name="T61" fmla="*/ 0 h 15"/>
                      <a:gd name="T62" fmla="*/ 6 w 23"/>
                      <a:gd name="T63" fmla="*/ 0 h 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3" h="15">
                        <a:moveTo>
                          <a:pt x="11" y="0"/>
                        </a:move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6" y="1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1" y="9"/>
                        </a:lnTo>
                        <a:lnTo>
                          <a:pt x="1" y="10"/>
                        </a:lnTo>
                        <a:lnTo>
                          <a:pt x="1" y="12"/>
                        </a:lnTo>
                        <a:lnTo>
                          <a:pt x="2" y="12"/>
                        </a:lnTo>
                        <a:lnTo>
                          <a:pt x="3" y="13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9" y="14"/>
                        </a:lnTo>
                        <a:lnTo>
                          <a:pt x="10" y="15"/>
                        </a:lnTo>
                        <a:lnTo>
                          <a:pt x="11" y="15"/>
                        </a:lnTo>
                        <a:lnTo>
                          <a:pt x="12" y="15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6" y="14"/>
                        </a:lnTo>
                        <a:lnTo>
                          <a:pt x="18" y="14"/>
                        </a:lnTo>
                        <a:lnTo>
                          <a:pt x="19" y="13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1" y="10"/>
                        </a:lnTo>
                        <a:lnTo>
                          <a:pt x="23" y="9"/>
                        </a:lnTo>
                        <a:lnTo>
                          <a:pt x="23" y="8"/>
                        </a:lnTo>
                        <a:lnTo>
                          <a:pt x="23" y="6"/>
                        </a:lnTo>
                        <a:lnTo>
                          <a:pt x="23" y="5"/>
                        </a:lnTo>
                        <a:lnTo>
                          <a:pt x="21" y="4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9" y="1"/>
                        </a:lnTo>
                        <a:lnTo>
                          <a:pt x="18" y="1"/>
                        </a:lnTo>
                        <a:lnTo>
                          <a:pt x="16" y="1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9" name="Freeform 335"/>
                  <p:cNvSpPr>
                    <a:spLocks/>
                  </p:cNvSpPr>
                  <p:nvPr/>
                </p:nvSpPr>
                <p:spPr bwMode="auto">
                  <a:xfrm>
                    <a:off x="4858" y="799"/>
                    <a:ext cx="168" cy="108"/>
                  </a:xfrm>
                  <a:custGeom>
                    <a:avLst/>
                    <a:gdLst>
                      <a:gd name="T0" fmla="*/ 75 w 335"/>
                      <a:gd name="T1" fmla="*/ 1 h 216"/>
                      <a:gd name="T2" fmla="*/ 59 w 335"/>
                      <a:gd name="T3" fmla="*/ 3 h 216"/>
                      <a:gd name="T4" fmla="*/ 44 w 335"/>
                      <a:gd name="T5" fmla="*/ 7 h 216"/>
                      <a:gd name="T6" fmla="*/ 31 w 335"/>
                      <a:gd name="T7" fmla="*/ 13 h 216"/>
                      <a:gd name="T8" fmla="*/ 20 w 335"/>
                      <a:gd name="T9" fmla="*/ 21 h 216"/>
                      <a:gd name="T10" fmla="*/ 11 w 335"/>
                      <a:gd name="T11" fmla="*/ 30 h 216"/>
                      <a:gd name="T12" fmla="*/ 4 w 335"/>
                      <a:gd name="T13" fmla="*/ 39 h 216"/>
                      <a:gd name="T14" fmla="*/ 1 w 335"/>
                      <a:gd name="T15" fmla="*/ 50 h 216"/>
                      <a:gd name="T16" fmla="*/ 1 w 335"/>
                      <a:gd name="T17" fmla="*/ 61 h 216"/>
                      <a:gd name="T18" fmla="*/ 4 w 335"/>
                      <a:gd name="T19" fmla="*/ 71 h 216"/>
                      <a:gd name="T20" fmla="*/ 11 w 335"/>
                      <a:gd name="T21" fmla="*/ 80 h 216"/>
                      <a:gd name="T22" fmla="*/ 20 w 335"/>
                      <a:gd name="T23" fmla="*/ 89 h 216"/>
                      <a:gd name="T24" fmla="*/ 31 w 335"/>
                      <a:gd name="T25" fmla="*/ 96 h 216"/>
                      <a:gd name="T26" fmla="*/ 44 w 335"/>
                      <a:gd name="T27" fmla="*/ 102 h 216"/>
                      <a:gd name="T28" fmla="*/ 59 w 335"/>
                      <a:gd name="T29" fmla="*/ 106 h 216"/>
                      <a:gd name="T30" fmla="*/ 75 w 335"/>
                      <a:gd name="T31" fmla="*/ 108 h 216"/>
                      <a:gd name="T32" fmla="*/ 92 w 335"/>
                      <a:gd name="T33" fmla="*/ 107 h 216"/>
                      <a:gd name="T34" fmla="*/ 109 w 335"/>
                      <a:gd name="T35" fmla="*/ 105 h 216"/>
                      <a:gd name="T36" fmla="*/ 124 w 335"/>
                      <a:gd name="T37" fmla="*/ 101 h 216"/>
                      <a:gd name="T38" fmla="*/ 137 w 335"/>
                      <a:gd name="T39" fmla="*/ 95 h 216"/>
                      <a:gd name="T40" fmla="*/ 149 w 335"/>
                      <a:gd name="T41" fmla="*/ 88 h 216"/>
                      <a:gd name="T42" fmla="*/ 157 w 335"/>
                      <a:gd name="T43" fmla="*/ 79 h 216"/>
                      <a:gd name="T44" fmla="*/ 164 w 335"/>
                      <a:gd name="T45" fmla="*/ 69 h 216"/>
                      <a:gd name="T46" fmla="*/ 167 w 335"/>
                      <a:gd name="T47" fmla="*/ 59 h 216"/>
                      <a:gd name="T48" fmla="*/ 167 w 335"/>
                      <a:gd name="T49" fmla="*/ 48 h 216"/>
                      <a:gd name="T50" fmla="*/ 164 w 335"/>
                      <a:gd name="T51" fmla="*/ 37 h 216"/>
                      <a:gd name="T52" fmla="*/ 157 w 335"/>
                      <a:gd name="T53" fmla="*/ 27 h 216"/>
                      <a:gd name="T54" fmla="*/ 149 w 335"/>
                      <a:gd name="T55" fmla="*/ 19 h 216"/>
                      <a:gd name="T56" fmla="*/ 137 w 335"/>
                      <a:gd name="T57" fmla="*/ 12 h 216"/>
                      <a:gd name="T58" fmla="*/ 124 w 335"/>
                      <a:gd name="T59" fmla="*/ 6 h 216"/>
                      <a:gd name="T60" fmla="*/ 109 w 335"/>
                      <a:gd name="T61" fmla="*/ 2 h 216"/>
                      <a:gd name="T62" fmla="*/ 92 w 335"/>
                      <a:gd name="T63" fmla="*/ 0 h 2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5" h="216">
                        <a:moveTo>
                          <a:pt x="167" y="0"/>
                        </a:moveTo>
                        <a:lnTo>
                          <a:pt x="150" y="1"/>
                        </a:lnTo>
                        <a:lnTo>
                          <a:pt x="134" y="3"/>
                        </a:lnTo>
                        <a:lnTo>
                          <a:pt x="117" y="5"/>
                        </a:lnTo>
                        <a:lnTo>
                          <a:pt x="102" y="9"/>
                        </a:lnTo>
                        <a:lnTo>
                          <a:pt x="87" y="14"/>
                        </a:lnTo>
                        <a:lnTo>
                          <a:pt x="73" y="19"/>
                        </a:lnTo>
                        <a:lnTo>
                          <a:pt x="61" y="26"/>
                        </a:lnTo>
                        <a:lnTo>
                          <a:pt x="49" y="33"/>
                        </a:lnTo>
                        <a:lnTo>
                          <a:pt x="39" y="41"/>
                        </a:lnTo>
                        <a:lnTo>
                          <a:pt x="28" y="50"/>
                        </a:lnTo>
                        <a:lnTo>
                          <a:pt x="21" y="59"/>
                        </a:lnTo>
                        <a:lnTo>
                          <a:pt x="13" y="68"/>
                        </a:lnTo>
                        <a:lnTo>
                          <a:pt x="8" y="78"/>
                        </a:lnTo>
                        <a:lnTo>
                          <a:pt x="4" y="89"/>
                        </a:lnTo>
                        <a:lnTo>
                          <a:pt x="2" y="99"/>
                        </a:lnTo>
                        <a:lnTo>
                          <a:pt x="0" y="110"/>
                        </a:lnTo>
                        <a:lnTo>
                          <a:pt x="2" y="121"/>
                        </a:lnTo>
                        <a:lnTo>
                          <a:pt x="4" y="132"/>
                        </a:lnTo>
                        <a:lnTo>
                          <a:pt x="8" y="142"/>
                        </a:lnTo>
                        <a:lnTo>
                          <a:pt x="13" y="151"/>
                        </a:lnTo>
                        <a:lnTo>
                          <a:pt x="21" y="160"/>
                        </a:lnTo>
                        <a:lnTo>
                          <a:pt x="28" y="169"/>
                        </a:lnTo>
                        <a:lnTo>
                          <a:pt x="39" y="178"/>
                        </a:lnTo>
                        <a:lnTo>
                          <a:pt x="49" y="186"/>
                        </a:lnTo>
                        <a:lnTo>
                          <a:pt x="61" y="192"/>
                        </a:lnTo>
                        <a:lnTo>
                          <a:pt x="73" y="199"/>
                        </a:lnTo>
                        <a:lnTo>
                          <a:pt x="87" y="204"/>
                        </a:lnTo>
                        <a:lnTo>
                          <a:pt x="102" y="208"/>
                        </a:lnTo>
                        <a:lnTo>
                          <a:pt x="117" y="212"/>
                        </a:lnTo>
                        <a:lnTo>
                          <a:pt x="134" y="214"/>
                        </a:lnTo>
                        <a:lnTo>
                          <a:pt x="150" y="216"/>
                        </a:lnTo>
                        <a:lnTo>
                          <a:pt x="167" y="216"/>
                        </a:lnTo>
                        <a:lnTo>
                          <a:pt x="184" y="214"/>
                        </a:lnTo>
                        <a:lnTo>
                          <a:pt x="200" y="213"/>
                        </a:lnTo>
                        <a:lnTo>
                          <a:pt x="217" y="210"/>
                        </a:lnTo>
                        <a:lnTo>
                          <a:pt x="232" y="207"/>
                        </a:lnTo>
                        <a:lnTo>
                          <a:pt x="247" y="201"/>
                        </a:lnTo>
                        <a:lnTo>
                          <a:pt x="261" y="196"/>
                        </a:lnTo>
                        <a:lnTo>
                          <a:pt x="273" y="190"/>
                        </a:lnTo>
                        <a:lnTo>
                          <a:pt x="285" y="182"/>
                        </a:lnTo>
                        <a:lnTo>
                          <a:pt x="297" y="175"/>
                        </a:lnTo>
                        <a:lnTo>
                          <a:pt x="306" y="167"/>
                        </a:lnTo>
                        <a:lnTo>
                          <a:pt x="314" y="158"/>
                        </a:lnTo>
                        <a:lnTo>
                          <a:pt x="321" y="148"/>
                        </a:lnTo>
                        <a:lnTo>
                          <a:pt x="327" y="137"/>
                        </a:lnTo>
                        <a:lnTo>
                          <a:pt x="331" y="127"/>
                        </a:lnTo>
                        <a:lnTo>
                          <a:pt x="334" y="117"/>
                        </a:lnTo>
                        <a:lnTo>
                          <a:pt x="335" y="105"/>
                        </a:lnTo>
                        <a:lnTo>
                          <a:pt x="334" y="95"/>
                        </a:lnTo>
                        <a:lnTo>
                          <a:pt x="331" y="83"/>
                        </a:lnTo>
                        <a:lnTo>
                          <a:pt x="327" y="73"/>
                        </a:lnTo>
                        <a:lnTo>
                          <a:pt x="321" y="64"/>
                        </a:lnTo>
                        <a:lnTo>
                          <a:pt x="314" y="54"/>
                        </a:lnTo>
                        <a:lnTo>
                          <a:pt x="306" y="46"/>
                        </a:lnTo>
                        <a:lnTo>
                          <a:pt x="297" y="37"/>
                        </a:lnTo>
                        <a:lnTo>
                          <a:pt x="285" y="29"/>
                        </a:lnTo>
                        <a:lnTo>
                          <a:pt x="273" y="23"/>
                        </a:lnTo>
                        <a:lnTo>
                          <a:pt x="261" y="17"/>
                        </a:lnTo>
                        <a:lnTo>
                          <a:pt x="247" y="12"/>
                        </a:lnTo>
                        <a:lnTo>
                          <a:pt x="232" y="8"/>
                        </a:lnTo>
                        <a:lnTo>
                          <a:pt x="217" y="4"/>
                        </a:lnTo>
                        <a:lnTo>
                          <a:pt x="200" y="1"/>
                        </a:lnTo>
                        <a:lnTo>
                          <a:pt x="184" y="0"/>
                        </a:lnTo>
                        <a:lnTo>
                          <a:pt x="167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0" name="Group 336"/>
                <p:cNvGrpSpPr>
                  <a:grpSpLocks/>
                </p:cNvGrpSpPr>
                <p:nvPr/>
              </p:nvGrpSpPr>
              <p:grpSpPr bwMode="auto">
                <a:xfrm>
                  <a:off x="4498" y="1351"/>
                  <a:ext cx="448" cy="578"/>
                  <a:chOff x="4247" y="799"/>
                  <a:chExt cx="448" cy="578"/>
                </a:xfrm>
              </p:grpSpPr>
              <p:sp>
                <p:nvSpPr>
                  <p:cNvPr id="488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4330" y="799"/>
                    <a:ext cx="358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9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4321" y="800"/>
                    <a:ext cx="367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0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4313" y="801"/>
                    <a:ext cx="375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1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4305" y="803"/>
                    <a:ext cx="382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2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4298" y="805"/>
                    <a:ext cx="388" cy="56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3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4290" y="808"/>
                    <a:ext cx="396" cy="56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4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4283" y="810"/>
                    <a:ext cx="402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5" name="Line 344"/>
                  <p:cNvSpPr>
                    <a:spLocks noChangeShapeType="1"/>
                  </p:cNvSpPr>
                  <p:nvPr/>
                </p:nvSpPr>
                <p:spPr bwMode="auto">
                  <a:xfrm>
                    <a:off x="4277" y="814"/>
                    <a:ext cx="407" cy="55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6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817"/>
                    <a:ext cx="413" cy="55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7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4266" y="822"/>
                    <a:ext cx="418" cy="54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8" name="Line 347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826"/>
                    <a:ext cx="423" cy="54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9" name="Line 34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831"/>
                    <a:ext cx="426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0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835"/>
                    <a:ext cx="430" cy="53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1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841"/>
                    <a:ext cx="431" cy="53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2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4248" y="846"/>
                    <a:ext cx="434" cy="52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3" name="Line 352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51"/>
                    <a:ext cx="435" cy="52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4" name="Line 353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57"/>
                    <a:ext cx="435" cy="51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5" name="Line 354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62"/>
                    <a:ext cx="435" cy="51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6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4248" y="868"/>
                    <a:ext cx="434" cy="50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7" name="Line 356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873"/>
                    <a:ext cx="431" cy="50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8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877"/>
                    <a:ext cx="430" cy="49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9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882"/>
                    <a:ext cx="426" cy="49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0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886"/>
                    <a:ext cx="423" cy="48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1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4266" y="890"/>
                    <a:ext cx="418" cy="48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2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894"/>
                    <a:ext cx="413" cy="48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3" name="Line 362"/>
                  <p:cNvSpPr>
                    <a:spLocks noChangeShapeType="1"/>
                  </p:cNvSpPr>
                  <p:nvPr/>
                </p:nvSpPr>
                <p:spPr bwMode="auto">
                  <a:xfrm>
                    <a:off x="4277" y="897"/>
                    <a:ext cx="407" cy="47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4" name="Line 363"/>
                  <p:cNvSpPr>
                    <a:spLocks noChangeShapeType="1"/>
                  </p:cNvSpPr>
                  <p:nvPr/>
                </p:nvSpPr>
                <p:spPr bwMode="auto">
                  <a:xfrm>
                    <a:off x="4283" y="900"/>
                    <a:ext cx="402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5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4290" y="902"/>
                    <a:ext cx="396" cy="47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6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4298" y="904"/>
                    <a:ext cx="388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7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4305" y="906"/>
                    <a:ext cx="382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8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4313" y="907"/>
                    <a:ext cx="375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9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4321" y="907"/>
                    <a:ext cx="367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0" name="Line 369"/>
                  <p:cNvSpPr>
                    <a:spLocks noChangeShapeType="1"/>
                  </p:cNvSpPr>
                  <p:nvPr/>
                </p:nvSpPr>
                <p:spPr bwMode="auto">
                  <a:xfrm>
                    <a:off x="4330" y="907"/>
                    <a:ext cx="358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1" name="Line 370"/>
                  <p:cNvSpPr>
                    <a:spLocks noChangeShapeType="1"/>
                  </p:cNvSpPr>
                  <p:nvPr/>
                </p:nvSpPr>
                <p:spPr bwMode="auto">
                  <a:xfrm>
                    <a:off x="4338" y="907"/>
                    <a:ext cx="351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2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4346" y="905"/>
                    <a:ext cx="343" cy="472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3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4355" y="904"/>
                    <a:ext cx="335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4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902"/>
                    <a:ext cx="329" cy="47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5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4369" y="900"/>
                    <a:ext cx="322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6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4376" y="896"/>
                    <a:ext cx="316" cy="48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7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4383" y="893"/>
                    <a:ext cx="309" cy="48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8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4389" y="889"/>
                    <a:ext cx="304" cy="48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9" name="Line 378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885"/>
                    <a:ext cx="299" cy="49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0" name="Line 379"/>
                  <p:cNvSpPr>
                    <a:spLocks noChangeShapeType="1"/>
                  </p:cNvSpPr>
                  <p:nvPr/>
                </p:nvSpPr>
                <p:spPr bwMode="auto">
                  <a:xfrm>
                    <a:off x="4399" y="881"/>
                    <a:ext cx="294" cy="494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1" name="Line 380"/>
                  <p:cNvSpPr>
                    <a:spLocks noChangeShapeType="1"/>
                  </p:cNvSpPr>
                  <p:nvPr/>
                </p:nvSpPr>
                <p:spPr bwMode="auto">
                  <a:xfrm>
                    <a:off x="4403" y="876"/>
                    <a:ext cx="291" cy="49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2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4407" y="871"/>
                    <a:ext cx="287" cy="50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3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866"/>
                    <a:ext cx="284" cy="50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4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861"/>
                    <a:ext cx="283" cy="51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5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4413" y="856"/>
                    <a:ext cx="282" cy="51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6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4414" y="850"/>
                    <a:ext cx="281" cy="52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7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4413" y="844"/>
                    <a:ext cx="282" cy="52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8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839"/>
                    <a:ext cx="283" cy="53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9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834"/>
                    <a:ext cx="284" cy="53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0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4407" y="829"/>
                    <a:ext cx="287" cy="54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1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4403" y="825"/>
                    <a:ext cx="291" cy="54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2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4399" y="821"/>
                    <a:ext cx="294" cy="55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3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816"/>
                    <a:ext cx="299" cy="555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4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4389" y="813"/>
                    <a:ext cx="304" cy="55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5" name="Line 394"/>
                  <p:cNvSpPr>
                    <a:spLocks noChangeShapeType="1"/>
                  </p:cNvSpPr>
                  <p:nvPr/>
                </p:nvSpPr>
                <p:spPr bwMode="auto">
                  <a:xfrm>
                    <a:off x="4383" y="810"/>
                    <a:ext cx="309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6" name="Line 395"/>
                  <p:cNvSpPr>
                    <a:spLocks noChangeShapeType="1"/>
                  </p:cNvSpPr>
                  <p:nvPr/>
                </p:nvSpPr>
                <p:spPr bwMode="auto">
                  <a:xfrm>
                    <a:off x="4376" y="807"/>
                    <a:ext cx="316" cy="563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7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4369" y="804"/>
                    <a:ext cx="322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8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802"/>
                    <a:ext cx="329" cy="567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9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4355" y="801"/>
                    <a:ext cx="335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0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4346" y="800"/>
                    <a:ext cx="343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1" name="Line 400"/>
                  <p:cNvSpPr>
                    <a:spLocks noChangeShapeType="1"/>
                  </p:cNvSpPr>
                  <p:nvPr/>
                </p:nvSpPr>
                <p:spPr bwMode="auto">
                  <a:xfrm>
                    <a:off x="4338" y="799"/>
                    <a:ext cx="351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2" name="Freeform 401"/>
                  <p:cNvSpPr>
                    <a:spLocks/>
                  </p:cNvSpPr>
                  <p:nvPr/>
                </p:nvSpPr>
                <p:spPr bwMode="auto">
                  <a:xfrm>
                    <a:off x="4682" y="1369"/>
                    <a:ext cx="13" cy="8"/>
                  </a:xfrm>
                  <a:custGeom>
                    <a:avLst/>
                    <a:gdLst>
                      <a:gd name="T0" fmla="*/ 5 w 24"/>
                      <a:gd name="T1" fmla="*/ 0 h 16"/>
                      <a:gd name="T2" fmla="*/ 5 w 24"/>
                      <a:gd name="T3" fmla="*/ 0 h 16"/>
                      <a:gd name="T4" fmla="*/ 3 w 24"/>
                      <a:gd name="T5" fmla="*/ 1 h 16"/>
                      <a:gd name="T6" fmla="*/ 2 w 24"/>
                      <a:gd name="T7" fmla="*/ 1 h 16"/>
                      <a:gd name="T8" fmla="*/ 1 w 24"/>
                      <a:gd name="T9" fmla="*/ 2 h 16"/>
                      <a:gd name="T10" fmla="*/ 1 w 24"/>
                      <a:gd name="T11" fmla="*/ 2 h 16"/>
                      <a:gd name="T12" fmla="*/ 0 w 24"/>
                      <a:gd name="T13" fmla="*/ 3 h 16"/>
                      <a:gd name="T14" fmla="*/ 0 w 24"/>
                      <a:gd name="T15" fmla="*/ 4 h 16"/>
                      <a:gd name="T16" fmla="*/ 0 w 24"/>
                      <a:gd name="T17" fmla="*/ 5 h 16"/>
                      <a:gd name="T18" fmla="*/ 0 w 24"/>
                      <a:gd name="T19" fmla="*/ 6 h 16"/>
                      <a:gd name="T20" fmla="*/ 1 w 24"/>
                      <a:gd name="T21" fmla="*/ 6 h 16"/>
                      <a:gd name="T22" fmla="*/ 1 w 24"/>
                      <a:gd name="T23" fmla="*/ 7 h 16"/>
                      <a:gd name="T24" fmla="*/ 2 w 24"/>
                      <a:gd name="T25" fmla="*/ 8 h 16"/>
                      <a:gd name="T26" fmla="*/ 3 w 24"/>
                      <a:gd name="T27" fmla="*/ 8 h 16"/>
                      <a:gd name="T28" fmla="*/ 5 w 24"/>
                      <a:gd name="T29" fmla="*/ 8 h 16"/>
                      <a:gd name="T30" fmla="*/ 5 w 24"/>
                      <a:gd name="T31" fmla="*/ 8 h 16"/>
                      <a:gd name="T32" fmla="*/ 7 w 24"/>
                      <a:gd name="T33" fmla="*/ 8 h 16"/>
                      <a:gd name="T34" fmla="*/ 8 w 24"/>
                      <a:gd name="T35" fmla="*/ 8 h 16"/>
                      <a:gd name="T36" fmla="*/ 10 w 24"/>
                      <a:gd name="T37" fmla="*/ 8 h 16"/>
                      <a:gd name="T38" fmla="*/ 10 w 24"/>
                      <a:gd name="T39" fmla="*/ 8 h 16"/>
                      <a:gd name="T40" fmla="*/ 12 w 24"/>
                      <a:gd name="T41" fmla="*/ 7 h 16"/>
                      <a:gd name="T42" fmla="*/ 12 w 24"/>
                      <a:gd name="T43" fmla="*/ 6 h 16"/>
                      <a:gd name="T44" fmla="*/ 12 w 24"/>
                      <a:gd name="T45" fmla="*/ 6 h 16"/>
                      <a:gd name="T46" fmla="*/ 13 w 24"/>
                      <a:gd name="T47" fmla="*/ 5 h 16"/>
                      <a:gd name="T48" fmla="*/ 13 w 24"/>
                      <a:gd name="T49" fmla="*/ 4 h 16"/>
                      <a:gd name="T50" fmla="*/ 12 w 24"/>
                      <a:gd name="T51" fmla="*/ 3 h 16"/>
                      <a:gd name="T52" fmla="*/ 12 w 24"/>
                      <a:gd name="T53" fmla="*/ 2 h 16"/>
                      <a:gd name="T54" fmla="*/ 12 w 24"/>
                      <a:gd name="T55" fmla="*/ 2 h 16"/>
                      <a:gd name="T56" fmla="*/ 10 w 24"/>
                      <a:gd name="T57" fmla="*/ 1 h 16"/>
                      <a:gd name="T58" fmla="*/ 10 w 24"/>
                      <a:gd name="T59" fmla="*/ 1 h 16"/>
                      <a:gd name="T60" fmla="*/ 8 w 24"/>
                      <a:gd name="T61" fmla="*/ 0 h 16"/>
                      <a:gd name="T62" fmla="*/ 7 w 24"/>
                      <a:gd name="T63" fmla="*/ 0 h 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16">
                        <a:moveTo>
                          <a:pt x="11" y="0"/>
                        </a:move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7" y="2"/>
                        </a:lnTo>
                        <a:lnTo>
                          <a:pt x="6" y="2"/>
                        </a:lnTo>
                        <a:lnTo>
                          <a:pt x="5" y="2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6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0" y="11"/>
                        </a:lnTo>
                        <a:lnTo>
                          <a:pt x="1" y="11"/>
                        </a:lnTo>
                        <a:lnTo>
                          <a:pt x="1" y="12"/>
                        </a:lnTo>
                        <a:lnTo>
                          <a:pt x="2" y="12"/>
                        </a:lnTo>
                        <a:lnTo>
                          <a:pt x="2" y="13"/>
                        </a:lnTo>
                        <a:lnTo>
                          <a:pt x="4" y="13"/>
                        </a:lnTo>
                        <a:lnTo>
                          <a:pt x="4" y="15"/>
                        </a:lnTo>
                        <a:lnTo>
                          <a:pt x="5" y="15"/>
                        </a:lnTo>
                        <a:lnTo>
                          <a:pt x="6" y="15"/>
                        </a:lnTo>
                        <a:lnTo>
                          <a:pt x="7" y="16"/>
                        </a:lnTo>
                        <a:lnTo>
                          <a:pt x="9" y="16"/>
                        </a:lnTo>
                        <a:lnTo>
                          <a:pt x="10" y="16"/>
                        </a:lnTo>
                        <a:lnTo>
                          <a:pt x="11" y="16"/>
                        </a:lnTo>
                        <a:lnTo>
                          <a:pt x="13" y="16"/>
                        </a:lnTo>
                        <a:lnTo>
                          <a:pt x="14" y="16"/>
                        </a:lnTo>
                        <a:lnTo>
                          <a:pt x="15" y="16"/>
                        </a:lnTo>
                        <a:lnTo>
                          <a:pt x="16" y="15"/>
                        </a:lnTo>
                        <a:lnTo>
                          <a:pt x="18" y="15"/>
                        </a:lnTo>
                        <a:lnTo>
                          <a:pt x="19" y="15"/>
                        </a:lnTo>
                        <a:lnTo>
                          <a:pt x="20" y="13"/>
                        </a:lnTo>
                        <a:lnTo>
                          <a:pt x="22" y="13"/>
                        </a:lnTo>
                        <a:lnTo>
                          <a:pt x="22" y="12"/>
                        </a:lnTo>
                        <a:lnTo>
                          <a:pt x="23" y="12"/>
                        </a:lnTo>
                        <a:lnTo>
                          <a:pt x="23" y="11"/>
                        </a:lnTo>
                        <a:lnTo>
                          <a:pt x="24" y="9"/>
                        </a:lnTo>
                        <a:lnTo>
                          <a:pt x="24" y="8"/>
                        </a:lnTo>
                        <a:lnTo>
                          <a:pt x="24" y="7"/>
                        </a:lnTo>
                        <a:lnTo>
                          <a:pt x="23" y="6"/>
                        </a:lnTo>
                        <a:lnTo>
                          <a:pt x="23" y="4"/>
                        </a:lnTo>
                        <a:lnTo>
                          <a:pt x="22" y="4"/>
                        </a:lnTo>
                        <a:lnTo>
                          <a:pt x="22" y="3"/>
                        </a:lnTo>
                        <a:lnTo>
                          <a:pt x="20" y="3"/>
                        </a:lnTo>
                        <a:lnTo>
                          <a:pt x="19" y="2"/>
                        </a:lnTo>
                        <a:lnTo>
                          <a:pt x="18" y="2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3" name="Freeform 402"/>
                  <p:cNvSpPr>
                    <a:spLocks/>
                  </p:cNvSpPr>
                  <p:nvPr/>
                </p:nvSpPr>
                <p:spPr bwMode="auto">
                  <a:xfrm>
                    <a:off x="4247" y="799"/>
                    <a:ext cx="167" cy="108"/>
                  </a:xfrm>
                  <a:custGeom>
                    <a:avLst/>
                    <a:gdLst>
                      <a:gd name="T0" fmla="*/ 75 w 333"/>
                      <a:gd name="T1" fmla="*/ 1 h 216"/>
                      <a:gd name="T2" fmla="*/ 58 w 333"/>
                      <a:gd name="T3" fmla="*/ 3 h 216"/>
                      <a:gd name="T4" fmla="*/ 43 w 333"/>
                      <a:gd name="T5" fmla="*/ 9 h 216"/>
                      <a:gd name="T6" fmla="*/ 30 w 333"/>
                      <a:gd name="T7" fmla="*/ 15 h 216"/>
                      <a:gd name="T8" fmla="*/ 19 w 333"/>
                      <a:gd name="T9" fmla="*/ 23 h 216"/>
                      <a:gd name="T10" fmla="*/ 10 w 333"/>
                      <a:gd name="T11" fmla="*/ 32 h 216"/>
                      <a:gd name="T12" fmla="*/ 4 w 333"/>
                      <a:gd name="T13" fmla="*/ 41 h 216"/>
                      <a:gd name="T14" fmla="*/ 0 w 333"/>
                      <a:gd name="T15" fmla="*/ 52 h 216"/>
                      <a:gd name="T16" fmla="*/ 0 w 333"/>
                      <a:gd name="T17" fmla="*/ 63 h 216"/>
                      <a:gd name="T18" fmla="*/ 4 w 333"/>
                      <a:gd name="T19" fmla="*/ 73 h 216"/>
                      <a:gd name="T20" fmla="*/ 10 w 333"/>
                      <a:gd name="T21" fmla="*/ 82 h 216"/>
                      <a:gd name="T22" fmla="*/ 19 w 333"/>
                      <a:gd name="T23" fmla="*/ 91 h 216"/>
                      <a:gd name="T24" fmla="*/ 30 w 333"/>
                      <a:gd name="T25" fmla="*/ 98 h 216"/>
                      <a:gd name="T26" fmla="*/ 43 w 333"/>
                      <a:gd name="T27" fmla="*/ 103 h 216"/>
                      <a:gd name="T28" fmla="*/ 58 w 333"/>
                      <a:gd name="T29" fmla="*/ 107 h 216"/>
                      <a:gd name="T30" fmla="*/ 75 w 333"/>
                      <a:gd name="T31" fmla="*/ 108 h 216"/>
                      <a:gd name="T32" fmla="*/ 91 w 333"/>
                      <a:gd name="T33" fmla="*/ 107 h 216"/>
                      <a:gd name="T34" fmla="*/ 108 w 333"/>
                      <a:gd name="T35" fmla="*/ 105 h 216"/>
                      <a:gd name="T36" fmla="*/ 123 w 333"/>
                      <a:gd name="T37" fmla="*/ 100 h 216"/>
                      <a:gd name="T38" fmla="*/ 136 w 333"/>
                      <a:gd name="T39" fmla="*/ 94 h 216"/>
                      <a:gd name="T40" fmla="*/ 148 w 333"/>
                      <a:gd name="T41" fmla="*/ 86 h 216"/>
                      <a:gd name="T42" fmla="*/ 157 w 333"/>
                      <a:gd name="T43" fmla="*/ 77 h 216"/>
                      <a:gd name="T44" fmla="*/ 163 w 333"/>
                      <a:gd name="T45" fmla="*/ 67 h 216"/>
                      <a:gd name="T46" fmla="*/ 166 w 333"/>
                      <a:gd name="T47" fmla="*/ 57 h 216"/>
                      <a:gd name="T48" fmla="*/ 166 w 333"/>
                      <a:gd name="T49" fmla="*/ 45 h 216"/>
                      <a:gd name="T50" fmla="*/ 163 w 333"/>
                      <a:gd name="T51" fmla="*/ 35 h 216"/>
                      <a:gd name="T52" fmla="*/ 157 w 333"/>
                      <a:gd name="T53" fmla="*/ 25 h 216"/>
                      <a:gd name="T54" fmla="*/ 148 w 333"/>
                      <a:gd name="T55" fmla="*/ 17 h 216"/>
                      <a:gd name="T56" fmla="*/ 136 w 333"/>
                      <a:gd name="T57" fmla="*/ 11 h 216"/>
                      <a:gd name="T58" fmla="*/ 123 w 333"/>
                      <a:gd name="T59" fmla="*/ 5 h 216"/>
                      <a:gd name="T60" fmla="*/ 108 w 333"/>
                      <a:gd name="T61" fmla="*/ 2 h 216"/>
                      <a:gd name="T62" fmla="*/ 91 w 333"/>
                      <a:gd name="T63" fmla="*/ 0 h 2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3" h="216">
                        <a:moveTo>
                          <a:pt x="165" y="0"/>
                        </a:moveTo>
                        <a:lnTo>
                          <a:pt x="149" y="1"/>
                        </a:lnTo>
                        <a:lnTo>
                          <a:pt x="132" y="4"/>
                        </a:lnTo>
                        <a:lnTo>
                          <a:pt x="115" y="6"/>
                        </a:lnTo>
                        <a:lnTo>
                          <a:pt x="101" y="12"/>
                        </a:lnTo>
                        <a:lnTo>
                          <a:pt x="86" y="17"/>
                        </a:lnTo>
                        <a:lnTo>
                          <a:pt x="73" y="22"/>
                        </a:lnTo>
                        <a:lnTo>
                          <a:pt x="60" y="29"/>
                        </a:lnTo>
                        <a:lnTo>
                          <a:pt x="47" y="36"/>
                        </a:lnTo>
                        <a:lnTo>
                          <a:pt x="37" y="45"/>
                        </a:lnTo>
                        <a:lnTo>
                          <a:pt x="28" y="53"/>
                        </a:lnTo>
                        <a:lnTo>
                          <a:pt x="19" y="63"/>
                        </a:lnTo>
                        <a:lnTo>
                          <a:pt x="13" y="72"/>
                        </a:lnTo>
                        <a:lnTo>
                          <a:pt x="8" y="82"/>
                        </a:lnTo>
                        <a:lnTo>
                          <a:pt x="2" y="92"/>
                        </a:lnTo>
                        <a:lnTo>
                          <a:pt x="0" y="104"/>
                        </a:lnTo>
                        <a:lnTo>
                          <a:pt x="0" y="114"/>
                        </a:lnTo>
                        <a:lnTo>
                          <a:pt x="0" y="126"/>
                        </a:lnTo>
                        <a:lnTo>
                          <a:pt x="2" y="136"/>
                        </a:lnTo>
                        <a:lnTo>
                          <a:pt x="8" y="146"/>
                        </a:lnTo>
                        <a:lnTo>
                          <a:pt x="13" y="155"/>
                        </a:lnTo>
                        <a:lnTo>
                          <a:pt x="19" y="164"/>
                        </a:lnTo>
                        <a:lnTo>
                          <a:pt x="28" y="173"/>
                        </a:lnTo>
                        <a:lnTo>
                          <a:pt x="37" y="181"/>
                        </a:lnTo>
                        <a:lnTo>
                          <a:pt x="47" y="189"/>
                        </a:lnTo>
                        <a:lnTo>
                          <a:pt x="60" y="195"/>
                        </a:lnTo>
                        <a:lnTo>
                          <a:pt x="73" y="200"/>
                        </a:lnTo>
                        <a:lnTo>
                          <a:pt x="86" y="205"/>
                        </a:lnTo>
                        <a:lnTo>
                          <a:pt x="101" y="209"/>
                        </a:lnTo>
                        <a:lnTo>
                          <a:pt x="115" y="213"/>
                        </a:lnTo>
                        <a:lnTo>
                          <a:pt x="132" y="214"/>
                        </a:lnTo>
                        <a:lnTo>
                          <a:pt x="149" y="216"/>
                        </a:lnTo>
                        <a:lnTo>
                          <a:pt x="165" y="216"/>
                        </a:lnTo>
                        <a:lnTo>
                          <a:pt x="182" y="214"/>
                        </a:lnTo>
                        <a:lnTo>
                          <a:pt x="199" y="212"/>
                        </a:lnTo>
                        <a:lnTo>
                          <a:pt x="215" y="209"/>
                        </a:lnTo>
                        <a:lnTo>
                          <a:pt x="231" y="205"/>
                        </a:lnTo>
                        <a:lnTo>
                          <a:pt x="245" y="200"/>
                        </a:lnTo>
                        <a:lnTo>
                          <a:pt x="259" y="194"/>
                        </a:lnTo>
                        <a:lnTo>
                          <a:pt x="272" y="187"/>
                        </a:lnTo>
                        <a:lnTo>
                          <a:pt x="283" y="180"/>
                        </a:lnTo>
                        <a:lnTo>
                          <a:pt x="295" y="172"/>
                        </a:lnTo>
                        <a:lnTo>
                          <a:pt x="304" y="163"/>
                        </a:lnTo>
                        <a:lnTo>
                          <a:pt x="313" y="154"/>
                        </a:lnTo>
                        <a:lnTo>
                          <a:pt x="319" y="144"/>
                        </a:lnTo>
                        <a:lnTo>
                          <a:pt x="326" y="133"/>
                        </a:lnTo>
                        <a:lnTo>
                          <a:pt x="330" y="123"/>
                        </a:lnTo>
                        <a:lnTo>
                          <a:pt x="332" y="113"/>
                        </a:lnTo>
                        <a:lnTo>
                          <a:pt x="333" y="101"/>
                        </a:lnTo>
                        <a:lnTo>
                          <a:pt x="332" y="90"/>
                        </a:lnTo>
                        <a:lnTo>
                          <a:pt x="330" y="80"/>
                        </a:lnTo>
                        <a:lnTo>
                          <a:pt x="326" y="69"/>
                        </a:lnTo>
                        <a:lnTo>
                          <a:pt x="319" y="59"/>
                        </a:lnTo>
                        <a:lnTo>
                          <a:pt x="313" y="50"/>
                        </a:lnTo>
                        <a:lnTo>
                          <a:pt x="304" y="42"/>
                        </a:lnTo>
                        <a:lnTo>
                          <a:pt x="295" y="33"/>
                        </a:lnTo>
                        <a:lnTo>
                          <a:pt x="283" y="27"/>
                        </a:lnTo>
                        <a:lnTo>
                          <a:pt x="272" y="21"/>
                        </a:lnTo>
                        <a:lnTo>
                          <a:pt x="259" y="14"/>
                        </a:lnTo>
                        <a:lnTo>
                          <a:pt x="245" y="9"/>
                        </a:lnTo>
                        <a:lnTo>
                          <a:pt x="231" y="5"/>
                        </a:lnTo>
                        <a:lnTo>
                          <a:pt x="215" y="3"/>
                        </a:lnTo>
                        <a:lnTo>
                          <a:pt x="199" y="1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81" name="Oval 403"/>
                <p:cNvSpPr>
                  <a:spLocks noChangeArrowheads="1"/>
                </p:cNvSpPr>
                <p:nvPr/>
              </p:nvSpPr>
              <p:spPr bwMode="auto">
                <a:xfrm>
                  <a:off x="5110" y="1349"/>
                  <a:ext cx="170" cy="113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82" name="Oval 404"/>
                <p:cNvSpPr>
                  <a:spLocks noChangeArrowheads="1"/>
                </p:cNvSpPr>
                <p:nvPr/>
              </p:nvSpPr>
              <p:spPr bwMode="auto">
                <a:xfrm>
                  <a:off x="4499" y="1344"/>
                  <a:ext cx="170" cy="113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83" name="Group 539"/>
                <p:cNvGrpSpPr>
                  <a:grpSpLocks/>
                </p:cNvGrpSpPr>
                <p:nvPr/>
              </p:nvGrpSpPr>
              <p:grpSpPr bwMode="auto">
                <a:xfrm>
                  <a:off x="4935" y="1351"/>
                  <a:ext cx="342" cy="579"/>
                  <a:chOff x="4684" y="799"/>
                  <a:chExt cx="342" cy="579"/>
                </a:xfrm>
              </p:grpSpPr>
              <p:sp>
                <p:nvSpPr>
                  <p:cNvPr id="422" name="Line 5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0" y="799"/>
                    <a:ext cx="251" cy="57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3" name="Line 5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800"/>
                    <a:ext cx="244" cy="5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4" name="Line 5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801"/>
                    <a:ext cx="236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5" name="Line 5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2"/>
                    <a:ext cx="228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6" name="Line 5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4"/>
                    <a:ext cx="221" cy="56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7" name="Line 5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807"/>
                    <a:ext cx="214" cy="56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8" name="Line 5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7" y="809"/>
                    <a:ext cx="208" cy="56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9" name="Line 5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12"/>
                    <a:ext cx="202" cy="55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0" name="Line 5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16"/>
                    <a:ext cx="196" cy="55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1" name="Line 5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20"/>
                    <a:ext cx="191" cy="55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2" name="Line 5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25"/>
                    <a:ext cx="186" cy="54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3" name="Line 5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29"/>
                    <a:ext cx="183" cy="54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4" name="Line 5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33"/>
                    <a:ext cx="180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5" name="Line 5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39"/>
                    <a:ext cx="177" cy="53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6" name="Line 5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44"/>
                    <a:ext cx="176" cy="53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7" name="Line 5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49"/>
                    <a:ext cx="175" cy="52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8" name="Line 5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55"/>
                    <a:ext cx="174" cy="51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9" name="Line 5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60"/>
                    <a:ext cx="175" cy="51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0" name="Line 5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4" y="866"/>
                    <a:ext cx="176" cy="50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1" name="Line 5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71"/>
                    <a:ext cx="177" cy="50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2" name="Line 5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75"/>
                    <a:ext cx="180" cy="50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3" name="Line 5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5" y="880"/>
                    <a:ext cx="183" cy="49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4" name="Line 5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84"/>
                    <a:ext cx="186" cy="49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5" name="Line 5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89"/>
                    <a:ext cx="191" cy="48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6" name="Line 5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93"/>
                    <a:ext cx="196" cy="48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7" name="Line 5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6" y="896"/>
                    <a:ext cx="202" cy="48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8" name="Line 5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7" y="899"/>
                    <a:ext cx="208" cy="47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9" name="Line 5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2"/>
                    <a:ext cx="214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0" name="Line 5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3"/>
                    <a:ext cx="221" cy="47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1" name="Line 5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905"/>
                    <a:ext cx="228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2" name="Line 5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907"/>
                    <a:ext cx="236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" name="Line 5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9" y="907"/>
                    <a:ext cx="244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" name="Line 5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0" y="907"/>
                    <a:ext cx="251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" name="Line 5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907"/>
                    <a:ext cx="259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" name="Line 5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906"/>
                    <a:ext cx="267" cy="47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7" name="Line 5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905"/>
                    <a:ext cx="275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8" name="Line 5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903"/>
                    <a:ext cx="281" cy="47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9" name="Line 5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900"/>
                    <a:ext cx="288" cy="47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0" name="Line 5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98"/>
                    <a:ext cx="295" cy="48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1" name="Line 5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94"/>
                    <a:ext cx="301" cy="48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2" name="Line 5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91"/>
                    <a:ext cx="306" cy="48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3" name="Line 5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87"/>
                    <a:ext cx="311" cy="48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4" name="Line 5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83"/>
                    <a:ext cx="316" cy="49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5" name="Line 5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78"/>
                    <a:ext cx="320" cy="49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6" name="Line 5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73"/>
                    <a:ext cx="323" cy="50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7" name="Line 5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68"/>
                    <a:ext cx="326" cy="50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8" name="Line 5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63"/>
                    <a:ext cx="328" cy="51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9" name="Line 5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58"/>
                    <a:ext cx="329" cy="51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0" name="Line 5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52"/>
                    <a:ext cx="330" cy="52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1" name="Line 5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47"/>
                    <a:ext cx="329" cy="52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2" name="Line 5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41"/>
                    <a:ext cx="328" cy="53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3" name="Line 5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6" y="836"/>
                    <a:ext cx="326" cy="53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4" name="Line 5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32"/>
                    <a:ext cx="323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5" name="Line 5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26"/>
                    <a:ext cx="320" cy="54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6" name="Line 5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23"/>
                    <a:ext cx="316" cy="54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7" name="Line 5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5" y="818"/>
                    <a:ext cx="311" cy="55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8" name="Line 5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14"/>
                    <a:ext cx="306" cy="55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9" name="Line 5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811"/>
                    <a:ext cx="301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0" name="Line 5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8"/>
                    <a:ext cx="295" cy="56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1" name="Line 5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5"/>
                    <a:ext cx="288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2" name="Line 6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3" y="803"/>
                    <a:ext cx="281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3" name="Line 6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801"/>
                    <a:ext cx="275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4" name="Line 6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800"/>
                    <a:ext cx="267" cy="5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5" name="Line 6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1" y="799"/>
                    <a:ext cx="259" cy="57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6" name="Freeform 604"/>
                  <p:cNvSpPr>
                    <a:spLocks/>
                  </p:cNvSpPr>
                  <p:nvPr/>
                </p:nvSpPr>
                <p:spPr bwMode="auto">
                  <a:xfrm>
                    <a:off x="4684" y="1371"/>
                    <a:ext cx="12" cy="7"/>
                  </a:xfrm>
                  <a:custGeom>
                    <a:avLst/>
                    <a:gdLst>
                      <a:gd name="T0" fmla="*/ 5 w 23"/>
                      <a:gd name="T1" fmla="*/ 0 h 15"/>
                      <a:gd name="T2" fmla="*/ 4 w 23"/>
                      <a:gd name="T3" fmla="*/ 0 h 15"/>
                      <a:gd name="T4" fmla="*/ 3 w 23"/>
                      <a:gd name="T5" fmla="*/ 0 h 15"/>
                      <a:gd name="T6" fmla="*/ 2 w 23"/>
                      <a:gd name="T7" fmla="*/ 0 h 15"/>
                      <a:gd name="T8" fmla="*/ 1 w 23"/>
                      <a:gd name="T9" fmla="*/ 1 h 15"/>
                      <a:gd name="T10" fmla="*/ 1 w 23"/>
                      <a:gd name="T11" fmla="*/ 2 h 15"/>
                      <a:gd name="T12" fmla="*/ 1 w 23"/>
                      <a:gd name="T13" fmla="*/ 2 h 15"/>
                      <a:gd name="T14" fmla="*/ 0 w 23"/>
                      <a:gd name="T15" fmla="*/ 3 h 15"/>
                      <a:gd name="T16" fmla="*/ 0 w 23"/>
                      <a:gd name="T17" fmla="*/ 4 h 15"/>
                      <a:gd name="T18" fmla="*/ 1 w 23"/>
                      <a:gd name="T19" fmla="*/ 4 h 15"/>
                      <a:gd name="T20" fmla="*/ 1 w 23"/>
                      <a:gd name="T21" fmla="*/ 6 h 15"/>
                      <a:gd name="T22" fmla="*/ 1 w 23"/>
                      <a:gd name="T23" fmla="*/ 6 h 15"/>
                      <a:gd name="T24" fmla="*/ 2 w 23"/>
                      <a:gd name="T25" fmla="*/ 6 h 15"/>
                      <a:gd name="T26" fmla="*/ 3 w 23"/>
                      <a:gd name="T27" fmla="*/ 7 h 15"/>
                      <a:gd name="T28" fmla="*/ 4 w 23"/>
                      <a:gd name="T29" fmla="*/ 7 h 15"/>
                      <a:gd name="T30" fmla="*/ 5 w 23"/>
                      <a:gd name="T31" fmla="*/ 7 h 15"/>
                      <a:gd name="T32" fmla="*/ 6 w 23"/>
                      <a:gd name="T33" fmla="*/ 7 h 15"/>
                      <a:gd name="T34" fmla="*/ 8 w 23"/>
                      <a:gd name="T35" fmla="*/ 7 h 15"/>
                      <a:gd name="T36" fmla="*/ 8 w 23"/>
                      <a:gd name="T37" fmla="*/ 7 h 15"/>
                      <a:gd name="T38" fmla="*/ 10 w 23"/>
                      <a:gd name="T39" fmla="*/ 6 h 15"/>
                      <a:gd name="T40" fmla="*/ 10 w 23"/>
                      <a:gd name="T41" fmla="*/ 6 h 15"/>
                      <a:gd name="T42" fmla="*/ 11 w 23"/>
                      <a:gd name="T43" fmla="*/ 6 h 15"/>
                      <a:gd name="T44" fmla="*/ 12 w 23"/>
                      <a:gd name="T45" fmla="*/ 4 h 15"/>
                      <a:gd name="T46" fmla="*/ 12 w 23"/>
                      <a:gd name="T47" fmla="*/ 4 h 15"/>
                      <a:gd name="T48" fmla="*/ 12 w 23"/>
                      <a:gd name="T49" fmla="*/ 3 h 15"/>
                      <a:gd name="T50" fmla="*/ 12 w 23"/>
                      <a:gd name="T51" fmla="*/ 2 h 15"/>
                      <a:gd name="T52" fmla="*/ 11 w 23"/>
                      <a:gd name="T53" fmla="*/ 2 h 15"/>
                      <a:gd name="T54" fmla="*/ 10 w 23"/>
                      <a:gd name="T55" fmla="*/ 1 h 15"/>
                      <a:gd name="T56" fmla="*/ 10 w 23"/>
                      <a:gd name="T57" fmla="*/ 0 h 15"/>
                      <a:gd name="T58" fmla="*/ 8 w 23"/>
                      <a:gd name="T59" fmla="*/ 0 h 15"/>
                      <a:gd name="T60" fmla="*/ 8 w 23"/>
                      <a:gd name="T61" fmla="*/ 0 h 15"/>
                      <a:gd name="T62" fmla="*/ 6 w 23"/>
                      <a:gd name="T63" fmla="*/ 0 h 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3" h="15">
                        <a:moveTo>
                          <a:pt x="11" y="0"/>
                        </a:move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6" y="1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3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1" y="9"/>
                        </a:lnTo>
                        <a:lnTo>
                          <a:pt x="1" y="10"/>
                        </a:lnTo>
                        <a:lnTo>
                          <a:pt x="1" y="12"/>
                        </a:lnTo>
                        <a:lnTo>
                          <a:pt x="2" y="12"/>
                        </a:lnTo>
                        <a:lnTo>
                          <a:pt x="3" y="13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9" y="14"/>
                        </a:lnTo>
                        <a:lnTo>
                          <a:pt x="10" y="15"/>
                        </a:lnTo>
                        <a:lnTo>
                          <a:pt x="11" y="15"/>
                        </a:lnTo>
                        <a:lnTo>
                          <a:pt x="12" y="15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6" y="14"/>
                        </a:lnTo>
                        <a:lnTo>
                          <a:pt x="18" y="14"/>
                        </a:lnTo>
                        <a:lnTo>
                          <a:pt x="19" y="13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1" y="10"/>
                        </a:lnTo>
                        <a:lnTo>
                          <a:pt x="23" y="9"/>
                        </a:lnTo>
                        <a:lnTo>
                          <a:pt x="23" y="8"/>
                        </a:lnTo>
                        <a:lnTo>
                          <a:pt x="23" y="6"/>
                        </a:lnTo>
                        <a:lnTo>
                          <a:pt x="23" y="5"/>
                        </a:lnTo>
                        <a:lnTo>
                          <a:pt x="21" y="4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9" y="1"/>
                        </a:lnTo>
                        <a:lnTo>
                          <a:pt x="18" y="1"/>
                        </a:lnTo>
                        <a:lnTo>
                          <a:pt x="16" y="1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7" name="Freeform 605"/>
                  <p:cNvSpPr>
                    <a:spLocks/>
                  </p:cNvSpPr>
                  <p:nvPr/>
                </p:nvSpPr>
                <p:spPr bwMode="auto">
                  <a:xfrm>
                    <a:off x="4858" y="799"/>
                    <a:ext cx="168" cy="108"/>
                  </a:xfrm>
                  <a:custGeom>
                    <a:avLst/>
                    <a:gdLst>
                      <a:gd name="T0" fmla="*/ 75 w 335"/>
                      <a:gd name="T1" fmla="*/ 1 h 216"/>
                      <a:gd name="T2" fmla="*/ 59 w 335"/>
                      <a:gd name="T3" fmla="*/ 3 h 216"/>
                      <a:gd name="T4" fmla="*/ 44 w 335"/>
                      <a:gd name="T5" fmla="*/ 7 h 216"/>
                      <a:gd name="T6" fmla="*/ 31 w 335"/>
                      <a:gd name="T7" fmla="*/ 13 h 216"/>
                      <a:gd name="T8" fmla="*/ 20 w 335"/>
                      <a:gd name="T9" fmla="*/ 21 h 216"/>
                      <a:gd name="T10" fmla="*/ 11 w 335"/>
                      <a:gd name="T11" fmla="*/ 30 h 216"/>
                      <a:gd name="T12" fmla="*/ 4 w 335"/>
                      <a:gd name="T13" fmla="*/ 39 h 216"/>
                      <a:gd name="T14" fmla="*/ 1 w 335"/>
                      <a:gd name="T15" fmla="*/ 50 h 216"/>
                      <a:gd name="T16" fmla="*/ 1 w 335"/>
                      <a:gd name="T17" fmla="*/ 61 h 216"/>
                      <a:gd name="T18" fmla="*/ 4 w 335"/>
                      <a:gd name="T19" fmla="*/ 71 h 216"/>
                      <a:gd name="T20" fmla="*/ 11 w 335"/>
                      <a:gd name="T21" fmla="*/ 80 h 216"/>
                      <a:gd name="T22" fmla="*/ 20 w 335"/>
                      <a:gd name="T23" fmla="*/ 89 h 216"/>
                      <a:gd name="T24" fmla="*/ 31 w 335"/>
                      <a:gd name="T25" fmla="*/ 96 h 216"/>
                      <a:gd name="T26" fmla="*/ 44 w 335"/>
                      <a:gd name="T27" fmla="*/ 102 h 216"/>
                      <a:gd name="T28" fmla="*/ 59 w 335"/>
                      <a:gd name="T29" fmla="*/ 106 h 216"/>
                      <a:gd name="T30" fmla="*/ 75 w 335"/>
                      <a:gd name="T31" fmla="*/ 108 h 216"/>
                      <a:gd name="T32" fmla="*/ 92 w 335"/>
                      <a:gd name="T33" fmla="*/ 107 h 216"/>
                      <a:gd name="T34" fmla="*/ 109 w 335"/>
                      <a:gd name="T35" fmla="*/ 105 h 216"/>
                      <a:gd name="T36" fmla="*/ 124 w 335"/>
                      <a:gd name="T37" fmla="*/ 101 h 216"/>
                      <a:gd name="T38" fmla="*/ 137 w 335"/>
                      <a:gd name="T39" fmla="*/ 95 h 216"/>
                      <a:gd name="T40" fmla="*/ 149 w 335"/>
                      <a:gd name="T41" fmla="*/ 88 h 216"/>
                      <a:gd name="T42" fmla="*/ 157 w 335"/>
                      <a:gd name="T43" fmla="*/ 79 h 216"/>
                      <a:gd name="T44" fmla="*/ 164 w 335"/>
                      <a:gd name="T45" fmla="*/ 69 h 216"/>
                      <a:gd name="T46" fmla="*/ 167 w 335"/>
                      <a:gd name="T47" fmla="*/ 59 h 216"/>
                      <a:gd name="T48" fmla="*/ 167 w 335"/>
                      <a:gd name="T49" fmla="*/ 48 h 216"/>
                      <a:gd name="T50" fmla="*/ 164 w 335"/>
                      <a:gd name="T51" fmla="*/ 37 h 216"/>
                      <a:gd name="T52" fmla="*/ 157 w 335"/>
                      <a:gd name="T53" fmla="*/ 27 h 216"/>
                      <a:gd name="T54" fmla="*/ 149 w 335"/>
                      <a:gd name="T55" fmla="*/ 19 h 216"/>
                      <a:gd name="T56" fmla="*/ 137 w 335"/>
                      <a:gd name="T57" fmla="*/ 12 h 216"/>
                      <a:gd name="T58" fmla="*/ 124 w 335"/>
                      <a:gd name="T59" fmla="*/ 6 h 216"/>
                      <a:gd name="T60" fmla="*/ 109 w 335"/>
                      <a:gd name="T61" fmla="*/ 2 h 216"/>
                      <a:gd name="T62" fmla="*/ 92 w 335"/>
                      <a:gd name="T63" fmla="*/ 0 h 2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5" h="216">
                        <a:moveTo>
                          <a:pt x="167" y="0"/>
                        </a:moveTo>
                        <a:lnTo>
                          <a:pt x="150" y="1"/>
                        </a:lnTo>
                        <a:lnTo>
                          <a:pt x="134" y="3"/>
                        </a:lnTo>
                        <a:lnTo>
                          <a:pt x="117" y="5"/>
                        </a:lnTo>
                        <a:lnTo>
                          <a:pt x="102" y="9"/>
                        </a:lnTo>
                        <a:lnTo>
                          <a:pt x="87" y="14"/>
                        </a:lnTo>
                        <a:lnTo>
                          <a:pt x="73" y="19"/>
                        </a:lnTo>
                        <a:lnTo>
                          <a:pt x="61" y="26"/>
                        </a:lnTo>
                        <a:lnTo>
                          <a:pt x="49" y="33"/>
                        </a:lnTo>
                        <a:lnTo>
                          <a:pt x="39" y="41"/>
                        </a:lnTo>
                        <a:lnTo>
                          <a:pt x="28" y="50"/>
                        </a:lnTo>
                        <a:lnTo>
                          <a:pt x="21" y="59"/>
                        </a:lnTo>
                        <a:lnTo>
                          <a:pt x="13" y="68"/>
                        </a:lnTo>
                        <a:lnTo>
                          <a:pt x="8" y="78"/>
                        </a:lnTo>
                        <a:lnTo>
                          <a:pt x="4" y="89"/>
                        </a:lnTo>
                        <a:lnTo>
                          <a:pt x="2" y="99"/>
                        </a:lnTo>
                        <a:lnTo>
                          <a:pt x="0" y="110"/>
                        </a:lnTo>
                        <a:lnTo>
                          <a:pt x="2" y="121"/>
                        </a:lnTo>
                        <a:lnTo>
                          <a:pt x="4" y="132"/>
                        </a:lnTo>
                        <a:lnTo>
                          <a:pt x="8" y="142"/>
                        </a:lnTo>
                        <a:lnTo>
                          <a:pt x="13" y="151"/>
                        </a:lnTo>
                        <a:lnTo>
                          <a:pt x="21" y="160"/>
                        </a:lnTo>
                        <a:lnTo>
                          <a:pt x="28" y="169"/>
                        </a:lnTo>
                        <a:lnTo>
                          <a:pt x="39" y="178"/>
                        </a:lnTo>
                        <a:lnTo>
                          <a:pt x="49" y="186"/>
                        </a:lnTo>
                        <a:lnTo>
                          <a:pt x="61" y="192"/>
                        </a:lnTo>
                        <a:lnTo>
                          <a:pt x="73" y="199"/>
                        </a:lnTo>
                        <a:lnTo>
                          <a:pt x="87" y="204"/>
                        </a:lnTo>
                        <a:lnTo>
                          <a:pt x="102" y="208"/>
                        </a:lnTo>
                        <a:lnTo>
                          <a:pt x="117" y="212"/>
                        </a:lnTo>
                        <a:lnTo>
                          <a:pt x="134" y="214"/>
                        </a:lnTo>
                        <a:lnTo>
                          <a:pt x="150" y="216"/>
                        </a:lnTo>
                        <a:lnTo>
                          <a:pt x="167" y="216"/>
                        </a:lnTo>
                        <a:lnTo>
                          <a:pt x="184" y="214"/>
                        </a:lnTo>
                        <a:lnTo>
                          <a:pt x="200" y="213"/>
                        </a:lnTo>
                        <a:lnTo>
                          <a:pt x="217" y="210"/>
                        </a:lnTo>
                        <a:lnTo>
                          <a:pt x="232" y="207"/>
                        </a:lnTo>
                        <a:lnTo>
                          <a:pt x="247" y="201"/>
                        </a:lnTo>
                        <a:lnTo>
                          <a:pt x="261" y="196"/>
                        </a:lnTo>
                        <a:lnTo>
                          <a:pt x="273" y="190"/>
                        </a:lnTo>
                        <a:lnTo>
                          <a:pt x="285" y="182"/>
                        </a:lnTo>
                        <a:lnTo>
                          <a:pt x="297" y="175"/>
                        </a:lnTo>
                        <a:lnTo>
                          <a:pt x="306" y="167"/>
                        </a:lnTo>
                        <a:lnTo>
                          <a:pt x="314" y="158"/>
                        </a:lnTo>
                        <a:lnTo>
                          <a:pt x="321" y="148"/>
                        </a:lnTo>
                        <a:lnTo>
                          <a:pt x="327" y="137"/>
                        </a:lnTo>
                        <a:lnTo>
                          <a:pt x="331" y="127"/>
                        </a:lnTo>
                        <a:lnTo>
                          <a:pt x="334" y="117"/>
                        </a:lnTo>
                        <a:lnTo>
                          <a:pt x="335" y="105"/>
                        </a:lnTo>
                        <a:lnTo>
                          <a:pt x="334" y="95"/>
                        </a:lnTo>
                        <a:lnTo>
                          <a:pt x="331" y="83"/>
                        </a:lnTo>
                        <a:lnTo>
                          <a:pt x="327" y="73"/>
                        </a:lnTo>
                        <a:lnTo>
                          <a:pt x="321" y="64"/>
                        </a:lnTo>
                        <a:lnTo>
                          <a:pt x="314" y="54"/>
                        </a:lnTo>
                        <a:lnTo>
                          <a:pt x="306" y="46"/>
                        </a:lnTo>
                        <a:lnTo>
                          <a:pt x="297" y="37"/>
                        </a:lnTo>
                        <a:lnTo>
                          <a:pt x="285" y="29"/>
                        </a:lnTo>
                        <a:lnTo>
                          <a:pt x="273" y="23"/>
                        </a:lnTo>
                        <a:lnTo>
                          <a:pt x="261" y="17"/>
                        </a:lnTo>
                        <a:lnTo>
                          <a:pt x="247" y="12"/>
                        </a:lnTo>
                        <a:lnTo>
                          <a:pt x="232" y="8"/>
                        </a:lnTo>
                        <a:lnTo>
                          <a:pt x="217" y="4"/>
                        </a:lnTo>
                        <a:lnTo>
                          <a:pt x="200" y="1"/>
                        </a:lnTo>
                        <a:lnTo>
                          <a:pt x="184" y="0"/>
                        </a:lnTo>
                        <a:lnTo>
                          <a:pt x="167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4" name="Group 606"/>
                <p:cNvGrpSpPr>
                  <a:grpSpLocks/>
                </p:cNvGrpSpPr>
                <p:nvPr/>
              </p:nvGrpSpPr>
              <p:grpSpPr bwMode="auto">
                <a:xfrm>
                  <a:off x="4498" y="1351"/>
                  <a:ext cx="448" cy="578"/>
                  <a:chOff x="4247" y="799"/>
                  <a:chExt cx="448" cy="578"/>
                </a:xfrm>
              </p:grpSpPr>
              <p:sp>
                <p:nvSpPr>
                  <p:cNvPr id="356" name="Line 607"/>
                  <p:cNvSpPr>
                    <a:spLocks noChangeShapeType="1"/>
                  </p:cNvSpPr>
                  <p:nvPr/>
                </p:nvSpPr>
                <p:spPr bwMode="auto">
                  <a:xfrm>
                    <a:off x="4330" y="799"/>
                    <a:ext cx="358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7" name="Line 608"/>
                  <p:cNvSpPr>
                    <a:spLocks noChangeShapeType="1"/>
                  </p:cNvSpPr>
                  <p:nvPr/>
                </p:nvSpPr>
                <p:spPr bwMode="auto">
                  <a:xfrm>
                    <a:off x="4321" y="800"/>
                    <a:ext cx="367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8" name="Line 609"/>
                  <p:cNvSpPr>
                    <a:spLocks noChangeShapeType="1"/>
                  </p:cNvSpPr>
                  <p:nvPr/>
                </p:nvSpPr>
                <p:spPr bwMode="auto">
                  <a:xfrm>
                    <a:off x="4313" y="801"/>
                    <a:ext cx="375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" name="Line 610"/>
                  <p:cNvSpPr>
                    <a:spLocks noChangeShapeType="1"/>
                  </p:cNvSpPr>
                  <p:nvPr/>
                </p:nvSpPr>
                <p:spPr bwMode="auto">
                  <a:xfrm>
                    <a:off x="4305" y="803"/>
                    <a:ext cx="382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0" name="Line 611"/>
                  <p:cNvSpPr>
                    <a:spLocks noChangeShapeType="1"/>
                  </p:cNvSpPr>
                  <p:nvPr/>
                </p:nvSpPr>
                <p:spPr bwMode="auto">
                  <a:xfrm>
                    <a:off x="4298" y="805"/>
                    <a:ext cx="388" cy="56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1" name="Line 612"/>
                  <p:cNvSpPr>
                    <a:spLocks noChangeShapeType="1"/>
                  </p:cNvSpPr>
                  <p:nvPr/>
                </p:nvSpPr>
                <p:spPr bwMode="auto">
                  <a:xfrm>
                    <a:off x="4290" y="808"/>
                    <a:ext cx="396" cy="56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2" name="Line 613"/>
                  <p:cNvSpPr>
                    <a:spLocks noChangeShapeType="1"/>
                  </p:cNvSpPr>
                  <p:nvPr/>
                </p:nvSpPr>
                <p:spPr bwMode="auto">
                  <a:xfrm>
                    <a:off x="4283" y="810"/>
                    <a:ext cx="402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3" name="Line 614"/>
                  <p:cNvSpPr>
                    <a:spLocks noChangeShapeType="1"/>
                  </p:cNvSpPr>
                  <p:nvPr/>
                </p:nvSpPr>
                <p:spPr bwMode="auto">
                  <a:xfrm>
                    <a:off x="4277" y="814"/>
                    <a:ext cx="407" cy="55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4" name="Line 615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817"/>
                    <a:ext cx="413" cy="55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5" name="Line 616"/>
                  <p:cNvSpPr>
                    <a:spLocks noChangeShapeType="1"/>
                  </p:cNvSpPr>
                  <p:nvPr/>
                </p:nvSpPr>
                <p:spPr bwMode="auto">
                  <a:xfrm>
                    <a:off x="4266" y="822"/>
                    <a:ext cx="418" cy="54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6" name="Line 617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826"/>
                    <a:ext cx="423" cy="54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7" name="Line 61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831"/>
                    <a:ext cx="426" cy="54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8" name="Line 619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835"/>
                    <a:ext cx="430" cy="53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9" name="Line 620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841"/>
                    <a:ext cx="431" cy="53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0" name="Line 621"/>
                  <p:cNvSpPr>
                    <a:spLocks noChangeShapeType="1"/>
                  </p:cNvSpPr>
                  <p:nvPr/>
                </p:nvSpPr>
                <p:spPr bwMode="auto">
                  <a:xfrm>
                    <a:off x="4248" y="846"/>
                    <a:ext cx="434" cy="52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1" name="Line 622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51"/>
                    <a:ext cx="435" cy="52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2" name="Line 623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57"/>
                    <a:ext cx="435" cy="51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3" name="Line 624"/>
                  <p:cNvSpPr>
                    <a:spLocks noChangeShapeType="1"/>
                  </p:cNvSpPr>
                  <p:nvPr/>
                </p:nvSpPr>
                <p:spPr bwMode="auto">
                  <a:xfrm>
                    <a:off x="4247" y="862"/>
                    <a:ext cx="435" cy="51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4" name="Line 625"/>
                  <p:cNvSpPr>
                    <a:spLocks noChangeShapeType="1"/>
                  </p:cNvSpPr>
                  <p:nvPr/>
                </p:nvSpPr>
                <p:spPr bwMode="auto">
                  <a:xfrm>
                    <a:off x="4248" y="868"/>
                    <a:ext cx="434" cy="50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5" name="Line 626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873"/>
                    <a:ext cx="431" cy="50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6" name="Line 627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877"/>
                    <a:ext cx="430" cy="49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7" name="Line 62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882"/>
                    <a:ext cx="426" cy="49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8" name="Line 629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886"/>
                    <a:ext cx="423" cy="48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9" name="Line 630"/>
                  <p:cNvSpPr>
                    <a:spLocks noChangeShapeType="1"/>
                  </p:cNvSpPr>
                  <p:nvPr/>
                </p:nvSpPr>
                <p:spPr bwMode="auto">
                  <a:xfrm>
                    <a:off x="4266" y="890"/>
                    <a:ext cx="418" cy="48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0" name="Line 631"/>
                  <p:cNvSpPr>
                    <a:spLocks noChangeShapeType="1"/>
                  </p:cNvSpPr>
                  <p:nvPr/>
                </p:nvSpPr>
                <p:spPr bwMode="auto">
                  <a:xfrm>
                    <a:off x="4271" y="894"/>
                    <a:ext cx="413" cy="48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1" name="Line 632"/>
                  <p:cNvSpPr>
                    <a:spLocks noChangeShapeType="1"/>
                  </p:cNvSpPr>
                  <p:nvPr/>
                </p:nvSpPr>
                <p:spPr bwMode="auto">
                  <a:xfrm>
                    <a:off x="4277" y="897"/>
                    <a:ext cx="407" cy="47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2" name="Line 633"/>
                  <p:cNvSpPr>
                    <a:spLocks noChangeShapeType="1"/>
                  </p:cNvSpPr>
                  <p:nvPr/>
                </p:nvSpPr>
                <p:spPr bwMode="auto">
                  <a:xfrm>
                    <a:off x="4283" y="900"/>
                    <a:ext cx="402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3" name="Line 634"/>
                  <p:cNvSpPr>
                    <a:spLocks noChangeShapeType="1"/>
                  </p:cNvSpPr>
                  <p:nvPr/>
                </p:nvSpPr>
                <p:spPr bwMode="auto">
                  <a:xfrm>
                    <a:off x="4290" y="902"/>
                    <a:ext cx="396" cy="47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4" name="Line 635"/>
                  <p:cNvSpPr>
                    <a:spLocks noChangeShapeType="1"/>
                  </p:cNvSpPr>
                  <p:nvPr/>
                </p:nvSpPr>
                <p:spPr bwMode="auto">
                  <a:xfrm>
                    <a:off x="4298" y="904"/>
                    <a:ext cx="388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5" name="Line 636"/>
                  <p:cNvSpPr>
                    <a:spLocks noChangeShapeType="1"/>
                  </p:cNvSpPr>
                  <p:nvPr/>
                </p:nvSpPr>
                <p:spPr bwMode="auto">
                  <a:xfrm>
                    <a:off x="4305" y="906"/>
                    <a:ext cx="382" cy="47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6" name="Line 637"/>
                  <p:cNvSpPr>
                    <a:spLocks noChangeShapeType="1"/>
                  </p:cNvSpPr>
                  <p:nvPr/>
                </p:nvSpPr>
                <p:spPr bwMode="auto">
                  <a:xfrm>
                    <a:off x="4313" y="907"/>
                    <a:ext cx="375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7" name="Line 638"/>
                  <p:cNvSpPr>
                    <a:spLocks noChangeShapeType="1"/>
                  </p:cNvSpPr>
                  <p:nvPr/>
                </p:nvSpPr>
                <p:spPr bwMode="auto">
                  <a:xfrm>
                    <a:off x="4321" y="907"/>
                    <a:ext cx="367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8" name="Line 639"/>
                  <p:cNvSpPr>
                    <a:spLocks noChangeShapeType="1"/>
                  </p:cNvSpPr>
                  <p:nvPr/>
                </p:nvSpPr>
                <p:spPr bwMode="auto">
                  <a:xfrm>
                    <a:off x="4330" y="907"/>
                    <a:ext cx="358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4338" y="907"/>
                    <a:ext cx="351" cy="4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0" name="Line 641"/>
                  <p:cNvSpPr>
                    <a:spLocks noChangeShapeType="1"/>
                  </p:cNvSpPr>
                  <p:nvPr/>
                </p:nvSpPr>
                <p:spPr bwMode="auto">
                  <a:xfrm>
                    <a:off x="4346" y="905"/>
                    <a:ext cx="343" cy="472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1" name="Line 642"/>
                  <p:cNvSpPr>
                    <a:spLocks noChangeShapeType="1"/>
                  </p:cNvSpPr>
                  <p:nvPr/>
                </p:nvSpPr>
                <p:spPr bwMode="auto">
                  <a:xfrm>
                    <a:off x="4355" y="904"/>
                    <a:ext cx="335" cy="47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2" name="Line 643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902"/>
                    <a:ext cx="329" cy="47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3" name="Line 644"/>
                  <p:cNvSpPr>
                    <a:spLocks noChangeShapeType="1"/>
                  </p:cNvSpPr>
                  <p:nvPr/>
                </p:nvSpPr>
                <p:spPr bwMode="auto">
                  <a:xfrm>
                    <a:off x="4369" y="900"/>
                    <a:ext cx="322" cy="47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4" name="Line 645"/>
                  <p:cNvSpPr>
                    <a:spLocks noChangeShapeType="1"/>
                  </p:cNvSpPr>
                  <p:nvPr/>
                </p:nvSpPr>
                <p:spPr bwMode="auto">
                  <a:xfrm>
                    <a:off x="4376" y="896"/>
                    <a:ext cx="316" cy="48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5" name="Line 646"/>
                  <p:cNvSpPr>
                    <a:spLocks noChangeShapeType="1"/>
                  </p:cNvSpPr>
                  <p:nvPr/>
                </p:nvSpPr>
                <p:spPr bwMode="auto">
                  <a:xfrm>
                    <a:off x="4383" y="893"/>
                    <a:ext cx="309" cy="48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6" name="Line 647"/>
                  <p:cNvSpPr>
                    <a:spLocks noChangeShapeType="1"/>
                  </p:cNvSpPr>
                  <p:nvPr/>
                </p:nvSpPr>
                <p:spPr bwMode="auto">
                  <a:xfrm>
                    <a:off x="4389" y="889"/>
                    <a:ext cx="304" cy="48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7" name="Line 648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885"/>
                    <a:ext cx="299" cy="491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8" name="Line 649"/>
                  <p:cNvSpPr>
                    <a:spLocks noChangeShapeType="1"/>
                  </p:cNvSpPr>
                  <p:nvPr/>
                </p:nvSpPr>
                <p:spPr bwMode="auto">
                  <a:xfrm>
                    <a:off x="4399" y="881"/>
                    <a:ext cx="294" cy="494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9" name="Line 650"/>
                  <p:cNvSpPr>
                    <a:spLocks noChangeShapeType="1"/>
                  </p:cNvSpPr>
                  <p:nvPr/>
                </p:nvSpPr>
                <p:spPr bwMode="auto">
                  <a:xfrm>
                    <a:off x="4403" y="876"/>
                    <a:ext cx="291" cy="49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0" name="Line 651"/>
                  <p:cNvSpPr>
                    <a:spLocks noChangeShapeType="1"/>
                  </p:cNvSpPr>
                  <p:nvPr/>
                </p:nvSpPr>
                <p:spPr bwMode="auto">
                  <a:xfrm>
                    <a:off x="4407" y="871"/>
                    <a:ext cx="287" cy="50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1" name="Line 652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866"/>
                    <a:ext cx="284" cy="50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2" name="Line 653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861"/>
                    <a:ext cx="283" cy="51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3" name="Line 654"/>
                  <p:cNvSpPr>
                    <a:spLocks noChangeShapeType="1"/>
                  </p:cNvSpPr>
                  <p:nvPr/>
                </p:nvSpPr>
                <p:spPr bwMode="auto">
                  <a:xfrm>
                    <a:off x="4413" y="856"/>
                    <a:ext cx="282" cy="51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4" name="Line 655"/>
                  <p:cNvSpPr>
                    <a:spLocks noChangeShapeType="1"/>
                  </p:cNvSpPr>
                  <p:nvPr/>
                </p:nvSpPr>
                <p:spPr bwMode="auto">
                  <a:xfrm>
                    <a:off x="4414" y="850"/>
                    <a:ext cx="281" cy="52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5" name="Line 656"/>
                  <p:cNvSpPr>
                    <a:spLocks noChangeShapeType="1"/>
                  </p:cNvSpPr>
                  <p:nvPr/>
                </p:nvSpPr>
                <p:spPr bwMode="auto">
                  <a:xfrm>
                    <a:off x="4413" y="844"/>
                    <a:ext cx="282" cy="52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6" name="Line 657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839"/>
                    <a:ext cx="283" cy="53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7" name="Line 658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834"/>
                    <a:ext cx="284" cy="53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8" name="Line 659"/>
                  <p:cNvSpPr>
                    <a:spLocks noChangeShapeType="1"/>
                  </p:cNvSpPr>
                  <p:nvPr/>
                </p:nvSpPr>
                <p:spPr bwMode="auto">
                  <a:xfrm>
                    <a:off x="4407" y="829"/>
                    <a:ext cx="287" cy="54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9" name="Line 660"/>
                  <p:cNvSpPr>
                    <a:spLocks noChangeShapeType="1"/>
                  </p:cNvSpPr>
                  <p:nvPr/>
                </p:nvSpPr>
                <p:spPr bwMode="auto">
                  <a:xfrm>
                    <a:off x="4403" y="825"/>
                    <a:ext cx="291" cy="54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0" name="Line 661"/>
                  <p:cNvSpPr>
                    <a:spLocks noChangeShapeType="1"/>
                  </p:cNvSpPr>
                  <p:nvPr/>
                </p:nvSpPr>
                <p:spPr bwMode="auto">
                  <a:xfrm>
                    <a:off x="4399" y="821"/>
                    <a:ext cx="294" cy="55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" name="Line 662"/>
                  <p:cNvSpPr>
                    <a:spLocks noChangeShapeType="1"/>
                  </p:cNvSpPr>
                  <p:nvPr/>
                </p:nvSpPr>
                <p:spPr bwMode="auto">
                  <a:xfrm>
                    <a:off x="4394" y="816"/>
                    <a:ext cx="299" cy="555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2" name="Line 663"/>
                  <p:cNvSpPr>
                    <a:spLocks noChangeShapeType="1"/>
                  </p:cNvSpPr>
                  <p:nvPr/>
                </p:nvSpPr>
                <p:spPr bwMode="auto">
                  <a:xfrm>
                    <a:off x="4389" y="813"/>
                    <a:ext cx="304" cy="55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3" name="Line 664"/>
                  <p:cNvSpPr>
                    <a:spLocks noChangeShapeType="1"/>
                  </p:cNvSpPr>
                  <p:nvPr/>
                </p:nvSpPr>
                <p:spPr bwMode="auto">
                  <a:xfrm>
                    <a:off x="4383" y="810"/>
                    <a:ext cx="309" cy="56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4" name="Line 665"/>
                  <p:cNvSpPr>
                    <a:spLocks noChangeShapeType="1"/>
                  </p:cNvSpPr>
                  <p:nvPr/>
                </p:nvSpPr>
                <p:spPr bwMode="auto">
                  <a:xfrm>
                    <a:off x="4376" y="807"/>
                    <a:ext cx="316" cy="563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5" name="Line 666"/>
                  <p:cNvSpPr>
                    <a:spLocks noChangeShapeType="1"/>
                  </p:cNvSpPr>
                  <p:nvPr/>
                </p:nvSpPr>
                <p:spPr bwMode="auto">
                  <a:xfrm>
                    <a:off x="4369" y="804"/>
                    <a:ext cx="322" cy="566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6" name="Line 667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802"/>
                    <a:ext cx="329" cy="567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7" name="Line 668"/>
                  <p:cNvSpPr>
                    <a:spLocks noChangeShapeType="1"/>
                  </p:cNvSpPr>
                  <p:nvPr/>
                </p:nvSpPr>
                <p:spPr bwMode="auto">
                  <a:xfrm>
                    <a:off x="4355" y="801"/>
                    <a:ext cx="335" cy="568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8" name="Line 669"/>
                  <p:cNvSpPr>
                    <a:spLocks noChangeShapeType="1"/>
                  </p:cNvSpPr>
                  <p:nvPr/>
                </p:nvSpPr>
                <p:spPr bwMode="auto">
                  <a:xfrm>
                    <a:off x="4346" y="800"/>
                    <a:ext cx="343" cy="5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9" name="Line 670"/>
                  <p:cNvSpPr>
                    <a:spLocks noChangeShapeType="1"/>
                  </p:cNvSpPr>
                  <p:nvPr/>
                </p:nvSpPr>
                <p:spPr bwMode="auto">
                  <a:xfrm>
                    <a:off x="4338" y="799"/>
                    <a:ext cx="351" cy="5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0" name="Freeform 671"/>
                  <p:cNvSpPr>
                    <a:spLocks/>
                  </p:cNvSpPr>
                  <p:nvPr/>
                </p:nvSpPr>
                <p:spPr bwMode="auto">
                  <a:xfrm>
                    <a:off x="4682" y="1369"/>
                    <a:ext cx="13" cy="8"/>
                  </a:xfrm>
                  <a:custGeom>
                    <a:avLst/>
                    <a:gdLst>
                      <a:gd name="T0" fmla="*/ 5 w 24"/>
                      <a:gd name="T1" fmla="*/ 0 h 16"/>
                      <a:gd name="T2" fmla="*/ 5 w 24"/>
                      <a:gd name="T3" fmla="*/ 0 h 16"/>
                      <a:gd name="T4" fmla="*/ 3 w 24"/>
                      <a:gd name="T5" fmla="*/ 1 h 16"/>
                      <a:gd name="T6" fmla="*/ 2 w 24"/>
                      <a:gd name="T7" fmla="*/ 1 h 16"/>
                      <a:gd name="T8" fmla="*/ 1 w 24"/>
                      <a:gd name="T9" fmla="*/ 2 h 16"/>
                      <a:gd name="T10" fmla="*/ 1 w 24"/>
                      <a:gd name="T11" fmla="*/ 2 h 16"/>
                      <a:gd name="T12" fmla="*/ 0 w 24"/>
                      <a:gd name="T13" fmla="*/ 3 h 16"/>
                      <a:gd name="T14" fmla="*/ 0 w 24"/>
                      <a:gd name="T15" fmla="*/ 4 h 16"/>
                      <a:gd name="T16" fmla="*/ 0 w 24"/>
                      <a:gd name="T17" fmla="*/ 5 h 16"/>
                      <a:gd name="T18" fmla="*/ 0 w 24"/>
                      <a:gd name="T19" fmla="*/ 6 h 16"/>
                      <a:gd name="T20" fmla="*/ 1 w 24"/>
                      <a:gd name="T21" fmla="*/ 6 h 16"/>
                      <a:gd name="T22" fmla="*/ 1 w 24"/>
                      <a:gd name="T23" fmla="*/ 7 h 16"/>
                      <a:gd name="T24" fmla="*/ 2 w 24"/>
                      <a:gd name="T25" fmla="*/ 8 h 16"/>
                      <a:gd name="T26" fmla="*/ 3 w 24"/>
                      <a:gd name="T27" fmla="*/ 8 h 16"/>
                      <a:gd name="T28" fmla="*/ 5 w 24"/>
                      <a:gd name="T29" fmla="*/ 8 h 16"/>
                      <a:gd name="T30" fmla="*/ 5 w 24"/>
                      <a:gd name="T31" fmla="*/ 8 h 16"/>
                      <a:gd name="T32" fmla="*/ 7 w 24"/>
                      <a:gd name="T33" fmla="*/ 8 h 16"/>
                      <a:gd name="T34" fmla="*/ 8 w 24"/>
                      <a:gd name="T35" fmla="*/ 8 h 16"/>
                      <a:gd name="T36" fmla="*/ 10 w 24"/>
                      <a:gd name="T37" fmla="*/ 8 h 16"/>
                      <a:gd name="T38" fmla="*/ 10 w 24"/>
                      <a:gd name="T39" fmla="*/ 8 h 16"/>
                      <a:gd name="T40" fmla="*/ 12 w 24"/>
                      <a:gd name="T41" fmla="*/ 7 h 16"/>
                      <a:gd name="T42" fmla="*/ 12 w 24"/>
                      <a:gd name="T43" fmla="*/ 6 h 16"/>
                      <a:gd name="T44" fmla="*/ 12 w 24"/>
                      <a:gd name="T45" fmla="*/ 6 h 16"/>
                      <a:gd name="T46" fmla="*/ 13 w 24"/>
                      <a:gd name="T47" fmla="*/ 5 h 16"/>
                      <a:gd name="T48" fmla="*/ 13 w 24"/>
                      <a:gd name="T49" fmla="*/ 4 h 16"/>
                      <a:gd name="T50" fmla="*/ 12 w 24"/>
                      <a:gd name="T51" fmla="*/ 3 h 16"/>
                      <a:gd name="T52" fmla="*/ 12 w 24"/>
                      <a:gd name="T53" fmla="*/ 2 h 16"/>
                      <a:gd name="T54" fmla="*/ 12 w 24"/>
                      <a:gd name="T55" fmla="*/ 2 h 16"/>
                      <a:gd name="T56" fmla="*/ 10 w 24"/>
                      <a:gd name="T57" fmla="*/ 1 h 16"/>
                      <a:gd name="T58" fmla="*/ 10 w 24"/>
                      <a:gd name="T59" fmla="*/ 1 h 16"/>
                      <a:gd name="T60" fmla="*/ 8 w 24"/>
                      <a:gd name="T61" fmla="*/ 0 h 16"/>
                      <a:gd name="T62" fmla="*/ 7 w 24"/>
                      <a:gd name="T63" fmla="*/ 0 h 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16">
                        <a:moveTo>
                          <a:pt x="11" y="0"/>
                        </a:move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7" y="2"/>
                        </a:lnTo>
                        <a:lnTo>
                          <a:pt x="6" y="2"/>
                        </a:lnTo>
                        <a:lnTo>
                          <a:pt x="5" y="2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6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0" y="11"/>
                        </a:lnTo>
                        <a:lnTo>
                          <a:pt x="1" y="11"/>
                        </a:lnTo>
                        <a:lnTo>
                          <a:pt x="1" y="12"/>
                        </a:lnTo>
                        <a:lnTo>
                          <a:pt x="2" y="12"/>
                        </a:lnTo>
                        <a:lnTo>
                          <a:pt x="2" y="13"/>
                        </a:lnTo>
                        <a:lnTo>
                          <a:pt x="4" y="13"/>
                        </a:lnTo>
                        <a:lnTo>
                          <a:pt x="4" y="15"/>
                        </a:lnTo>
                        <a:lnTo>
                          <a:pt x="5" y="15"/>
                        </a:lnTo>
                        <a:lnTo>
                          <a:pt x="6" y="15"/>
                        </a:lnTo>
                        <a:lnTo>
                          <a:pt x="7" y="16"/>
                        </a:lnTo>
                        <a:lnTo>
                          <a:pt x="9" y="16"/>
                        </a:lnTo>
                        <a:lnTo>
                          <a:pt x="10" y="16"/>
                        </a:lnTo>
                        <a:lnTo>
                          <a:pt x="11" y="16"/>
                        </a:lnTo>
                        <a:lnTo>
                          <a:pt x="13" y="16"/>
                        </a:lnTo>
                        <a:lnTo>
                          <a:pt x="14" y="16"/>
                        </a:lnTo>
                        <a:lnTo>
                          <a:pt x="15" y="16"/>
                        </a:lnTo>
                        <a:lnTo>
                          <a:pt x="16" y="15"/>
                        </a:lnTo>
                        <a:lnTo>
                          <a:pt x="18" y="15"/>
                        </a:lnTo>
                        <a:lnTo>
                          <a:pt x="19" y="15"/>
                        </a:lnTo>
                        <a:lnTo>
                          <a:pt x="20" y="13"/>
                        </a:lnTo>
                        <a:lnTo>
                          <a:pt x="22" y="13"/>
                        </a:lnTo>
                        <a:lnTo>
                          <a:pt x="22" y="12"/>
                        </a:lnTo>
                        <a:lnTo>
                          <a:pt x="23" y="12"/>
                        </a:lnTo>
                        <a:lnTo>
                          <a:pt x="23" y="11"/>
                        </a:lnTo>
                        <a:lnTo>
                          <a:pt x="24" y="9"/>
                        </a:lnTo>
                        <a:lnTo>
                          <a:pt x="24" y="8"/>
                        </a:lnTo>
                        <a:lnTo>
                          <a:pt x="24" y="7"/>
                        </a:lnTo>
                        <a:lnTo>
                          <a:pt x="23" y="6"/>
                        </a:lnTo>
                        <a:lnTo>
                          <a:pt x="23" y="4"/>
                        </a:lnTo>
                        <a:lnTo>
                          <a:pt x="22" y="4"/>
                        </a:lnTo>
                        <a:lnTo>
                          <a:pt x="22" y="3"/>
                        </a:lnTo>
                        <a:lnTo>
                          <a:pt x="20" y="3"/>
                        </a:lnTo>
                        <a:lnTo>
                          <a:pt x="19" y="2"/>
                        </a:lnTo>
                        <a:lnTo>
                          <a:pt x="18" y="2"/>
                        </a:lnTo>
                        <a:lnTo>
                          <a:pt x="16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1" name="Freeform 672"/>
                  <p:cNvSpPr>
                    <a:spLocks/>
                  </p:cNvSpPr>
                  <p:nvPr/>
                </p:nvSpPr>
                <p:spPr bwMode="auto">
                  <a:xfrm>
                    <a:off x="4247" y="799"/>
                    <a:ext cx="167" cy="108"/>
                  </a:xfrm>
                  <a:custGeom>
                    <a:avLst/>
                    <a:gdLst>
                      <a:gd name="T0" fmla="*/ 75 w 333"/>
                      <a:gd name="T1" fmla="*/ 1 h 216"/>
                      <a:gd name="T2" fmla="*/ 58 w 333"/>
                      <a:gd name="T3" fmla="*/ 3 h 216"/>
                      <a:gd name="T4" fmla="*/ 43 w 333"/>
                      <a:gd name="T5" fmla="*/ 9 h 216"/>
                      <a:gd name="T6" fmla="*/ 30 w 333"/>
                      <a:gd name="T7" fmla="*/ 15 h 216"/>
                      <a:gd name="T8" fmla="*/ 19 w 333"/>
                      <a:gd name="T9" fmla="*/ 23 h 216"/>
                      <a:gd name="T10" fmla="*/ 10 w 333"/>
                      <a:gd name="T11" fmla="*/ 32 h 216"/>
                      <a:gd name="T12" fmla="*/ 4 w 333"/>
                      <a:gd name="T13" fmla="*/ 41 h 216"/>
                      <a:gd name="T14" fmla="*/ 0 w 333"/>
                      <a:gd name="T15" fmla="*/ 52 h 216"/>
                      <a:gd name="T16" fmla="*/ 0 w 333"/>
                      <a:gd name="T17" fmla="*/ 63 h 216"/>
                      <a:gd name="T18" fmla="*/ 4 w 333"/>
                      <a:gd name="T19" fmla="*/ 73 h 216"/>
                      <a:gd name="T20" fmla="*/ 10 w 333"/>
                      <a:gd name="T21" fmla="*/ 82 h 216"/>
                      <a:gd name="T22" fmla="*/ 19 w 333"/>
                      <a:gd name="T23" fmla="*/ 91 h 216"/>
                      <a:gd name="T24" fmla="*/ 30 w 333"/>
                      <a:gd name="T25" fmla="*/ 98 h 216"/>
                      <a:gd name="T26" fmla="*/ 43 w 333"/>
                      <a:gd name="T27" fmla="*/ 103 h 216"/>
                      <a:gd name="T28" fmla="*/ 58 w 333"/>
                      <a:gd name="T29" fmla="*/ 107 h 216"/>
                      <a:gd name="T30" fmla="*/ 75 w 333"/>
                      <a:gd name="T31" fmla="*/ 108 h 216"/>
                      <a:gd name="T32" fmla="*/ 91 w 333"/>
                      <a:gd name="T33" fmla="*/ 107 h 216"/>
                      <a:gd name="T34" fmla="*/ 108 w 333"/>
                      <a:gd name="T35" fmla="*/ 105 h 216"/>
                      <a:gd name="T36" fmla="*/ 123 w 333"/>
                      <a:gd name="T37" fmla="*/ 100 h 216"/>
                      <a:gd name="T38" fmla="*/ 136 w 333"/>
                      <a:gd name="T39" fmla="*/ 94 h 216"/>
                      <a:gd name="T40" fmla="*/ 148 w 333"/>
                      <a:gd name="T41" fmla="*/ 86 h 216"/>
                      <a:gd name="T42" fmla="*/ 157 w 333"/>
                      <a:gd name="T43" fmla="*/ 77 h 216"/>
                      <a:gd name="T44" fmla="*/ 163 w 333"/>
                      <a:gd name="T45" fmla="*/ 67 h 216"/>
                      <a:gd name="T46" fmla="*/ 166 w 333"/>
                      <a:gd name="T47" fmla="*/ 57 h 216"/>
                      <a:gd name="T48" fmla="*/ 166 w 333"/>
                      <a:gd name="T49" fmla="*/ 45 h 216"/>
                      <a:gd name="T50" fmla="*/ 163 w 333"/>
                      <a:gd name="T51" fmla="*/ 35 h 216"/>
                      <a:gd name="T52" fmla="*/ 157 w 333"/>
                      <a:gd name="T53" fmla="*/ 25 h 216"/>
                      <a:gd name="T54" fmla="*/ 148 w 333"/>
                      <a:gd name="T55" fmla="*/ 17 h 216"/>
                      <a:gd name="T56" fmla="*/ 136 w 333"/>
                      <a:gd name="T57" fmla="*/ 11 h 216"/>
                      <a:gd name="T58" fmla="*/ 123 w 333"/>
                      <a:gd name="T59" fmla="*/ 5 h 216"/>
                      <a:gd name="T60" fmla="*/ 108 w 333"/>
                      <a:gd name="T61" fmla="*/ 2 h 216"/>
                      <a:gd name="T62" fmla="*/ 91 w 333"/>
                      <a:gd name="T63" fmla="*/ 0 h 21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3" h="216">
                        <a:moveTo>
                          <a:pt x="165" y="0"/>
                        </a:moveTo>
                        <a:lnTo>
                          <a:pt x="149" y="1"/>
                        </a:lnTo>
                        <a:lnTo>
                          <a:pt x="132" y="4"/>
                        </a:lnTo>
                        <a:lnTo>
                          <a:pt x="115" y="6"/>
                        </a:lnTo>
                        <a:lnTo>
                          <a:pt x="101" y="12"/>
                        </a:lnTo>
                        <a:lnTo>
                          <a:pt x="86" y="17"/>
                        </a:lnTo>
                        <a:lnTo>
                          <a:pt x="73" y="22"/>
                        </a:lnTo>
                        <a:lnTo>
                          <a:pt x="60" y="29"/>
                        </a:lnTo>
                        <a:lnTo>
                          <a:pt x="47" y="36"/>
                        </a:lnTo>
                        <a:lnTo>
                          <a:pt x="37" y="45"/>
                        </a:lnTo>
                        <a:lnTo>
                          <a:pt x="28" y="53"/>
                        </a:lnTo>
                        <a:lnTo>
                          <a:pt x="19" y="63"/>
                        </a:lnTo>
                        <a:lnTo>
                          <a:pt x="13" y="72"/>
                        </a:lnTo>
                        <a:lnTo>
                          <a:pt x="8" y="82"/>
                        </a:lnTo>
                        <a:lnTo>
                          <a:pt x="2" y="92"/>
                        </a:lnTo>
                        <a:lnTo>
                          <a:pt x="0" y="104"/>
                        </a:lnTo>
                        <a:lnTo>
                          <a:pt x="0" y="114"/>
                        </a:lnTo>
                        <a:lnTo>
                          <a:pt x="0" y="126"/>
                        </a:lnTo>
                        <a:lnTo>
                          <a:pt x="2" y="136"/>
                        </a:lnTo>
                        <a:lnTo>
                          <a:pt x="8" y="146"/>
                        </a:lnTo>
                        <a:lnTo>
                          <a:pt x="13" y="155"/>
                        </a:lnTo>
                        <a:lnTo>
                          <a:pt x="19" y="164"/>
                        </a:lnTo>
                        <a:lnTo>
                          <a:pt x="28" y="173"/>
                        </a:lnTo>
                        <a:lnTo>
                          <a:pt x="37" y="181"/>
                        </a:lnTo>
                        <a:lnTo>
                          <a:pt x="47" y="189"/>
                        </a:lnTo>
                        <a:lnTo>
                          <a:pt x="60" y="195"/>
                        </a:lnTo>
                        <a:lnTo>
                          <a:pt x="73" y="200"/>
                        </a:lnTo>
                        <a:lnTo>
                          <a:pt x="86" y="205"/>
                        </a:lnTo>
                        <a:lnTo>
                          <a:pt x="101" y="209"/>
                        </a:lnTo>
                        <a:lnTo>
                          <a:pt x="115" y="213"/>
                        </a:lnTo>
                        <a:lnTo>
                          <a:pt x="132" y="214"/>
                        </a:lnTo>
                        <a:lnTo>
                          <a:pt x="149" y="216"/>
                        </a:lnTo>
                        <a:lnTo>
                          <a:pt x="165" y="216"/>
                        </a:lnTo>
                        <a:lnTo>
                          <a:pt x="182" y="214"/>
                        </a:lnTo>
                        <a:lnTo>
                          <a:pt x="199" y="212"/>
                        </a:lnTo>
                        <a:lnTo>
                          <a:pt x="215" y="209"/>
                        </a:lnTo>
                        <a:lnTo>
                          <a:pt x="231" y="205"/>
                        </a:lnTo>
                        <a:lnTo>
                          <a:pt x="245" y="200"/>
                        </a:lnTo>
                        <a:lnTo>
                          <a:pt x="259" y="194"/>
                        </a:lnTo>
                        <a:lnTo>
                          <a:pt x="272" y="187"/>
                        </a:lnTo>
                        <a:lnTo>
                          <a:pt x="283" y="180"/>
                        </a:lnTo>
                        <a:lnTo>
                          <a:pt x="295" y="172"/>
                        </a:lnTo>
                        <a:lnTo>
                          <a:pt x="304" y="163"/>
                        </a:lnTo>
                        <a:lnTo>
                          <a:pt x="313" y="154"/>
                        </a:lnTo>
                        <a:lnTo>
                          <a:pt x="319" y="144"/>
                        </a:lnTo>
                        <a:lnTo>
                          <a:pt x="326" y="133"/>
                        </a:lnTo>
                        <a:lnTo>
                          <a:pt x="330" y="123"/>
                        </a:lnTo>
                        <a:lnTo>
                          <a:pt x="332" y="113"/>
                        </a:lnTo>
                        <a:lnTo>
                          <a:pt x="333" y="101"/>
                        </a:lnTo>
                        <a:lnTo>
                          <a:pt x="332" y="90"/>
                        </a:lnTo>
                        <a:lnTo>
                          <a:pt x="330" y="80"/>
                        </a:lnTo>
                        <a:lnTo>
                          <a:pt x="326" y="69"/>
                        </a:lnTo>
                        <a:lnTo>
                          <a:pt x="319" y="59"/>
                        </a:lnTo>
                        <a:lnTo>
                          <a:pt x="313" y="50"/>
                        </a:lnTo>
                        <a:lnTo>
                          <a:pt x="304" y="42"/>
                        </a:lnTo>
                        <a:lnTo>
                          <a:pt x="295" y="33"/>
                        </a:lnTo>
                        <a:lnTo>
                          <a:pt x="283" y="27"/>
                        </a:lnTo>
                        <a:lnTo>
                          <a:pt x="272" y="21"/>
                        </a:lnTo>
                        <a:lnTo>
                          <a:pt x="259" y="14"/>
                        </a:lnTo>
                        <a:lnTo>
                          <a:pt x="245" y="9"/>
                        </a:lnTo>
                        <a:lnTo>
                          <a:pt x="231" y="5"/>
                        </a:lnTo>
                        <a:lnTo>
                          <a:pt x="215" y="3"/>
                        </a:lnTo>
                        <a:lnTo>
                          <a:pt x="199" y="1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85" name="Oval 131"/>
                <p:cNvSpPr>
                  <a:spLocks noChangeArrowheads="1"/>
                </p:cNvSpPr>
                <p:nvPr/>
              </p:nvSpPr>
              <p:spPr bwMode="auto">
                <a:xfrm>
                  <a:off x="4439" y="1282"/>
                  <a:ext cx="895" cy="2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99FF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86" name="Group 405"/>
                <p:cNvGrpSpPr>
                  <a:grpSpLocks/>
                </p:cNvGrpSpPr>
                <p:nvPr/>
              </p:nvGrpSpPr>
              <p:grpSpPr bwMode="auto">
                <a:xfrm>
                  <a:off x="4502" y="981"/>
                  <a:ext cx="166" cy="476"/>
                  <a:chOff x="4251" y="429"/>
                  <a:chExt cx="166" cy="476"/>
                </a:xfrm>
              </p:grpSpPr>
              <p:sp>
                <p:nvSpPr>
                  <p:cNvPr id="290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4334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1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4325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2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4317" y="430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3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4309" y="4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4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4301" y="4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5" name="Line 411"/>
                  <p:cNvSpPr>
                    <a:spLocks noChangeShapeType="1"/>
                  </p:cNvSpPr>
                  <p:nvPr/>
                </p:nvSpPr>
                <p:spPr bwMode="auto">
                  <a:xfrm>
                    <a:off x="4294" y="435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6" name="Line 412"/>
                  <p:cNvSpPr>
                    <a:spLocks noChangeShapeType="1"/>
                  </p:cNvSpPr>
                  <p:nvPr/>
                </p:nvSpPr>
                <p:spPr bwMode="auto">
                  <a:xfrm>
                    <a:off x="4287" y="43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7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4281" y="441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8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4275" y="444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99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44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0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4265" y="45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1" name="Line 417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45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2" name="Line 418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46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3" name="Line 419"/>
                  <p:cNvSpPr>
                    <a:spLocks noChangeShapeType="1"/>
                  </p:cNvSpPr>
                  <p:nvPr/>
                </p:nvSpPr>
                <p:spPr bwMode="auto">
                  <a:xfrm>
                    <a:off x="4255" y="466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4" name="Line 420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47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5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47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6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48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7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48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8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4253" y="493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09" name="Line 425"/>
                  <p:cNvSpPr>
                    <a:spLocks noChangeShapeType="1"/>
                  </p:cNvSpPr>
                  <p:nvPr/>
                </p:nvSpPr>
                <p:spPr bwMode="auto">
                  <a:xfrm>
                    <a:off x="4255" y="498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0" name="Line 426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50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1" name="Line 427"/>
                  <p:cNvSpPr>
                    <a:spLocks noChangeShapeType="1"/>
                  </p:cNvSpPr>
                  <p:nvPr/>
                </p:nvSpPr>
                <p:spPr bwMode="auto">
                  <a:xfrm>
                    <a:off x="4261" y="50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2" name="Line 428"/>
                  <p:cNvSpPr>
                    <a:spLocks noChangeShapeType="1"/>
                  </p:cNvSpPr>
                  <p:nvPr/>
                </p:nvSpPr>
                <p:spPr bwMode="auto">
                  <a:xfrm>
                    <a:off x="4265" y="51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3" name="Line 429"/>
                  <p:cNvSpPr>
                    <a:spLocks noChangeShapeType="1"/>
                  </p:cNvSpPr>
                  <p:nvPr/>
                </p:nvSpPr>
                <p:spPr bwMode="auto">
                  <a:xfrm>
                    <a:off x="4269" y="51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4" name="Line 430"/>
                  <p:cNvSpPr>
                    <a:spLocks noChangeShapeType="1"/>
                  </p:cNvSpPr>
                  <p:nvPr/>
                </p:nvSpPr>
                <p:spPr bwMode="auto">
                  <a:xfrm>
                    <a:off x="4275" y="520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5" name="Line 431"/>
                  <p:cNvSpPr>
                    <a:spLocks noChangeShapeType="1"/>
                  </p:cNvSpPr>
                  <p:nvPr/>
                </p:nvSpPr>
                <p:spPr bwMode="auto">
                  <a:xfrm>
                    <a:off x="4281" y="524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6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4287" y="52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7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4294" y="529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8" name="Line 434"/>
                  <p:cNvSpPr>
                    <a:spLocks noChangeShapeType="1"/>
                  </p:cNvSpPr>
                  <p:nvPr/>
                </p:nvSpPr>
                <p:spPr bwMode="auto">
                  <a:xfrm>
                    <a:off x="4301" y="5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9" name="Line 435"/>
                  <p:cNvSpPr>
                    <a:spLocks noChangeShapeType="1"/>
                  </p:cNvSpPr>
                  <p:nvPr/>
                </p:nvSpPr>
                <p:spPr bwMode="auto">
                  <a:xfrm>
                    <a:off x="4309" y="5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0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4317" y="535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1" name="Line 437"/>
                  <p:cNvSpPr>
                    <a:spLocks noChangeShapeType="1"/>
                  </p:cNvSpPr>
                  <p:nvPr/>
                </p:nvSpPr>
                <p:spPr bwMode="auto">
                  <a:xfrm>
                    <a:off x="4325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2" name="Line 438"/>
                  <p:cNvSpPr>
                    <a:spLocks noChangeShapeType="1"/>
                  </p:cNvSpPr>
                  <p:nvPr/>
                </p:nvSpPr>
                <p:spPr bwMode="auto">
                  <a:xfrm>
                    <a:off x="4334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3" name="Line 439"/>
                  <p:cNvSpPr>
                    <a:spLocks noChangeShapeType="1"/>
                  </p:cNvSpPr>
                  <p:nvPr/>
                </p:nvSpPr>
                <p:spPr bwMode="auto">
                  <a:xfrm>
                    <a:off x="4342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4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4350" y="535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5" name="Line 441"/>
                  <p:cNvSpPr>
                    <a:spLocks noChangeShapeType="1"/>
                  </p:cNvSpPr>
                  <p:nvPr/>
                </p:nvSpPr>
                <p:spPr bwMode="auto">
                  <a:xfrm>
                    <a:off x="4358" y="5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6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4366" y="5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7" name="Line 443"/>
                  <p:cNvSpPr>
                    <a:spLocks noChangeShapeType="1"/>
                  </p:cNvSpPr>
                  <p:nvPr/>
                </p:nvSpPr>
                <p:spPr bwMode="auto">
                  <a:xfrm>
                    <a:off x="4373" y="529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8" name="Line 444"/>
                  <p:cNvSpPr>
                    <a:spLocks noChangeShapeType="1"/>
                  </p:cNvSpPr>
                  <p:nvPr/>
                </p:nvSpPr>
                <p:spPr bwMode="auto">
                  <a:xfrm>
                    <a:off x="4380" y="52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9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4386" y="524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0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4392" y="520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1" name="Line 447"/>
                  <p:cNvSpPr>
                    <a:spLocks noChangeShapeType="1"/>
                  </p:cNvSpPr>
                  <p:nvPr/>
                </p:nvSpPr>
                <p:spPr bwMode="auto">
                  <a:xfrm>
                    <a:off x="4398" y="51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2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51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3" name="Line 449"/>
                  <p:cNvSpPr>
                    <a:spLocks noChangeShapeType="1"/>
                  </p:cNvSpPr>
                  <p:nvPr/>
                </p:nvSpPr>
                <p:spPr bwMode="auto">
                  <a:xfrm>
                    <a:off x="4406" y="50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4" name="Line 450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50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5" name="Line 451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498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6" name="Line 452"/>
                  <p:cNvSpPr>
                    <a:spLocks noChangeShapeType="1"/>
                  </p:cNvSpPr>
                  <p:nvPr/>
                </p:nvSpPr>
                <p:spPr bwMode="auto">
                  <a:xfrm>
                    <a:off x="4414" y="493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7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48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8" name="Line 454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48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9" name="Line 455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47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0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4414" y="47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1" name="Line 457"/>
                  <p:cNvSpPr>
                    <a:spLocks noChangeShapeType="1"/>
                  </p:cNvSpPr>
                  <p:nvPr/>
                </p:nvSpPr>
                <p:spPr bwMode="auto">
                  <a:xfrm>
                    <a:off x="4412" y="466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" name="Line 458"/>
                  <p:cNvSpPr>
                    <a:spLocks noChangeShapeType="1"/>
                  </p:cNvSpPr>
                  <p:nvPr/>
                </p:nvSpPr>
                <p:spPr bwMode="auto">
                  <a:xfrm>
                    <a:off x="4410" y="46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3" name="Line 459"/>
                  <p:cNvSpPr>
                    <a:spLocks noChangeShapeType="1"/>
                  </p:cNvSpPr>
                  <p:nvPr/>
                </p:nvSpPr>
                <p:spPr bwMode="auto">
                  <a:xfrm>
                    <a:off x="4406" y="45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4" name="Line 460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45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5" name="Line 461"/>
                  <p:cNvSpPr>
                    <a:spLocks noChangeShapeType="1"/>
                  </p:cNvSpPr>
                  <p:nvPr/>
                </p:nvSpPr>
                <p:spPr bwMode="auto">
                  <a:xfrm>
                    <a:off x="4398" y="44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6" name="Line 462"/>
                  <p:cNvSpPr>
                    <a:spLocks noChangeShapeType="1"/>
                  </p:cNvSpPr>
                  <p:nvPr/>
                </p:nvSpPr>
                <p:spPr bwMode="auto">
                  <a:xfrm>
                    <a:off x="4392" y="444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7" name="Line 463"/>
                  <p:cNvSpPr>
                    <a:spLocks noChangeShapeType="1"/>
                  </p:cNvSpPr>
                  <p:nvPr/>
                </p:nvSpPr>
                <p:spPr bwMode="auto">
                  <a:xfrm>
                    <a:off x="4386" y="441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8" name="Line 464"/>
                  <p:cNvSpPr>
                    <a:spLocks noChangeShapeType="1"/>
                  </p:cNvSpPr>
                  <p:nvPr/>
                </p:nvSpPr>
                <p:spPr bwMode="auto">
                  <a:xfrm>
                    <a:off x="4380" y="43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9" name="Line 465"/>
                  <p:cNvSpPr>
                    <a:spLocks noChangeShapeType="1"/>
                  </p:cNvSpPr>
                  <p:nvPr/>
                </p:nvSpPr>
                <p:spPr bwMode="auto">
                  <a:xfrm>
                    <a:off x="4373" y="435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0" name="Line 466"/>
                  <p:cNvSpPr>
                    <a:spLocks noChangeShapeType="1"/>
                  </p:cNvSpPr>
                  <p:nvPr/>
                </p:nvSpPr>
                <p:spPr bwMode="auto">
                  <a:xfrm>
                    <a:off x="4366" y="4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1" name="Line 467"/>
                  <p:cNvSpPr>
                    <a:spLocks noChangeShapeType="1"/>
                  </p:cNvSpPr>
                  <p:nvPr/>
                </p:nvSpPr>
                <p:spPr bwMode="auto">
                  <a:xfrm>
                    <a:off x="4358" y="4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2" name="Line 468"/>
                  <p:cNvSpPr>
                    <a:spLocks noChangeShapeType="1"/>
                  </p:cNvSpPr>
                  <p:nvPr/>
                </p:nvSpPr>
                <p:spPr bwMode="auto">
                  <a:xfrm>
                    <a:off x="4350" y="430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3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42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4" name="Freeform 470"/>
                  <p:cNvSpPr>
                    <a:spLocks/>
                  </p:cNvSpPr>
                  <p:nvPr/>
                </p:nvSpPr>
                <p:spPr bwMode="auto">
                  <a:xfrm>
                    <a:off x="4251" y="798"/>
                    <a:ext cx="165" cy="107"/>
                  </a:xfrm>
                  <a:custGeom>
                    <a:avLst/>
                    <a:gdLst>
                      <a:gd name="T0" fmla="*/ 74 w 330"/>
                      <a:gd name="T1" fmla="*/ 0 h 215"/>
                      <a:gd name="T2" fmla="*/ 58 w 330"/>
                      <a:gd name="T3" fmla="*/ 3 h 215"/>
                      <a:gd name="T4" fmla="*/ 44 w 330"/>
                      <a:gd name="T5" fmla="*/ 6 h 215"/>
                      <a:gd name="T6" fmla="*/ 30 w 330"/>
                      <a:gd name="T7" fmla="*/ 12 h 215"/>
                      <a:gd name="T8" fmla="*/ 19 w 330"/>
                      <a:gd name="T9" fmla="*/ 19 h 215"/>
                      <a:gd name="T10" fmla="*/ 10 w 330"/>
                      <a:gd name="T11" fmla="*/ 28 h 215"/>
                      <a:gd name="T12" fmla="*/ 4 w 330"/>
                      <a:gd name="T13" fmla="*/ 38 h 215"/>
                      <a:gd name="T14" fmla="*/ 1 w 330"/>
                      <a:gd name="T15" fmla="*/ 48 h 215"/>
                      <a:gd name="T16" fmla="*/ 1 w 330"/>
                      <a:gd name="T17" fmla="*/ 59 h 215"/>
                      <a:gd name="T18" fmla="*/ 4 w 330"/>
                      <a:gd name="T19" fmla="*/ 69 h 215"/>
                      <a:gd name="T20" fmla="*/ 10 w 330"/>
                      <a:gd name="T21" fmla="*/ 79 h 215"/>
                      <a:gd name="T22" fmla="*/ 19 w 330"/>
                      <a:gd name="T23" fmla="*/ 88 h 215"/>
                      <a:gd name="T24" fmla="*/ 30 w 330"/>
                      <a:gd name="T25" fmla="*/ 95 h 215"/>
                      <a:gd name="T26" fmla="*/ 44 w 330"/>
                      <a:gd name="T27" fmla="*/ 101 h 215"/>
                      <a:gd name="T28" fmla="*/ 58 w 330"/>
                      <a:gd name="T29" fmla="*/ 105 h 215"/>
                      <a:gd name="T30" fmla="*/ 74 w 330"/>
                      <a:gd name="T31" fmla="*/ 107 h 215"/>
                      <a:gd name="T32" fmla="*/ 91 w 330"/>
                      <a:gd name="T33" fmla="*/ 107 h 215"/>
                      <a:gd name="T34" fmla="*/ 107 w 330"/>
                      <a:gd name="T35" fmla="*/ 105 h 215"/>
                      <a:gd name="T36" fmla="*/ 122 w 330"/>
                      <a:gd name="T37" fmla="*/ 101 h 215"/>
                      <a:gd name="T38" fmla="*/ 135 w 330"/>
                      <a:gd name="T39" fmla="*/ 95 h 215"/>
                      <a:gd name="T40" fmla="*/ 147 w 330"/>
                      <a:gd name="T41" fmla="*/ 88 h 215"/>
                      <a:gd name="T42" fmla="*/ 155 w 330"/>
                      <a:gd name="T43" fmla="*/ 79 h 215"/>
                      <a:gd name="T44" fmla="*/ 162 w 330"/>
                      <a:gd name="T45" fmla="*/ 69 h 215"/>
                      <a:gd name="T46" fmla="*/ 165 w 330"/>
                      <a:gd name="T47" fmla="*/ 59 h 215"/>
                      <a:gd name="T48" fmla="*/ 165 w 330"/>
                      <a:gd name="T49" fmla="*/ 48 h 215"/>
                      <a:gd name="T50" fmla="*/ 162 w 330"/>
                      <a:gd name="T51" fmla="*/ 38 h 215"/>
                      <a:gd name="T52" fmla="*/ 155 w 330"/>
                      <a:gd name="T53" fmla="*/ 28 h 215"/>
                      <a:gd name="T54" fmla="*/ 147 w 330"/>
                      <a:gd name="T55" fmla="*/ 19 h 215"/>
                      <a:gd name="T56" fmla="*/ 135 w 330"/>
                      <a:gd name="T57" fmla="*/ 12 h 215"/>
                      <a:gd name="T58" fmla="*/ 122 w 330"/>
                      <a:gd name="T59" fmla="*/ 6 h 215"/>
                      <a:gd name="T60" fmla="*/ 107 w 330"/>
                      <a:gd name="T61" fmla="*/ 3 h 215"/>
                      <a:gd name="T62" fmla="*/ 91 w 330"/>
                      <a:gd name="T63" fmla="*/ 0 h 2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0" h="215">
                        <a:moveTo>
                          <a:pt x="165" y="0"/>
                        </a:moveTo>
                        <a:lnTo>
                          <a:pt x="148" y="0"/>
                        </a:lnTo>
                        <a:lnTo>
                          <a:pt x="132" y="3"/>
                        </a:lnTo>
                        <a:lnTo>
                          <a:pt x="116" y="6"/>
                        </a:lnTo>
                        <a:lnTo>
                          <a:pt x="101" y="9"/>
                        </a:lnTo>
                        <a:lnTo>
                          <a:pt x="87" y="13"/>
                        </a:lnTo>
                        <a:lnTo>
                          <a:pt x="73" y="18"/>
                        </a:lnTo>
                        <a:lnTo>
                          <a:pt x="60" y="25"/>
                        </a:lnTo>
                        <a:lnTo>
                          <a:pt x="48" y="31"/>
                        </a:lnTo>
                        <a:lnTo>
                          <a:pt x="37" y="39"/>
                        </a:lnTo>
                        <a:lnTo>
                          <a:pt x="28" y="48"/>
                        </a:lnTo>
                        <a:lnTo>
                          <a:pt x="20" y="57"/>
                        </a:lnTo>
                        <a:lnTo>
                          <a:pt x="12" y="66"/>
                        </a:lnTo>
                        <a:lnTo>
                          <a:pt x="7" y="76"/>
                        </a:lnTo>
                        <a:lnTo>
                          <a:pt x="3" y="86"/>
                        </a:lnTo>
                        <a:lnTo>
                          <a:pt x="1" y="97"/>
                        </a:lnTo>
                        <a:lnTo>
                          <a:pt x="0" y="107"/>
                        </a:lnTo>
                        <a:lnTo>
                          <a:pt x="1" y="118"/>
                        </a:lnTo>
                        <a:lnTo>
                          <a:pt x="3" y="129"/>
                        </a:lnTo>
                        <a:lnTo>
                          <a:pt x="7" y="139"/>
                        </a:lnTo>
                        <a:lnTo>
                          <a:pt x="12" y="149"/>
                        </a:lnTo>
                        <a:lnTo>
                          <a:pt x="20" y="158"/>
                        </a:lnTo>
                        <a:lnTo>
                          <a:pt x="28" y="167"/>
                        </a:lnTo>
                        <a:lnTo>
                          <a:pt x="37" y="176"/>
                        </a:lnTo>
                        <a:lnTo>
                          <a:pt x="48" y="184"/>
                        </a:lnTo>
                        <a:lnTo>
                          <a:pt x="60" y="190"/>
                        </a:lnTo>
                        <a:lnTo>
                          <a:pt x="73" y="197"/>
                        </a:lnTo>
                        <a:lnTo>
                          <a:pt x="87" y="202"/>
                        </a:lnTo>
                        <a:lnTo>
                          <a:pt x="101" y="206"/>
                        </a:lnTo>
                        <a:lnTo>
                          <a:pt x="116" y="210"/>
                        </a:lnTo>
                        <a:lnTo>
                          <a:pt x="132" y="212"/>
                        </a:lnTo>
                        <a:lnTo>
                          <a:pt x="148" y="215"/>
                        </a:lnTo>
                        <a:lnTo>
                          <a:pt x="165" y="215"/>
                        </a:lnTo>
                        <a:lnTo>
                          <a:pt x="182" y="215"/>
                        </a:lnTo>
                        <a:lnTo>
                          <a:pt x="198" y="212"/>
                        </a:lnTo>
                        <a:lnTo>
                          <a:pt x="214" y="210"/>
                        </a:lnTo>
                        <a:lnTo>
                          <a:pt x="229" y="206"/>
                        </a:lnTo>
                        <a:lnTo>
                          <a:pt x="243" y="202"/>
                        </a:lnTo>
                        <a:lnTo>
                          <a:pt x="257" y="197"/>
                        </a:lnTo>
                        <a:lnTo>
                          <a:pt x="270" y="190"/>
                        </a:lnTo>
                        <a:lnTo>
                          <a:pt x="282" y="184"/>
                        </a:lnTo>
                        <a:lnTo>
                          <a:pt x="293" y="176"/>
                        </a:lnTo>
                        <a:lnTo>
                          <a:pt x="302" y="167"/>
                        </a:lnTo>
                        <a:lnTo>
                          <a:pt x="310" y="158"/>
                        </a:lnTo>
                        <a:lnTo>
                          <a:pt x="318" y="149"/>
                        </a:lnTo>
                        <a:lnTo>
                          <a:pt x="323" y="139"/>
                        </a:lnTo>
                        <a:lnTo>
                          <a:pt x="327" y="129"/>
                        </a:lnTo>
                        <a:lnTo>
                          <a:pt x="329" y="118"/>
                        </a:lnTo>
                        <a:lnTo>
                          <a:pt x="330" y="107"/>
                        </a:lnTo>
                        <a:lnTo>
                          <a:pt x="329" y="97"/>
                        </a:lnTo>
                        <a:lnTo>
                          <a:pt x="327" y="86"/>
                        </a:lnTo>
                        <a:lnTo>
                          <a:pt x="323" y="76"/>
                        </a:lnTo>
                        <a:lnTo>
                          <a:pt x="318" y="66"/>
                        </a:lnTo>
                        <a:lnTo>
                          <a:pt x="310" y="57"/>
                        </a:lnTo>
                        <a:lnTo>
                          <a:pt x="302" y="48"/>
                        </a:lnTo>
                        <a:lnTo>
                          <a:pt x="293" y="39"/>
                        </a:lnTo>
                        <a:lnTo>
                          <a:pt x="282" y="31"/>
                        </a:lnTo>
                        <a:lnTo>
                          <a:pt x="270" y="25"/>
                        </a:lnTo>
                        <a:lnTo>
                          <a:pt x="257" y="18"/>
                        </a:lnTo>
                        <a:lnTo>
                          <a:pt x="243" y="13"/>
                        </a:lnTo>
                        <a:lnTo>
                          <a:pt x="229" y="9"/>
                        </a:lnTo>
                        <a:lnTo>
                          <a:pt x="214" y="6"/>
                        </a:lnTo>
                        <a:lnTo>
                          <a:pt x="198" y="3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5" name="Freeform 471"/>
                  <p:cNvSpPr>
                    <a:spLocks/>
                  </p:cNvSpPr>
                  <p:nvPr/>
                </p:nvSpPr>
                <p:spPr bwMode="auto">
                  <a:xfrm>
                    <a:off x="4251" y="429"/>
                    <a:ext cx="165" cy="107"/>
                  </a:xfrm>
                  <a:custGeom>
                    <a:avLst/>
                    <a:gdLst>
                      <a:gd name="T0" fmla="*/ 74 w 330"/>
                      <a:gd name="T1" fmla="*/ 0 h 215"/>
                      <a:gd name="T2" fmla="*/ 58 w 330"/>
                      <a:gd name="T3" fmla="*/ 2 h 215"/>
                      <a:gd name="T4" fmla="*/ 44 w 330"/>
                      <a:gd name="T5" fmla="*/ 6 h 215"/>
                      <a:gd name="T6" fmla="*/ 30 w 330"/>
                      <a:gd name="T7" fmla="*/ 12 h 215"/>
                      <a:gd name="T8" fmla="*/ 19 w 330"/>
                      <a:gd name="T9" fmla="*/ 19 h 215"/>
                      <a:gd name="T10" fmla="*/ 10 w 330"/>
                      <a:gd name="T11" fmla="*/ 28 h 215"/>
                      <a:gd name="T12" fmla="*/ 4 w 330"/>
                      <a:gd name="T13" fmla="*/ 38 h 215"/>
                      <a:gd name="T14" fmla="*/ 1 w 330"/>
                      <a:gd name="T15" fmla="*/ 48 h 215"/>
                      <a:gd name="T16" fmla="*/ 1 w 330"/>
                      <a:gd name="T17" fmla="*/ 59 h 215"/>
                      <a:gd name="T18" fmla="*/ 4 w 330"/>
                      <a:gd name="T19" fmla="*/ 69 h 215"/>
                      <a:gd name="T20" fmla="*/ 10 w 330"/>
                      <a:gd name="T21" fmla="*/ 79 h 215"/>
                      <a:gd name="T22" fmla="*/ 19 w 330"/>
                      <a:gd name="T23" fmla="*/ 88 h 215"/>
                      <a:gd name="T24" fmla="*/ 30 w 330"/>
                      <a:gd name="T25" fmla="*/ 95 h 215"/>
                      <a:gd name="T26" fmla="*/ 44 w 330"/>
                      <a:gd name="T27" fmla="*/ 101 h 215"/>
                      <a:gd name="T28" fmla="*/ 58 w 330"/>
                      <a:gd name="T29" fmla="*/ 104 h 215"/>
                      <a:gd name="T30" fmla="*/ 74 w 330"/>
                      <a:gd name="T31" fmla="*/ 107 h 215"/>
                      <a:gd name="T32" fmla="*/ 91 w 330"/>
                      <a:gd name="T33" fmla="*/ 107 h 215"/>
                      <a:gd name="T34" fmla="*/ 107 w 330"/>
                      <a:gd name="T35" fmla="*/ 104 h 215"/>
                      <a:gd name="T36" fmla="*/ 122 w 330"/>
                      <a:gd name="T37" fmla="*/ 101 h 215"/>
                      <a:gd name="T38" fmla="*/ 135 w 330"/>
                      <a:gd name="T39" fmla="*/ 95 h 215"/>
                      <a:gd name="T40" fmla="*/ 147 w 330"/>
                      <a:gd name="T41" fmla="*/ 88 h 215"/>
                      <a:gd name="T42" fmla="*/ 155 w 330"/>
                      <a:gd name="T43" fmla="*/ 79 h 215"/>
                      <a:gd name="T44" fmla="*/ 162 w 330"/>
                      <a:gd name="T45" fmla="*/ 69 h 215"/>
                      <a:gd name="T46" fmla="*/ 165 w 330"/>
                      <a:gd name="T47" fmla="*/ 59 h 215"/>
                      <a:gd name="T48" fmla="*/ 165 w 330"/>
                      <a:gd name="T49" fmla="*/ 48 h 215"/>
                      <a:gd name="T50" fmla="*/ 162 w 330"/>
                      <a:gd name="T51" fmla="*/ 38 h 215"/>
                      <a:gd name="T52" fmla="*/ 155 w 330"/>
                      <a:gd name="T53" fmla="*/ 28 h 215"/>
                      <a:gd name="T54" fmla="*/ 147 w 330"/>
                      <a:gd name="T55" fmla="*/ 19 h 215"/>
                      <a:gd name="T56" fmla="*/ 135 w 330"/>
                      <a:gd name="T57" fmla="*/ 12 h 215"/>
                      <a:gd name="T58" fmla="*/ 122 w 330"/>
                      <a:gd name="T59" fmla="*/ 6 h 215"/>
                      <a:gd name="T60" fmla="*/ 107 w 330"/>
                      <a:gd name="T61" fmla="*/ 2 h 215"/>
                      <a:gd name="T62" fmla="*/ 91 w 330"/>
                      <a:gd name="T63" fmla="*/ 0 h 2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0" h="215">
                        <a:moveTo>
                          <a:pt x="165" y="0"/>
                        </a:moveTo>
                        <a:lnTo>
                          <a:pt x="148" y="0"/>
                        </a:lnTo>
                        <a:lnTo>
                          <a:pt x="132" y="3"/>
                        </a:lnTo>
                        <a:lnTo>
                          <a:pt x="116" y="5"/>
                        </a:lnTo>
                        <a:lnTo>
                          <a:pt x="101" y="9"/>
                        </a:lnTo>
                        <a:lnTo>
                          <a:pt x="87" y="13"/>
                        </a:lnTo>
                        <a:lnTo>
                          <a:pt x="73" y="18"/>
                        </a:lnTo>
                        <a:lnTo>
                          <a:pt x="60" y="25"/>
                        </a:lnTo>
                        <a:lnTo>
                          <a:pt x="48" y="31"/>
                        </a:lnTo>
                        <a:lnTo>
                          <a:pt x="37" y="39"/>
                        </a:lnTo>
                        <a:lnTo>
                          <a:pt x="28" y="48"/>
                        </a:lnTo>
                        <a:lnTo>
                          <a:pt x="20" y="57"/>
                        </a:lnTo>
                        <a:lnTo>
                          <a:pt x="12" y="66"/>
                        </a:lnTo>
                        <a:lnTo>
                          <a:pt x="7" y="76"/>
                        </a:lnTo>
                        <a:lnTo>
                          <a:pt x="3" y="86"/>
                        </a:lnTo>
                        <a:lnTo>
                          <a:pt x="1" y="97"/>
                        </a:lnTo>
                        <a:lnTo>
                          <a:pt x="0" y="107"/>
                        </a:lnTo>
                        <a:lnTo>
                          <a:pt x="1" y="118"/>
                        </a:lnTo>
                        <a:lnTo>
                          <a:pt x="3" y="129"/>
                        </a:lnTo>
                        <a:lnTo>
                          <a:pt x="7" y="139"/>
                        </a:lnTo>
                        <a:lnTo>
                          <a:pt x="12" y="149"/>
                        </a:lnTo>
                        <a:lnTo>
                          <a:pt x="20" y="158"/>
                        </a:lnTo>
                        <a:lnTo>
                          <a:pt x="28" y="167"/>
                        </a:lnTo>
                        <a:lnTo>
                          <a:pt x="37" y="176"/>
                        </a:lnTo>
                        <a:lnTo>
                          <a:pt x="48" y="184"/>
                        </a:lnTo>
                        <a:lnTo>
                          <a:pt x="60" y="190"/>
                        </a:lnTo>
                        <a:lnTo>
                          <a:pt x="73" y="197"/>
                        </a:lnTo>
                        <a:lnTo>
                          <a:pt x="87" y="202"/>
                        </a:lnTo>
                        <a:lnTo>
                          <a:pt x="101" y="206"/>
                        </a:lnTo>
                        <a:lnTo>
                          <a:pt x="116" y="209"/>
                        </a:lnTo>
                        <a:lnTo>
                          <a:pt x="132" y="212"/>
                        </a:lnTo>
                        <a:lnTo>
                          <a:pt x="148" y="215"/>
                        </a:lnTo>
                        <a:lnTo>
                          <a:pt x="165" y="215"/>
                        </a:lnTo>
                        <a:lnTo>
                          <a:pt x="182" y="215"/>
                        </a:lnTo>
                        <a:lnTo>
                          <a:pt x="198" y="212"/>
                        </a:lnTo>
                        <a:lnTo>
                          <a:pt x="214" y="209"/>
                        </a:lnTo>
                        <a:lnTo>
                          <a:pt x="229" y="206"/>
                        </a:lnTo>
                        <a:lnTo>
                          <a:pt x="243" y="202"/>
                        </a:lnTo>
                        <a:lnTo>
                          <a:pt x="257" y="197"/>
                        </a:lnTo>
                        <a:lnTo>
                          <a:pt x="270" y="190"/>
                        </a:lnTo>
                        <a:lnTo>
                          <a:pt x="282" y="184"/>
                        </a:lnTo>
                        <a:lnTo>
                          <a:pt x="293" y="176"/>
                        </a:lnTo>
                        <a:lnTo>
                          <a:pt x="302" y="167"/>
                        </a:lnTo>
                        <a:lnTo>
                          <a:pt x="310" y="158"/>
                        </a:lnTo>
                        <a:lnTo>
                          <a:pt x="318" y="149"/>
                        </a:lnTo>
                        <a:lnTo>
                          <a:pt x="323" y="139"/>
                        </a:lnTo>
                        <a:lnTo>
                          <a:pt x="327" y="129"/>
                        </a:lnTo>
                        <a:lnTo>
                          <a:pt x="329" y="118"/>
                        </a:lnTo>
                        <a:lnTo>
                          <a:pt x="330" y="107"/>
                        </a:lnTo>
                        <a:lnTo>
                          <a:pt x="329" y="97"/>
                        </a:lnTo>
                        <a:lnTo>
                          <a:pt x="327" y="86"/>
                        </a:lnTo>
                        <a:lnTo>
                          <a:pt x="323" y="76"/>
                        </a:lnTo>
                        <a:lnTo>
                          <a:pt x="318" y="66"/>
                        </a:lnTo>
                        <a:lnTo>
                          <a:pt x="310" y="57"/>
                        </a:lnTo>
                        <a:lnTo>
                          <a:pt x="302" y="48"/>
                        </a:lnTo>
                        <a:lnTo>
                          <a:pt x="293" y="39"/>
                        </a:lnTo>
                        <a:lnTo>
                          <a:pt x="282" y="31"/>
                        </a:lnTo>
                        <a:lnTo>
                          <a:pt x="270" y="25"/>
                        </a:lnTo>
                        <a:lnTo>
                          <a:pt x="257" y="18"/>
                        </a:lnTo>
                        <a:lnTo>
                          <a:pt x="243" y="13"/>
                        </a:lnTo>
                        <a:lnTo>
                          <a:pt x="229" y="9"/>
                        </a:lnTo>
                        <a:lnTo>
                          <a:pt x="214" y="5"/>
                        </a:lnTo>
                        <a:lnTo>
                          <a:pt x="198" y="3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7" name="Group 472"/>
                <p:cNvGrpSpPr>
                  <a:grpSpLocks/>
                </p:cNvGrpSpPr>
                <p:nvPr/>
              </p:nvGrpSpPr>
              <p:grpSpPr bwMode="auto">
                <a:xfrm>
                  <a:off x="5106" y="981"/>
                  <a:ext cx="166" cy="476"/>
                  <a:chOff x="4855" y="429"/>
                  <a:chExt cx="166" cy="476"/>
                </a:xfrm>
              </p:grpSpPr>
              <p:sp>
                <p:nvSpPr>
                  <p:cNvPr id="224" name="Line 473"/>
                  <p:cNvSpPr>
                    <a:spLocks noChangeShapeType="1"/>
                  </p:cNvSpPr>
                  <p:nvPr/>
                </p:nvSpPr>
                <p:spPr bwMode="auto">
                  <a:xfrm>
                    <a:off x="4938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25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929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26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921" y="430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27" name="Line 476"/>
                  <p:cNvSpPr>
                    <a:spLocks noChangeShapeType="1"/>
                  </p:cNvSpPr>
                  <p:nvPr/>
                </p:nvSpPr>
                <p:spPr bwMode="auto">
                  <a:xfrm>
                    <a:off x="4913" y="4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28" name="Line 477"/>
                  <p:cNvSpPr>
                    <a:spLocks noChangeShapeType="1"/>
                  </p:cNvSpPr>
                  <p:nvPr/>
                </p:nvSpPr>
                <p:spPr bwMode="auto">
                  <a:xfrm>
                    <a:off x="4906" y="4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29" name="Line 478"/>
                  <p:cNvSpPr>
                    <a:spLocks noChangeShapeType="1"/>
                  </p:cNvSpPr>
                  <p:nvPr/>
                </p:nvSpPr>
                <p:spPr bwMode="auto">
                  <a:xfrm>
                    <a:off x="4899" y="435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0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891" y="43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1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885" y="441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2" name="Line 481"/>
                  <p:cNvSpPr>
                    <a:spLocks noChangeShapeType="1"/>
                  </p:cNvSpPr>
                  <p:nvPr/>
                </p:nvSpPr>
                <p:spPr bwMode="auto">
                  <a:xfrm>
                    <a:off x="4879" y="444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3" name="Line 482"/>
                  <p:cNvSpPr>
                    <a:spLocks noChangeShapeType="1"/>
                  </p:cNvSpPr>
                  <p:nvPr/>
                </p:nvSpPr>
                <p:spPr bwMode="auto">
                  <a:xfrm>
                    <a:off x="4874" y="44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4" name="Line 483"/>
                  <p:cNvSpPr>
                    <a:spLocks noChangeShapeType="1"/>
                  </p:cNvSpPr>
                  <p:nvPr/>
                </p:nvSpPr>
                <p:spPr bwMode="auto">
                  <a:xfrm>
                    <a:off x="4869" y="45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5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865" y="45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6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861" y="46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7" name="Line 486"/>
                  <p:cNvSpPr>
                    <a:spLocks noChangeShapeType="1"/>
                  </p:cNvSpPr>
                  <p:nvPr/>
                </p:nvSpPr>
                <p:spPr bwMode="auto">
                  <a:xfrm>
                    <a:off x="4859" y="466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8" name="Line 487"/>
                  <p:cNvSpPr>
                    <a:spLocks noChangeShapeType="1"/>
                  </p:cNvSpPr>
                  <p:nvPr/>
                </p:nvSpPr>
                <p:spPr bwMode="auto">
                  <a:xfrm>
                    <a:off x="4857" y="47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39" name="Line 488"/>
                  <p:cNvSpPr>
                    <a:spLocks noChangeShapeType="1"/>
                  </p:cNvSpPr>
                  <p:nvPr/>
                </p:nvSpPr>
                <p:spPr bwMode="auto">
                  <a:xfrm>
                    <a:off x="4856" y="47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0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855" y="48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1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856" y="48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2" name="Line 491"/>
                  <p:cNvSpPr>
                    <a:spLocks noChangeShapeType="1"/>
                  </p:cNvSpPr>
                  <p:nvPr/>
                </p:nvSpPr>
                <p:spPr bwMode="auto">
                  <a:xfrm>
                    <a:off x="4857" y="493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3" name="Line 492"/>
                  <p:cNvSpPr>
                    <a:spLocks noChangeShapeType="1"/>
                  </p:cNvSpPr>
                  <p:nvPr/>
                </p:nvSpPr>
                <p:spPr bwMode="auto">
                  <a:xfrm>
                    <a:off x="4859" y="498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4" name="Line 493"/>
                  <p:cNvSpPr>
                    <a:spLocks noChangeShapeType="1"/>
                  </p:cNvSpPr>
                  <p:nvPr/>
                </p:nvSpPr>
                <p:spPr bwMode="auto">
                  <a:xfrm>
                    <a:off x="4861" y="50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5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865" y="50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6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869" y="51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7" name="Line 496"/>
                  <p:cNvSpPr>
                    <a:spLocks noChangeShapeType="1"/>
                  </p:cNvSpPr>
                  <p:nvPr/>
                </p:nvSpPr>
                <p:spPr bwMode="auto">
                  <a:xfrm>
                    <a:off x="4874" y="51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8" name="Line 497"/>
                  <p:cNvSpPr>
                    <a:spLocks noChangeShapeType="1"/>
                  </p:cNvSpPr>
                  <p:nvPr/>
                </p:nvSpPr>
                <p:spPr bwMode="auto">
                  <a:xfrm>
                    <a:off x="4879" y="520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49" name="Line 498"/>
                  <p:cNvSpPr>
                    <a:spLocks noChangeShapeType="1"/>
                  </p:cNvSpPr>
                  <p:nvPr/>
                </p:nvSpPr>
                <p:spPr bwMode="auto">
                  <a:xfrm>
                    <a:off x="4885" y="524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0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891" y="52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1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899" y="529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2" name="Line 501"/>
                  <p:cNvSpPr>
                    <a:spLocks noChangeShapeType="1"/>
                  </p:cNvSpPr>
                  <p:nvPr/>
                </p:nvSpPr>
                <p:spPr bwMode="auto">
                  <a:xfrm>
                    <a:off x="4906" y="5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3" name="Line 502"/>
                  <p:cNvSpPr>
                    <a:spLocks noChangeShapeType="1"/>
                  </p:cNvSpPr>
                  <p:nvPr/>
                </p:nvSpPr>
                <p:spPr bwMode="auto">
                  <a:xfrm>
                    <a:off x="4913" y="5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4" name="Line 503"/>
                  <p:cNvSpPr>
                    <a:spLocks noChangeShapeType="1"/>
                  </p:cNvSpPr>
                  <p:nvPr/>
                </p:nvSpPr>
                <p:spPr bwMode="auto">
                  <a:xfrm>
                    <a:off x="4921" y="535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5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929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6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938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7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4946" y="536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8" name="Line 507"/>
                  <p:cNvSpPr>
                    <a:spLocks noChangeShapeType="1"/>
                  </p:cNvSpPr>
                  <p:nvPr/>
                </p:nvSpPr>
                <p:spPr bwMode="auto">
                  <a:xfrm>
                    <a:off x="4954" y="535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59" name="Line 508"/>
                  <p:cNvSpPr>
                    <a:spLocks noChangeShapeType="1"/>
                  </p:cNvSpPr>
                  <p:nvPr/>
                </p:nvSpPr>
                <p:spPr bwMode="auto">
                  <a:xfrm>
                    <a:off x="4962" y="5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0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970" y="5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1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977" y="529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2" name="Line 511"/>
                  <p:cNvSpPr>
                    <a:spLocks noChangeShapeType="1"/>
                  </p:cNvSpPr>
                  <p:nvPr/>
                </p:nvSpPr>
                <p:spPr bwMode="auto">
                  <a:xfrm>
                    <a:off x="4984" y="52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3" name="Line 512"/>
                  <p:cNvSpPr>
                    <a:spLocks noChangeShapeType="1"/>
                  </p:cNvSpPr>
                  <p:nvPr/>
                </p:nvSpPr>
                <p:spPr bwMode="auto">
                  <a:xfrm>
                    <a:off x="4990" y="524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4" name="Line 513"/>
                  <p:cNvSpPr>
                    <a:spLocks noChangeShapeType="1"/>
                  </p:cNvSpPr>
                  <p:nvPr/>
                </p:nvSpPr>
                <p:spPr bwMode="auto">
                  <a:xfrm>
                    <a:off x="4996" y="520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5002" y="51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6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5006" y="51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7" name="Line 516"/>
                  <p:cNvSpPr>
                    <a:spLocks noChangeShapeType="1"/>
                  </p:cNvSpPr>
                  <p:nvPr/>
                </p:nvSpPr>
                <p:spPr bwMode="auto">
                  <a:xfrm>
                    <a:off x="5010" y="50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8" name="Line 517"/>
                  <p:cNvSpPr>
                    <a:spLocks noChangeShapeType="1"/>
                  </p:cNvSpPr>
                  <p:nvPr/>
                </p:nvSpPr>
                <p:spPr bwMode="auto">
                  <a:xfrm>
                    <a:off x="5014" y="50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69" name="Line 518"/>
                  <p:cNvSpPr>
                    <a:spLocks noChangeShapeType="1"/>
                  </p:cNvSpPr>
                  <p:nvPr/>
                </p:nvSpPr>
                <p:spPr bwMode="auto">
                  <a:xfrm>
                    <a:off x="5017" y="498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0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5018" y="493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1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5020" y="48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2" name="Line 521"/>
                  <p:cNvSpPr>
                    <a:spLocks noChangeShapeType="1"/>
                  </p:cNvSpPr>
                  <p:nvPr/>
                </p:nvSpPr>
                <p:spPr bwMode="auto">
                  <a:xfrm>
                    <a:off x="5020" y="48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3" name="Line 522"/>
                  <p:cNvSpPr>
                    <a:spLocks noChangeShapeType="1"/>
                  </p:cNvSpPr>
                  <p:nvPr/>
                </p:nvSpPr>
                <p:spPr bwMode="auto">
                  <a:xfrm>
                    <a:off x="5020" y="47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4" name="Line 523"/>
                  <p:cNvSpPr>
                    <a:spLocks noChangeShapeType="1"/>
                  </p:cNvSpPr>
                  <p:nvPr/>
                </p:nvSpPr>
                <p:spPr bwMode="auto">
                  <a:xfrm>
                    <a:off x="5018" y="472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5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5017" y="466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6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5014" y="46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7" name="Line 526"/>
                  <p:cNvSpPr>
                    <a:spLocks noChangeShapeType="1"/>
                  </p:cNvSpPr>
                  <p:nvPr/>
                </p:nvSpPr>
                <p:spPr bwMode="auto">
                  <a:xfrm>
                    <a:off x="5010" y="457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8" name="Line 527"/>
                  <p:cNvSpPr>
                    <a:spLocks noChangeShapeType="1"/>
                  </p:cNvSpPr>
                  <p:nvPr/>
                </p:nvSpPr>
                <p:spPr bwMode="auto">
                  <a:xfrm>
                    <a:off x="5006" y="452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79" name="Line 528"/>
                  <p:cNvSpPr>
                    <a:spLocks noChangeShapeType="1"/>
                  </p:cNvSpPr>
                  <p:nvPr/>
                </p:nvSpPr>
                <p:spPr bwMode="auto">
                  <a:xfrm>
                    <a:off x="5002" y="44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0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996" y="444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1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990" y="441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2" name="Line 531"/>
                  <p:cNvSpPr>
                    <a:spLocks noChangeShapeType="1"/>
                  </p:cNvSpPr>
                  <p:nvPr/>
                </p:nvSpPr>
                <p:spPr bwMode="auto">
                  <a:xfrm>
                    <a:off x="4984" y="438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3" name="Line 532"/>
                  <p:cNvSpPr>
                    <a:spLocks noChangeShapeType="1"/>
                  </p:cNvSpPr>
                  <p:nvPr/>
                </p:nvSpPr>
                <p:spPr bwMode="auto">
                  <a:xfrm>
                    <a:off x="4977" y="435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4" name="Line 533"/>
                  <p:cNvSpPr>
                    <a:spLocks noChangeShapeType="1"/>
                  </p:cNvSpPr>
                  <p:nvPr/>
                </p:nvSpPr>
                <p:spPr bwMode="auto">
                  <a:xfrm>
                    <a:off x="4970" y="433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5" name="Line 534"/>
                  <p:cNvSpPr>
                    <a:spLocks noChangeShapeType="1"/>
                  </p:cNvSpPr>
                  <p:nvPr/>
                </p:nvSpPr>
                <p:spPr bwMode="auto">
                  <a:xfrm>
                    <a:off x="4962" y="431"/>
                    <a:ext cx="1" cy="370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6" name="Line 535"/>
                  <p:cNvSpPr>
                    <a:spLocks noChangeShapeType="1"/>
                  </p:cNvSpPr>
                  <p:nvPr/>
                </p:nvSpPr>
                <p:spPr bwMode="auto">
                  <a:xfrm>
                    <a:off x="4954" y="430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7" name="Line 536"/>
                  <p:cNvSpPr>
                    <a:spLocks noChangeShapeType="1"/>
                  </p:cNvSpPr>
                  <p:nvPr/>
                </p:nvSpPr>
                <p:spPr bwMode="auto">
                  <a:xfrm>
                    <a:off x="4946" y="429"/>
                    <a:ext cx="1" cy="369"/>
                  </a:xfrm>
                  <a:prstGeom prst="line">
                    <a:avLst/>
                  </a:prstGeom>
                  <a:noFill/>
                  <a:ln w="1588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8" name="Freeform 537"/>
                  <p:cNvSpPr>
                    <a:spLocks/>
                  </p:cNvSpPr>
                  <p:nvPr/>
                </p:nvSpPr>
                <p:spPr bwMode="auto">
                  <a:xfrm>
                    <a:off x="4855" y="798"/>
                    <a:ext cx="165" cy="107"/>
                  </a:xfrm>
                  <a:custGeom>
                    <a:avLst/>
                    <a:gdLst>
                      <a:gd name="T0" fmla="*/ 74 w 331"/>
                      <a:gd name="T1" fmla="*/ 0 h 215"/>
                      <a:gd name="T2" fmla="*/ 58 w 331"/>
                      <a:gd name="T3" fmla="*/ 3 h 215"/>
                      <a:gd name="T4" fmla="*/ 43 w 331"/>
                      <a:gd name="T5" fmla="*/ 6 h 215"/>
                      <a:gd name="T6" fmla="*/ 30 w 331"/>
                      <a:gd name="T7" fmla="*/ 12 h 215"/>
                      <a:gd name="T8" fmla="*/ 18 w 331"/>
                      <a:gd name="T9" fmla="*/ 19 h 215"/>
                      <a:gd name="T10" fmla="*/ 10 w 331"/>
                      <a:gd name="T11" fmla="*/ 28 h 215"/>
                      <a:gd name="T12" fmla="*/ 4 w 331"/>
                      <a:gd name="T13" fmla="*/ 38 h 215"/>
                      <a:gd name="T14" fmla="*/ 0 w 331"/>
                      <a:gd name="T15" fmla="*/ 48 h 215"/>
                      <a:gd name="T16" fmla="*/ 0 w 331"/>
                      <a:gd name="T17" fmla="*/ 59 h 215"/>
                      <a:gd name="T18" fmla="*/ 4 w 331"/>
                      <a:gd name="T19" fmla="*/ 69 h 215"/>
                      <a:gd name="T20" fmla="*/ 10 w 331"/>
                      <a:gd name="T21" fmla="*/ 79 h 215"/>
                      <a:gd name="T22" fmla="*/ 18 w 331"/>
                      <a:gd name="T23" fmla="*/ 88 h 215"/>
                      <a:gd name="T24" fmla="*/ 30 w 331"/>
                      <a:gd name="T25" fmla="*/ 95 h 215"/>
                      <a:gd name="T26" fmla="*/ 43 w 331"/>
                      <a:gd name="T27" fmla="*/ 101 h 215"/>
                      <a:gd name="T28" fmla="*/ 58 w 331"/>
                      <a:gd name="T29" fmla="*/ 105 h 215"/>
                      <a:gd name="T30" fmla="*/ 74 w 331"/>
                      <a:gd name="T31" fmla="*/ 107 h 215"/>
                      <a:gd name="T32" fmla="*/ 91 w 331"/>
                      <a:gd name="T33" fmla="*/ 107 h 215"/>
                      <a:gd name="T34" fmla="*/ 107 w 331"/>
                      <a:gd name="T35" fmla="*/ 105 h 215"/>
                      <a:gd name="T36" fmla="*/ 122 w 331"/>
                      <a:gd name="T37" fmla="*/ 101 h 215"/>
                      <a:gd name="T38" fmla="*/ 135 w 331"/>
                      <a:gd name="T39" fmla="*/ 95 h 215"/>
                      <a:gd name="T40" fmla="*/ 147 w 331"/>
                      <a:gd name="T41" fmla="*/ 88 h 215"/>
                      <a:gd name="T42" fmla="*/ 155 w 331"/>
                      <a:gd name="T43" fmla="*/ 79 h 215"/>
                      <a:gd name="T44" fmla="*/ 161 w 331"/>
                      <a:gd name="T45" fmla="*/ 69 h 215"/>
                      <a:gd name="T46" fmla="*/ 164 w 331"/>
                      <a:gd name="T47" fmla="*/ 59 h 215"/>
                      <a:gd name="T48" fmla="*/ 164 w 331"/>
                      <a:gd name="T49" fmla="*/ 48 h 215"/>
                      <a:gd name="T50" fmla="*/ 161 w 331"/>
                      <a:gd name="T51" fmla="*/ 38 h 215"/>
                      <a:gd name="T52" fmla="*/ 155 w 331"/>
                      <a:gd name="T53" fmla="*/ 28 h 215"/>
                      <a:gd name="T54" fmla="*/ 147 w 331"/>
                      <a:gd name="T55" fmla="*/ 19 h 215"/>
                      <a:gd name="T56" fmla="*/ 135 w 331"/>
                      <a:gd name="T57" fmla="*/ 12 h 215"/>
                      <a:gd name="T58" fmla="*/ 122 w 331"/>
                      <a:gd name="T59" fmla="*/ 6 h 215"/>
                      <a:gd name="T60" fmla="*/ 107 w 331"/>
                      <a:gd name="T61" fmla="*/ 3 h 215"/>
                      <a:gd name="T62" fmla="*/ 91 w 331"/>
                      <a:gd name="T63" fmla="*/ 0 h 2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1" h="215">
                        <a:moveTo>
                          <a:pt x="165" y="0"/>
                        </a:moveTo>
                        <a:lnTo>
                          <a:pt x="149" y="0"/>
                        </a:lnTo>
                        <a:lnTo>
                          <a:pt x="132" y="3"/>
                        </a:lnTo>
                        <a:lnTo>
                          <a:pt x="117" y="6"/>
                        </a:lnTo>
                        <a:lnTo>
                          <a:pt x="101" y="9"/>
                        </a:lnTo>
                        <a:lnTo>
                          <a:pt x="87" y="13"/>
                        </a:lnTo>
                        <a:lnTo>
                          <a:pt x="73" y="18"/>
                        </a:lnTo>
                        <a:lnTo>
                          <a:pt x="60" y="25"/>
                        </a:lnTo>
                        <a:lnTo>
                          <a:pt x="49" y="31"/>
                        </a:lnTo>
                        <a:lnTo>
                          <a:pt x="37" y="39"/>
                        </a:lnTo>
                        <a:lnTo>
                          <a:pt x="28" y="48"/>
                        </a:lnTo>
                        <a:lnTo>
                          <a:pt x="20" y="57"/>
                        </a:lnTo>
                        <a:lnTo>
                          <a:pt x="13" y="66"/>
                        </a:lnTo>
                        <a:lnTo>
                          <a:pt x="8" y="76"/>
                        </a:lnTo>
                        <a:lnTo>
                          <a:pt x="4" y="86"/>
                        </a:lnTo>
                        <a:lnTo>
                          <a:pt x="1" y="97"/>
                        </a:lnTo>
                        <a:lnTo>
                          <a:pt x="0" y="107"/>
                        </a:lnTo>
                        <a:lnTo>
                          <a:pt x="1" y="118"/>
                        </a:lnTo>
                        <a:lnTo>
                          <a:pt x="4" y="129"/>
                        </a:lnTo>
                        <a:lnTo>
                          <a:pt x="8" y="139"/>
                        </a:lnTo>
                        <a:lnTo>
                          <a:pt x="13" y="149"/>
                        </a:lnTo>
                        <a:lnTo>
                          <a:pt x="20" y="158"/>
                        </a:lnTo>
                        <a:lnTo>
                          <a:pt x="28" y="167"/>
                        </a:lnTo>
                        <a:lnTo>
                          <a:pt x="37" y="176"/>
                        </a:lnTo>
                        <a:lnTo>
                          <a:pt x="49" y="184"/>
                        </a:lnTo>
                        <a:lnTo>
                          <a:pt x="60" y="190"/>
                        </a:lnTo>
                        <a:lnTo>
                          <a:pt x="73" y="197"/>
                        </a:lnTo>
                        <a:lnTo>
                          <a:pt x="87" y="202"/>
                        </a:lnTo>
                        <a:lnTo>
                          <a:pt x="101" y="206"/>
                        </a:lnTo>
                        <a:lnTo>
                          <a:pt x="117" y="210"/>
                        </a:lnTo>
                        <a:lnTo>
                          <a:pt x="132" y="212"/>
                        </a:lnTo>
                        <a:lnTo>
                          <a:pt x="149" y="215"/>
                        </a:lnTo>
                        <a:lnTo>
                          <a:pt x="165" y="215"/>
                        </a:lnTo>
                        <a:lnTo>
                          <a:pt x="182" y="215"/>
                        </a:lnTo>
                        <a:lnTo>
                          <a:pt x="199" y="212"/>
                        </a:lnTo>
                        <a:lnTo>
                          <a:pt x="214" y="210"/>
                        </a:lnTo>
                        <a:lnTo>
                          <a:pt x="229" y="206"/>
                        </a:lnTo>
                        <a:lnTo>
                          <a:pt x="244" y="202"/>
                        </a:lnTo>
                        <a:lnTo>
                          <a:pt x="258" y="197"/>
                        </a:lnTo>
                        <a:lnTo>
                          <a:pt x="270" y="190"/>
                        </a:lnTo>
                        <a:lnTo>
                          <a:pt x="282" y="184"/>
                        </a:lnTo>
                        <a:lnTo>
                          <a:pt x="294" y="176"/>
                        </a:lnTo>
                        <a:lnTo>
                          <a:pt x="303" y="167"/>
                        </a:lnTo>
                        <a:lnTo>
                          <a:pt x="310" y="158"/>
                        </a:lnTo>
                        <a:lnTo>
                          <a:pt x="318" y="149"/>
                        </a:lnTo>
                        <a:lnTo>
                          <a:pt x="323" y="139"/>
                        </a:lnTo>
                        <a:lnTo>
                          <a:pt x="327" y="129"/>
                        </a:lnTo>
                        <a:lnTo>
                          <a:pt x="329" y="118"/>
                        </a:lnTo>
                        <a:lnTo>
                          <a:pt x="331" y="107"/>
                        </a:lnTo>
                        <a:lnTo>
                          <a:pt x="329" y="97"/>
                        </a:lnTo>
                        <a:lnTo>
                          <a:pt x="327" y="86"/>
                        </a:lnTo>
                        <a:lnTo>
                          <a:pt x="323" y="76"/>
                        </a:lnTo>
                        <a:lnTo>
                          <a:pt x="318" y="66"/>
                        </a:lnTo>
                        <a:lnTo>
                          <a:pt x="310" y="57"/>
                        </a:lnTo>
                        <a:lnTo>
                          <a:pt x="303" y="48"/>
                        </a:lnTo>
                        <a:lnTo>
                          <a:pt x="294" y="39"/>
                        </a:lnTo>
                        <a:lnTo>
                          <a:pt x="282" y="31"/>
                        </a:lnTo>
                        <a:lnTo>
                          <a:pt x="270" y="25"/>
                        </a:lnTo>
                        <a:lnTo>
                          <a:pt x="258" y="18"/>
                        </a:lnTo>
                        <a:lnTo>
                          <a:pt x="244" y="13"/>
                        </a:lnTo>
                        <a:lnTo>
                          <a:pt x="229" y="9"/>
                        </a:lnTo>
                        <a:lnTo>
                          <a:pt x="214" y="6"/>
                        </a:lnTo>
                        <a:lnTo>
                          <a:pt x="199" y="3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289" name="Freeform 538"/>
                  <p:cNvSpPr>
                    <a:spLocks/>
                  </p:cNvSpPr>
                  <p:nvPr/>
                </p:nvSpPr>
                <p:spPr bwMode="auto">
                  <a:xfrm>
                    <a:off x="4855" y="429"/>
                    <a:ext cx="165" cy="107"/>
                  </a:xfrm>
                  <a:custGeom>
                    <a:avLst/>
                    <a:gdLst>
                      <a:gd name="T0" fmla="*/ 74 w 331"/>
                      <a:gd name="T1" fmla="*/ 0 h 215"/>
                      <a:gd name="T2" fmla="*/ 58 w 331"/>
                      <a:gd name="T3" fmla="*/ 2 h 215"/>
                      <a:gd name="T4" fmla="*/ 43 w 331"/>
                      <a:gd name="T5" fmla="*/ 6 h 215"/>
                      <a:gd name="T6" fmla="*/ 30 w 331"/>
                      <a:gd name="T7" fmla="*/ 12 h 215"/>
                      <a:gd name="T8" fmla="*/ 18 w 331"/>
                      <a:gd name="T9" fmla="*/ 19 h 215"/>
                      <a:gd name="T10" fmla="*/ 10 w 331"/>
                      <a:gd name="T11" fmla="*/ 28 h 215"/>
                      <a:gd name="T12" fmla="*/ 4 w 331"/>
                      <a:gd name="T13" fmla="*/ 38 h 215"/>
                      <a:gd name="T14" fmla="*/ 0 w 331"/>
                      <a:gd name="T15" fmla="*/ 48 h 215"/>
                      <a:gd name="T16" fmla="*/ 0 w 331"/>
                      <a:gd name="T17" fmla="*/ 59 h 215"/>
                      <a:gd name="T18" fmla="*/ 4 w 331"/>
                      <a:gd name="T19" fmla="*/ 69 h 215"/>
                      <a:gd name="T20" fmla="*/ 10 w 331"/>
                      <a:gd name="T21" fmla="*/ 79 h 215"/>
                      <a:gd name="T22" fmla="*/ 18 w 331"/>
                      <a:gd name="T23" fmla="*/ 88 h 215"/>
                      <a:gd name="T24" fmla="*/ 30 w 331"/>
                      <a:gd name="T25" fmla="*/ 95 h 215"/>
                      <a:gd name="T26" fmla="*/ 43 w 331"/>
                      <a:gd name="T27" fmla="*/ 101 h 215"/>
                      <a:gd name="T28" fmla="*/ 58 w 331"/>
                      <a:gd name="T29" fmla="*/ 104 h 215"/>
                      <a:gd name="T30" fmla="*/ 74 w 331"/>
                      <a:gd name="T31" fmla="*/ 107 h 215"/>
                      <a:gd name="T32" fmla="*/ 91 w 331"/>
                      <a:gd name="T33" fmla="*/ 107 h 215"/>
                      <a:gd name="T34" fmla="*/ 107 w 331"/>
                      <a:gd name="T35" fmla="*/ 104 h 215"/>
                      <a:gd name="T36" fmla="*/ 122 w 331"/>
                      <a:gd name="T37" fmla="*/ 101 h 215"/>
                      <a:gd name="T38" fmla="*/ 135 w 331"/>
                      <a:gd name="T39" fmla="*/ 95 h 215"/>
                      <a:gd name="T40" fmla="*/ 147 w 331"/>
                      <a:gd name="T41" fmla="*/ 88 h 215"/>
                      <a:gd name="T42" fmla="*/ 155 w 331"/>
                      <a:gd name="T43" fmla="*/ 79 h 215"/>
                      <a:gd name="T44" fmla="*/ 161 w 331"/>
                      <a:gd name="T45" fmla="*/ 69 h 215"/>
                      <a:gd name="T46" fmla="*/ 164 w 331"/>
                      <a:gd name="T47" fmla="*/ 59 h 215"/>
                      <a:gd name="T48" fmla="*/ 164 w 331"/>
                      <a:gd name="T49" fmla="*/ 48 h 215"/>
                      <a:gd name="T50" fmla="*/ 161 w 331"/>
                      <a:gd name="T51" fmla="*/ 38 h 215"/>
                      <a:gd name="T52" fmla="*/ 155 w 331"/>
                      <a:gd name="T53" fmla="*/ 28 h 215"/>
                      <a:gd name="T54" fmla="*/ 147 w 331"/>
                      <a:gd name="T55" fmla="*/ 19 h 215"/>
                      <a:gd name="T56" fmla="*/ 135 w 331"/>
                      <a:gd name="T57" fmla="*/ 12 h 215"/>
                      <a:gd name="T58" fmla="*/ 122 w 331"/>
                      <a:gd name="T59" fmla="*/ 6 h 215"/>
                      <a:gd name="T60" fmla="*/ 107 w 331"/>
                      <a:gd name="T61" fmla="*/ 2 h 215"/>
                      <a:gd name="T62" fmla="*/ 91 w 331"/>
                      <a:gd name="T63" fmla="*/ 0 h 21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331" h="215">
                        <a:moveTo>
                          <a:pt x="165" y="0"/>
                        </a:moveTo>
                        <a:lnTo>
                          <a:pt x="149" y="0"/>
                        </a:lnTo>
                        <a:lnTo>
                          <a:pt x="132" y="3"/>
                        </a:lnTo>
                        <a:lnTo>
                          <a:pt x="117" y="5"/>
                        </a:lnTo>
                        <a:lnTo>
                          <a:pt x="101" y="9"/>
                        </a:lnTo>
                        <a:lnTo>
                          <a:pt x="87" y="13"/>
                        </a:lnTo>
                        <a:lnTo>
                          <a:pt x="73" y="18"/>
                        </a:lnTo>
                        <a:lnTo>
                          <a:pt x="60" y="25"/>
                        </a:lnTo>
                        <a:lnTo>
                          <a:pt x="49" y="31"/>
                        </a:lnTo>
                        <a:lnTo>
                          <a:pt x="37" y="39"/>
                        </a:lnTo>
                        <a:lnTo>
                          <a:pt x="28" y="48"/>
                        </a:lnTo>
                        <a:lnTo>
                          <a:pt x="20" y="57"/>
                        </a:lnTo>
                        <a:lnTo>
                          <a:pt x="13" y="66"/>
                        </a:lnTo>
                        <a:lnTo>
                          <a:pt x="8" y="76"/>
                        </a:lnTo>
                        <a:lnTo>
                          <a:pt x="4" y="86"/>
                        </a:lnTo>
                        <a:lnTo>
                          <a:pt x="1" y="97"/>
                        </a:lnTo>
                        <a:lnTo>
                          <a:pt x="0" y="107"/>
                        </a:lnTo>
                        <a:lnTo>
                          <a:pt x="1" y="118"/>
                        </a:lnTo>
                        <a:lnTo>
                          <a:pt x="4" y="129"/>
                        </a:lnTo>
                        <a:lnTo>
                          <a:pt x="8" y="139"/>
                        </a:lnTo>
                        <a:lnTo>
                          <a:pt x="13" y="149"/>
                        </a:lnTo>
                        <a:lnTo>
                          <a:pt x="20" y="158"/>
                        </a:lnTo>
                        <a:lnTo>
                          <a:pt x="28" y="167"/>
                        </a:lnTo>
                        <a:lnTo>
                          <a:pt x="37" y="176"/>
                        </a:lnTo>
                        <a:lnTo>
                          <a:pt x="49" y="184"/>
                        </a:lnTo>
                        <a:lnTo>
                          <a:pt x="60" y="190"/>
                        </a:lnTo>
                        <a:lnTo>
                          <a:pt x="73" y="197"/>
                        </a:lnTo>
                        <a:lnTo>
                          <a:pt x="87" y="202"/>
                        </a:lnTo>
                        <a:lnTo>
                          <a:pt x="101" y="206"/>
                        </a:lnTo>
                        <a:lnTo>
                          <a:pt x="117" y="209"/>
                        </a:lnTo>
                        <a:lnTo>
                          <a:pt x="132" y="212"/>
                        </a:lnTo>
                        <a:lnTo>
                          <a:pt x="149" y="215"/>
                        </a:lnTo>
                        <a:lnTo>
                          <a:pt x="165" y="215"/>
                        </a:lnTo>
                        <a:lnTo>
                          <a:pt x="182" y="215"/>
                        </a:lnTo>
                        <a:lnTo>
                          <a:pt x="199" y="212"/>
                        </a:lnTo>
                        <a:lnTo>
                          <a:pt x="214" y="209"/>
                        </a:lnTo>
                        <a:lnTo>
                          <a:pt x="229" y="206"/>
                        </a:lnTo>
                        <a:lnTo>
                          <a:pt x="244" y="202"/>
                        </a:lnTo>
                        <a:lnTo>
                          <a:pt x="258" y="197"/>
                        </a:lnTo>
                        <a:lnTo>
                          <a:pt x="270" y="190"/>
                        </a:lnTo>
                        <a:lnTo>
                          <a:pt x="282" y="184"/>
                        </a:lnTo>
                        <a:lnTo>
                          <a:pt x="294" y="176"/>
                        </a:lnTo>
                        <a:lnTo>
                          <a:pt x="303" y="167"/>
                        </a:lnTo>
                        <a:lnTo>
                          <a:pt x="310" y="158"/>
                        </a:lnTo>
                        <a:lnTo>
                          <a:pt x="318" y="149"/>
                        </a:lnTo>
                        <a:lnTo>
                          <a:pt x="323" y="139"/>
                        </a:lnTo>
                        <a:lnTo>
                          <a:pt x="327" y="129"/>
                        </a:lnTo>
                        <a:lnTo>
                          <a:pt x="329" y="118"/>
                        </a:lnTo>
                        <a:lnTo>
                          <a:pt x="331" y="107"/>
                        </a:lnTo>
                        <a:lnTo>
                          <a:pt x="329" y="97"/>
                        </a:lnTo>
                        <a:lnTo>
                          <a:pt x="327" y="86"/>
                        </a:lnTo>
                        <a:lnTo>
                          <a:pt x="323" y="76"/>
                        </a:lnTo>
                        <a:lnTo>
                          <a:pt x="318" y="66"/>
                        </a:lnTo>
                        <a:lnTo>
                          <a:pt x="310" y="57"/>
                        </a:lnTo>
                        <a:lnTo>
                          <a:pt x="303" y="48"/>
                        </a:lnTo>
                        <a:lnTo>
                          <a:pt x="294" y="39"/>
                        </a:lnTo>
                        <a:lnTo>
                          <a:pt x="282" y="31"/>
                        </a:lnTo>
                        <a:lnTo>
                          <a:pt x="270" y="25"/>
                        </a:lnTo>
                        <a:lnTo>
                          <a:pt x="258" y="18"/>
                        </a:lnTo>
                        <a:lnTo>
                          <a:pt x="244" y="13"/>
                        </a:lnTo>
                        <a:lnTo>
                          <a:pt x="229" y="9"/>
                        </a:lnTo>
                        <a:lnTo>
                          <a:pt x="214" y="5"/>
                        </a:lnTo>
                        <a:lnTo>
                          <a:pt x="199" y="3"/>
                        </a:lnTo>
                        <a:lnTo>
                          <a:pt x="182" y="0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1588">
                    <a:solidFill>
                      <a:srgbClr val="FF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8" name="Group 808"/>
                <p:cNvGrpSpPr>
                  <a:grpSpLocks/>
                </p:cNvGrpSpPr>
                <p:nvPr/>
              </p:nvGrpSpPr>
              <p:grpSpPr bwMode="auto">
                <a:xfrm>
                  <a:off x="4439" y="771"/>
                  <a:ext cx="895" cy="551"/>
                  <a:chOff x="4865" y="1497"/>
                  <a:chExt cx="895" cy="551"/>
                </a:xfrm>
              </p:grpSpPr>
              <p:sp>
                <p:nvSpPr>
                  <p:cNvPr id="89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4865" y="1798"/>
                    <a:ext cx="895" cy="250"/>
                  </a:xfrm>
                  <a:prstGeom prst="ellipse">
                    <a:avLst/>
                  </a:prstGeom>
                  <a:solidFill>
                    <a:srgbClr val="3333CC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90" name="Group 674"/>
                  <p:cNvGrpSpPr>
                    <a:grpSpLocks/>
                  </p:cNvGrpSpPr>
                  <p:nvPr/>
                </p:nvGrpSpPr>
                <p:grpSpPr bwMode="auto">
                  <a:xfrm>
                    <a:off x="4928" y="1497"/>
                    <a:ext cx="166" cy="476"/>
                    <a:chOff x="4251" y="429"/>
                    <a:chExt cx="166" cy="476"/>
                  </a:xfrm>
                </p:grpSpPr>
                <p:sp>
                  <p:nvSpPr>
                    <p:cNvPr id="158" name="Line 6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4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9" name="Line 6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5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0" name="Line 6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7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1" name="Line 6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9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2" name="Line 6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1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3" name="Line 6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4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4" name="Line 6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5" name="Line 6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1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6" name="Line 6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5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7" name="Line 6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9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8" name="Line 6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5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9" name="Line 6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0" name="Line 6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7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1" name="Line 6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5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2" name="Line 6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3" name="Line 6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4" name="Line 6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5" name="Line 6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1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6" name="Line 6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3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7" name="Line 6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5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8" name="Line 6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7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9" name="Line 6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1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0" name="Line 6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5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1" name="Line 6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9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2" name="Line 6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5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3" name="Line 7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1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4" name="Line 7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5" name="Line 7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4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6" name="Line 7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1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7" name="Line 7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09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8" name="Line 7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7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9" name="Line 7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5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0" name="Line 7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4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1" name="Line 7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2" name="Line 7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0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3" name="Line 7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8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" name="Line 7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6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" name="Line 7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3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" name="Line 7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7" name="Line 7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6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8" name="Line 7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2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9" name="Line 7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8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0" name="Line 7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2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1" name="Line 7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2" name="Line 7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0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3" name="Line 7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2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4" name="Line 7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4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" name="Line 7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6" name="Line 7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7" name="Line 7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6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8" name="Line 7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4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9" name="Line 7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2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0" name="Line 7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0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1" name="Line 7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6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2" name="Line 7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2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3" name="Line 7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8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4" name="Line 7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92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" name="Line 7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6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6" name="Line 7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7" name="Line 7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3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" name="Line 7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6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" name="Line 7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8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0" name="Line 7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0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1" name="Line 7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42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2" name="Freeform 739"/>
                    <p:cNvSpPr>
                      <a:spLocks/>
                    </p:cNvSpPr>
                    <p:nvPr/>
                  </p:nvSpPr>
                  <p:spPr bwMode="auto">
                    <a:xfrm>
                      <a:off x="4251" y="798"/>
                      <a:ext cx="165" cy="107"/>
                    </a:xfrm>
                    <a:custGeom>
                      <a:avLst/>
                      <a:gdLst>
                        <a:gd name="T0" fmla="*/ 74 w 330"/>
                        <a:gd name="T1" fmla="*/ 0 h 215"/>
                        <a:gd name="T2" fmla="*/ 58 w 330"/>
                        <a:gd name="T3" fmla="*/ 3 h 215"/>
                        <a:gd name="T4" fmla="*/ 44 w 330"/>
                        <a:gd name="T5" fmla="*/ 6 h 215"/>
                        <a:gd name="T6" fmla="*/ 30 w 330"/>
                        <a:gd name="T7" fmla="*/ 12 h 215"/>
                        <a:gd name="T8" fmla="*/ 19 w 330"/>
                        <a:gd name="T9" fmla="*/ 19 h 215"/>
                        <a:gd name="T10" fmla="*/ 10 w 330"/>
                        <a:gd name="T11" fmla="*/ 28 h 215"/>
                        <a:gd name="T12" fmla="*/ 4 w 330"/>
                        <a:gd name="T13" fmla="*/ 38 h 215"/>
                        <a:gd name="T14" fmla="*/ 1 w 330"/>
                        <a:gd name="T15" fmla="*/ 48 h 215"/>
                        <a:gd name="T16" fmla="*/ 1 w 330"/>
                        <a:gd name="T17" fmla="*/ 59 h 215"/>
                        <a:gd name="T18" fmla="*/ 4 w 330"/>
                        <a:gd name="T19" fmla="*/ 69 h 215"/>
                        <a:gd name="T20" fmla="*/ 10 w 330"/>
                        <a:gd name="T21" fmla="*/ 79 h 215"/>
                        <a:gd name="T22" fmla="*/ 19 w 330"/>
                        <a:gd name="T23" fmla="*/ 88 h 215"/>
                        <a:gd name="T24" fmla="*/ 30 w 330"/>
                        <a:gd name="T25" fmla="*/ 95 h 215"/>
                        <a:gd name="T26" fmla="*/ 44 w 330"/>
                        <a:gd name="T27" fmla="*/ 101 h 215"/>
                        <a:gd name="T28" fmla="*/ 58 w 330"/>
                        <a:gd name="T29" fmla="*/ 105 h 215"/>
                        <a:gd name="T30" fmla="*/ 74 w 330"/>
                        <a:gd name="T31" fmla="*/ 107 h 215"/>
                        <a:gd name="T32" fmla="*/ 91 w 330"/>
                        <a:gd name="T33" fmla="*/ 107 h 215"/>
                        <a:gd name="T34" fmla="*/ 107 w 330"/>
                        <a:gd name="T35" fmla="*/ 105 h 215"/>
                        <a:gd name="T36" fmla="*/ 122 w 330"/>
                        <a:gd name="T37" fmla="*/ 101 h 215"/>
                        <a:gd name="T38" fmla="*/ 135 w 330"/>
                        <a:gd name="T39" fmla="*/ 95 h 215"/>
                        <a:gd name="T40" fmla="*/ 147 w 330"/>
                        <a:gd name="T41" fmla="*/ 88 h 215"/>
                        <a:gd name="T42" fmla="*/ 155 w 330"/>
                        <a:gd name="T43" fmla="*/ 79 h 215"/>
                        <a:gd name="T44" fmla="*/ 162 w 330"/>
                        <a:gd name="T45" fmla="*/ 69 h 215"/>
                        <a:gd name="T46" fmla="*/ 165 w 330"/>
                        <a:gd name="T47" fmla="*/ 59 h 215"/>
                        <a:gd name="T48" fmla="*/ 165 w 330"/>
                        <a:gd name="T49" fmla="*/ 48 h 215"/>
                        <a:gd name="T50" fmla="*/ 162 w 330"/>
                        <a:gd name="T51" fmla="*/ 38 h 215"/>
                        <a:gd name="T52" fmla="*/ 155 w 330"/>
                        <a:gd name="T53" fmla="*/ 28 h 215"/>
                        <a:gd name="T54" fmla="*/ 147 w 330"/>
                        <a:gd name="T55" fmla="*/ 19 h 215"/>
                        <a:gd name="T56" fmla="*/ 135 w 330"/>
                        <a:gd name="T57" fmla="*/ 12 h 215"/>
                        <a:gd name="T58" fmla="*/ 122 w 330"/>
                        <a:gd name="T59" fmla="*/ 6 h 215"/>
                        <a:gd name="T60" fmla="*/ 107 w 330"/>
                        <a:gd name="T61" fmla="*/ 3 h 215"/>
                        <a:gd name="T62" fmla="*/ 91 w 330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0" h="215">
                          <a:moveTo>
                            <a:pt x="165" y="0"/>
                          </a:moveTo>
                          <a:lnTo>
                            <a:pt x="148" y="0"/>
                          </a:lnTo>
                          <a:lnTo>
                            <a:pt x="132" y="3"/>
                          </a:lnTo>
                          <a:lnTo>
                            <a:pt x="116" y="6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8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2" y="66"/>
                          </a:lnTo>
                          <a:lnTo>
                            <a:pt x="7" y="76"/>
                          </a:lnTo>
                          <a:lnTo>
                            <a:pt x="3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3" y="129"/>
                          </a:lnTo>
                          <a:lnTo>
                            <a:pt x="7" y="139"/>
                          </a:lnTo>
                          <a:lnTo>
                            <a:pt x="12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8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6" y="210"/>
                          </a:lnTo>
                          <a:lnTo>
                            <a:pt x="132" y="212"/>
                          </a:lnTo>
                          <a:lnTo>
                            <a:pt x="148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8" y="212"/>
                          </a:lnTo>
                          <a:lnTo>
                            <a:pt x="214" y="210"/>
                          </a:lnTo>
                          <a:lnTo>
                            <a:pt x="229" y="206"/>
                          </a:lnTo>
                          <a:lnTo>
                            <a:pt x="243" y="202"/>
                          </a:lnTo>
                          <a:lnTo>
                            <a:pt x="257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3" y="176"/>
                          </a:lnTo>
                          <a:lnTo>
                            <a:pt x="302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0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2" y="48"/>
                          </a:lnTo>
                          <a:lnTo>
                            <a:pt x="293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7" y="18"/>
                          </a:lnTo>
                          <a:lnTo>
                            <a:pt x="243" y="13"/>
                          </a:lnTo>
                          <a:lnTo>
                            <a:pt x="229" y="9"/>
                          </a:lnTo>
                          <a:lnTo>
                            <a:pt x="214" y="6"/>
                          </a:lnTo>
                          <a:lnTo>
                            <a:pt x="198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 w="1588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3" name="Freeform 740"/>
                    <p:cNvSpPr>
                      <a:spLocks/>
                    </p:cNvSpPr>
                    <p:nvPr/>
                  </p:nvSpPr>
                  <p:spPr bwMode="auto">
                    <a:xfrm>
                      <a:off x="4251" y="429"/>
                      <a:ext cx="165" cy="107"/>
                    </a:xfrm>
                    <a:custGeom>
                      <a:avLst/>
                      <a:gdLst>
                        <a:gd name="T0" fmla="*/ 74 w 330"/>
                        <a:gd name="T1" fmla="*/ 0 h 215"/>
                        <a:gd name="T2" fmla="*/ 58 w 330"/>
                        <a:gd name="T3" fmla="*/ 2 h 215"/>
                        <a:gd name="T4" fmla="*/ 44 w 330"/>
                        <a:gd name="T5" fmla="*/ 6 h 215"/>
                        <a:gd name="T6" fmla="*/ 30 w 330"/>
                        <a:gd name="T7" fmla="*/ 12 h 215"/>
                        <a:gd name="T8" fmla="*/ 19 w 330"/>
                        <a:gd name="T9" fmla="*/ 19 h 215"/>
                        <a:gd name="T10" fmla="*/ 10 w 330"/>
                        <a:gd name="T11" fmla="*/ 28 h 215"/>
                        <a:gd name="T12" fmla="*/ 4 w 330"/>
                        <a:gd name="T13" fmla="*/ 38 h 215"/>
                        <a:gd name="T14" fmla="*/ 1 w 330"/>
                        <a:gd name="T15" fmla="*/ 48 h 215"/>
                        <a:gd name="T16" fmla="*/ 1 w 330"/>
                        <a:gd name="T17" fmla="*/ 59 h 215"/>
                        <a:gd name="T18" fmla="*/ 4 w 330"/>
                        <a:gd name="T19" fmla="*/ 69 h 215"/>
                        <a:gd name="T20" fmla="*/ 10 w 330"/>
                        <a:gd name="T21" fmla="*/ 79 h 215"/>
                        <a:gd name="T22" fmla="*/ 19 w 330"/>
                        <a:gd name="T23" fmla="*/ 88 h 215"/>
                        <a:gd name="T24" fmla="*/ 30 w 330"/>
                        <a:gd name="T25" fmla="*/ 95 h 215"/>
                        <a:gd name="T26" fmla="*/ 44 w 330"/>
                        <a:gd name="T27" fmla="*/ 101 h 215"/>
                        <a:gd name="T28" fmla="*/ 58 w 330"/>
                        <a:gd name="T29" fmla="*/ 104 h 215"/>
                        <a:gd name="T30" fmla="*/ 74 w 330"/>
                        <a:gd name="T31" fmla="*/ 107 h 215"/>
                        <a:gd name="T32" fmla="*/ 91 w 330"/>
                        <a:gd name="T33" fmla="*/ 107 h 215"/>
                        <a:gd name="T34" fmla="*/ 107 w 330"/>
                        <a:gd name="T35" fmla="*/ 104 h 215"/>
                        <a:gd name="T36" fmla="*/ 122 w 330"/>
                        <a:gd name="T37" fmla="*/ 101 h 215"/>
                        <a:gd name="T38" fmla="*/ 135 w 330"/>
                        <a:gd name="T39" fmla="*/ 95 h 215"/>
                        <a:gd name="T40" fmla="*/ 147 w 330"/>
                        <a:gd name="T41" fmla="*/ 88 h 215"/>
                        <a:gd name="T42" fmla="*/ 155 w 330"/>
                        <a:gd name="T43" fmla="*/ 79 h 215"/>
                        <a:gd name="T44" fmla="*/ 162 w 330"/>
                        <a:gd name="T45" fmla="*/ 69 h 215"/>
                        <a:gd name="T46" fmla="*/ 165 w 330"/>
                        <a:gd name="T47" fmla="*/ 59 h 215"/>
                        <a:gd name="T48" fmla="*/ 165 w 330"/>
                        <a:gd name="T49" fmla="*/ 48 h 215"/>
                        <a:gd name="T50" fmla="*/ 162 w 330"/>
                        <a:gd name="T51" fmla="*/ 38 h 215"/>
                        <a:gd name="T52" fmla="*/ 155 w 330"/>
                        <a:gd name="T53" fmla="*/ 28 h 215"/>
                        <a:gd name="T54" fmla="*/ 147 w 330"/>
                        <a:gd name="T55" fmla="*/ 19 h 215"/>
                        <a:gd name="T56" fmla="*/ 135 w 330"/>
                        <a:gd name="T57" fmla="*/ 12 h 215"/>
                        <a:gd name="T58" fmla="*/ 122 w 330"/>
                        <a:gd name="T59" fmla="*/ 6 h 215"/>
                        <a:gd name="T60" fmla="*/ 107 w 330"/>
                        <a:gd name="T61" fmla="*/ 2 h 215"/>
                        <a:gd name="T62" fmla="*/ 91 w 330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0" h="215">
                          <a:moveTo>
                            <a:pt x="165" y="0"/>
                          </a:moveTo>
                          <a:lnTo>
                            <a:pt x="148" y="0"/>
                          </a:lnTo>
                          <a:lnTo>
                            <a:pt x="132" y="3"/>
                          </a:lnTo>
                          <a:lnTo>
                            <a:pt x="116" y="5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8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2" y="66"/>
                          </a:lnTo>
                          <a:lnTo>
                            <a:pt x="7" y="76"/>
                          </a:lnTo>
                          <a:lnTo>
                            <a:pt x="3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3" y="129"/>
                          </a:lnTo>
                          <a:lnTo>
                            <a:pt x="7" y="139"/>
                          </a:lnTo>
                          <a:lnTo>
                            <a:pt x="12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8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6" y="209"/>
                          </a:lnTo>
                          <a:lnTo>
                            <a:pt x="132" y="212"/>
                          </a:lnTo>
                          <a:lnTo>
                            <a:pt x="148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8" y="212"/>
                          </a:lnTo>
                          <a:lnTo>
                            <a:pt x="214" y="209"/>
                          </a:lnTo>
                          <a:lnTo>
                            <a:pt x="229" y="206"/>
                          </a:lnTo>
                          <a:lnTo>
                            <a:pt x="243" y="202"/>
                          </a:lnTo>
                          <a:lnTo>
                            <a:pt x="257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3" y="176"/>
                          </a:lnTo>
                          <a:lnTo>
                            <a:pt x="302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0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2" y="48"/>
                          </a:lnTo>
                          <a:lnTo>
                            <a:pt x="293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7" y="18"/>
                          </a:lnTo>
                          <a:lnTo>
                            <a:pt x="243" y="13"/>
                          </a:lnTo>
                          <a:lnTo>
                            <a:pt x="229" y="9"/>
                          </a:lnTo>
                          <a:lnTo>
                            <a:pt x="214" y="5"/>
                          </a:lnTo>
                          <a:lnTo>
                            <a:pt x="198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 w="1588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91" name="Group 741"/>
                  <p:cNvGrpSpPr>
                    <a:grpSpLocks/>
                  </p:cNvGrpSpPr>
                  <p:nvPr/>
                </p:nvGrpSpPr>
                <p:grpSpPr bwMode="auto">
                  <a:xfrm>
                    <a:off x="5532" y="1497"/>
                    <a:ext cx="166" cy="476"/>
                    <a:chOff x="4855" y="429"/>
                    <a:chExt cx="166" cy="476"/>
                  </a:xfrm>
                </p:grpSpPr>
                <p:sp>
                  <p:nvSpPr>
                    <p:cNvPr id="92" name="Line 7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8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3" name="Line 7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4" name="Line 7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1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5" name="Line 7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3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6" name="Line 7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6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7" name="Line 7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9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8" name="Line 7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1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9" name="Line 7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5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0" name="Line 7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9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1" name="Line 7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4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" name="Line 7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9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3" name="Line 7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5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4" name="Line 7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1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5" name="Line 7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9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6" name="Line 7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7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" name="Line 7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6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" name="Line 7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5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9" name="Line 7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6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0" name="Line 7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7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1" name="Line 7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9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2" name="Line 7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1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3" name="Line 7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5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4" name="Line 7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69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5" name="Line 7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4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6" name="Line 7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9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7" name="Line 7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5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8" name="Line 7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1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9" name="Line 7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9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0" name="Line 7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6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1" name="Line 7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3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2" name="Line 7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1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3" name="Line 7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4" name="Line 7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8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5" name="Line 7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6" y="536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6" name="Line 7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4" y="535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7" name="Line 7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5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8" name="Line 7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0" y="5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9" name="Line 7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7" y="529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0" name="Line 7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4" y="52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1" name="Line 7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0" y="524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2" name="Line 7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6" y="520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3" name="Line 7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2" y="51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4" name="Line 7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6" y="51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5" name="Line 7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0" y="50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6" name="Line 7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4" y="50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7" name="Line 7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7" y="498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8" name="Line 7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8" y="493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9" name="Line 7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8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0" name="Line 7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8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1" name="Line 7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0" y="47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2" name="Line 7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8" y="472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3" name="Line 7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7" y="466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4" name="Line 7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4" y="46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5" name="Line 7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10" y="457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6" name="Line 7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6" y="452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7" name="Line 7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2" y="44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8" name="Line 7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6" y="444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9" name="Line 7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0" y="441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0" name="Line 8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4" y="438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1" name="Line 8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7" y="435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2" name="Line 8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70" y="433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3" name="Line 8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62" y="431"/>
                      <a:ext cx="1" cy="370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4" name="Line 8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54" y="430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5" name="Line 8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6" y="429"/>
                      <a:ext cx="1" cy="369"/>
                    </a:xfrm>
                    <a:prstGeom prst="line">
                      <a:avLst/>
                    </a:prstGeom>
                    <a:noFill/>
                    <a:ln w="1588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6" name="Freeform 806"/>
                    <p:cNvSpPr>
                      <a:spLocks/>
                    </p:cNvSpPr>
                    <p:nvPr/>
                  </p:nvSpPr>
                  <p:spPr bwMode="auto">
                    <a:xfrm>
                      <a:off x="4855" y="798"/>
                      <a:ext cx="165" cy="107"/>
                    </a:xfrm>
                    <a:custGeom>
                      <a:avLst/>
                      <a:gdLst>
                        <a:gd name="T0" fmla="*/ 74 w 331"/>
                        <a:gd name="T1" fmla="*/ 0 h 215"/>
                        <a:gd name="T2" fmla="*/ 58 w 331"/>
                        <a:gd name="T3" fmla="*/ 3 h 215"/>
                        <a:gd name="T4" fmla="*/ 43 w 331"/>
                        <a:gd name="T5" fmla="*/ 6 h 215"/>
                        <a:gd name="T6" fmla="*/ 30 w 331"/>
                        <a:gd name="T7" fmla="*/ 12 h 215"/>
                        <a:gd name="T8" fmla="*/ 18 w 331"/>
                        <a:gd name="T9" fmla="*/ 19 h 215"/>
                        <a:gd name="T10" fmla="*/ 10 w 331"/>
                        <a:gd name="T11" fmla="*/ 28 h 215"/>
                        <a:gd name="T12" fmla="*/ 4 w 331"/>
                        <a:gd name="T13" fmla="*/ 38 h 215"/>
                        <a:gd name="T14" fmla="*/ 0 w 331"/>
                        <a:gd name="T15" fmla="*/ 48 h 215"/>
                        <a:gd name="T16" fmla="*/ 0 w 331"/>
                        <a:gd name="T17" fmla="*/ 59 h 215"/>
                        <a:gd name="T18" fmla="*/ 4 w 331"/>
                        <a:gd name="T19" fmla="*/ 69 h 215"/>
                        <a:gd name="T20" fmla="*/ 10 w 331"/>
                        <a:gd name="T21" fmla="*/ 79 h 215"/>
                        <a:gd name="T22" fmla="*/ 18 w 331"/>
                        <a:gd name="T23" fmla="*/ 88 h 215"/>
                        <a:gd name="T24" fmla="*/ 30 w 331"/>
                        <a:gd name="T25" fmla="*/ 95 h 215"/>
                        <a:gd name="T26" fmla="*/ 43 w 331"/>
                        <a:gd name="T27" fmla="*/ 101 h 215"/>
                        <a:gd name="T28" fmla="*/ 58 w 331"/>
                        <a:gd name="T29" fmla="*/ 105 h 215"/>
                        <a:gd name="T30" fmla="*/ 74 w 331"/>
                        <a:gd name="T31" fmla="*/ 107 h 215"/>
                        <a:gd name="T32" fmla="*/ 91 w 331"/>
                        <a:gd name="T33" fmla="*/ 107 h 215"/>
                        <a:gd name="T34" fmla="*/ 107 w 331"/>
                        <a:gd name="T35" fmla="*/ 105 h 215"/>
                        <a:gd name="T36" fmla="*/ 122 w 331"/>
                        <a:gd name="T37" fmla="*/ 101 h 215"/>
                        <a:gd name="T38" fmla="*/ 135 w 331"/>
                        <a:gd name="T39" fmla="*/ 95 h 215"/>
                        <a:gd name="T40" fmla="*/ 147 w 331"/>
                        <a:gd name="T41" fmla="*/ 88 h 215"/>
                        <a:gd name="T42" fmla="*/ 155 w 331"/>
                        <a:gd name="T43" fmla="*/ 79 h 215"/>
                        <a:gd name="T44" fmla="*/ 161 w 331"/>
                        <a:gd name="T45" fmla="*/ 69 h 215"/>
                        <a:gd name="T46" fmla="*/ 164 w 331"/>
                        <a:gd name="T47" fmla="*/ 59 h 215"/>
                        <a:gd name="T48" fmla="*/ 164 w 331"/>
                        <a:gd name="T49" fmla="*/ 48 h 215"/>
                        <a:gd name="T50" fmla="*/ 161 w 331"/>
                        <a:gd name="T51" fmla="*/ 38 h 215"/>
                        <a:gd name="T52" fmla="*/ 155 w 331"/>
                        <a:gd name="T53" fmla="*/ 28 h 215"/>
                        <a:gd name="T54" fmla="*/ 147 w 331"/>
                        <a:gd name="T55" fmla="*/ 19 h 215"/>
                        <a:gd name="T56" fmla="*/ 135 w 331"/>
                        <a:gd name="T57" fmla="*/ 12 h 215"/>
                        <a:gd name="T58" fmla="*/ 122 w 331"/>
                        <a:gd name="T59" fmla="*/ 6 h 215"/>
                        <a:gd name="T60" fmla="*/ 107 w 331"/>
                        <a:gd name="T61" fmla="*/ 3 h 215"/>
                        <a:gd name="T62" fmla="*/ 91 w 331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1" h="215">
                          <a:moveTo>
                            <a:pt x="165" y="0"/>
                          </a:moveTo>
                          <a:lnTo>
                            <a:pt x="149" y="0"/>
                          </a:lnTo>
                          <a:lnTo>
                            <a:pt x="132" y="3"/>
                          </a:lnTo>
                          <a:lnTo>
                            <a:pt x="117" y="6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9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3" y="66"/>
                          </a:lnTo>
                          <a:lnTo>
                            <a:pt x="8" y="76"/>
                          </a:lnTo>
                          <a:lnTo>
                            <a:pt x="4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4" y="129"/>
                          </a:lnTo>
                          <a:lnTo>
                            <a:pt x="8" y="139"/>
                          </a:lnTo>
                          <a:lnTo>
                            <a:pt x="13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9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7" y="210"/>
                          </a:lnTo>
                          <a:lnTo>
                            <a:pt x="132" y="212"/>
                          </a:lnTo>
                          <a:lnTo>
                            <a:pt x="149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9" y="212"/>
                          </a:lnTo>
                          <a:lnTo>
                            <a:pt x="214" y="210"/>
                          </a:lnTo>
                          <a:lnTo>
                            <a:pt x="229" y="206"/>
                          </a:lnTo>
                          <a:lnTo>
                            <a:pt x="244" y="202"/>
                          </a:lnTo>
                          <a:lnTo>
                            <a:pt x="258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4" y="176"/>
                          </a:lnTo>
                          <a:lnTo>
                            <a:pt x="303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1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3" y="48"/>
                          </a:lnTo>
                          <a:lnTo>
                            <a:pt x="294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8" y="18"/>
                          </a:lnTo>
                          <a:lnTo>
                            <a:pt x="244" y="13"/>
                          </a:lnTo>
                          <a:lnTo>
                            <a:pt x="229" y="9"/>
                          </a:lnTo>
                          <a:lnTo>
                            <a:pt x="214" y="6"/>
                          </a:lnTo>
                          <a:lnTo>
                            <a:pt x="199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 w="1588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7" name="Freeform 807"/>
                    <p:cNvSpPr>
                      <a:spLocks/>
                    </p:cNvSpPr>
                    <p:nvPr/>
                  </p:nvSpPr>
                  <p:spPr bwMode="auto">
                    <a:xfrm>
                      <a:off x="4855" y="429"/>
                      <a:ext cx="165" cy="107"/>
                    </a:xfrm>
                    <a:custGeom>
                      <a:avLst/>
                      <a:gdLst>
                        <a:gd name="T0" fmla="*/ 74 w 331"/>
                        <a:gd name="T1" fmla="*/ 0 h 215"/>
                        <a:gd name="T2" fmla="*/ 58 w 331"/>
                        <a:gd name="T3" fmla="*/ 2 h 215"/>
                        <a:gd name="T4" fmla="*/ 43 w 331"/>
                        <a:gd name="T5" fmla="*/ 6 h 215"/>
                        <a:gd name="T6" fmla="*/ 30 w 331"/>
                        <a:gd name="T7" fmla="*/ 12 h 215"/>
                        <a:gd name="T8" fmla="*/ 18 w 331"/>
                        <a:gd name="T9" fmla="*/ 19 h 215"/>
                        <a:gd name="T10" fmla="*/ 10 w 331"/>
                        <a:gd name="T11" fmla="*/ 28 h 215"/>
                        <a:gd name="T12" fmla="*/ 4 w 331"/>
                        <a:gd name="T13" fmla="*/ 38 h 215"/>
                        <a:gd name="T14" fmla="*/ 0 w 331"/>
                        <a:gd name="T15" fmla="*/ 48 h 215"/>
                        <a:gd name="T16" fmla="*/ 0 w 331"/>
                        <a:gd name="T17" fmla="*/ 59 h 215"/>
                        <a:gd name="T18" fmla="*/ 4 w 331"/>
                        <a:gd name="T19" fmla="*/ 69 h 215"/>
                        <a:gd name="T20" fmla="*/ 10 w 331"/>
                        <a:gd name="T21" fmla="*/ 79 h 215"/>
                        <a:gd name="T22" fmla="*/ 18 w 331"/>
                        <a:gd name="T23" fmla="*/ 88 h 215"/>
                        <a:gd name="T24" fmla="*/ 30 w 331"/>
                        <a:gd name="T25" fmla="*/ 95 h 215"/>
                        <a:gd name="T26" fmla="*/ 43 w 331"/>
                        <a:gd name="T27" fmla="*/ 101 h 215"/>
                        <a:gd name="T28" fmla="*/ 58 w 331"/>
                        <a:gd name="T29" fmla="*/ 104 h 215"/>
                        <a:gd name="T30" fmla="*/ 74 w 331"/>
                        <a:gd name="T31" fmla="*/ 107 h 215"/>
                        <a:gd name="T32" fmla="*/ 91 w 331"/>
                        <a:gd name="T33" fmla="*/ 107 h 215"/>
                        <a:gd name="T34" fmla="*/ 107 w 331"/>
                        <a:gd name="T35" fmla="*/ 104 h 215"/>
                        <a:gd name="T36" fmla="*/ 122 w 331"/>
                        <a:gd name="T37" fmla="*/ 101 h 215"/>
                        <a:gd name="T38" fmla="*/ 135 w 331"/>
                        <a:gd name="T39" fmla="*/ 95 h 215"/>
                        <a:gd name="T40" fmla="*/ 147 w 331"/>
                        <a:gd name="T41" fmla="*/ 88 h 215"/>
                        <a:gd name="T42" fmla="*/ 155 w 331"/>
                        <a:gd name="T43" fmla="*/ 79 h 215"/>
                        <a:gd name="T44" fmla="*/ 161 w 331"/>
                        <a:gd name="T45" fmla="*/ 69 h 215"/>
                        <a:gd name="T46" fmla="*/ 164 w 331"/>
                        <a:gd name="T47" fmla="*/ 59 h 215"/>
                        <a:gd name="T48" fmla="*/ 164 w 331"/>
                        <a:gd name="T49" fmla="*/ 48 h 215"/>
                        <a:gd name="T50" fmla="*/ 161 w 331"/>
                        <a:gd name="T51" fmla="*/ 38 h 215"/>
                        <a:gd name="T52" fmla="*/ 155 w 331"/>
                        <a:gd name="T53" fmla="*/ 28 h 215"/>
                        <a:gd name="T54" fmla="*/ 147 w 331"/>
                        <a:gd name="T55" fmla="*/ 19 h 215"/>
                        <a:gd name="T56" fmla="*/ 135 w 331"/>
                        <a:gd name="T57" fmla="*/ 12 h 215"/>
                        <a:gd name="T58" fmla="*/ 122 w 331"/>
                        <a:gd name="T59" fmla="*/ 6 h 215"/>
                        <a:gd name="T60" fmla="*/ 107 w 331"/>
                        <a:gd name="T61" fmla="*/ 2 h 215"/>
                        <a:gd name="T62" fmla="*/ 91 w 331"/>
                        <a:gd name="T63" fmla="*/ 0 h 21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331" h="215">
                          <a:moveTo>
                            <a:pt x="165" y="0"/>
                          </a:moveTo>
                          <a:lnTo>
                            <a:pt x="149" y="0"/>
                          </a:lnTo>
                          <a:lnTo>
                            <a:pt x="132" y="3"/>
                          </a:lnTo>
                          <a:lnTo>
                            <a:pt x="117" y="5"/>
                          </a:lnTo>
                          <a:lnTo>
                            <a:pt x="101" y="9"/>
                          </a:lnTo>
                          <a:lnTo>
                            <a:pt x="87" y="13"/>
                          </a:lnTo>
                          <a:lnTo>
                            <a:pt x="73" y="18"/>
                          </a:lnTo>
                          <a:lnTo>
                            <a:pt x="60" y="25"/>
                          </a:lnTo>
                          <a:lnTo>
                            <a:pt x="49" y="31"/>
                          </a:lnTo>
                          <a:lnTo>
                            <a:pt x="37" y="39"/>
                          </a:lnTo>
                          <a:lnTo>
                            <a:pt x="28" y="48"/>
                          </a:lnTo>
                          <a:lnTo>
                            <a:pt x="20" y="57"/>
                          </a:lnTo>
                          <a:lnTo>
                            <a:pt x="13" y="66"/>
                          </a:lnTo>
                          <a:lnTo>
                            <a:pt x="8" y="76"/>
                          </a:lnTo>
                          <a:lnTo>
                            <a:pt x="4" y="86"/>
                          </a:lnTo>
                          <a:lnTo>
                            <a:pt x="1" y="97"/>
                          </a:lnTo>
                          <a:lnTo>
                            <a:pt x="0" y="107"/>
                          </a:lnTo>
                          <a:lnTo>
                            <a:pt x="1" y="118"/>
                          </a:lnTo>
                          <a:lnTo>
                            <a:pt x="4" y="129"/>
                          </a:lnTo>
                          <a:lnTo>
                            <a:pt x="8" y="139"/>
                          </a:lnTo>
                          <a:lnTo>
                            <a:pt x="13" y="149"/>
                          </a:lnTo>
                          <a:lnTo>
                            <a:pt x="20" y="158"/>
                          </a:lnTo>
                          <a:lnTo>
                            <a:pt x="28" y="167"/>
                          </a:lnTo>
                          <a:lnTo>
                            <a:pt x="37" y="176"/>
                          </a:lnTo>
                          <a:lnTo>
                            <a:pt x="49" y="184"/>
                          </a:lnTo>
                          <a:lnTo>
                            <a:pt x="60" y="190"/>
                          </a:lnTo>
                          <a:lnTo>
                            <a:pt x="73" y="197"/>
                          </a:lnTo>
                          <a:lnTo>
                            <a:pt x="87" y="202"/>
                          </a:lnTo>
                          <a:lnTo>
                            <a:pt x="101" y="206"/>
                          </a:lnTo>
                          <a:lnTo>
                            <a:pt x="117" y="209"/>
                          </a:lnTo>
                          <a:lnTo>
                            <a:pt x="132" y="212"/>
                          </a:lnTo>
                          <a:lnTo>
                            <a:pt x="149" y="215"/>
                          </a:lnTo>
                          <a:lnTo>
                            <a:pt x="165" y="215"/>
                          </a:lnTo>
                          <a:lnTo>
                            <a:pt x="182" y="215"/>
                          </a:lnTo>
                          <a:lnTo>
                            <a:pt x="199" y="212"/>
                          </a:lnTo>
                          <a:lnTo>
                            <a:pt x="214" y="209"/>
                          </a:lnTo>
                          <a:lnTo>
                            <a:pt x="229" y="206"/>
                          </a:lnTo>
                          <a:lnTo>
                            <a:pt x="244" y="202"/>
                          </a:lnTo>
                          <a:lnTo>
                            <a:pt x="258" y="197"/>
                          </a:lnTo>
                          <a:lnTo>
                            <a:pt x="270" y="190"/>
                          </a:lnTo>
                          <a:lnTo>
                            <a:pt x="282" y="184"/>
                          </a:lnTo>
                          <a:lnTo>
                            <a:pt x="294" y="176"/>
                          </a:lnTo>
                          <a:lnTo>
                            <a:pt x="303" y="167"/>
                          </a:lnTo>
                          <a:lnTo>
                            <a:pt x="310" y="158"/>
                          </a:lnTo>
                          <a:lnTo>
                            <a:pt x="318" y="149"/>
                          </a:lnTo>
                          <a:lnTo>
                            <a:pt x="323" y="139"/>
                          </a:lnTo>
                          <a:lnTo>
                            <a:pt x="327" y="129"/>
                          </a:lnTo>
                          <a:lnTo>
                            <a:pt x="329" y="118"/>
                          </a:lnTo>
                          <a:lnTo>
                            <a:pt x="331" y="107"/>
                          </a:lnTo>
                          <a:lnTo>
                            <a:pt x="329" y="97"/>
                          </a:lnTo>
                          <a:lnTo>
                            <a:pt x="327" y="86"/>
                          </a:lnTo>
                          <a:lnTo>
                            <a:pt x="323" y="76"/>
                          </a:lnTo>
                          <a:lnTo>
                            <a:pt x="318" y="66"/>
                          </a:lnTo>
                          <a:lnTo>
                            <a:pt x="310" y="57"/>
                          </a:lnTo>
                          <a:lnTo>
                            <a:pt x="303" y="48"/>
                          </a:lnTo>
                          <a:lnTo>
                            <a:pt x="294" y="39"/>
                          </a:lnTo>
                          <a:lnTo>
                            <a:pt x="282" y="31"/>
                          </a:lnTo>
                          <a:lnTo>
                            <a:pt x="270" y="25"/>
                          </a:lnTo>
                          <a:lnTo>
                            <a:pt x="258" y="18"/>
                          </a:lnTo>
                          <a:lnTo>
                            <a:pt x="244" y="13"/>
                          </a:lnTo>
                          <a:lnTo>
                            <a:pt x="229" y="9"/>
                          </a:lnTo>
                          <a:lnTo>
                            <a:pt x="214" y="5"/>
                          </a:lnTo>
                          <a:lnTo>
                            <a:pt x="199" y="3"/>
                          </a:lnTo>
                          <a:lnTo>
                            <a:pt x="182" y="0"/>
                          </a:lnTo>
                          <a:lnTo>
                            <a:pt x="165" y="0"/>
                          </a:lnTo>
                        </a:path>
                      </a:pathLst>
                    </a:custGeom>
                    <a:solidFill>
                      <a:srgbClr val="FFFF00"/>
                    </a:solidFill>
                    <a:ln w="1588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</p:grpSp>
          <p:cxnSp>
            <p:nvCxnSpPr>
              <p:cNvPr id="755" name="Connecteur droit avec flèche 754"/>
              <p:cNvCxnSpPr/>
              <p:nvPr/>
            </p:nvCxnSpPr>
            <p:spPr bwMode="auto">
              <a:xfrm>
                <a:off x="5108484" y="1898147"/>
                <a:ext cx="26765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6" name="Connecteur droit avec flèche 755"/>
              <p:cNvCxnSpPr/>
              <p:nvPr/>
            </p:nvCxnSpPr>
            <p:spPr bwMode="auto">
              <a:xfrm>
                <a:off x="5260884" y="1710909"/>
                <a:ext cx="943243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58" name="ZoneTexte 757"/>
              <p:cNvSpPr txBox="1"/>
              <p:nvPr/>
            </p:nvSpPr>
            <p:spPr>
              <a:xfrm>
                <a:off x="5578550" y="1374250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mtClean="0"/>
                  <a:t>B</a:t>
                </a:r>
                <a:endParaRPr lang="fr-FR"/>
              </a:p>
            </p:txBody>
          </p:sp>
          <p:sp>
            <p:nvSpPr>
              <p:cNvPr id="759" name="ZoneTexte 758"/>
              <p:cNvSpPr txBox="1"/>
              <p:nvPr/>
            </p:nvSpPr>
            <p:spPr>
              <a:xfrm>
                <a:off x="4830730" y="1715104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mtClean="0"/>
                  <a:t>D</a:t>
                </a:r>
                <a:endParaRPr lang="fr-FR"/>
              </a:p>
            </p:txBody>
          </p:sp>
        </p:grpSp>
        <p:sp>
          <p:nvSpPr>
            <p:cNvPr id="764" name="Rectangle 763"/>
            <p:cNvSpPr/>
            <p:nvPr/>
          </p:nvSpPr>
          <p:spPr bwMode="auto">
            <a:xfrm>
              <a:off x="7312050" y="3402013"/>
              <a:ext cx="1740509" cy="2356689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783" name="Groupe 782"/>
          <p:cNvGrpSpPr/>
          <p:nvPr/>
        </p:nvGrpSpPr>
        <p:grpSpPr>
          <a:xfrm>
            <a:off x="5133711" y="4693114"/>
            <a:ext cx="3735291" cy="1555198"/>
            <a:chOff x="4415246" y="4771492"/>
            <a:chExt cx="3735291" cy="1555198"/>
          </a:xfrm>
        </p:grpSpPr>
        <p:sp>
          <p:nvSpPr>
            <p:cNvPr id="768" name="Line 1742"/>
            <p:cNvSpPr>
              <a:spLocks noChangeShapeType="1"/>
            </p:cNvSpPr>
            <p:nvPr/>
          </p:nvSpPr>
          <p:spPr bwMode="auto">
            <a:xfrm>
              <a:off x="5171998" y="4925325"/>
              <a:ext cx="814325" cy="46370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779" name="Text Box 1744"/>
            <p:cNvSpPr txBox="1">
              <a:spLocks noChangeArrowheads="1"/>
            </p:cNvSpPr>
            <p:nvPr/>
          </p:nvSpPr>
          <p:spPr bwMode="auto">
            <a:xfrm>
              <a:off x="6144019" y="5955177"/>
              <a:ext cx="630599" cy="371513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rgbClr val="FF3300"/>
                  </a:solidFill>
                  <a:latin typeface="Symbol" pitchFamily="18" charset="2"/>
                </a:rPr>
                <a:t> </a:t>
              </a:r>
              <a:r>
                <a:rPr lang="fr-FR" altLang="fr-FR" b="1">
                  <a:solidFill>
                    <a:srgbClr val="FF3300"/>
                  </a:solidFill>
                  <a:latin typeface="Symbol" pitchFamily="18" charset="2"/>
                </a:rPr>
                <a:t>l</a:t>
              </a:r>
              <a:r>
                <a:rPr lang="fr-FR" altLang="fr-FR">
                  <a:solidFill>
                    <a:srgbClr val="FF3300"/>
                  </a:solidFill>
                </a:rPr>
                <a:t>/B</a:t>
              </a:r>
            </a:p>
          </p:txBody>
        </p:sp>
        <p:sp>
          <p:nvSpPr>
            <p:cNvPr id="780" name="Line 1745"/>
            <p:cNvSpPr>
              <a:spLocks noChangeShapeType="1"/>
            </p:cNvSpPr>
            <p:nvPr/>
          </p:nvSpPr>
          <p:spPr bwMode="auto">
            <a:xfrm>
              <a:off x="6280639" y="5869511"/>
              <a:ext cx="256472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fr-FR"/>
            </a:p>
          </p:txBody>
        </p:sp>
        <p:grpSp>
          <p:nvGrpSpPr>
            <p:cNvPr id="771" name="Group 1753"/>
            <p:cNvGrpSpPr>
              <a:grpSpLocks/>
            </p:cNvGrpSpPr>
            <p:nvPr/>
          </p:nvGrpSpPr>
          <p:grpSpPr bwMode="auto">
            <a:xfrm>
              <a:off x="4702665" y="4771492"/>
              <a:ext cx="1608438" cy="1016000"/>
              <a:chOff x="1207" y="2880"/>
              <a:chExt cx="792" cy="640"/>
            </a:xfrm>
          </p:grpSpPr>
          <p:sp>
            <p:nvSpPr>
              <p:cNvPr id="775" name="Line 1754"/>
              <p:cNvSpPr>
                <a:spLocks noChangeShapeType="1"/>
              </p:cNvSpPr>
              <p:nvPr/>
            </p:nvSpPr>
            <p:spPr bwMode="auto">
              <a:xfrm>
                <a:off x="1207" y="3520"/>
                <a:ext cx="777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76" name="Line 1755"/>
              <p:cNvSpPr>
                <a:spLocks noChangeShapeType="1"/>
              </p:cNvSpPr>
              <p:nvPr/>
            </p:nvSpPr>
            <p:spPr bwMode="auto">
              <a:xfrm flipV="1">
                <a:off x="1999" y="2880"/>
                <a:ext cx="0" cy="64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777" name="Freeform 1748"/>
            <p:cNvSpPr>
              <a:spLocks/>
            </p:cNvSpPr>
            <p:nvPr/>
          </p:nvSpPr>
          <p:spPr bwMode="auto">
            <a:xfrm>
              <a:off x="6303811" y="4968342"/>
              <a:ext cx="1846726" cy="882650"/>
            </a:xfrm>
            <a:custGeom>
              <a:avLst/>
              <a:gdLst>
                <a:gd name="T0" fmla="*/ 0 w 244"/>
                <a:gd name="T1" fmla="*/ 26 h 556"/>
                <a:gd name="T2" fmla="*/ 17 w 244"/>
                <a:gd name="T3" fmla="*/ 78 h 556"/>
                <a:gd name="T4" fmla="*/ 68 w 244"/>
                <a:gd name="T5" fmla="*/ 494 h 556"/>
                <a:gd name="T6" fmla="*/ 108 w 244"/>
                <a:gd name="T7" fmla="*/ 454 h 556"/>
                <a:gd name="T8" fmla="*/ 144 w 244"/>
                <a:gd name="T9" fmla="*/ 510 h 556"/>
                <a:gd name="T10" fmla="*/ 220 w 244"/>
                <a:gd name="T11" fmla="*/ 514 h 556"/>
                <a:gd name="T12" fmla="*/ 0 w 244"/>
                <a:gd name="T13" fmla="*/ 514 h 5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4" h="556">
                  <a:moveTo>
                    <a:pt x="0" y="26"/>
                  </a:moveTo>
                  <a:cubicBezTo>
                    <a:pt x="3" y="35"/>
                    <a:pt x="6" y="0"/>
                    <a:pt x="17" y="78"/>
                  </a:cubicBezTo>
                  <a:cubicBezTo>
                    <a:pt x="28" y="156"/>
                    <a:pt x="53" y="432"/>
                    <a:pt x="68" y="494"/>
                  </a:cubicBezTo>
                  <a:cubicBezTo>
                    <a:pt x="83" y="556"/>
                    <a:pt x="95" y="451"/>
                    <a:pt x="108" y="454"/>
                  </a:cubicBezTo>
                  <a:cubicBezTo>
                    <a:pt x="121" y="457"/>
                    <a:pt x="125" y="500"/>
                    <a:pt x="144" y="510"/>
                  </a:cubicBezTo>
                  <a:cubicBezTo>
                    <a:pt x="163" y="520"/>
                    <a:pt x="244" y="513"/>
                    <a:pt x="220" y="514"/>
                  </a:cubicBezTo>
                  <a:cubicBezTo>
                    <a:pt x="196" y="515"/>
                    <a:pt x="46" y="514"/>
                    <a:pt x="0" y="514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778" name="Freeform 1749"/>
            <p:cNvSpPr>
              <a:spLocks/>
            </p:cNvSpPr>
            <p:nvPr/>
          </p:nvSpPr>
          <p:spPr bwMode="auto">
            <a:xfrm>
              <a:off x="4415246" y="4968342"/>
              <a:ext cx="2018700" cy="882650"/>
            </a:xfrm>
            <a:custGeom>
              <a:avLst/>
              <a:gdLst>
                <a:gd name="T0" fmla="*/ 222 w 234"/>
                <a:gd name="T1" fmla="*/ 26 h 556"/>
                <a:gd name="T2" fmla="*/ 205 w 234"/>
                <a:gd name="T3" fmla="*/ 78 h 556"/>
                <a:gd name="T4" fmla="*/ 154 w 234"/>
                <a:gd name="T5" fmla="*/ 494 h 556"/>
                <a:gd name="T6" fmla="*/ 114 w 234"/>
                <a:gd name="T7" fmla="*/ 454 h 556"/>
                <a:gd name="T8" fmla="*/ 78 w 234"/>
                <a:gd name="T9" fmla="*/ 510 h 556"/>
                <a:gd name="T10" fmla="*/ 26 w 234"/>
                <a:gd name="T11" fmla="*/ 514 h 556"/>
                <a:gd name="T12" fmla="*/ 234 w 234"/>
                <a:gd name="T13" fmla="*/ 514 h 5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" h="556">
                  <a:moveTo>
                    <a:pt x="222" y="26"/>
                  </a:moveTo>
                  <a:cubicBezTo>
                    <a:pt x="219" y="35"/>
                    <a:pt x="216" y="0"/>
                    <a:pt x="205" y="78"/>
                  </a:cubicBezTo>
                  <a:cubicBezTo>
                    <a:pt x="194" y="156"/>
                    <a:pt x="169" y="432"/>
                    <a:pt x="154" y="494"/>
                  </a:cubicBezTo>
                  <a:cubicBezTo>
                    <a:pt x="139" y="556"/>
                    <a:pt x="127" y="451"/>
                    <a:pt x="114" y="454"/>
                  </a:cubicBezTo>
                  <a:cubicBezTo>
                    <a:pt x="101" y="457"/>
                    <a:pt x="93" y="500"/>
                    <a:pt x="78" y="510"/>
                  </a:cubicBezTo>
                  <a:cubicBezTo>
                    <a:pt x="63" y="520"/>
                    <a:pt x="0" y="513"/>
                    <a:pt x="26" y="514"/>
                  </a:cubicBezTo>
                  <a:cubicBezTo>
                    <a:pt x="52" y="515"/>
                    <a:pt x="191" y="514"/>
                    <a:pt x="234" y="514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fr-FR"/>
            </a:p>
          </p:txBody>
        </p:sp>
        <p:grpSp>
          <p:nvGrpSpPr>
            <p:cNvPr id="772" name="Group 1761"/>
            <p:cNvGrpSpPr>
              <a:grpSpLocks/>
            </p:cNvGrpSpPr>
            <p:nvPr/>
          </p:nvGrpSpPr>
          <p:grpSpPr bwMode="auto">
            <a:xfrm>
              <a:off x="5790287" y="4944530"/>
              <a:ext cx="1038546" cy="882650"/>
              <a:chOff x="4392" y="3569"/>
              <a:chExt cx="415" cy="556"/>
            </a:xfrm>
          </p:grpSpPr>
          <p:sp>
            <p:nvSpPr>
              <p:cNvPr id="773" name="Freeform 1751"/>
              <p:cNvSpPr>
                <a:spLocks/>
              </p:cNvSpPr>
              <p:nvPr/>
            </p:nvSpPr>
            <p:spPr bwMode="auto">
              <a:xfrm>
                <a:off x="4599" y="3569"/>
                <a:ext cx="208" cy="552"/>
              </a:xfrm>
              <a:custGeom>
                <a:avLst/>
                <a:gdLst>
                  <a:gd name="T0" fmla="*/ 0 w 208"/>
                  <a:gd name="T1" fmla="*/ 43 h 552"/>
                  <a:gd name="T2" fmla="*/ 8 w 208"/>
                  <a:gd name="T3" fmla="*/ 79 h 552"/>
                  <a:gd name="T4" fmla="*/ 48 w 208"/>
                  <a:gd name="T5" fmla="*/ 519 h 552"/>
                  <a:gd name="T6" fmla="*/ 76 w 208"/>
                  <a:gd name="T7" fmla="*/ 159 h 552"/>
                  <a:gd name="T8" fmla="*/ 120 w 208"/>
                  <a:gd name="T9" fmla="*/ 515 h 552"/>
                  <a:gd name="T10" fmla="*/ 148 w 208"/>
                  <a:gd name="T11" fmla="*/ 335 h 552"/>
                  <a:gd name="T12" fmla="*/ 168 w 208"/>
                  <a:gd name="T13" fmla="*/ 519 h 552"/>
                  <a:gd name="T14" fmla="*/ 180 w 208"/>
                  <a:gd name="T15" fmla="*/ 531 h 552"/>
                  <a:gd name="T16" fmla="*/ 0 w 208"/>
                  <a:gd name="T17" fmla="*/ 515 h 5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" h="552">
                    <a:moveTo>
                      <a:pt x="0" y="43"/>
                    </a:moveTo>
                    <a:cubicBezTo>
                      <a:pt x="1" y="49"/>
                      <a:pt x="0" y="0"/>
                      <a:pt x="8" y="79"/>
                    </a:cubicBezTo>
                    <a:cubicBezTo>
                      <a:pt x="16" y="158"/>
                      <a:pt x="37" y="506"/>
                      <a:pt x="48" y="519"/>
                    </a:cubicBezTo>
                    <a:cubicBezTo>
                      <a:pt x="59" y="532"/>
                      <a:pt x="64" y="160"/>
                      <a:pt x="76" y="159"/>
                    </a:cubicBezTo>
                    <a:cubicBezTo>
                      <a:pt x="88" y="158"/>
                      <a:pt x="108" y="486"/>
                      <a:pt x="120" y="515"/>
                    </a:cubicBezTo>
                    <a:cubicBezTo>
                      <a:pt x="132" y="544"/>
                      <a:pt x="140" y="334"/>
                      <a:pt x="148" y="335"/>
                    </a:cubicBezTo>
                    <a:cubicBezTo>
                      <a:pt x="156" y="336"/>
                      <a:pt x="163" y="486"/>
                      <a:pt x="168" y="519"/>
                    </a:cubicBezTo>
                    <a:cubicBezTo>
                      <a:pt x="173" y="552"/>
                      <a:pt x="208" y="532"/>
                      <a:pt x="180" y="531"/>
                    </a:cubicBezTo>
                    <a:cubicBezTo>
                      <a:pt x="152" y="530"/>
                      <a:pt x="37" y="518"/>
                      <a:pt x="0" y="515"/>
                    </a:cubicBezTo>
                  </a:path>
                </a:pathLst>
              </a:custGeom>
              <a:solidFill>
                <a:srgbClr val="FF3300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74" name="Freeform 1760"/>
              <p:cNvSpPr>
                <a:spLocks/>
              </p:cNvSpPr>
              <p:nvPr/>
            </p:nvSpPr>
            <p:spPr bwMode="auto">
              <a:xfrm flipH="1">
                <a:off x="4392" y="3573"/>
                <a:ext cx="208" cy="552"/>
              </a:xfrm>
              <a:custGeom>
                <a:avLst/>
                <a:gdLst>
                  <a:gd name="T0" fmla="*/ 0 w 208"/>
                  <a:gd name="T1" fmla="*/ 43 h 552"/>
                  <a:gd name="T2" fmla="*/ 8 w 208"/>
                  <a:gd name="T3" fmla="*/ 79 h 552"/>
                  <a:gd name="T4" fmla="*/ 48 w 208"/>
                  <a:gd name="T5" fmla="*/ 519 h 552"/>
                  <a:gd name="T6" fmla="*/ 76 w 208"/>
                  <a:gd name="T7" fmla="*/ 159 h 552"/>
                  <a:gd name="T8" fmla="*/ 120 w 208"/>
                  <a:gd name="T9" fmla="*/ 515 h 552"/>
                  <a:gd name="T10" fmla="*/ 148 w 208"/>
                  <a:gd name="T11" fmla="*/ 335 h 552"/>
                  <a:gd name="T12" fmla="*/ 168 w 208"/>
                  <a:gd name="T13" fmla="*/ 519 h 552"/>
                  <a:gd name="T14" fmla="*/ 180 w 208"/>
                  <a:gd name="T15" fmla="*/ 531 h 552"/>
                  <a:gd name="T16" fmla="*/ 0 w 208"/>
                  <a:gd name="T17" fmla="*/ 515 h 5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" h="552">
                    <a:moveTo>
                      <a:pt x="0" y="43"/>
                    </a:moveTo>
                    <a:cubicBezTo>
                      <a:pt x="1" y="49"/>
                      <a:pt x="0" y="0"/>
                      <a:pt x="8" y="79"/>
                    </a:cubicBezTo>
                    <a:cubicBezTo>
                      <a:pt x="16" y="158"/>
                      <a:pt x="37" y="506"/>
                      <a:pt x="48" y="519"/>
                    </a:cubicBezTo>
                    <a:cubicBezTo>
                      <a:pt x="59" y="532"/>
                      <a:pt x="64" y="160"/>
                      <a:pt x="76" y="159"/>
                    </a:cubicBezTo>
                    <a:cubicBezTo>
                      <a:pt x="88" y="158"/>
                      <a:pt x="108" y="486"/>
                      <a:pt x="120" y="515"/>
                    </a:cubicBezTo>
                    <a:cubicBezTo>
                      <a:pt x="132" y="544"/>
                      <a:pt x="140" y="334"/>
                      <a:pt x="148" y="335"/>
                    </a:cubicBezTo>
                    <a:cubicBezTo>
                      <a:pt x="156" y="336"/>
                      <a:pt x="163" y="486"/>
                      <a:pt x="168" y="519"/>
                    </a:cubicBezTo>
                    <a:cubicBezTo>
                      <a:pt x="173" y="552"/>
                      <a:pt x="208" y="532"/>
                      <a:pt x="180" y="531"/>
                    </a:cubicBezTo>
                    <a:cubicBezTo>
                      <a:pt x="152" y="530"/>
                      <a:pt x="37" y="518"/>
                      <a:pt x="0" y="515"/>
                    </a:cubicBezTo>
                  </a:path>
                </a:pathLst>
              </a:custGeom>
              <a:solidFill>
                <a:srgbClr val="FF3300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767" name="Text Box 1741"/>
            <p:cNvSpPr txBox="1">
              <a:spLocks noChangeArrowheads="1"/>
            </p:cNvSpPr>
            <p:nvPr/>
          </p:nvSpPr>
          <p:spPr bwMode="auto">
            <a:xfrm>
              <a:off x="5080557" y="4939723"/>
              <a:ext cx="651438" cy="3715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latin typeface="Symbol" pitchFamily="18" charset="2"/>
                </a:rPr>
                <a:t> </a:t>
              </a:r>
              <a:r>
                <a:rPr lang="fr-FR" altLang="fr-FR" smtClean="0">
                  <a:latin typeface="Symbol" pitchFamily="18" charset="2"/>
                </a:rPr>
                <a:t>l</a:t>
              </a:r>
              <a:r>
                <a:rPr lang="fr-FR" altLang="fr-FR" smtClean="0"/>
                <a:t>/D</a:t>
              </a:r>
              <a:endParaRPr lang="fr-FR" altLang="fr-FR"/>
            </a:p>
          </p:txBody>
        </p:sp>
      </p:grpSp>
      <p:grpSp>
        <p:nvGrpSpPr>
          <p:cNvPr id="786" name="Groupe 785"/>
          <p:cNvGrpSpPr/>
          <p:nvPr/>
        </p:nvGrpSpPr>
        <p:grpSpPr>
          <a:xfrm>
            <a:off x="302259" y="5958206"/>
            <a:ext cx="3890916" cy="380773"/>
            <a:chOff x="302259" y="6091556"/>
            <a:chExt cx="3890916" cy="380773"/>
          </a:xfrm>
        </p:grpSpPr>
        <p:sp>
          <p:nvSpPr>
            <p:cNvPr id="784" name="ZoneTexte 783"/>
            <p:cNvSpPr txBox="1"/>
            <p:nvPr/>
          </p:nvSpPr>
          <p:spPr>
            <a:xfrm>
              <a:off x="302259" y="6091556"/>
              <a:ext cx="2908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bande spectrale limitée   </a:t>
              </a:r>
              <a:endParaRPr lang="fr-FR"/>
            </a:p>
          </p:txBody>
        </p:sp>
        <p:graphicFrame>
          <p:nvGraphicFramePr>
            <p:cNvPr id="785" name="Objet 7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4661862"/>
                </p:ext>
              </p:extLst>
            </p:nvPr>
          </p:nvGraphicFramePr>
          <p:xfrm>
            <a:off x="3086554" y="6120222"/>
            <a:ext cx="1106621" cy="352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60" name="Équation" r:id="rId11" imgW="558720" imgH="177480" progId="Equation.3">
                    <p:embed/>
                  </p:oleObj>
                </mc:Choice>
                <mc:Fallback>
                  <p:oleObj name="Équation" r:id="rId11" imgW="55872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86554" y="6120222"/>
                          <a:ext cx="1106621" cy="3521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e 2"/>
          <p:cNvGrpSpPr/>
          <p:nvPr/>
        </p:nvGrpSpPr>
        <p:grpSpPr>
          <a:xfrm>
            <a:off x="238805" y="4648682"/>
            <a:ext cx="6671377" cy="2133118"/>
            <a:chOff x="238805" y="4648682"/>
            <a:chExt cx="6671377" cy="2133118"/>
          </a:xfrm>
        </p:grpSpPr>
        <p:sp>
          <p:nvSpPr>
            <p:cNvPr id="2" name="Rectangle 1"/>
            <p:cNvSpPr/>
            <p:nvPr/>
          </p:nvSpPr>
          <p:spPr bwMode="auto">
            <a:xfrm>
              <a:off x="238805" y="4648682"/>
              <a:ext cx="5578771" cy="2133118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82" name="ZoneTexte 781"/>
            <p:cNvSpPr txBox="1"/>
            <p:nvPr/>
          </p:nvSpPr>
          <p:spPr>
            <a:xfrm>
              <a:off x="2466337" y="6347936"/>
              <a:ext cx="444384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mtClean="0">
                  <a:solidFill>
                    <a:schemeClr val="accent2"/>
                  </a:solidFill>
                </a:rPr>
                <a:t>nous reviendrons sur ces deux aspects  </a:t>
              </a:r>
              <a:endParaRPr lang="fr-FR">
                <a:solidFill>
                  <a:schemeClr val="accent2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370251" y="3807827"/>
            <a:ext cx="5447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accent2"/>
                </a:solidFill>
              </a:rPr>
              <a:t>remarque : ces deux conditions sont redondantes</a:t>
            </a:r>
          </a:p>
          <a:p>
            <a:r>
              <a:rPr lang="fr-FR" smtClean="0">
                <a:solidFill>
                  <a:schemeClr val="accent2"/>
                </a:solidFill>
              </a:rPr>
              <a:t>la deuxieme englobe la première</a:t>
            </a:r>
            <a:endParaRPr lang="fr-FR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62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02368" y="688298"/>
            <a:ext cx="5329003" cy="579120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2800" smtClean="0"/>
              <a:t>physionomie des franges</a:t>
            </a:r>
            <a:endParaRPr lang="fr-FR" sz="2800"/>
          </a:p>
        </p:txBody>
      </p:sp>
      <p:grpSp>
        <p:nvGrpSpPr>
          <p:cNvPr id="266" name="Groupe 265"/>
          <p:cNvGrpSpPr/>
          <p:nvPr/>
        </p:nvGrpSpPr>
        <p:grpSpPr>
          <a:xfrm>
            <a:off x="1452737" y="1270585"/>
            <a:ext cx="7076352" cy="2003351"/>
            <a:chOff x="269824" y="1463855"/>
            <a:chExt cx="8649006" cy="2448578"/>
          </a:xfrm>
        </p:grpSpPr>
        <p:sp>
          <p:nvSpPr>
            <p:cNvPr id="2" name="ZoneTexte 1"/>
            <p:cNvSpPr txBox="1"/>
            <p:nvPr/>
          </p:nvSpPr>
          <p:spPr>
            <a:xfrm>
              <a:off x="269824" y="1463855"/>
              <a:ext cx="6785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mtClean="0"/>
                <a:t>les franges se disposent perpendiculairement à la  base</a:t>
              </a:r>
              <a:endParaRPr lang="fr-FR" sz="2000"/>
            </a:p>
          </p:txBody>
        </p:sp>
        <p:grpSp>
          <p:nvGrpSpPr>
            <p:cNvPr id="264" name="Groupe 263"/>
            <p:cNvGrpSpPr/>
            <p:nvPr/>
          </p:nvGrpSpPr>
          <p:grpSpPr>
            <a:xfrm>
              <a:off x="4679427" y="1964811"/>
              <a:ext cx="4239403" cy="1913558"/>
              <a:chOff x="4679427" y="1964811"/>
              <a:chExt cx="4239403" cy="1913558"/>
            </a:xfrm>
          </p:grpSpPr>
          <p:grpSp>
            <p:nvGrpSpPr>
              <p:cNvPr id="131" name="Groupe 130"/>
              <p:cNvGrpSpPr/>
              <p:nvPr/>
            </p:nvGrpSpPr>
            <p:grpSpPr>
              <a:xfrm>
                <a:off x="4679427" y="1964811"/>
                <a:ext cx="3235375" cy="1913558"/>
                <a:chOff x="4259707" y="2117211"/>
                <a:chExt cx="3235375" cy="1913558"/>
              </a:xfrm>
            </p:grpSpPr>
            <p:grpSp>
              <p:nvGrpSpPr>
                <p:cNvPr id="96" name="Group 71"/>
                <p:cNvGrpSpPr>
                  <a:grpSpLocks/>
                </p:cNvGrpSpPr>
                <p:nvPr/>
              </p:nvGrpSpPr>
              <p:grpSpPr bwMode="auto">
                <a:xfrm rot="5400000">
                  <a:off x="6261771" y="2531766"/>
                  <a:ext cx="1095375" cy="836613"/>
                  <a:chOff x="4634" y="2598"/>
                  <a:chExt cx="690" cy="527"/>
                </a:xfrm>
              </p:grpSpPr>
              <p:sp>
                <p:nvSpPr>
                  <p:cNvPr id="97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4634" y="2598"/>
                    <a:ext cx="690" cy="527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98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4801" y="2683"/>
                    <a:ext cx="384" cy="371"/>
                    <a:chOff x="4615" y="1321"/>
                    <a:chExt cx="384" cy="371"/>
                  </a:xfrm>
                </p:grpSpPr>
                <p:sp>
                  <p:nvSpPr>
                    <p:cNvPr id="99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4" y="1333"/>
                      <a:ext cx="279" cy="95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0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0" y="1424"/>
                      <a:ext cx="375" cy="94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1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4" y="1520"/>
                      <a:ext cx="375" cy="95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2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0" y="1605"/>
                      <a:ext cx="278" cy="83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3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15" y="1321"/>
                      <a:ext cx="384" cy="371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sp>
              <p:nvSpPr>
                <p:cNvPr id="121" name="Flèche droite 120"/>
                <p:cNvSpPr/>
                <p:nvPr/>
              </p:nvSpPr>
              <p:spPr bwMode="auto">
                <a:xfrm>
                  <a:off x="5668746" y="2700745"/>
                  <a:ext cx="682256" cy="484632"/>
                </a:xfrm>
                <a:prstGeom prst="right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124" name="Connecteur droit avec flèche 123"/>
                <p:cNvCxnSpPr/>
                <p:nvPr/>
              </p:nvCxnSpPr>
              <p:spPr bwMode="auto">
                <a:xfrm>
                  <a:off x="5874964" y="2934381"/>
                  <a:ext cx="162011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5" name="Connecteur droit avec flèche 124"/>
                <p:cNvCxnSpPr/>
                <p:nvPr/>
              </p:nvCxnSpPr>
              <p:spPr bwMode="auto">
                <a:xfrm flipV="1">
                  <a:off x="6791794" y="2117211"/>
                  <a:ext cx="0" cy="1913558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9" name="Groupe 128"/>
                <p:cNvGrpSpPr/>
                <p:nvPr/>
              </p:nvGrpSpPr>
              <p:grpSpPr>
                <a:xfrm>
                  <a:off x="4259707" y="2266563"/>
                  <a:ext cx="1301646" cy="1429116"/>
                  <a:chOff x="4259707" y="2266563"/>
                  <a:chExt cx="1301646" cy="1429116"/>
                </a:xfrm>
              </p:grpSpPr>
              <p:grpSp>
                <p:nvGrpSpPr>
                  <p:cNvPr id="122" name="Groupe 121"/>
                  <p:cNvGrpSpPr/>
                  <p:nvPr/>
                </p:nvGrpSpPr>
                <p:grpSpPr>
                  <a:xfrm>
                    <a:off x="4469567" y="2266563"/>
                    <a:ext cx="854439" cy="1429116"/>
                    <a:chOff x="4424597" y="2266563"/>
                    <a:chExt cx="854439" cy="1429116"/>
                  </a:xfrm>
                </p:grpSpPr>
                <p:sp>
                  <p:nvSpPr>
                    <p:cNvPr id="110" name="Ellipse 109"/>
                    <p:cNvSpPr/>
                    <p:nvPr/>
                  </p:nvSpPr>
                  <p:spPr bwMode="auto">
                    <a:xfrm>
                      <a:off x="4424597" y="2266563"/>
                      <a:ext cx="854439" cy="142911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12" name="Ellipse 111"/>
                    <p:cNvSpPr/>
                    <p:nvPr/>
                  </p:nvSpPr>
                  <p:spPr bwMode="auto">
                    <a:xfrm>
                      <a:off x="4515443" y="2770658"/>
                      <a:ext cx="280562" cy="35242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13" name="Ellipse 112"/>
                    <p:cNvSpPr/>
                    <p:nvPr/>
                  </p:nvSpPr>
                  <p:spPr bwMode="auto">
                    <a:xfrm>
                      <a:off x="4924427" y="2758168"/>
                      <a:ext cx="280562" cy="35242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  <p:cxnSp>
                <p:nvCxnSpPr>
                  <p:cNvPr id="126" name="Connecteur droit avec flèche 125"/>
                  <p:cNvCxnSpPr/>
                  <p:nvPr/>
                </p:nvCxnSpPr>
                <p:spPr bwMode="auto">
                  <a:xfrm>
                    <a:off x="4259707" y="2966861"/>
                    <a:ext cx="1301646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261" name="Groupe 260"/>
              <p:cNvGrpSpPr/>
              <p:nvPr/>
            </p:nvGrpSpPr>
            <p:grpSpPr>
              <a:xfrm rot="16200000">
                <a:off x="7759955" y="2320433"/>
                <a:ext cx="1355725" cy="962025"/>
                <a:chOff x="7280275" y="2500313"/>
                <a:chExt cx="1355725" cy="962025"/>
              </a:xfrm>
            </p:grpSpPr>
            <p:sp>
              <p:nvSpPr>
                <p:cNvPr id="137" name="Rectangle 3"/>
                <p:cNvSpPr>
                  <a:spLocks noChangeArrowheads="1"/>
                </p:cNvSpPr>
                <p:nvPr/>
              </p:nvSpPr>
              <p:spPr bwMode="auto">
                <a:xfrm>
                  <a:off x="7280275" y="2500313"/>
                  <a:ext cx="1347788" cy="962025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138" name="Group 4"/>
                <p:cNvGrpSpPr>
                  <a:grpSpLocks/>
                </p:cNvGrpSpPr>
                <p:nvPr/>
              </p:nvGrpSpPr>
              <p:grpSpPr bwMode="auto">
                <a:xfrm>
                  <a:off x="7316788" y="2695575"/>
                  <a:ext cx="1319212" cy="623888"/>
                  <a:chOff x="3898" y="2338"/>
                  <a:chExt cx="1209" cy="528"/>
                </a:xfrm>
              </p:grpSpPr>
              <p:sp>
                <p:nvSpPr>
                  <p:cNvPr id="15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3898" y="2338"/>
                    <a:ext cx="1209" cy="528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153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963" y="2480"/>
                    <a:ext cx="1056" cy="264"/>
                    <a:chOff x="3701" y="2413"/>
                    <a:chExt cx="1677" cy="355"/>
                  </a:xfrm>
                </p:grpSpPr>
                <p:grpSp>
                  <p:nvGrpSpPr>
                    <p:cNvPr id="179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01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200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01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02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03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180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0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96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97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98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99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181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79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92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93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94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95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182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18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88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89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90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91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183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39" y="2413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84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85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86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87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</p:grpSp>
              <p:grpSp>
                <p:nvGrpSpPr>
                  <p:cNvPr id="154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3967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175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76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77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78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55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173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171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72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73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74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5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4381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167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68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69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70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57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4589" y="2453"/>
                    <a:ext cx="213" cy="262"/>
                    <a:chOff x="3642" y="1827"/>
                    <a:chExt cx="1076" cy="352"/>
                  </a:xfrm>
                </p:grpSpPr>
                <p:sp>
                  <p:nvSpPr>
                    <p:cNvPr id="163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64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65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66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58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4757" y="2457"/>
                    <a:ext cx="213" cy="262"/>
                    <a:chOff x="4765" y="2449"/>
                    <a:chExt cx="213" cy="262"/>
                  </a:xfrm>
                </p:grpSpPr>
                <p:sp>
                  <p:nvSpPr>
                    <p:cNvPr id="159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449"/>
                      <a:ext cx="210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60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5" y="2520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61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592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62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7" y="2663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</p:grpSp>
        </p:grpSp>
        <p:grpSp>
          <p:nvGrpSpPr>
            <p:cNvPr id="265" name="Groupe 264"/>
            <p:cNvGrpSpPr/>
            <p:nvPr/>
          </p:nvGrpSpPr>
          <p:grpSpPr>
            <a:xfrm>
              <a:off x="314806" y="1964811"/>
              <a:ext cx="4243853" cy="1947622"/>
              <a:chOff x="314806" y="1964811"/>
              <a:chExt cx="4243853" cy="1947622"/>
            </a:xfrm>
          </p:grpSpPr>
          <p:grpSp>
            <p:nvGrpSpPr>
              <p:cNvPr id="130" name="Groupe 129"/>
              <p:cNvGrpSpPr/>
              <p:nvPr/>
            </p:nvGrpSpPr>
            <p:grpSpPr>
              <a:xfrm>
                <a:off x="314806" y="1964811"/>
                <a:ext cx="2893097" cy="1947622"/>
                <a:chOff x="1034326" y="1964811"/>
                <a:chExt cx="2893097" cy="1947622"/>
              </a:xfrm>
            </p:grpSpPr>
            <p:grpSp>
              <p:nvGrpSpPr>
                <p:cNvPr id="88" name="Group 71"/>
                <p:cNvGrpSpPr>
                  <a:grpSpLocks/>
                </p:cNvGrpSpPr>
                <p:nvPr/>
              </p:nvGrpSpPr>
              <p:grpSpPr bwMode="auto">
                <a:xfrm>
                  <a:off x="2586012" y="2395333"/>
                  <a:ext cx="1095375" cy="836613"/>
                  <a:chOff x="4634" y="2598"/>
                  <a:chExt cx="690" cy="527"/>
                </a:xfrm>
              </p:grpSpPr>
              <p:sp>
                <p:nvSpPr>
                  <p:cNvPr id="89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4634" y="2598"/>
                    <a:ext cx="690" cy="527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90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4801" y="2683"/>
                    <a:ext cx="384" cy="371"/>
                    <a:chOff x="4615" y="1321"/>
                    <a:chExt cx="384" cy="371"/>
                  </a:xfrm>
                </p:grpSpPr>
                <p:sp>
                  <p:nvSpPr>
                    <p:cNvPr id="91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4" y="1333"/>
                      <a:ext cx="279" cy="95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92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0" y="1424"/>
                      <a:ext cx="375" cy="94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93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4" y="1520"/>
                      <a:ext cx="375" cy="95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94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0" y="1605"/>
                      <a:ext cx="278" cy="83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95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15" y="1321"/>
                      <a:ext cx="384" cy="371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grpSp>
              <p:nvGrpSpPr>
                <p:cNvPr id="108" name="Groupe 107"/>
                <p:cNvGrpSpPr/>
                <p:nvPr/>
              </p:nvGrpSpPr>
              <p:grpSpPr>
                <a:xfrm>
                  <a:off x="1034326" y="2158584"/>
                  <a:ext cx="854439" cy="1429116"/>
                  <a:chOff x="1439056" y="2158584"/>
                  <a:chExt cx="854439" cy="1429116"/>
                </a:xfrm>
              </p:grpSpPr>
              <p:sp>
                <p:nvSpPr>
                  <p:cNvPr id="3" name="Ellipse 2"/>
                  <p:cNvSpPr/>
                  <p:nvPr/>
                </p:nvSpPr>
                <p:spPr bwMode="auto">
                  <a:xfrm>
                    <a:off x="1439056" y="2158584"/>
                    <a:ext cx="854439" cy="142911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grpSp>
                <p:nvGrpSpPr>
                  <p:cNvPr id="107" name="Groupe 106"/>
                  <p:cNvGrpSpPr/>
                  <p:nvPr/>
                </p:nvGrpSpPr>
                <p:grpSpPr>
                  <a:xfrm>
                    <a:off x="1694792" y="2272939"/>
                    <a:ext cx="284816" cy="1119416"/>
                    <a:chOff x="1589861" y="2272939"/>
                    <a:chExt cx="561251" cy="1119416"/>
                  </a:xfrm>
                </p:grpSpPr>
                <p:sp>
                  <p:nvSpPr>
                    <p:cNvPr id="104" name="Ellipse 103"/>
                    <p:cNvSpPr/>
                    <p:nvPr/>
                  </p:nvSpPr>
                  <p:spPr bwMode="auto">
                    <a:xfrm>
                      <a:off x="1589861" y="2272939"/>
                      <a:ext cx="552869" cy="35242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5" name="Ellipse 104"/>
                    <p:cNvSpPr/>
                    <p:nvPr/>
                  </p:nvSpPr>
                  <p:spPr bwMode="auto">
                    <a:xfrm>
                      <a:off x="1598243" y="3039929"/>
                      <a:ext cx="552869" cy="35242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</p:grpSp>
            <p:cxnSp>
              <p:nvCxnSpPr>
                <p:cNvPr id="115" name="Connecteur droit avec flèche 114"/>
                <p:cNvCxnSpPr/>
                <p:nvPr/>
              </p:nvCxnSpPr>
              <p:spPr bwMode="auto">
                <a:xfrm flipV="1">
                  <a:off x="1434597" y="1998875"/>
                  <a:ext cx="0" cy="1913558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6" name="Connecteur droit avec flèche 115"/>
                <p:cNvCxnSpPr/>
                <p:nvPr/>
              </p:nvCxnSpPr>
              <p:spPr bwMode="auto">
                <a:xfrm flipV="1">
                  <a:off x="3146724" y="1964811"/>
                  <a:ext cx="0" cy="1913558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8" name="Connecteur droit avec flèche 117"/>
                <p:cNvCxnSpPr/>
                <p:nvPr/>
              </p:nvCxnSpPr>
              <p:spPr bwMode="auto">
                <a:xfrm flipV="1">
                  <a:off x="2413416" y="2801705"/>
                  <a:ext cx="1514007" cy="41914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20" name="Flèche droite 119"/>
                <p:cNvSpPr/>
                <p:nvPr/>
              </p:nvSpPr>
              <p:spPr bwMode="auto">
                <a:xfrm>
                  <a:off x="1903756" y="2608305"/>
                  <a:ext cx="682256" cy="484632"/>
                </a:xfrm>
                <a:prstGeom prst="right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260" name="Groupe 259"/>
              <p:cNvGrpSpPr/>
              <p:nvPr/>
            </p:nvGrpSpPr>
            <p:grpSpPr>
              <a:xfrm>
                <a:off x="3202934" y="2313458"/>
                <a:ext cx="1355725" cy="962025"/>
                <a:chOff x="7432675" y="4301613"/>
                <a:chExt cx="1355725" cy="962025"/>
              </a:xfrm>
            </p:grpSpPr>
            <p:sp>
              <p:nvSpPr>
                <p:cNvPr id="206" name="Rectangle 3"/>
                <p:cNvSpPr>
                  <a:spLocks noChangeArrowheads="1"/>
                </p:cNvSpPr>
                <p:nvPr/>
              </p:nvSpPr>
              <p:spPr bwMode="auto">
                <a:xfrm>
                  <a:off x="7432675" y="4301613"/>
                  <a:ext cx="1347788" cy="962025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207" name="Group 4"/>
                <p:cNvGrpSpPr>
                  <a:grpSpLocks/>
                </p:cNvGrpSpPr>
                <p:nvPr/>
              </p:nvGrpSpPr>
              <p:grpSpPr bwMode="auto">
                <a:xfrm>
                  <a:off x="7469188" y="4496875"/>
                  <a:ext cx="1319212" cy="623888"/>
                  <a:chOff x="3898" y="2338"/>
                  <a:chExt cx="1209" cy="528"/>
                </a:xfrm>
              </p:grpSpPr>
              <p:sp>
                <p:nvSpPr>
                  <p:cNvPr id="208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3898" y="2338"/>
                    <a:ext cx="1209" cy="528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209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963" y="2480"/>
                    <a:ext cx="1056" cy="264"/>
                    <a:chOff x="3701" y="2413"/>
                    <a:chExt cx="1677" cy="355"/>
                  </a:xfrm>
                </p:grpSpPr>
                <p:grpSp>
                  <p:nvGrpSpPr>
                    <p:cNvPr id="235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01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256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57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58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59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236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0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252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53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54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55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237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79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24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49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50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51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238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18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244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45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46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47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239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39" y="2413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240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41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42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243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</p:grpSp>
              <p:grpSp>
                <p:nvGrpSpPr>
                  <p:cNvPr id="210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3967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231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32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33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34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211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173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227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28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29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30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21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4381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223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24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25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26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213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4589" y="2453"/>
                    <a:ext cx="213" cy="262"/>
                    <a:chOff x="3642" y="1827"/>
                    <a:chExt cx="1076" cy="352"/>
                  </a:xfrm>
                </p:grpSpPr>
                <p:sp>
                  <p:nvSpPr>
                    <p:cNvPr id="219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20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21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22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214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4757" y="2457"/>
                    <a:ext cx="213" cy="262"/>
                    <a:chOff x="4765" y="2449"/>
                    <a:chExt cx="213" cy="262"/>
                  </a:xfrm>
                </p:grpSpPr>
                <p:sp>
                  <p:nvSpPr>
                    <p:cNvPr id="215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449"/>
                      <a:ext cx="210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16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5" y="2520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17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592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218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7" y="2663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</p:grpSp>
        </p:grpSp>
      </p:grpSp>
      <p:grpSp>
        <p:nvGrpSpPr>
          <p:cNvPr id="867" name="Groupe 866"/>
          <p:cNvGrpSpPr/>
          <p:nvPr/>
        </p:nvGrpSpPr>
        <p:grpSpPr>
          <a:xfrm>
            <a:off x="299824" y="3122815"/>
            <a:ext cx="8427307" cy="1821692"/>
            <a:chOff x="299824" y="3332884"/>
            <a:chExt cx="8427307" cy="1821692"/>
          </a:xfrm>
        </p:grpSpPr>
        <p:sp>
          <p:nvSpPr>
            <p:cNvPr id="267" name="ZoneTexte 266"/>
            <p:cNvSpPr txBox="1"/>
            <p:nvPr/>
          </p:nvSpPr>
          <p:spPr>
            <a:xfrm>
              <a:off x="299824" y="3332884"/>
              <a:ext cx="84273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smtClean="0"/>
                <a:t>agrandir le champ de franges  </a:t>
              </a:r>
              <a:r>
                <a:rPr lang="fr-FR" sz="2000" smtClean="0">
                  <a:sym typeface="Wingdings" panose="05000000000000000000" pitchFamily="2" charset="2"/>
                </a:rPr>
                <a:t>  reduire le diametre des ouvertures</a:t>
              </a:r>
              <a:endParaRPr lang="fr-FR" sz="2000"/>
            </a:p>
          </p:txBody>
        </p:sp>
        <p:grpSp>
          <p:nvGrpSpPr>
            <p:cNvPr id="865" name="Groupe 864"/>
            <p:cNvGrpSpPr/>
            <p:nvPr/>
          </p:nvGrpSpPr>
          <p:grpSpPr>
            <a:xfrm>
              <a:off x="447272" y="3980495"/>
              <a:ext cx="3472191" cy="1169258"/>
              <a:chOff x="447272" y="4425347"/>
              <a:chExt cx="3472191" cy="1169258"/>
            </a:xfrm>
          </p:grpSpPr>
          <p:grpSp>
            <p:nvGrpSpPr>
              <p:cNvPr id="553" name="Groupe 552"/>
              <p:cNvGrpSpPr/>
              <p:nvPr/>
            </p:nvGrpSpPr>
            <p:grpSpPr>
              <a:xfrm>
                <a:off x="447272" y="4425347"/>
                <a:ext cx="699076" cy="1169258"/>
                <a:chOff x="1439056" y="2158584"/>
                <a:chExt cx="854439" cy="1429116"/>
              </a:xfrm>
            </p:grpSpPr>
            <p:sp>
              <p:nvSpPr>
                <p:cNvPr id="558" name="Ellipse 557"/>
                <p:cNvSpPr/>
                <p:nvPr/>
              </p:nvSpPr>
              <p:spPr bwMode="auto">
                <a:xfrm>
                  <a:off x="1439056" y="2158584"/>
                  <a:ext cx="854439" cy="142911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grpSp>
              <p:nvGrpSpPr>
                <p:cNvPr id="559" name="Groupe 558"/>
                <p:cNvGrpSpPr/>
                <p:nvPr/>
              </p:nvGrpSpPr>
              <p:grpSpPr>
                <a:xfrm>
                  <a:off x="1694792" y="2272939"/>
                  <a:ext cx="284816" cy="1119416"/>
                  <a:chOff x="1589861" y="2272939"/>
                  <a:chExt cx="561251" cy="1119416"/>
                </a:xfrm>
              </p:grpSpPr>
              <p:sp>
                <p:nvSpPr>
                  <p:cNvPr id="560" name="Ellipse 559"/>
                  <p:cNvSpPr/>
                  <p:nvPr/>
                </p:nvSpPr>
                <p:spPr bwMode="auto">
                  <a:xfrm>
                    <a:off x="1589861" y="2272939"/>
                    <a:ext cx="552869" cy="3524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61" name="Ellipse 560"/>
                  <p:cNvSpPr/>
                  <p:nvPr/>
                </p:nvSpPr>
                <p:spPr bwMode="auto">
                  <a:xfrm>
                    <a:off x="1598243" y="3039929"/>
                    <a:ext cx="552869" cy="3524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</p:grpSp>
          <p:cxnSp>
            <p:nvCxnSpPr>
              <p:cNvPr id="556" name="Connecteur droit avec flèche 555"/>
              <p:cNvCxnSpPr/>
              <p:nvPr/>
            </p:nvCxnSpPr>
            <p:spPr bwMode="auto">
              <a:xfrm flipV="1">
                <a:off x="1575602" y="4951529"/>
                <a:ext cx="1238714" cy="34293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57" name="Flèche droite 556"/>
              <p:cNvSpPr/>
              <p:nvPr/>
            </p:nvSpPr>
            <p:spPr bwMode="auto">
              <a:xfrm>
                <a:off x="1158613" y="4793295"/>
                <a:ext cx="558201" cy="396511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497" name="Groupe 496"/>
              <p:cNvGrpSpPr/>
              <p:nvPr/>
            </p:nvGrpSpPr>
            <p:grpSpPr>
              <a:xfrm>
                <a:off x="2810250" y="4552060"/>
                <a:ext cx="1109213" cy="787099"/>
                <a:chOff x="7432675" y="4301613"/>
                <a:chExt cx="1355725" cy="962025"/>
              </a:xfrm>
            </p:grpSpPr>
            <p:sp>
              <p:nvSpPr>
                <p:cNvPr id="498" name="Rectangle 3"/>
                <p:cNvSpPr>
                  <a:spLocks noChangeArrowheads="1"/>
                </p:cNvSpPr>
                <p:nvPr/>
              </p:nvSpPr>
              <p:spPr bwMode="auto">
                <a:xfrm>
                  <a:off x="7432675" y="4301613"/>
                  <a:ext cx="1347788" cy="962025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499" name="Group 4"/>
                <p:cNvGrpSpPr>
                  <a:grpSpLocks/>
                </p:cNvGrpSpPr>
                <p:nvPr/>
              </p:nvGrpSpPr>
              <p:grpSpPr bwMode="auto">
                <a:xfrm>
                  <a:off x="7469188" y="4496875"/>
                  <a:ext cx="1319212" cy="623888"/>
                  <a:chOff x="3898" y="2338"/>
                  <a:chExt cx="1209" cy="528"/>
                </a:xfrm>
              </p:grpSpPr>
              <p:sp>
                <p:nvSpPr>
                  <p:cNvPr id="500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3898" y="2338"/>
                    <a:ext cx="1209" cy="528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501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963" y="2480"/>
                    <a:ext cx="1056" cy="264"/>
                    <a:chOff x="3701" y="2413"/>
                    <a:chExt cx="1677" cy="355"/>
                  </a:xfrm>
                </p:grpSpPr>
                <p:grpSp>
                  <p:nvGrpSpPr>
                    <p:cNvPr id="527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01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548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49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50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51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528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0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544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45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46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47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529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79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540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41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42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43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530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18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536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37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38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39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531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39" y="2413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532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33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34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535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</p:grpSp>
              <p:grpSp>
                <p:nvGrpSpPr>
                  <p:cNvPr id="502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3967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523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24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25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26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50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173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519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20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21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22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50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4381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515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16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17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18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505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4589" y="2453"/>
                    <a:ext cx="213" cy="262"/>
                    <a:chOff x="3642" y="1827"/>
                    <a:chExt cx="1076" cy="352"/>
                  </a:xfrm>
                </p:grpSpPr>
                <p:sp>
                  <p:nvSpPr>
                    <p:cNvPr id="511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12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13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14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506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4757" y="2457"/>
                    <a:ext cx="213" cy="262"/>
                    <a:chOff x="4765" y="2449"/>
                    <a:chExt cx="213" cy="262"/>
                  </a:xfrm>
                </p:grpSpPr>
                <p:sp>
                  <p:nvSpPr>
                    <p:cNvPr id="507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449"/>
                      <a:ext cx="210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08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5" y="2520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09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592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510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7" y="2663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</p:grpSp>
          <p:grpSp>
            <p:nvGrpSpPr>
              <p:cNvPr id="801" name="Groupe 800"/>
              <p:cNvGrpSpPr/>
              <p:nvPr/>
            </p:nvGrpSpPr>
            <p:grpSpPr>
              <a:xfrm>
                <a:off x="1785230" y="4588597"/>
                <a:ext cx="851487" cy="650338"/>
                <a:chOff x="3023260" y="5874936"/>
                <a:chExt cx="896203" cy="684491"/>
              </a:xfrm>
            </p:grpSpPr>
            <p:sp>
              <p:nvSpPr>
                <p:cNvPr id="709" name="Rectangle 72"/>
                <p:cNvSpPr>
                  <a:spLocks noChangeArrowheads="1"/>
                </p:cNvSpPr>
                <p:nvPr/>
              </p:nvSpPr>
              <p:spPr bwMode="auto">
                <a:xfrm>
                  <a:off x="3023260" y="5874936"/>
                  <a:ext cx="896203" cy="684491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710" name="Group 73"/>
                <p:cNvGrpSpPr>
                  <a:grpSpLocks/>
                </p:cNvGrpSpPr>
                <p:nvPr/>
              </p:nvGrpSpPr>
              <p:grpSpPr bwMode="auto">
                <a:xfrm>
                  <a:off x="3274532" y="6056303"/>
                  <a:ext cx="427320" cy="412853"/>
                  <a:chOff x="4615" y="1321"/>
                  <a:chExt cx="384" cy="371"/>
                </a:xfrm>
              </p:grpSpPr>
              <p:sp>
                <p:nvSpPr>
                  <p:cNvPr id="711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4664" y="1333"/>
                    <a:ext cx="279" cy="95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712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4620" y="1424"/>
                    <a:ext cx="375" cy="94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713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4624" y="1520"/>
                    <a:ext cx="375" cy="95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714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4670" y="1605"/>
                    <a:ext cx="278" cy="83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715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615" y="1321"/>
                    <a:ext cx="384" cy="371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</p:grpSp>
        <p:grpSp>
          <p:nvGrpSpPr>
            <p:cNvPr id="866" name="Groupe 865"/>
            <p:cNvGrpSpPr/>
            <p:nvPr/>
          </p:nvGrpSpPr>
          <p:grpSpPr>
            <a:xfrm>
              <a:off x="4657430" y="3985318"/>
              <a:ext cx="3465697" cy="1169258"/>
              <a:chOff x="4657430" y="4566097"/>
              <a:chExt cx="3465697" cy="1169258"/>
            </a:xfrm>
          </p:grpSpPr>
          <p:grpSp>
            <p:nvGrpSpPr>
              <p:cNvPr id="771" name="Groupe 770"/>
              <p:cNvGrpSpPr/>
              <p:nvPr/>
            </p:nvGrpSpPr>
            <p:grpSpPr>
              <a:xfrm>
                <a:off x="4657430" y="4566097"/>
                <a:ext cx="699076" cy="1169258"/>
                <a:chOff x="4657430" y="4566097"/>
                <a:chExt cx="699076" cy="1169258"/>
              </a:xfrm>
            </p:grpSpPr>
            <p:sp>
              <p:nvSpPr>
                <p:cNvPr id="705" name="Ellipse 704"/>
                <p:cNvSpPr/>
                <p:nvPr/>
              </p:nvSpPr>
              <p:spPr bwMode="auto">
                <a:xfrm>
                  <a:off x="4657430" y="4566097"/>
                  <a:ext cx="699076" cy="1169258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grpSp>
              <p:nvGrpSpPr>
                <p:cNvPr id="770" name="Groupe 769"/>
                <p:cNvGrpSpPr/>
                <p:nvPr/>
              </p:nvGrpSpPr>
              <p:grpSpPr>
                <a:xfrm>
                  <a:off x="4943099" y="4735059"/>
                  <a:ext cx="128883" cy="785050"/>
                  <a:chOff x="4943099" y="4735059"/>
                  <a:chExt cx="128883" cy="785050"/>
                </a:xfrm>
              </p:grpSpPr>
              <p:sp>
                <p:nvSpPr>
                  <p:cNvPr id="707" name="Ellipse 706"/>
                  <p:cNvSpPr/>
                  <p:nvPr/>
                </p:nvSpPr>
                <p:spPr bwMode="auto">
                  <a:xfrm>
                    <a:off x="4943099" y="4735059"/>
                    <a:ext cx="125403" cy="157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708" name="Ellipse 707"/>
                  <p:cNvSpPr/>
                  <p:nvPr/>
                </p:nvSpPr>
                <p:spPr bwMode="auto">
                  <a:xfrm>
                    <a:off x="4946579" y="5362586"/>
                    <a:ext cx="125403" cy="157523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</p:grpSp>
          <p:cxnSp>
            <p:nvCxnSpPr>
              <p:cNvPr id="703" name="Connecteur droit avec flèche 702"/>
              <p:cNvCxnSpPr/>
              <p:nvPr/>
            </p:nvCxnSpPr>
            <p:spPr bwMode="auto">
              <a:xfrm flipV="1">
                <a:off x="5785760" y="5092279"/>
                <a:ext cx="1238714" cy="34293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04" name="Flèche droite 703"/>
              <p:cNvSpPr/>
              <p:nvPr/>
            </p:nvSpPr>
            <p:spPr bwMode="auto">
              <a:xfrm>
                <a:off x="5368771" y="4934045"/>
                <a:ext cx="558201" cy="396511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45" name="Rectangle 3"/>
              <p:cNvSpPr>
                <a:spLocks noChangeArrowheads="1"/>
              </p:cNvSpPr>
              <p:nvPr/>
            </p:nvSpPr>
            <p:spPr bwMode="auto">
              <a:xfrm>
                <a:off x="7020408" y="4692810"/>
                <a:ext cx="1102719" cy="787099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769" name="Groupe 768"/>
              <p:cNvGrpSpPr/>
              <p:nvPr/>
            </p:nvGrpSpPr>
            <p:grpSpPr>
              <a:xfrm>
                <a:off x="7123884" y="4888772"/>
                <a:ext cx="945511" cy="483604"/>
                <a:chOff x="7800008" y="4888772"/>
                <a:chExt cx="945511" cy="483604"/>
              </a:xfrm>
            </p:grpSpPr>
            <p:grpSp>
              <p:nvGrpSpPr>
                <p:cNvPr id="716" name="Groupe 715"/>
                <p:cNvGrpSpPr/>
                <p:nvPr/>
              </p:nvGrpSpPr>
              <p:grpSpPr>
                <a:xfrm>
                  <a:off x="7800008" y="4888772"/>
                  <a:ext cx="942745" cy="281326"/>
                  <a:chOff x="7800008" y="4888772"/>
                  <a:chExt cx="942745" cy="281326"/>
                </a:xfrm>
              </p:grpSpPr>
              <p:grpSp>
                <p:nvGrpSpPr>
                  <p:cNvPr id="648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7800008" y="4914875"/>
                    <a:ext cx="942745" cy="255223"/>
                    <a:chOff x="3701" y="2413"/>
                    <a:chExt cx="1677" cy="355"/>
                  </a:xfrm>
                </p:grpSpPr>
                <p:grpSp>
                  <p:nvGrpSpPr>
                    <p:cNvPr id="674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01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695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96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97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98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675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0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691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92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93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94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676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79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687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88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89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90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677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18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683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84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85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86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678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39" y="2413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679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80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81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682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</p:grpSp>
              <p:grpSp>
                <p:nvGrpSpPr>
                  <p:cNvPr id="64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803579" y="4888772"/>
                    <a:ext cx="191049" cy="253289"/>
                    <a:chOff x="3642" y="1827"/>
                    <a:chExt cx="1076" cy="352"/>
                  </a:xfrm>
                </p:grpSpPr>
                <p:sp>
                  <p:nvSpPr>
                    <p:cNvPr id="670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1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2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73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650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7987486" y="4888772"/>
                    <a:ext cx="191049" cy="253289"/>
                    <a:chOff x="3642" y="1827"/>
                    <a:chExt cx="1076" cy="352"/>
                  </a:xfrm>
                </p:grpSpPr>
                <p:sp>
                  <p:nvSpPr>
                    <p:cNvPr id="666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7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8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9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65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8173178" y="4888772"/>
                    <a:ext cx="191049" cy="253289"/>
                    <a:chOff x="3642" y="1827"/>
                    <a:chExt cx="1076" cy="352"/>
                  </a:xfrm>
                </p:grpSpPr>
                <p:sp>
                  <p:nvSpPr>
                    <p:cNvPr id="662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3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4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5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652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8358870" y="4888772"/>
                    <a:ext cx="190156" cy="253289"/>
                    <a:chOff x="3642" y="1827"/>
                    <a:chExt cx="1076" cy="352"/>
                  </a:xfrm>
                </p:grpSpPr>
                <p:sp>
                  <p:nvSpPr>
                    <p:cNvPr id="658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59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0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61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653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8508852" y="4892639"/>
                    <a:ext cx="190156" cy="253289"/>
                    <a:chOff x="4765" y="2449"/>
                    <a:chExt cx="213" cy="262"/>
                  </a:xfrm>
                </p:grpSpPr>
                <p:sp>
                  <p:nvSpPr>
                    <p:cNvPr id="654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449"/>
                      <a:ext cx="210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55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5" y="2520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56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592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657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7" y="2663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grpSp>
              <p:nvGrpSpPr>
                <p:cNvPr id="717" name="Groupe 716"/>
                <p:cNvGrpSpPr/>
                <p:nvPr/>
              </p:nvGrpSpPr>
              <p:grpSpPr>
                <a:xfrm>
                  <a:off x="7802774" y="5091050"/>
                  <a:ext cx="942745" cy="281326"/>
                  <a:chOff x="7800008" y="4888772"/>
                  <a:chExt cx="942745" cy="281326"/>
                </a:xfrm>
              </p:grpSpPr>
              <p:grpSp>
                <p:nvGrpSpPr>
                  <p:cNvPr id="718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7800008" y="4914875"/>
                    <a:ext cx="942745" cy="255223"/>
                    <a:chOff x="3701" y="2413"/>
                    <a:chExt cx="1677" cy="355"/>
                  </a:xfrm>
                </p:grpSpPr>
                <p:grpSp>
                  <p:nvGrpSpPr>
                    <p:cNvPr id="744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01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765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66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67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68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745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0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761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62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63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64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746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79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757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58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59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60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747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18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753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54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55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56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748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39" y="2413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749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50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51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52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</p:grpSp>
              <p:grpSp>
                <p:nvGrpSpPr>
                  <p:cNvPr id="71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803579" y="4888772"/>
                    <a:ext cx="191049" cy="253289"/>
                    <a:chOff x="3642" y="1827"/>
                    <a:chExt cx="1076" cy="352"/>
                  </a:xfrm>
                </p:grpSpPr>
                <p:sp>
                  <p:nvSpPr>
                    <p:cNvPr id="740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1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2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43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720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7987486" y="4888772"/>
                    <a:ext cx="191049" cy="253289"/>
                    <a:chOff x="3642" y="1827"/>
                    <a:chExt cx="1076" cy="352"/>
                  </a:xfrm>
                </p:grpSpPr>
                <p:sp>
                  <p:nvSpPr>
                    <p:cNvPr id="736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7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8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9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72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8173178" y="4888772"/>
                    <a:ext cx="191049" cy="253289"/>
                    <a:chOff x="3642" y="1827"/>
                    <a:chExt cx="1076" cy="352"/>
                  </a:xfrm>
                </p:grpSpPr>
                <p:sp>
                  <p:nvSpPr>
                    <p:cNvPr id="732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3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4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5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722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8358870" y="4888772"/>
                    <a:ext cx="190156" cy="253289"/>
                    <a:chOff x="3642" y="1827"/>
                    <a:chExt cx="1076" cy="352"/>
                  </a:xfrm>
                </p:grpSpPr>
                <p:sp>
                  <p:nvSpPr>
                    <p:cNvPr id="728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9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0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31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723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8508852" y="4892639"/>
                    <a:ext cx="190156" cy="253289"/>
                    <a:chOff x="4765" y="2449"/>
                    <a:chExt cx="213" cy="262"/>
                  </a:xfrm>
                </p:grpSpPr>
                <p:sp>
                  <p:nvSpPr>
                    <p:cNvPr id="724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449"/>
                      <a:ext cx="210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5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5" y="2520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6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592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727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7" y="2663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</p:grpSp>
          <p:grpSp>
            <p:nvGrpSpPr>
              <p:cNvPr id="800" name="Groupe 799"/>
              <p:cNvGrpSpPr/>
              <p:nvPr/>
            </p:nvGrpSpPr>
            <p:grpSpPr>
              <a:xfrm>
                <a:off x="5946812" y="4650382"/>
                <a:ext cx="975218" cy="935250"/>
                <a:chOff x="5698369" y="5235483"/>
                <a:chExt cx="1112448" cy="1066856"/>
              </a:xfrm>
            </p:grpSpPr>
            <p:sp>
              <p:nvSpPr>
                <p:cNvPr id="794" name="Rectangle 793"/>
                <p:cNvSpPr/>
                <p:nvPr/>
              </p:nvSpPr>
              <p:spPr bwMode="auto">
                <a:xfrm rot="5400000">
                  <a:off x="5728926" y="5220447"/>
                  <a:ext cx="1066856" cy="1096927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grpSp>
              <p:nvGrpSpPr>
                <p:cNvPr id="799" name="Groupe 798"/>
                <p:cNvGrpSpPr/>
                <p:nvPr/>
              </p:nvGrpSpPr>
              <p:grpSpPr>
                <a:xfrm>
                  <a:off x="5698369" y="5276780"/>
                  <a:ext cx="1073204" cy="914400"/>
                  <a:chOff x="7194394" y="5821265"/>
                  <a:chExt cx="914400" cy="914400"/>
                </a:xfrm>
              </p:grpSpPr>
              <p:grpSp>
                <p:nvGrpSpPr>
                  <p:cNvPr id="797" name="Groupe 796"/>
                  <p:cNvGrpSpPr/>
                  <p:nvPr/>
                </p:nvGrpSpPr>
                <p:grpSpPr>
                  <a:xfrm>
                    <a:off x="7263789" y="5873914"/>
                    <a:ext cx="805606" cy="798790"/>
                    <a:chOff x="7263789" y="5873914"/>
                    <a:chExt cx="686177" cy="798790"/>
                  </a:xfrm>
                </p:grpSpPr>
                <p:grpSp>
                  <p:nvGrpSpPr>
                    <p:cNvPr id="781" name="Groupe 780"/>
                    <p:cNvGrpSpPr/>
                    <p:nvPr/>
                  </p:nvGrpSpPr>
                  <p:grpSpPr>
                    <a:xfrm>
                      <a:off x="7263789" y="5873914"/>
                      <a:ext cx="667675" cy="399395"/>
                      <a:chOff x="6302773" y="5453836"/>
                      <a:chExt cx="492262" cy="461090"/>
                    </a:xfrm>
                  </p:grpSpPr>
                  <p:sp>
                    <p:nvSpPr>
                      <p:cNvPr id="782" name="Rectangl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9922" y="5453836"/>
                        <a:ext cx="362377" cy="12339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000" tIns="46800" rIns="90000" bIns="46800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83" name="Rectangle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2773" y="5572031"/>
                        <a:ext cx="487066" cy="122091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000" tIns="46800" rIns="90000" bIns="46800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84" name="Rectangle 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7969" y="5696720"/>
                        <a:ext cx="487066" cy="12339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000" tIns="46800" rIns="90000" bIns="46800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85" name="Rectangl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67715" y="5807122"/>
                        <a:ext cx="361079" cy="107804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000" tIns="46800" rIns="90000" bIns="46800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786" name="Groupe 785"/>
                    <p:cNvGrpSpPr/>
                    <p:nvPr/>
                  </p:nvGrpSpPr>
                  <p:grpSpPr>
                    <a:xfrm>
                      <a:off x="7282291" y="6273309"/>
                      <a:ext cx="667675" cy="399395"/>
                      <a:chOff x="6302773" y="5453836"/>
                      <a:chExt cx="492262" cy="461090"/>
                    </a:xfrm>
                  </p:grpSpPr>
                  <p:sp>
                    <p:nvSpPr>
                      <p:cNvPr id="787" name="Rectangl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9922" y="5453836"/>
                        <a:ext cx="362377" cy="12339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000" tIns="46800" rIns="90000" bIns="46800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88" name="Rectangle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2773" y="5572031"/>
                        <a:ext cx="487066" cy="122091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000" tIns="46800" rIns="90000" bIns="46800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89" name="Rectangle 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7969" y="5696720"/>
                        <a:ext cx="487066" cy="12339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000" tIns="46800" rIns="90000" bIns="46800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790" name="Rectangl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67715" y="5807122"/>
                        <a:ext cx="361079" cy="107804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571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90000" tIns="46800" rIns="90000" bIns="46800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</p:grpSp>
              <p:sp>
                <p:nvSpPr>
                  <p:cNvPr id="796" name="Bouée 795"/>
                  <p:cNvSpPr/>
                  <p:nvPr/>
                </p:nvSpPr>
                <p:spPr bwMode="auto">
                  <a:xfrm>
                    <a:off x="7194394" y="5821265"/>
                    <a:ext cx="914400" cy="914400"/>
                  </a:xfrm>
                  <a:prstGeom prst="donut">
                    <a:avLst>
                      <a:gd name="adj" fmla="val 19721"/>
                    </a:avLst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</p:grpSp>
        </p:grpSp>
      </p:grpSp>
      <p:sp>
        <p:nvSpPr>
          <p:cNvPr id="873" name="ZoneTexte 872"/>
          <p:cNvSpPr txBox="1"/>
          <p:nvPr/>
        </p:nvSpPr>
        <p:spPr>
          <a:xfrm>
            <a:off x="547236" y="7489459"/>
            <a:ext cx="69285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smtClean="0"/>
              <a:t>agrandir l’interfrange   </a:t>
            </a:r>
            <a:r>
              <a:rPr lang="fr-FR" sz="2000" smtClean="0">
                <a:sym typeface="Wingdings" panose="05000000000000000000" pitchFamily="2" charset="2"/>
              </a:rPr>
              <a:t>  reduire la longueur de la base</a:t>
            </a:r>
            <a:endParaRPr lang="fr-FR" sz="2000"/>
          </a:p>
        </p:txBody>
      </p:sp>
      <p:grpSp>
        <p:nvGrpSpPr>
          <p:cNvPr id="1154" name="Groupe 1153"/>
          <p:cNvGrpSpPr/>
          <p:nvPr/>
        </p:nvGrpSpPr>
        <p:grpSpPr>
          <a:xfrm>
            <a:off x="452224" y="5079337"/>
            <a:ext cx="7452494" cy="1627397"/>
            <a:chOff x="452224" y="5079337"/>
            <a:chExt cx="7452494" cy="1627397"/>
          </a:xfrm>
        </p:grpSpPr>
        <p:grpSp>
          <p:nvGrpSpPr>
            <p:cNvPr id="1151" name="Groupe 1150"/>
            <p:cNvGrpSpPr/>
            <p:nvPr/>
          </p:nvGrpSpPr>
          <p:grpSpPr>
            <a:xfrm>
              <a:off x="542284" y="5537476"/>
              <a:ext cx="3472191" cy="1169258"/>
              <a:chOff x="542284" y="5537476"/>
              <a:chExt cx="3472191" cy="1169258"/>
            </a:xfrm>
          </p:grpSpPr>
          <p:grpSp>
            <p:nvGrpSpPr>
              <p:cNvPr id="1002" name="Groupe 1001"/>
              <p:cNvGrpSpPr/>
              <p:nvPr/>
            </p:nvGrpSpPr>
            <p:grpSpPr>
              <a:xfrm>
                <a:off x="542284" y="5537476"/>
                <a:ext cx="699076" cy="1169258"/>
                <a:chOff x="1439056" y="2158584"/>
                <a:chExt cx="854439" cy="1429116"/>
              </a:xfrm>
            </p:grpSpPr>
            <p:sp>
              <p:nvSpPr>
                <p:cNvPr id="1068" name="Ellipse 1067"/>
                <p:cNvSpPr/>
                <p:nvPr/>
              </p:nvSpPr>
              <p:spPr bwMode="auto">
                <a:xfrm>
                  <a:off x="1439056" y="2158584"/>
                  <a:ext cx="854439" cy="142911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grpSp>
              <p:nvGrpSpPr>
                <p:cNvPr id="1069" name="Groupe 1068"/>
                <p:cNvGrpSpPr/>
                <p:nvPr/>
              </p:nvGrpSpPr>
              <p:grpSpPr>
                <a:xfrm>
                  <a:off x="1694792" y="2272939"/>
                  <a:ext cx="284816" cy="1119416"/>
                  <a:chOff x="1589861" y="2272939"/>
                  <a:chExt cx="561251" cy="1119416"/>
                </a:xfrm>
              </p:grpSpPr>
              <p:sp>
                <p:nvSpPr>
                  <p:cNvPr id="1070" name="Ellipse 1069"/>
                  <p:cNvSpPr/>
                  <p:nvPr/>
                </p:nvSpPr>
                <p:spPr bwMode="auto">
                  <a:xfrm>
                    <a:off x="1589861" y="2272939"/>
                    <a:ext cx="552869" cy="3524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071" name="Ellipse 1070"/>
                  <p:cNvSpPr/>
                  <p:nvPr/>
                </p:nvSpPr>
                <p:spPr bwMode="auto">
                  <a:xfrm>
                    <a:off x="1598243" y="3039929"/>
                    <a:ext cx="552869" cy="3524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</p:grpSp>
          </p:grpSp>
          <p:cxnSp>
            <p:nvCxnSpPr>
              <p:cNvPr id="1003" name="Connecteur droit avec flèche 1002"/>
              <p:cNvCxnSpPr/>
              <p:nvPr/>
            </p:nvCxnSpPr>
            <p:spPr bwMode="auto">
              <a:xfrm flipV="1">
                <a:off x="1670614" y="6063658"/>
                <a:ext cx="1238714" cy="34293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04" name="Flèche droite 1003"/>
              <p:cNvSpPr/>
              <p:nvPr/>
            </p:nvSpPr>
            <p:spPr bwMode="auto">
              <a:xfrm>
                <a:off x="1253625" y="5905424"/>
                <a:ext cx="558201" cy="396511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005" name="Groupe 1004"/>
              <p:cNvGrpSpPr/>
              <p:nvPr/>
            </p:nvGrpSpPr>
            <p:grpSpPr>
              <a:xfrm>
                <a:off x="2905262" y="5664189"/>
                <a:ext cx="1109213" cy="787099"/>
                <a:chOff x="7432675" y="4301613"/>
                <a:chExt cx="1355725" cy="962025"/>
              </a:xfrm>
            </p:grpSpPr>
            <p:sp>
              <p:nvSpPr>
                <p:cNvPr id="1014" name="Rectangle 3"/>
                <p:cNvSpPr>
                  <a:spLocks noChangeArrowheads="1"/>
                </p:cNvSpPr>
                <p:nvPr/>
              </p:nvSpPr>
              <p:spPr bwMode="auto">
                <a:xfrm>
                  <a:off x="7432675" y="4301613"/>
                  <a:ext cx="1347788" cy="962025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1015" name="Group 4"/>
                <p:cNvGrpSpPr>
                  <a:grpSpLocks/>
                </p:cNvGrpSpPr>
                <p:nvPr/>
              </p:nvGrpSpPr>
              <p:grpSpPr bwMode="auto">
                <a:xfrm>
                  <a:off x="7469188" y="4496875"/>
                  <a:ext cx="1319212" cy="623888"/>
                  <a:chOff x="3898" y="2338"/>
                  <a:chExt cx="1209" cy="528"/>
                </a:xfrm>
              </p:grpSpPr>
              <p:sp>
                <p:nvSpPr>
                  <p:cNvPr id="1016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3898" y="2338"/>
                    <a:ext cx="1209" cy="528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1017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963" y="2480"/>
                    <a:ext cx="1056" cy="264"/>
                    <a:chOff x="3701" y="2413"/>
                    <a:chExt cx="1677" cy="355"/>
                  </a:xfrm>
                </p:grpSpPr>
                <p:grpSp>
                  <p:nvGrpSpPr>
                    <p:cNvPr id="1043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01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064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65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66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67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1044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0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060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61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62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63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1045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79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056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57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58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59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1046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18" y="2416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052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53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54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55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  <p:grpSp>
                  <p:nvGrpSpPr>
                    <p:cNvPr id="1047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39" y="2413"/>
                      <a:ext cx="339" cy="352"/>
                      <a:chOff x="3642" y="1827"/>
                      <a:chExt cx="1076" cy="352"/>
                    </a:xfrm>
                  </p:grpSpPr>
                  <p:sp>
                    <p:nvSpPr>
                      <p:cNvPr id="1048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5" y="1827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49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2" y="1923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50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2019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  <p:sp>
                    <p:nvSpPr>
                      <p:cNvPr id="1051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54" y="2115"/>
                        <a:ext cx="1064" cy="64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omic Sans MS" pitchFamily="66" charset="0"/>
                          </a:defRPr>
                        </a:lvl9pPr>
                      </a:lstStyle>
                      <a:p>
                        <a:endParaRPr lang="fr-FR" altLang="fr-FR"/>
                      </a:p>
                    </p:txBody>
                  </p:sp>
                </p:grpSp>
              </p:grpSp>
              <p:grpSp>
                <p:nvGrpSpPr>
                  <p:cNvPr id="1018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3967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1039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40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41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42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00CC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01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173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1035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36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37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38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3399FF"/>
                        </a:gs>
                        <a:gs pos="100000">
                          <a:srgbClr val="99FF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02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4381" y="2453"/>
                    <a:ext cx="214" cy="262"/>
                    <a:chOff x="3642" y="1827"/>
                    <a:chExt cx="1076" cy="352"/>
                  </a:xfrm>
                </p:grpSpPr>
                <p:sp>
                  <p:nvSpPr>
                    <p:cNvPr id="1031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32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33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34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99FF33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021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4589" y="2453"/>
                    <a:ext cx="213" cy="262"/>
                    <a:chOff x="3642" y="1827"/>
                    <a:chExt cx="1076" cy="352"/>
                  </a:xfrm>
                </p:grpSpPr>
                <p:sp>
                  <p:nvSpPr>
                    <p:cNvPr id="1027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28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29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30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022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4757" y="2457"/>
                    <a:ext cx="213" cy="262"/>
                    <a:chOff x="4765" y="2449"/>
                    <a:chExt cx="213" cy="262"/>
                  </a:xfrm>
                </p:grpSpPr>
                <p:sp>
                  <p:nvSpPr>
                    <p:cNvPr id="1023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449"/>
                      <a:ext cx="210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24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5" y="2520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accent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25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6" y="2592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26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7" y="2663"/>
                      <a:ext cx="211" cy="4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50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</p:grpSp>
          <p:sp>
            <p:nvSpPr>
              <p:cNvPr id="1135" name="Rectangle 72"/>
              <p:cNvSpPr>
                <a:spLocks noChangeArrowheads="1"/>
              </p:cNvSpPr>
              <p:nvPr/>
            </p:nvSpPr>
            <p:spPr bwMode="auto">
              <a:xfrm>
                <a:off x="1839078" y="5692298"/>
                <a:ext cx="851487" cy="65033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136" name="Group 73"/>
              <p:cNvGrpSpPr>
                <a:grpSpLocks/>
              </p:cNvGrpSpPr>
              <p:nvPr/>
            </p:nvGrpSpPr>
            <p:grpSpPr bwMode="auto">
              <a:xfrm>
                <a:off x="2089428" y="5894572"/>
                <a:ext cx="354192" cy="342201"/>
                <a:chOff x="4615" y="1321"/>
                <a:chExt cx="384" cy="371"/>
              </a:xfrm>
            </p:grpSpPr>
            <p:sp>
              <p:nvSpPr>
                <p:cNvPr id="1137" name="Rectangle 74"/>
                <p:cNvSpPr>
                  <a:spLocks noChangeArrowheads="1"/>
                </p:cNvSpPr>
                <p:nvPr/>
              </p:nvSpPr>
              <p:spPr bwMode="auto">
                <a:xfrm>
                  <a:off x="4664" y="1333"/>
                  <a:ext cx="279" cy="95"/>
                </a:xfrm>
                <a:prstGeom prst="rect">
                  <a:avLst/>
                </a:prstGeom>
                <a:solidFill>
                  <a:srgbClr val="FFFF66"/>
                </a:solidFill>
                <a:ln w="5715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138" name="Rectangle 75"/>
                <p:cNvSpPr>
                  <a:spLocks noChangeArrowheads="1"/>
                </p:cNvSpPr>
                <p:nvPr/>
              </p:nvSpPr>
              <p:spPr bwMode="auto">
                <a:xfrm>
                  <a:off x="4620" y="1424"/>
                  <a:ext cx="375" cy="94"/>
                </a:xfrm>
                <a:prstGeom prst="rect">
                  <a:avLst/>
                </a:prstGeom>
                <a:solidFill>
                  <a:srgbClr val="FFFF66"/>
                </a:solidFill>
                <a:ln w="5715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139" name="Rectangle 76"/>
                <p:cNvSpPr>
                  <a:spLocks noChangeArrowheads="1"/>
                </p:cNvSpPr>
                <p:nvPr/>
              </p:nvSpPr>
              <p:spPr bwMode="auto">
                <a:xfrm>
                  <a:off x="4624" y="1520"/>
                  <a:ext cx="375" cy="95"/>
                </a:xfrm>
                <a:prstGeom prst="rect">
                  <a:avLst/>
                </a:prstGeom>
                <a:solidFill>
                  <a:srgbClr val="FFFF66"/>
                </a:solidFill>
                <a:ln w="5715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140" name="Rectangle 77"/>
                <p:cNvSpPr>
                  <a:spLocks noChangeArrowheads="1"/>
                </p:cNvSpPr>
                <p:nvPr/>
              </p:nvSpPr>
              <p:spPr bwMode="auto">
                <a:xfrm>
                  <a:off x="4670" y="1605"/>
                  <a:ext cx="278" cy="83"/>
                </a:xfrm>
                <a:prstGeom prst="rect">
                  <a:avLst/>
                </a:prstGeom>
                <a:solidFill>
                  <a:srgbClr val="FFFF66"/>
                </a:solidFill>
                <a:ln w="5715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141" name="Oval 78"/>
                <p:cNvSpPr>
                  <a:spLocks noChangeArrowheads="1"/>
                </p:cNvSpPr>
                <p:nvPr/>
              </p:nvSpPr>
              <p:spPr bwMode="auto">
                <a:xfrm>
                  <a:off x="4615" y="1321"/>
                  <a:ext cx="384" cy="371"/>
                </a:xfrm>
                <a:prstGeom prst="ellipse">
                  <a:avLst/>
                </a:prstGeom>
                <a:noFill/>
                <a:ln w="7620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</p:grpSp>
        <p:grpSp>
          <p:nvGrpSpPr>
            <p:cNvPr id="1152" name="Groupe 1151"/>
            <p:cNvGrpSpPr/>
            <p:nvPr/>
          </p:nvGrpSpPr>
          <p:grpSpPr>
            <a:xfrm>
              <a:off x="4432540" y="5509012"/>
              <a:ext cx="3472178" cy="1169258"/>
              <a:chOff x="4432540" y="5509012"/>
              <a:chExt cx="3472178" cy="1169258"/>
            </a:xfrm>
          </p:grpSpPr>
          <p:sp>
            <p:nvSpPr>
              <p:cNvPr id="1150" name="Rectangle 1149"/>
              <p:cNvSpPr/>
              <p:nvPr/>
            </p:nvSpPr>
            <p:spPr bwMode="auto">
              <a:xfrm>
                <a:off x="5785760" y="5627915"/>
                <a:ext cx="853114" cy="85642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73" name="Ellipse 1072"/>
              <p:cNvSpPr/>
              <p:nvPr/>
            </p:nvSpPr>
            <p:spPr bwMode="auto">
              <a:xfrm>
                <a:off x="4432540" y="5509012"/>
                <a:ext cx="699076" cy="1169258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75" name="Ellipse 1074"/>
              <p:cNvSpPr/>
              <p:nvPr/>
            </p:nvSpPr>
            <p:spPr bwMode="auto">
              <a:xfrm>
                <a:off x="4641775" y="5733198"/>
                <a:ext cx="229548" cy="28834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76" name="Ellipse 1075"/>
              <p:cNvSpPr/>
              <p:nvPr/>
            </p:nvSpPr>
            <p:spPr bwMode="auto">
              <a:xfrm>
                <a:off x="4645255" y="6089429"/>
                <a:ext cx="229548" cy="28834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1077" name="Connecteur droit avec flèche 1076"/>
              <p:cNvCxnSpPr/>
              <p:nvPr/>
            </p:nvCxnSpPr>
            <p:spPr bwMode="auto">
              <a:xfrm flipV="1">
                <a:off x="5560870" y="6035194"/>
                <a:ext cx="1238714" cy="34293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78" name="Flèche droite 1077"/>
              <p:cNvSpPr/>
              <p:nvPr/>
            </p:nvSpPr>
            <p:spPr bwMode="auto">
              <a:xfrm>
                <a:off x="5143881" y="5876960"/>
                <a:ext cx="558201" cy="396511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80" name="Rectangle 3"/>
              <p:cNvSpPr>
                <a:spLocks noChangeArrowheads="1"/>
              </p:cNvSpPr>
              <p:nvPr/>
            </p:nvSpPr>
            <p:spPr bwMode="auto">
              <a:xfrm>
                <a:off x="6795518" y="5635725"/>
                <a:ext cx="1102719" cy="787099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081" name="Group 4"/>
              <p:cNvGrpSpPr>
                <a:grpSpLocks/>
              </p:cNvGrpSpPr>
              <p:nvPr/>
            </p:nvGrpSpPr>
            <p:grpSpPr bwMode="auto">
              <a:xfrm>
                <a:off x="6825382" y="5653514"/>
                <a:ext cx="1079336" cy="772986"/>
                <a:chOff x="3898" y="2338"/>
                <a:chExt cx="1209" cy="528"/>
              </a:xfrm>
            </p:grpSpPr>
            <p:sp>
              <p:nvSpPr>
                <p:cNvPr id="1082" name="Rectangle 5"/>
                <p:cNvSpPr>
                  <a:spLocks noChangeArrowheads="1"/>
                </p:cNvSpPr>
                <p:nvPr/>
              </p:nvSpPr>
              <p:spPr bwMode="auto">
                <a:xfrm>
                  <a:off x="3898" y="2338"/>
                  <a:ext cx="1209" cy="528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1083" name="Group 6"/>
                <p:cNvGrpSpPr>
                  <a:grpSpLocks/>
                </p:cNvGrpSpPr>
                <p:nvPr/>
              </p:nvGrpSpPr>
              <p:grpSpPr bwMode="auto">
                <a:xfrm>
                  <a:off x="3963" y="2480"/>
                  <a:ext cx="1056" cy="264"/>
                  <a:chOff x="3701" y="2413"/>
                  <a:chExt cx="1677" cy="355"/>
                </a:xfrm>
              </p:grpSpPr>
              <p:grpSp>
                <p:nvGrpSpPr>
                  <p:cNvPr id="1109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3701" y="2416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130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31" name="Rectangl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32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33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110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4040" y="2416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126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27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28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29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111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4379" y="2416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122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23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24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25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112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4718" y="2416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11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1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20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21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113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5039" y="2413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114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15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16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117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grpSp>
              <p:nvGrpSpPr>
                <p:cNvPr id="1084" name="Group 32"/>
                <p:cNvGrpSpPr>
                  <a:grpSpLocks/>
                </p:cNvGrpSpPr>
                <p:nvPr/>
              </p:nvGrpSpPr>
              <p:grpSpPr bwMode="auto">
                <a:xfrm>
                  <a:off x="3967" y="2453"/>
                  <a:ext cx="214" cy="262"/>
                  <a:chOff x="3642" y="1827"/>
                  <a:chExt cx="1076" cy="352"/>
                </a:xfrm>
              </p:grpSpPr>
              <p:sp>
                <p:nvSpPr>
                  <p:cNvPr id="1105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1827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00CC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106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1923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00CC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107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019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00CC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108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654" y="2115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00CC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1085" name="Group 37"/>
                <p:cNvGrpSpPr>
                  <a:grpSpLocks/>
                </p:cNvGrpSpPr>
                <p:nvPr/>
              </p:nvGrpSpPr>
              <p:grpSpPr bwMode="auto">
                <a:xfrm>
                  <a:off x="4173" y="2453"/>
                  <a:ext cx="214" cy="262"/>
                  <a:chOff x="3642" y="1827"/>
                  <a:chExt cx="1076" cy="352"/>
                </a:xfrm>
              </p:grpSpPr>
              <p:sp>
                <p:nvSpPr>
                  <p:cNvPr id="1101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1827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/>
                      </a:gs>
                      <a:gs pos="100000">
                        <a:srgbClr val="99FF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102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1923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/>
                      </a:gs>
                      <a:gs pos="100000">
                        <a:srgbClr val="99FF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103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019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/>
                      </a:gs>
                      <a:gs pos="100000">
                        <a:srgbClr val="99FF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104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654" y="2115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/>
                      </a:gs>
                      <a:gs pos="100000">
                        <a:srgbClr val="99FF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1086" name="Group 42"/>
                <p:cNvGrpSpPr>
                  <a:grpSpLocks/>
                </p:cNvGrpSpPr>
                <p:nvPr/>
              </p:nvGrpSpPr>
              <p:grpSpPr bwMode="auto">
                <a:xfrm>
                  <a:off x="4381" y="2453"/>
                  <a:ext cx="214" cy="262"/>
                  <a:chOff x="3642" y="1827"/>
                  <a:chExt cx="1076" cy="352"/>
                </a:xfrm>
              </p:grpSpPr>
              <p:sp>
                <p:nvSpPr>
                  <p:cNvPr id="1097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1827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1923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9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019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100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3654" y="2115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1087" name="Group 47"/>
                <p:cNvGrpSpPr>
                  <a:grpSpLocks/>
                </p:cNvGrpSpPr>
                <p:nvPr/>
              </p:nvGrpSpPr>
              <p:grpSpPr bwMode="auto">
                <a:xfrm>
                  <a:off x="4589" y="2453"/>
                  <a:ext cx="213" cy="262"/>
                  <a:chOff x="3642" y="1827"/>
                  <a:chExt cx="1076" cy="352"/>
                </a:xfrm>
              </p:grpSpPr>
              <p:sp>
                <p:nvSpPr>
                  <p:cNvPr id="1093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1827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4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1923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5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019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654" y="2115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1088" name="Group 52"/>
                <p:cNvGrpSpPr>
                  <a:grpSpLocks/>
                </p:cNvGrpSpPr>
                <p:nvPr/>
              </p:nvGrpSpPr>
              <p:grpSpPr bwMode="auto">
                <a:xfrm>
                  <a:off x="4757" y="2457"/>
                  <a:ext cx="213" cy="262"/>
                  <a:chOff x="4765" y="2449"/>
                  <a:chExt cx="213" cy="262"/>
                </a:xfrm>
              </p:grpSpPr>
              <p:sp>
                <p:nvSpPr>
                  <p:cNvPr id="1089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4766" y="2449"/>
                    <a:ext cx="210" cy="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505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0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4765" y="2520"/>
                    <a:ext cx="211" cy="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505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1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4766" y="2592"/>
                    <a:ext cx="211" cy="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505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2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4767" y="2663"/>
                    <a:ext cx="211" cy="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505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  <p:sp>
            <p:nvSpPr>
              <p:cNvPr id="1143" name="Rectangle 1142"/>
              <p:cNvSpPr/>
              <p:nvPr/>
            </p:nvSpPr>
            <p:spPr bwMode="auto">
              <a:xfrm>
                <a:off x="6915235" y="5767535"/>
                <a:ext cx="806658" cy="12993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45" name="Rectangle 1144"/>
              <p:cNvSpPr/>
              <p:nvPr/>
            </p:nvSpPr>
            <p:spPr bwMode="auto">
              <a:xfrm>
                <a:off x="6916915" y="6181183"/>
                <a:ext cx="806658" cy="12993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149" name="Groupe 1148"/>
              <p:cNvGrpSpPr/>
              <p:nvPr/>
            </p:nvGrpSpPr>
            <p:grpSpPr>
              <a:xfrm>
                <a:off x="5776700" y="5622162"/>
                <a:ext cx="862174" cy="862174"/>
                <a:chOff x="8166762" y="4846574"/>
                <a:chExt cx="914400" cy="914400"/>
              </a:xfrm>
            </p:grpSpPr>
            <p:grpSp>
              <p:nvGrpSpPr>
                <p:cNvPr id="1147" name="Groupe 1146"/>
                <p:cNvGrpSpPr/>
                <p:nvPr/>
              </p:nvGrpSpPr>
              <p:grpSpPr>
                <a:xfrm>
                  <a:off x="8296207" y="5078813"/>
                  <a:ext cx="676944" cy="472902"/>
                  <a:chOff x="8444089" y="6029614"/>
                  <a:chExt cx="400713" cy="375338"/>
                </a:xfrm>
              </p:grpSpPr>
              <p:sp>
                <p:nvSpPr>
                  <p:cNvPr id="860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8490610" y="6029614"/>
                    <a:ext cx="294984" cy="100442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861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8444089" y="6125828"/>
                    <a:ext cx="396483" cy="99385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862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8448319" y="6227327"/>
                    <a:ext cx="396483" cy="100442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863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8496954" y="6317197"/>
                    <a:ext cx="293926" cy="87755"/>
                  </a:xfrm>
                  <a:prstGeom prst="rect">
                    <a:avLst/>
                  </a:prstGeom>
                  <a:solidFill>
                    <a:srgbClr val="FFFF66"/>
                  </a:solidFill>
                  <a:ln w="5715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1148" name="Bouée 1147"/>
                <p:cNvSpPr/>
                <p:nvPr/>
              </p:nvSpPr>
              <p:spPr bwMode="auto">
                <a:xfrm>
                  <a:off x="8166762" y="4846574"/>
                  <a:ext cx="914400" cy="914400"/>
                </a:xfrm>
                <a:prstGeom prst="donut">
                  <a:avLst>
                    <a:gd name="adj" fmla="val 31561"/>
                  </a:avLst>
                </a:prstGeom>
                <a:solidFill>
                  <a:schemeClr val="tx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1153" name="ZoneTexte 1152"/>
            <p:cNvSpPr txBox="1"/>
            <p:nvPr/>
          </p:nvSpPr>
          <p:spPr>
            <a:xfrm>
              <a:off x="452224" y="5079337"/>
              <a:ext cx="69285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smtClean="0"/>
                <a:t>agrandir l’interfrange   </a:t>
              </a:r>
              <a:r>
                <a:rPr lang="fr-FR" sz="2000" smtClean="0">
                  <a:sym typeface="Wingdings" panose="05000000000000000000" pitchFamily="2" charset="2"/>
                </a:rPr>
                <a:t>  reduire la longueur de la base</a:t>
              </a:r>
              <a:endParaRPr lang="fr-FR" sz="2000"/>
            </a:p>
          </p:txBody>
        </p:sp>
      </p:grpSp>
    </p:spTree>
    <p:extLst>
      <p:ext uri="{BB962C8B-B14F-4D97-AF65-F5344CB8AC3E}">
        <p14:creationId xmlns:p14="http://schemas.microsoft.com/office/powerpoint/2010/main" val="435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6561138" cy="528638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/>
              <a:t>exemple particulier : le cas des étoiles</a:t>
            </a:r>
          </a:p>
        </p:txBody>
      </p:sp>
      <p:grpSp>
        <p:nvGrpSpPr>
          <p:cNvPr id="176600" name="Group 472"/>
          <p:cNvGrpSpPr>
            <a:grpSpLocks/>
          </p:cNvGrpSpPr>
          <p:nvPr/>
        </p:nvGrpSpPr>
        <p:grpSpPr bwMode="auto">
          <a:xfrm>
            <a:off x="763588" y="3513138"/>
            <a:ext cx="7785100" cy="3190875"/>
            <a:chOff x="481" y="2213"/>
            <a:chExt cx="4904" cy="2010"/>
          </a:xfrm>
        </p:grpSpPr>
        <p:grpSp>
          <p:nvGrpSpPr>
            <p:cNvPr id="176583" name="Group 455"/>
            <p:cNvGrpSpPr>
              <a:grpSpLocks/>
            </p:cNvGrpSpPr>
            <p:nvPr/>
          </p:nvGrpSpPr>
          <p:grpSpPr bwMode="auto">
            <a:xfrm>
              <a:off x="2010" y="2732"/>
              <a:ext cx="2132" cy="544"/>
              <a:chOff x="1929" y="2021"/>
              <a:chExt cx="2132" cy="544"/>
            </a:xfrm>
          </p:grpSpPr>
          <p:sp>
            <p:nvSpPr>
              <p:cNvPr id="176584" name="AutoShape 456"/>
              <p:cNvSpPr>
                <a:spLocks noChangeArrowheads="1"/>
              </p:cNvSpPr>
              <p:nvPr/>
            </p:nvSpPr>
            <p:spPr bwMode="auto">
              <a:xfrm>
                <a:off x="1929" y="2021"/>
                <a:ext cx="2132" cy="544"/>
              </a:xfrm>
              <a:prstGeom prst="rightArrow">
                <a:avLst>
                  <a:gd name="adj1" fmla="val 50000"/>
                  <a:gd name="adj2" fmla="val 97978"/>
                </a:avLst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585" name="Text Box 457"/>
              <p:cNvSpPr txBox="1">
                <a:spLocks noChangeArrowheads="1"/>
              </p:cNvSpPr>
              <p:nvPr/>
            </p:nvSpPr>
            <p:spPr bwMode="auto">
              <a:xfrm>
                <a:off x="1936" y="2175"/>
                <a:ext cx="174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/>
                  <a:t>imagerie conventionnelle</a:t>
                </a:r>
              </a:p>
            </p:txBody>
          </p:sp>
        </p:grpSp>
        <p:grpSp>
          <p:nvGrpSpPr>
            <p:cNvPr id="176592" name="Group 464"/>
            <p:cNvGrpSpPr>
              <a:grpSpLocks/>
            </p:cNvGrpSpPr>
            <p:nvPr/>
          </p:nvGrpSpPr>
          <p:grpSpPr bwMode="auto">
            <a:xfrm>
              <a:off x="4429" y="2570"/>
              <a:ext cx="956" cy="949"/>
              <a:chOff x="4317" y="1583"/>
              <a:chExt cx="1240" cy="1231"/>
            </a:xfrm>
          </p:grpSpPr>
          <p:sp>
            <p:nvSpPr>
              <p:cNvPr id="176132" name="Rectangle 4"/>
              <p:cNvSpPr>
                <a:spLocks noChangeArrowheads="1"/>
              </p:cNvSpPr>
              <p:nvPr/>
            </p:nvSpPr>
            <p:spPr bwMode="auto">
              <a:xfrm>
                <a:off x="4323" y="1583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33" name="Rectangle 5"/>
              <p:cNvSpPr>
                <a:spLocks noChangeArrowheads="1"/>
              </p:cNvSpPr>
              <p:nvPr/>
            </p:nvSpPr>
            <p:spPr bwMode="auto">
              <a:xfrm>
                <a:off x="5312" y="1583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34" name="Rectangle 6"/>
              <p:cNvSpPr>
                <a:spLocks noChangeArrowheads="1"/>
              </p:cNvSpPr>
              <p:nvPr/>
            </p:nvSpPr>
            <p:spPr bwMode="auto">
              <a:xfrm>
                <a:off x="5059" y="1583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35" name="Rectangle 7"/>
              <p:cNvSpPr>
                <a:spLocks noChangeArrowheads="1"/>
              </p:cNvSpPr>
              <p:nvPr/>
            </p:nvSpPr>
            <p:spPr bwMode="auto">
              <a:xfrm>
                <a:off x="4573" y="1583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36" name="Rectangle 8"/>
              <p:cNvSpPr>
                <a:spLocks noChangeArrowheads="1"/>
              </p:cNvSpPr>
              <p:nvPr/>
            </p:nvSpPr>
            <p:spPr bwMode="auto">
              <a:xfrm>
                <a:off x="4820" y="1583"/>
                <a:ext cx="246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37" name="Rectangle 9"/>
              <p:cNvSpPr>
                <a:spLocks noChangeArrowheads="1"/>
              </p:cNvSpPr>
              <p:nvPr/>
            </p:nvSpPr>
            <p:spPr bwMode="auto">
              <a:xfrm>
                <a:off x="4320" y="1830"/>
                <a:ext cx="245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38" name="Rectangle 10"/>
              <p:cNvSpPr>
                <a:spLocks noChangeArrowheads="1"/>
              </p:cNvSpPr>
              <p:nvPr/>
            </p:nvSpPr>
            <p:spPr bwMode="auto">
              <a:xfrm>
                <a:off x="5309" y="1830"/>
                <a:ext cx="245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39" name="Rectangle 11"/>
              <p:cNvSpPr>
                <a:spLocks noChangeArrowheads="1"/>
              </p:cNvSpPr>
              <p:nvPr/>
            </p:nvSpPr>
            <p:spPr bwMode="auto">
              <a:xfrm>
                <a:off x="5056" y="1830"/>
                <a:ext cx="245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0" name="Rectangle 12"/>
              <p:cNvSpPr>
                <a:spLocks noChangeArrowheads="1"/>
              </p:cNvSpPr>
              <p:nvPr/>
            </p:nvSpPr>
            <p:spPr bwMode="auto">
              <a:xfrm>
                <a:off x="4570" y="1830"/>
                <a:ext cx="245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1" name="Rectangle 13"/>
              <p:cNvSpPr>
                <a:spLocks noChangeArrowheads="1"/>
              </p:cNvSpPr>
              <p:nvPr/>
            </p:nvSpPr>
            <p:spPr bwMode="auto">
              <a:xfrm>
                <a:off x="4817" y="1830"/>
                <a:ext cx="246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2" name="Rectangle 14"/>
              <p:cNvSpPr>
                <a:spLocks noChangeArrowheads="1"/>
              </p:cNvSpPr>
              <p:nvPr/>
            </p:nvSpPr>
            <p:spPr bwMode="auto">
              <a:xfrm>
                <a:off x="4320" y="2072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3" name="Rectangle 15"/>
              <p:cNvSpPr>
                <a:spLocks noChangeArrowheads="1"/>
              </p:cNvSpPr>
              <p:nvPr/>
            </p:nvSpPr>
            <p:spPr bwMode="auto">
              <a:xfrm>
                <a:off x="5309" y="2072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4" name="Rectangle 16"/>
              <p:cNvSpPr>
                <a:spLocks noChangeArrowheads="1"/>
              </p:cNvSpPr>
              <p:nvPr/>
            </p:nvSpPr>
            <p:spPr bwMode="auto">
              <a:xfrm>
                <a:off x="5056" y="2072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5" name="Rectangle 17"/>
              <p:cNvSpPr>
                <a:spLocks noChangeArrowheads="1"/>
              </p:cNvSpPr>
              <p:nvPr/>
            </p:nvSpPr>
            <p:spPr bwMode="auto">
              <a:xfrm>
                <a:off x="4570" y="2072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6" name="Rectangle 18"/>
              <p:cNvSpPr>
                <a:spLocks noChangeArrowheads="1"/>
              </p:cNvSpPr>
              <p:nvPr/>
            </p:nvSpPr>
            <p:spPr bwMode="auto">
              <a:xfrm>
                <a:off x="4817" y="2072"/>
                <a:ext cx="246" cy="245"/>
              </a:xfrm>
              <a:prstGeom prst="rect">
                <a:avLst/>
              </a:prstGeom>
              <a:solidFill>
                <a:srgbClr val="66CCFF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7" name="Rectangle 19"/>
              <p:cNvSpPr>
                <a:spLocks noChangeArrowheads="1"/>
              </p:cNvSpPr>
              <p:nvPr/>
            </p:nvSpPr>
            <p:spPr bwMode="auto">
              <a:xfrm>
                <a:off x="4317" y="2319"/>
                <a:ext cx="245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8" name="Rectangle 20"/>
              <p:cNvSpPr>
                <a:spLocks noChangeArrowheads="1"/>
              </p:cNvSpPr>
              <p:nvPr/>
            </p:nvSpPr>
            <p:spPr bwMode="auto">
              <a:xfrm>
                <a:off x="5306" y="2319"/>
                <a:ext cx="245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49" name="Rectangle 21"/>
              <p:cNvSpPr>
                <a:spLocks noChangeArrowheads="1"/>
              </p:cNvSpPr>
              <p:nvPr/>
            </p:nvSpPr>
            <p:spPr bwMode="auto">
              <a:xfrm>
                <a:off x="5053" y="2319"/>
                <a:ext cx="245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50" name="Rectangle 22"/>
              <p:cNvSpPr>
                <a:spLocks noChangeArrowheads="1"/>
              </p:cNvSpPr>
              <p:nvPr/>
            </p:nvSpPr>
            <p:spPr bwMode="auto">
              <a:xfrm>
                <a:off x="4567" y="2319"/>
                <a:ext cx="245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51" name="Rectangle 23"/>
              <p:cNvSpPr>
                <a:spLocks noChangeArrowheads="1"/>
              </p:cNvSpPr>
              <p:nvPr/>
            </p:nvSpPr>
            <p:spPr bwMode="auto">
              <a:xfrm>
                <a:off x="4814" y="2319"/>
                <a:ext cx="246" cy="246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52" name="Rectangle 24"/>
              <p:cNvSpPr>
                <a:spLocks noChangeArrowheads="1"/>
              </p:cNvSpPr>
              <p:nvPr/>
            </p:nvSpPr>
            <p:spPr bwMode="auto">
              <a:xfrm>
                <a:off x="4319" y="2569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53" name="Rectangle 25"/>
              <p:cNvSpPr>
                <a:spLocks noChangeArrowheads="1"/>
              </p:cNvSpPr>
              <p:nvPr/>
            </p:nvSpPr>
            <p:spPr bwMode="auto">
              <a:xfrm>
                <a:off x="5308" y="2569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54" name="Rectangle 26"/>
              <p:cNvSpPr>
                <a:spLocks noChangeArrowheads="1"/>
              </p:cNvSpPr>
              <p:nvPr/>
            </p:nvSpPr>
            <p:spPr bwMode="auto">
              <a:xfrm>
                <a:off x="5055" y="2569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55" name="Rectangle 27"/>
              <p:cNvSpPr>
                <a:spLocks noChangeArrowheads="1"/>
              </p:cNvSpPr>
              <p:nvPr/>
            </p:nvSpPr>
            <p:spPr bwMode="auto">
              <a:xfrm>
                <a:off x="4569" y="2569"/>
                <a:ext cx="245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56" name="Rectangle 28"/>
              <p:cNvSpPr>
                <a:spLocks noChangeArrowheads="1"/>
              </p:cNvSpPr>
              <p:nvPr/>
            </p:nvSpPr>
            <p:spPr bwMode="auto">
              <a:xfrm>
                <a:off x="4816" y="2569"/>
                <a:ext cx="246" cy="24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157" name="Rectangle 29"/>
              <p:cNvSpPr>
                <a:spLocks noChangeArrowheads="1"/>
              </p:cNvSpPr>
              <p:nvPr/>
            </p:nvSpPr>
            <p:spPr bwMode="auto">
              <a:xfrm>
                <a:off x="4813" y="2082"/>
                <a:ext cx="256" cy="229"/>
              </a:xfrm>
              <a:prstGeom prst="rect">
                <a:avLst/>
              </a:prstGeom>
              <a:noFill/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grpSp>
          <p:nvGrpSpPr>
            <p:cNvPr id="176599" name="Group 471"/>
            <p:cNvGrpSpPr>
              <a:grpSpLocks/>
            </p:cNvGrpSpPr>
            <p:nvPr/>
          </p:nvGrpSpPr>
          <p:grpSpPr bwMode="auto">
            <a:xfrm>
              <a:off x="481" y="2213"/>
              <a:ext cx="972" cy="2010"/>
              <a:chOff x="481" y="2213"/>
              <a:chExt cx="972" cy="2010"/>
            </a:xfrm>
          </p:grpSpPr>
          <p:sp>
            <p:nvSpPr>
              <p:cNvPr id="176597" name="Rectangle 469"/>
              <p:cNvSpPr>
                <a:spLocks noChangeArrowheads="1"/>
              </p:cNvSpPr>
              <p:nvPr/>
            </p:nvSpPr>
            <p:spPr bwMode="auto">
              <a:xfrm>
                <a:off x="484" y="2213"/>
                <a:ext cx="969" cy="96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598" name="Rectangle 470"/>
              <p:cNvSpPr>
                <a:spLocks noChangeArrowheads="1"/>
              </p:cNvSpPr>
              <p:nvPr/>
            </p:nvSpPr>
            <p:spPr bwMode="auto">
              <a:xfrm>
                <a:off x="481" y="3263"/>
                <a:ext cx="969" cy="96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586" name="Rectangle 458"/>
              <p:cNvSpPr>
                <a:spLocks noChangeArrowheads="1"/>
              </p:cNvSpPr>
              <p:nvPr/>
            </p:nvSpPr>
            <p:spPr bwMode="auto">
              <a:xfrm>
                <a:off x="909" y="2576"/>
                <a:ext cx="197" cy="177"/>
              </a:xfrm>
              <a:prstGeom prst="rect">
                <a:avLst/>
              </a:prstGeom>
              <a:noFill/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587" name="Rectangle 459"/>
              <p:cNvSpPr>
                <a:spLocks noChangeArrowheads="1"/>
              </p:cNvSpPr>
              <p:nvPr/>
            </p:nvSpPr>
            <p:spPr bwMode="auto">
              <a:xfrm>
                <a:off x="892" y="3552"/>
                <a:ext cx="197" cy="176"/>
              </a:xfrm>
              <a:prstGeom prst="rect">
                <a:avLst/>
              </a:prstGeom>
              <a:noFill/>
              <a:ln w="2857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588" name="AutoShape 460"/>
              <p:cNvSpPr>
                <a:spLocks noChangeArrowheads="1"/>
              </p:cNvSpPr>
              <p:nvPr/>
            </p:nvSpPr>
            <p:spPr bwMode="auto">
              <a:xfrm>
                <a:off x="927" y="2594"/>
                <a:ext cx="134" cy="134"/>
              </a:xfrm>
              <a:prstGeom prst="star16">
                <a:avLst>
                  <a:gd name="adj" fmla="val 28125"/>
                </a:avLst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6589" name="AutoShape 461"/>
              <p:cNvSpPr>
                <a:spLocks noChangeArrowheads="1"/>
              </p:cNvSpPr>
              <p:nvPr/>
            </p:nvSpPr>
            <p:spPr bwMode="auto">
              <a:xfrm>
                <a:off x="946" y="3584"/>
                <a:ext cx="98" cy="99"/>
              </a:xfrm>
              <a:prstGeom prst="star16">
                <a:avLst>
                  <a:gd name="adj" fmla="val 28125"/>
                </a:avLst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76590" name="Text Box 462"/>
            <p:cNvSpPr txBox="1">
              <a:spLocks noChangeArrowheads="1"/>
            </p:cNvSpPr>
            <p:nvPr/>
          </p:nvSpPr>
          <p:spPr bwMode="auto">
            <a:xfrm>
              <a:off x="1811" y="3627"/>
              <a:ext cx="3464" cy="5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fr-FR" altLang="fr-FR" sz="2400"/>
                <a:t>la limitation résulte d'une </a:t>
              </a:r>
            </a:p>
            <a:p>
              <a:r>
                <a:rPr lang="fr-FR" altLang="fr-FR" sz="2400"/>
                <a:t>insuffisance de résolution angulaire</a:t>
              </a:r>
            </a:p>
          </p:txBody>
        </p:sp>
      </p:grpSp>
      <p:sp>
        <p:nvSpPr>
          <p:cNvPr id="176595" name="Text Box 467"/>
          <p:cNvSpPr txBox="1">
            <a:spLocks noChangeArrowheads="1"/>
          </p:cNvSpPr>
          <p:nvPr/>
        </p:nvSpPr>
        <p:spPr bwMode="auto">
          <a:xfrm>
            <a:off x="214313" y="1377950"/>
            <a:ext cx="8929345" cy="183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400" b="1">
                <a:sym typeface="Wingdings" pitchFamily="2" charset="2"/>
              </a:rPr>
              <a:t>même l'ambition la plus reduite n'est pas accessible</a:t>
            </a:r>
          </a:p>
          <a:p>
            <a:endParaRPr lang="fr-FR" altLang="fr-FR" sz="1100" b="1">
              <a:sym typeface="Wingdings" pitchFamily="2" charset="2"/>
            </a:endParaRPr>
          </a:p>
          <a:p>
            <a:r>
              <a:rPr lang="fr-FR" altLang="fr-FR" sz="2400">
                <a:sym typeface="Wingdings" pitchFamily="2" charset="2"/>
              </a:rPr>
              <a:t>l'imagerie conventionnelle est impuissante</a:t>
            </a:r>
          </a:p>
          <a:p>
            <a:endParaRPr lang="fr-FR" altLang="fr-FR" sz="1200">
              <a:sym typeface="Wingdings" pitchFamily="2" charset="2"/>
            </a:endParaRPr>
          </a:p>
          <a:p>
            <a:r>
              <a:rPr lang="fr-FR" altLang="fr-FR" sz="2000">
                <a:solidFill>
                  <a:schemeClr val="accent2"/>
                </a:solidFill>
                <a:sym typeface="Wingdings" pitchFamily="2" charset="2"/>
              </a:rPr>
              <a:t>étoile "grosse" ou étoile "petite",  l'image est réduite à  un "point"</a:t>
            </a:r>
            <a:r>
              <a:rPr lang="fr-FR" altLang="fr-FR" sz="2000">
                <a:sym typeface="Wingdings" pitchFamily="2" charset="2"/>
              </a:rPr>
              <a:t> </a:t>
            </a:r>
            <a:r>
              <a:rPr lang="fr-FR" altLang="fr-FR" sz="2000">
                <a:solidFill>
                  <a:schemeClr val="accent2"/>
                </a:solidFill>
                <a:sym typeface="Wingdings" pitchFamily="2" charset="2"/>
              </a:rPr>
              <a:t>(pixel)</a:t>
            </a:r>
          </a:p>
          <a:p>
            <a:r>
              <a:rPr lang="fr-FR" altLang="fr-FR" sz="2000">
                <a:sym typeface="Wingdings" pitchFamily="2" charset="2"/>
              </a:rPr>
              <a:t>tous ces mots entre guillemets sont à revoir</a:t>
            </a:r>
            <a:endParaRPr lang="fr-FR" altLang="fr-FR" sz="2000"/>
          </a:p>
        </p:txBody>
      </p:sp>
    </p:spTree>
    <p:extLst>
      <p:ext uri="{BB962C8B-B14F-4D97-AF65-F5344CB8AC3E}">
        <p14:creationId xmlns:p14="http://schemas.microsoft.com/office/powerpoint/2010/main" val="385553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59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76250" y="823913"/>
            <a:ext cx="4901293" cy="54927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2800"/>
              <a:t>jeu avec les </a:t>
            </a:r>
            <a:r>
              <a:rPr lang="fr-FR" sz="2800" smtClean="0"/>
              <a:t>contraintes  1 </a:t>
            </a:r>
            <a:endParaRPr lang="fr-FR" sz="2800"/>
          </a:p>
        </p:txBody>
      </p:sp>
      <p:sp>
        <p:nvSpPr>
          <p:cNvPr id="10" name="Bouton d’action : Suivant 9">
            <a:hlinkClick r:id="rId3" action="ppaction://hlinkfile" highlightClick="1"/>
          </p:cNvPr>
          <p:cNvSpPr/>
          <p:nvPr/>
        </p:nvSpPr>
        <p:spPr bwMode="auto">
          <a:xfrm>
            <a:off x="476250" y="1721947"/>
            <a:ext cx="763923" cy="371513"/>
          </a:xfrm>
          <a:prstGeom prst="actionButtonForwardNext">
            <a:avLst/>
          </a:prstGeom>
          <a:solidFill>
            <a:srgbClr val="00B0F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57350" y="1906118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/>
              <a:t>tableur excel</a:t>
            </a:r>
            <a:endParaRPr lang="fr-FR" sz="2800"/>
          </a:p>
        </p:txBody>
      </p:sp>
      <p:grpSp>
        <p:nvGrpSpPr>
          <p:cNvPr id="3" name="Groupe 2"/>
          <p:cNvGrpSpPr/>
          <p:nvPr/>
        </p:nvGrpSpPr>
        <p:grpSpPr>
          <a:xfrm>
            <a:off x="202917" y="2574042"/>
            <a:ext cx="8747908" cy="3408625"/>
            <a:chOff x="202917" y="2574042"/>
            <a:chExt cx="8747908" cy="3408625"/>
          </a:xfrm>
        </p:grpSpPr>
        <p:sp>
          <p:nvSpPr>
            <p:cNvPr id="11" name="ZoneTexte 10"/>
            <p:cNvSpPr txBox="1"/>
            <p:nvPr/>
          </p:nvSpPr>
          <p:spPr>
            <a:xfrm>
              <a:off x="202917" y="2574042"/>
              <a:ext cx="8747908" cy="3408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les valeurs immediatement intuitives pour le montage</a:t>
              </a:r>
            </a:p>
            <a:p>
              <a:r>
                <a:rPr lang="fr-FR" sz="1600" smtClean="0"/>
                <a:t>nous laissent peu d’espoir d’avoir des franges sur une source en labo (sauf laser)</a:t>
              </a:r>
            </a:p>
            <a:p>
              <a:endParaRPr lang="fr-FR" sz="700" smtClean="0"/>
            </a:p>
            <a:p>
              <a:r>
                <a:rPr lang="fr-FR" sz="1600" b="1" smtClean="0">
                  <a:solidFill>
                    <a:schemeClr val="accent6">
                      <a:lumMod val="75000"/>
                    </a:schemeClr>
                  </a:solidFill>
                </a:rPr>
                <a:t>la difficulté basique est  de réduire le diametre angulaire de la source !</a:t>
              </a:r>
            </a:p>
            <a:p>
              <a:endParaRPr lang="fr-FR" sz="600" b="1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fr-FR" sz="1600" smtClean="0"/>
                <a:t>avec L de l’ordre de 5m et une base de 5 cm il faut atteindre un diametre de source </a:t>
              </a:r>
            </a:p>
            <a:p>
              <a:r>
                <a:rPr lang="fr-FR" sz="1600" smtClean="0"/>
                <a:t>aussi petit que 50 microns : pas facile et il n’y aura plus beaucoup de photons</a:t>
              </a:r>
            </a:p>
            <a:p>
              <a:endParaRPr lang="fr-FR" sz="1050" smtClean="0"/>
            </a:p>
            <a:p>
              <a:r>
                <a:rPr lang="fr-FR" sz="1600" b="1" i="1" smtClean="0"/>
                <a:t>exemples d’evolution des parametres :</a:t>
              </a:r>
            </a:p>
            <a:p>
              <a:r>
                <a:rPr lang="fr-FR" sz="1600" smtClean="0"/>
                <a:t>Base resolvante (disparition des franges)   </a:t>
              </a:r>
            </a:p>
            <a:p>
              <a:endParaRPr lang="fr-FR" sz="1400" smtClean="0"/>
            </a:p>
            <a:p>
              <a:r>
                <a:rPr lang="fr-FR" sz="1600" smtClean="0"/>
                <a:t>reduire le diametre D des ouvertures du masque : attention !  moins de photons</a:t>
              </a:r>
            </a:p>
            <a:p>
              <a:r>
                <a:rPr lang="fr-FR" sz="1600" smtClean="0"/>
                <a:t>augmenter </a:t>
              </a:r>
              <a:r>
                <a:rPr lang="fr-FR" sz="1600"/>
                <a:t>la distance </a:t>
              </a:r>
              <a:r>
                <a:rPr lang="fr-FR" sz="1600" smtClean="0"/>
                <a:t>L :  difficile à loger dans la salle et moins de photons</a:t>
              </a:r>
            </a:p>
            <a:p>
              <a:endParaRPr lang="fr-FR" sz="1100" smtClean="0"/>
            </a:p>
            <a:p>
              <a:r>
                <a:rPr lang="fr-FR" sz="1600" b="1" smtClean="0">
                  <a:solidFill>
                    <a:schemeClr val="accent6">
                      <a:lumMod val="75000"/>
                    </a:schemeClr>
                  </a:solidFill>
                </a:rPr>
                <a:t>ET CELA NE DONNE PAS UNE AMELIORATION SUFFISANTE !   ALORS QUOI ??</a:t>
              </a:r>
              <a:endParaRPr lang="fr-FR" sz="1600" b="1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aphicFrame>
          <p:nvGraphicFramePr>
            <p:cNvPr id="2" name="Obje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5319359"/>
                </p:ext>
              </p:extLst>
            </p:nvPr>
          </p:nvGraphicFramePr>
          <p:xfrm>
            <a:off x="4355198" y="4250644"/>
            <a:ext cx="1079500" cy="691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60" name="Équation" r:id="rId4" imgW="1079280" imgH="482400" progId="Equation.3">
                    <p:embed/>
                  </p:oleObj>
                </mc:Choice>
                <mc:Fallback>
                  <p:oleObj name="Équation" r:id="rId4" imgW="1079280" imgH="48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55198" y="4250644"/>
                          <a:ext cx="1079500" cy="6915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804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19746" y="549275"/>
            <a:ext cx="5246914" cy="54927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sz="2800"/>
              <a:t>jeu avec les </a:t>
            </a:r>
            <a:r>
              <a:rPr lang="fr-FR" sz="2800" smtClean="0"/>
              <a:t>contraintes  2 </a:t>
            </a:r>
            <a:endParaRPr lang="fr-FR" sz="2800"/>
          </a:p>
        </p:txBody>
      </p:sp>
      <p:sp>
        <p:nvSpPr>
          <p:cNvPr id="2" name="ZoneTexte 1"/>
          <p:cNvSpPr txBox="1"/>
          <p:nvPr/>
        </p:nvSpPr>
        <p:spPr>
          <a:xfrm>
            <a:off x="202124" y="1266371"/>
            <a:ext cx="808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comment avoir en pratique une source de diametre suffisament petit</a:t>
            </a:r>
          </a:p>
          <a:p>
            <a:r>
              <a:rPr lang="fr-FR" smtClean="0"/>
              <a:t>tout en ayant assez de photons    ??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2124" y="1969285"/>
            <a:ext cx="538801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fr-FR" smtClean="0"/>
              <a:t>deux réponses (parmi d’autres..?) 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fr-FR" sz="80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fr-FR" smtClean="0"/>
              <a:t>utiliser un laser </a:t>
            </a:r>
            <a:r>
              <a:rPr lang="fr-FR"/>
              <a:t> </a:t>
            </a:r>
            <a:r>
              <a:rPr lang="fr-FR" smtClean="0"/>
              <a:t>et un objectif de microscope</a:t>
            </a:r>
          </a:p>
          <a:p>
            <a:pPr>
              <a:buClr>
                <a:schemeClr val="accent6"/>
              </a:buClr>
            </a:pPr>
            <a:r>
              <a:rPr lang="fr-FR" smtClean="0"/>
              <a:t>    ou une fibre optique</a:t>
            </a:r>
          </a:p>
          <a:p>
            <a:pPr>
              <a:buClr>
                <a:schemeClr val="accent6"/>
              </a:buClr>
            </a:pPr>
            <a:endParaRPr lang="fr-FR" sz="1100" smtClean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fr-FR" smtClean="0"/>
              <a:t>avec une source </a:t>
            </a:r>
            <a:r>
              <a:rPr lang="fr-FR"/>
              <a:t>blanche </a:t>
            </a:r>
            <a:r>
              <a:rPr lang="fr-FR" smtClean="0"/>
              <a:t>utiliser </a:t>
            </a:r>
          </a:p>
          <a:p>
            <a:pPr>
              <a:buClr>
                <a:schemeClr val="accent6"/>
              </a:buClr>
            </a:pPr>
            <a:r>
              <a:rPr lang="fr-FR" smtClean="0"/>
              <a:t>    un miroir sphérique (bille en acier chromé) </a:t>
            </a:r>
          </a:p>
          <a:p>
            <a:pPr>
              <a:buClr>
                <a:schemeClr val="accent6"/>
              </a:buClr>
            </a:pPr>
            <a:r>
              <a:rPr lang="fr-FR" smtClean="0"/>
              <a:t>    ou une fibre optique  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5563784" y="1854985"/>
            <a:ext cx="3350381" cy="1163074"/>
            <a:chOff x="527352" y="4171950"/>
            <a:chExt cx="3350381" cy="1163074"/>
          </a:xfrm>
        </p:grpSpPr>
        <p:cxnSp>
          <p:nvCxnSpPr>
            <p:cNvPr id="15" name="Connecteur droit avec flèche 14"/>
            <p:cNvCxnSpPr/>
            <p:nvPr/>
          </p:nvCxnSpPr>
          <p:spPr bwMode="auto">
            <a:xfrm>
              <a:off x="863600" y="4438650"/>
              <a:ext cx="3014133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Forme libre 15"/>
            <p:cNvSpPr/>
            <p:nvPr/>
          </p:nvSpPr>
          <p:spPr bwMode="auto">
            <a:xfrm>
              <a:off x="2125133" y="4174067"/>
              <a:ext cx="1625600" cy="524933"/>
            </a:xfrm>
            <a:custGeom>
              <a:avLst/>
              <a:gdLst>
                <a:gd name="connsiteX0" fmla="*/ 0 w 1625600"/>
                <a:gd name="connsiteY0" fmla="*/ 254000 h 524933"/>
                <a:gd name="connsiteX1" fmla="*/ 423334 w 1625600"/>
                <a:gd name="connsiteY1" fmla="*/ 0 h 524933"/>
                <a:gd name="connsiteX2" fmla="*/ 1625600 w 1625600"/>
                <a:gd name="connsiteY2" fmla="*/ 0 h 524933"/>
                <a:gd name="connsiteX3" fmla="*/ 1625600 w 1625600"/>
                <a:gd name="connsiteY3" fmla="*/ 508000 h 524933"/>
                <a:gd name="connsiteX4" fmla="*/ 389467 w 1625600"/>
                <a:gd name="connsiteY4" fmla="*/ 524933 h 524933"/>
                <a:gd name="connsiteX5" fmla="*/ 0 w 1625600"/>
                <a:gd name="connsiteY5" fmla="*/ 254000 h 52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5600" h="524933">
                  <a:moveTo>
                    <a:pt x="0" y="254000"/>
                  </a:moveTo>
                  <a:lnTo>
                    <a:pt x="423334" y="0"/>
                  </a:lnTo>
                  <a:lnTo>
                    <a:pt x="1625600" y="0"/>
                  </a:lnTo>
                  <a:lnTo>
                    <a:pt x="1625600" y="508000"/>
                  </a:lnTo>
                  <a:lnTo>
                    <a:pt x="389467" y="52493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FF0000">
                <a:alpha val="3098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2451100" y="4171950"/>
              <a:ext cx="146050" cy="5334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527352" y="4288971"/>
              <a:ext cx="1592618" cy="1046053"/>
              <a:chOff x="527352" y="4288971"/>
              <a:chExt cx="1592618" cy="1046053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1001486" y="4288971"/>
                <a:ext cx="1118484" cy="283029"/>
                <a:chOff x="1001486" y="4288971"/>
                <a:chExt cx="1118484" cy="283029"/>
              </a:xfrm>
            </p:grpSpPr>
            <p:sp>
              <p:nvSpPr>
                <p:cNvPr id="3" name="Rectangle 2"/>
                <p:cNvSpPr/>
                <p:nvPr/>
              </p:nvSpPr>
              <p:spPr bwMode="auto">
                <a:xfrm>
                  <a:off x="1001486" y="4288971"/>
                  <a:ext cx="838200" cy="283029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4" name="Rectangle 3"/>
                <p:cNvSpPr/>
                <p:nvPr/>
              </p:nvSpPr>
              <p:spPr bwMode="auto">
                <a:xfrm>
                  <a:off x="1839686" y="4319360"/>
                  <a:ext cx="45719" cy="22225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6" name="Trapèze 5"/>
                <p:cNvSpPr/>
                <p:nvPr/>
              </p:nvSpPr>
              <p:spPr bwMode="auto">
                <a:xfrm rot="5400000">
                  <a:off x="1890521" y="4354094"/>
                  <a:ext cx="142876" cy="152782"/>
                </a:xfrm>
                <a:prstGeom prst="trapezoid">
                  <a:avLst>
                    <a:gd name="adj" fmla="val 42364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7" name="Ellipse 16"/>
                <p:cNvSpPr/>
                <p:nvPr/>
              </p:nvSpPr>
              <p:spPr bwMode="auto">
                <a:xfrm>
                  <a:off x="2074251" y="4407509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26" name="Groupe 25"/>
              <p:cNvGrpSpPr/>
              <p:nvPr/>
            </p:nvGrpSpPr>
            <p:grpSpPr>
              <a:xfrm>
                <a:off x="527352" y="4426836"/>
                <a:ext cx="1126136" cy="908188"/>
                <a:chOff x="527352" y="4426836"/>
                <a:chExt cx="1126136" cy="908188"/>
              </a:xfrm>
            </p:grpSpPr>
            <p:sp>
              <p:nvSpPr>
                <p:cNvPr id="19" name="Forme libre 18"/>
                <p:cNvSpPr/>
                <p:nvPr/>
              </p:nvSpPr>
              <p:spPr bwMode="auto">
                <a:xfrm>
                  <a:off x="698699" y="4426836"/>
                  <a:ext cx="274968" cy="391928"/>
                </a:xfrm>
                <a:custGeom>
                  <a:avLst/>
                  <a:gdLst>
                    <a:gd name="connsiteX0" fmla="*/ 274968 w 274968"/>
                    <a:gd name="connsiteY0" fmla="*/ 1231 h 391928"/>
                    <a:gd name="connsiteX1" fmla="*/ 12501 w 274968"/>
                    <a:gd name="connsiteY1" fmla="*/ 52031 h 391928"/>
                    <a:gd name="connsiteX2" fmla="*/ 63301 w 274968"/>
                    <a:gd name="connsiteY2" fmla="*/ 339897 h 391928"/>
                    <a:gd name="connsiteX3" fmla="*/ 249568 w 274968"/>
                    <a:gd name="connsiteY3" fmla="*/ 390697 h 39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4968" h="391928">
                      <a:moveTo>
                        <a:pt x="274968" y="1231"/>
                      </a:moveTo>
                      <a:cubicBezTo>
                        <a:pt x="161373" y="-1591"/>
                        <a:pt x="47779" y="-4413"/>
                        <a:pt x="12501" y="52031"/>
                      </a:cubicBezTo>
                      <a:cubicBezTo>
                        <a:pt x="-22777" y="108475"/>
                        <a:pt x="23790" y="283453"/>
                        <a:pt x="63301" y="339897"/>
                      </a:cubicBezTo>
                      <a:cubicBezTo>
                        <a:pt x="102812" y="396341"/>
                        <a:pt x="176190" y="393519"/>
                        <a:pt x="249568" y="390697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1001486" y="4699000"/>
                  <a:ext cx="344714" cy="3048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1" name="Forme libre 20"/>
                <p:cNvSpPr/>
                <p:nvPr/>
              </p:nvSpPr>
              <p:spPr bwMode="auto">
                <a:xfrm>
                  <a:off x="838200" y="4885968"/>
                  <a:ext cx="815288" cy="264705"/>
                </a:xfrm>
                <a:custGeom>
                  <a:avLst/>
                  <a:gdLst>
                    <a:gd name="connsiteX0" fmla="*/ 516467 w 815288"/>
                    <a:gd name="connsiteY0" fmla="*/ 24699 h 264705"/>
                    <a:gd name="connsiteX1" fmla="*/ 694267 w 815288"/>
                    <a:gd name="connsiteY1" fmla="*/ 7765 h 264705"/>
                    <a:gd name="connsiteX2" fmla="*/ 812800 w 815288"/>
                    <a:gd name="connsiteY2" fmla="*/ 134765 h 264705"/>
                    <a:gd name="connsiteX3" fmla="*/ 584200 w 815288"/>
                    <a:gd name="connsiteY3" fmla="*/ 253299 h 264705"/>
                    <a:gd name="connsiteX4" fmla="*/ 0 w 815288"/>
                    <a:gd name="connsiteY4" fmla="*/ 253299 h 264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5288" h="264705">
                      <a:moveTo>
                        <a:pt x="516467" y="24699"/>
                      </a:moveTo>
                      <a:cubicBezTo>
                        <a:pt x="580672" y="7060"/>
                        <a:pt x="644878" y="-10579"/>
                        <a:pt x="694267" y="7765"/>
                      </a:cubicBezTo>
                      <a:cubicBezTo>
                        <a:pt x="743656" y="26109"/>
                        <a:pt x="831145" y="93843"/>
                        <a:pt x="812800" y="134765"/>
                      </a:cubicBezTo>
                      <a:cubicBezTo>
                        <a:pt x="794455" y="175687"/>
                        <a:pt x="719667" y="233543"/>
                        <a:pt x="584200" y="253299"/>
                      </a:cubicBezTo>
                      <a:cubicBezTo>
                        <a:pt x="448733" y="273055"/>
                        <a:pt x="224366" y="263177"/>
                        <a:pt x="0" y="253299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 bwMode="auto">
                <a:xfrm>
                  <a:off x="698699" y="5080000"/>
                  <a:ext cx="164901" cy="143933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527352" y="4965692"/>
                  <a:ext cx="29189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mtClean="0"/>
                    <a:t>=</a:t>
                  </a:r>
                  <a:endParaRPr lang="fr-FR"/>
                </a:p>
              </p:txBody>
            </p:sp>
          </p:grpSp>
        </p:grpSp>
      </p:grpSp>
      <p:grpSp>
        <p:nvGrpSpPr>
          <p:cNvPr id="5" name="Groupe 4"/>
          <p:cNvGrpSpPr/>
          <p:nvPr/>
        </p:nvGrpSpPr>
        <p:grpSpPr>
          <a:xfrm>
            <a:off x="6553388" y="4608923"/>
            <a:ext cx="2514077" cy="1767851"/>
            <a:chOff x="6115583" y="2826828"/>
            <a:chExt cx="2514077" cy="1767851"/>
          </a:xfrm>
        </p:grpSpPr>
        <p:grpSp>
          <p:nvGrpSpPr>
            <p:cNvPr id="32" name="Groupe 31"/>
            <p:cNvGrpSpPr/>
            <p:nvPr/>
          </p:nvGrpSpPr>
          <p:grpSpPr>
            <a:xfrm rot="18900000">
              <a:off x="7226765" y="2859337"/>
              <a:ext cx="131117" cy="748486"/>
              <a:chOff x="3344333" y="5583766"/>
              <a:chExt cx="76200" cy="436034"/>
            </a:xfrm>
          </p:grpSpPr>
          <p:sp>
            <p:nvSpPr>
              <p:cNvPr id="29" name="Ellipse 28"/>
              <p:cNvSpPr/>
              <p:nvPr/>
            </p:nvSpPr>
            <p:spPr bwMode="auto">
              <a:xfrm>
                <a:off x="3344333" y="5583766"/>
                <a:ext cx="76200" cy="436034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 bwMode="auto">
              <a:xfrm>
                <a:off x="3355219" y="5753100"/>
                <a:ext cx="45719" cy="8974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40" name="Groupe 39"/>
            <p:cNvGrpSpPr/>
            <p:nvPr/>
          </p:nvGrpSpPr>
          <p:grpSpPr>
            <a:xfrm>
              <a:off x="7309495" y="2826828"/>
              <a:ext cx="487948" cy="334295"/>
              <a:chOff x="3547533" y="5475514"/>
              <a:chExt cx="284239" cy="194733"/>
            </a:xfrm>
          </p:grpSpPr>
          <p:sp>
            <p:nvSpPr>
              <p:cNvPr id="28" name="Ellipse 27"/>
              <p:cNvSpPr/>
              <p:nvPr/>
            </p:nvSpPr>
            <p:spPr bwMode="auto">
              <a:xfrm>
                <a:off x="3547533" y="5475514"/>
                <a:ext cx="203200" cy="194733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3723602" y="5524503"/>
                <a:ext cx="108170" cy="99116"/>
              </a:xfrm>
              <a:prstGeom prst="rect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35" name="Ellipse 34"/>
            <p:cNvSpPr/>
            <p:nvPr/>
          </p:nvSpPr>
          <p:spPr bwMode="auto">
            <a:xfrm>
              <a:off x="6115583" y="3525516"/>
              <a:ext cx="609424" cy="60942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7" name="Ellipse 36"/>
            <p:cNvSpPr/>
            <p:nvPr/>
          </p:nvSpPr>
          <p:spPr bwMode="auto">
            <a:xfrm>
              <a:off x="6530821" y="3802195"/>
              <a:ext cx="89285" cy="8928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9" name="Forme libre 38"/>
            <p:cNvSpPr/>
            <p:nvPr/>
          </p:nvSpPr>
          <p:spPr bwMode="auto">
            <a:xfrm>
              <a:off x="6639736" y="3132908"/>
              <a:ext cx="1989924" cy="1461771"/>
            </a:xfrm>
            <a:custGeom>
              <a:avLst/>
              <a:gdLst>
                <a:gd name="connsiteX0" fmla="*/ 337457 w 881743"/>
                <a:gd name="connsiteY0" fmla="*/ 0 h 462643"/>
                <a:gd name="connsiteX1" fmla="*/ 0 w 881743"/>
                <a:gd name="connsiteY1" fmla="*/ 370115 h 462643"/>
                <a:gd name="connsiteX2" fmla="*/ 870857 w 881743"/>
                <a:gd name="connsiteY2" fmla="*/ 310243 h 462643"/>
                <a:gd name="connsiteX3" fmla="*/ 881743 w 881743"/>
                <a:gd name="connsiteY3" fmla="*/ 462643 h 462643"/>
                <a:gd name="connsiteX4" fmla="*/ 10886 w 881743"/>
                <a:gd name="connsiteY4" fmla="*/ 370115 h 462643"/>
                <a:gd name="connsiteX5" fmla="*/ 408214 w 881743"/>
                <a:gd name="connsiteY5" fmla="*/ 21772 h 462643"/>
                <a:gd name="connsiteX0" fmla="*/ 337457 w 1114991"/>
                <a:gd name="connsiteY0" fmla="*/ 44860 h 507503"/>
                <a:gd name="connsiteX1" fmla="*/ 0 w 1114991"/>
                <a:gd name="connsiteY1" fmla="*/ 414975 h 507503"/>
                <a:gd name="connsiteX2" fmla="*/ 1114991 w 1114991"/>
                <a:gd name="connsiteY2" fmla="*/ 0 h 507503"/>
                <a:gd name="connsiteX3" fmla="*/ 881743 w 1114991"/>
                <a:gd name="connsiteY3" fmla="*/ 507503 h 507503"/>
                <a:gd name="connsiteX4" fmla="*/ 10886 w 1114991"/>
                <a:gd name="connsiteY4" fmla="*/ 414975 h 507503"/>
                <a:gd name="connsiteX5" fmla="*/ 408214 w 1114991"/>
                <a:gd name="connsiteY5" fmla="*/ 66632 h 507503"/>
                <a:gd name="connsiteX0" fmla="*/ 337457 w 1125877"/>
                <a:gd name="connsiteY0" fmla="*/ 44860 h 840413"/>
                <a:gd name="connsiteX1" fmla="*/ 0 w 1125877"/>
                <a:gd name="connsiteY1" fmla="*/ 414975 h 840413"/>
                <a:gd name="connsiteX2" fmla="*/ 1114991 w 1125877"/>
                <a:gd name="connsiteY2" fmla="*/ 0 h 840413"/>
                <a:gd name="connsiteX3" fmla="*/ 1125877 w 1125877"/>
                <a:gd name="connsiteY3" fmla="*/ 840413 h 840413"/>
                <a:gd name="connsiteX4" fmla="*/ 10886 w 1125877"/>
                <a:gd name="connsiteY4" fmla="*/ 414975 h 840413"/>
                <a:gd name="connsiteX5" fmla="*/ 408214 w 1125877"/>
                <a:gd name="connsiteY5" fmla="*/ 66632 h 840413"/>
                <a:gd name="connsiteX0" fmla="*/ 337457 w 1159168"/>
                <a:gd name="connsiteY0" fmla="*/ 44860 h 851510"/>
                <a:gd name="connsiteX1" fmla="*/ 0 w 1159168"/>
                <a:gd name="connsiteY1" fmla="*/ 414975 h 851510"/>
                <a:gd name="connsiteX2" fmla="*/ 1114991 w 1159168"/>
                <a:gd name="connsiteY2" fmla="*/ 0 h 851510"/>
                <a:gd name="connsiteX3" fmla="*/ 1159168 w 1159168"/>
                <a:gd name="connsiteY3" fmla="*/ 851510 h 851510"/>
                <a:gd name="connsiteX4" fmla="*/ 10886 w 1159168"/>
                <a:gd name="connsiteY4" fmla="*/ 414975 h 851510"/>
                <a:gd name="connsiteX5" fmla="*/ 408214 w 1159168"/>
                <a:gd name="connsiteY5" fmla="*/ 66632 h 85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9168" h="851510">
                  <a:moveTo>
                    <a:pt x="337457" y="44860"/>
                  </a:moveTo>
                  <a:lnTo>
                    <a:pt x="0" y="414975"/>
                  </a:lnTo>
                  <a:lnTo>
                    <a:pt x="1114991" y="0"/>
                  </a:lnTo>
                  <a:lnTo>
                    <a:pt x="1159168" y="851510"/>
                  </a:lnTo>
                  <a:lnTo>
                    <a:pt x="10886" y="414975"/>
                  </a:lnTo>
                  <a:lnTo>
                    <a:pt x="408214" y="66632"/>
                  </a:lnTo>
                </a:path>
              </a:pathLst>
            </a:custGeom>
            <a:solidFill>
              <a:srgbClr val="FFFF00">
                <a:alpha val="8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148811" y="4106962"/>
            <a:ext cx="61943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mtClean="0"/>
              <a:t>le miroir « bille » donne une image virtuelle</a:t>
            </a:r>
          </a:p>
          <a:p>
            <a:pPr>
              <a:buClr>
                <a:schemeClr val="accent2"/>
              </a:buClr>
            </a:pPr>
            <a:r>
              <a:rPr lang="fr-FR" smtClean="0"/>
              <a:t>de très faible diamètre apparent et forme notre source</a:t>
            </a:r>
          </a:p>
          <a:p>
            <a:pPr>
              <a:buClr>
                <a:schemeClr val="accent2"/>
              </a:buClr>
            </a:pPr>
            <a:r>
              <a:rPr lang="fr-FR" smtClean="0"/>
              <a:t>avec un bon nombre de photons</a:t>
            </a:r>
            <a:endParaRPr lang="fr-FR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mtClean="0"/>
              <a:t>grandissement proportionnel au rayon de la bille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/>
              <a:t>on peut même utiliser le </a:t>
            </a:r>
            <a:r>
              <a:rPr lang="fr-FR" smtClean="0"/>
              <a:t>soleil</a:t>
            </a:r>
          </a:p>
        </p:txBody>
      </p:sp>
      <p:grpSp>
        <p:nvGrpSpPr>
          <p:cNvPr id="79" name="Groupe 78"/>
          <p:cNvGrpSpPr/>
          <p:nvPr/>
        </p:nvGrpSpPr>
        <p:grpSpPr>
          <a:xfrm>
            <a:off x="4754318" y="5322038"/>
            <a:ext cx="1633277" cy="1185678"/>
            <a:chOff x="6374083" y="4120201"/>
            <a:chExt cx="1633277" cy="1185678"/>
          </a:xfrm>
        </p:grpSpPr>
        <p:sp>
          <p:nvSpPr>
            <p:cNvPr id="45" name="Ellipse 44"/>
            <p:cNvSpPr/>
            <p:nvPr/>
          </p:nvSpPr>
          <p:spPr bwMode="auto">
            <a:xfrm>
              <a:off x="6374083" y="4611294"/>
              <a:ext cx="395914" cy="39591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6" name="Ellipse 45"/>
            <p:cNvSpPr/>
            <p:nvPr/>
          </p:nvSpPr>
          <p:spPr bwMode="auto">
            <a:xfrm>
              <a:off x="6643844" y="4791040"/>
              <a:ext cx="58004" cy="5800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7" name="Forme libre 46"/>
            <p:cNvSpPr/>
            <p:nvPr/>
          </p:nvSpPr>
          <p:spPr bwMode="auto">
            <a:xfrm>
              <a:off x="6714600" y="4356235"/>
              <a:ext cx="1292760" cy="949644"/>
            </a:xfrm>
            <a:custGeom>
              <a:avLst/>
              <a:gdLst>
                <a:gd name="connsiteX0" fmla="*/ 337457 w 881743"/>
                <a:gd name="connsiteY0" fmla="*/ 0 h 462643"/>
                <a:gd name="connsiteX1" fmla="*/ 0 w 881743"/>
                <a:gd name="connsiteY1" fmla="*/ 370115 h 462643"/>
                <a:gd name="connsiteX2" fmla="*/ 870857 w 881743"/>
                <a:gd name="connsiteY2" fmla="*/ 310243 h 462643"/>
                <a:gd name="connsiteX3" fmla="*/ 881743 w 881743"/>
                <a:gd name="connsiteY3" fmla="*/ 462643 h 462643"/>
                <a:gd name="connsiteX4" fmla="*/ 10886 w 881743"/>
                <a:gd name="connsiteY4" fmla="*/ 370115 h 462643"/>
                <a:gd name="connsiteX5" fmla="*/ 408214 w 881743"/>
                <a:gd name="connsiteY5" fmla="*/ 21772 h 462643"/>
                <a:gd name="connsiteX0" fmla="*/ 337457 w 1114991"/>
                <a:gd name="connsiteY0" fmla="*/ 44860 h 507503"/>
                <a:gd name="connsiteX1" fmla="*/ 0 w 1114991"/>
                <a:gd name="connsiteY1" fmla="*/ 414975 h 507503"/>
                <a:gd name="connsiteX2" fmla="*/ 1114991 w 1114991"/>
                <a:gd name="connsiteY2" fmla="*/ 0 h 507503"/>
                <a:gd name="connsiteX3" fmla="*/ 881743 w 1114991"/>
                <a:gd name="connsiteY3" fmla="*/ 507503 h 507503"/>
                <a:gd name="connsiteX4" fmla="*/ 10886 w 1114991"/>
                <a:gd name="connsiteY4" fmla="*/ 414975 h 507503"/>
                <a:gd name="connsiteX5" fmla="*/ 408214 w 1114991"/>
                <a:gd name="connsiteY5" fmla="*/ 66632 h 507503"/>
                <a:gd name="connsiteX0" fmla="*/ 337457 w 1125877"/>
                <a:gd name="connsiteY0" fmla="*/ 44860 h 840413"/>
                <a:gd name="connsiteX1" fmla="*/ 0 w 1125877"/>
                <a:gd name="connsiteY1" fmla="*/ 414975 h 840413"/>
                <a:gd name="connsiteX2" fmla="*/ 1114991 w 1125877"/>
                <a:gd name="connsiteY2" fmla="*/ 0 h 840413"/>
                <a:gd name="connsiteX3" fmla="*/ 1125877 w 1125877"/>
                <a:gd name="connsiteY3" fmla="*/ 840413 h 840413"/>
                <a:gd name="connsiteX4" fmla="*/ 10886 w 1125877"/>
                <a:gd name="connsiteY4" fmla="*/ 414975 h 840413"/>
                <a:gd name="connsiteX5" fmla="*/ 408214 w 1125877"/>
                <a:gd name="connsiteY5" fmla="*/ 66632 h 840413"/>
                <a:gd name="connsiteX0" fmla="*/ 337457 w 1159168"/>
                <a:gd name="connsiteY0" fmla="*/ 44860 h 851510"/>
                <a:gd name="connsiteX1" fmla="*/ 0 w 1159168"/>
                <a:gd name="connsiteY1" fmla="*/ 414975 h 851510"/>
                <a:gd name="connsiteX2" fmla="*/ 1114991 w 1159168"/>
                <a:gd name="connsiteY2" fmla="*/ 0 h 851510"/>
                <a:gd name="connsiteX3" fmla="*/ 1159168 w 1159168"/>
                <a:gd name="connsiteY3" fmla="*/ 851510 h 851510"/>
                <a:gd name="connsiteX4" fmla="*/ 10886 w 1159168"/>
                <a:gd name="connsiteY4" fmla="*/ 414975 h 851510"/>
                <a:gd name="connsiteX5" fmla="*/ 408214 w 1159168"/>
                <a:gd name="connsiteY5" fmla="*/ 66632 h 85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9168" h="851510">
                  <a:moveTo>
                    <a:pt x="337457" y="44860"/>
                  </a:moveTo>
                  <a:lnTo>
                    <a:pt x="0" y="414975"/>
                  </a:lnTo>
                  <a:lnTo>
                    <a:pt x="1114991" y="0"/>
                  </a:lnTo>
                  <a:lnTo>
                    <a:pt x="1159168" y="851510"/>
                  </a:lnTo>
                  <a:lnTo>
                    <a:pt x="10886" y="414975"/>
                  </a:lnTo>
                  <a:lnTo>
                    <a:pt x="408214" y="66632"/>
                  </a:lnTo>
                </a:path>
              </a:pathLst>
            </a:custGeom>
            <a:solidFill>
              <a:srgbClr val="FFFF00">
                <a:alpha val="8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2" name="Étoile à 16 branches 51"/>
            <p:cNvSpPr/>
            <p:nvPr/>
          </p:nvSpPr>
          <p:spPr bwMode="auto">
            <a:xfrm>
              <a:off x="7107142" y="4120201"/>
              <a:ext cx="372139" cy="372139"/>
            </a:xfrm>
            <a:prstGeom prst="star16">
              <a:avLst>
                <a:gd name="adj" fmla="val 26111"/>
              </a:avLst>
            </a:prstGeom>
            <a:solidFill>
              <a:srgbClr val="FFFF00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6150706" y="3037701"/>
            <a:ext cx="2636459" cy="590280"/>
            <a:chOff x="2193749" y="5798721"/>
            <a:chExt cx="2636459" cy="590280"/>
          </a:xfrm>
        </p:grpSpPr>
        <p:cxnSp>
          <p:nvCxnSpPr>
            <p:cNvPr id="54" name="Connecteur droit avec flèche 53"/>
            <p:cNvCxnSpPr>
              <a:stCxn id="55" idx="0"/>
            </p:cNvCxnSpPr>
            <p:nvPr/>
          </p:nvCxnSpPr>
          <p:spPr bwMode="auto">
            <a:xfrm>
              <a:off x="3836225" y="5943977"/>
              <a:ext cx="993983" cy="6002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Forme libre 54"/>
            <p:cNvSpPr/>
            <p:nvPr/>
          </p:nvSpPr>
          <p:spPr bwMode="auto">
            <a:xfrm>
              <a:off x="3836225" y="5799922"/>
              <a:ext cx="921956" cy="297715"/>
            </a:xfrm>
            <a:custGeom>
              <a:avLst/>
              <a:gdLst>
                <a:gd name="connsiteX0" fmla="*/ 0 w 1625600"/>
                <a:gd name="connsiteY0" fmla="*/ 254000 h 524933"/>
                <a:gd name="connsiteX1" fmla="*/ 423334 w 1625600"/>
                <a:gd name="connsiteY1" fmla="*/ 0 h 524933"/>
                <a:gd name="connsiteX2" fmla="*/ 1625600 w 1625600"/>
                <a:gd name="connsiteY2" fmla="*/ 0 h 524933"/>
                <a:gd name="connsiteX3" fmla="*/ 1625600 w 1625600"/>
                <a:gd name="connsiteY3" fmla="*/ 508000 h 524933"/>
                <a:gd name="connsiteX4" fmla="*/ 389467 w 1625600"/>
                <a:gd name="connsiteY4" fmla="*/ 524933 h 524933"/>
                <a:gd name="connsiteX5" fmla="*/ 0 w 1625600"/>
                <a:gd name="connsiteY5" fmla="*/ 254000 h 52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5600" h="524933">
                  <a:moveTo>
                    <a:pt x="0" y="254000"/>
                  </a:moveTo>
                  <a:lnTo>
                    <a:pt x="423334" y="0"/>
                  </a:lnTo>
                  <a:lnTo>
                    <a:pt x="1625600" y="0"/>
                  </a:lnTo>
                  <a:lnTo>
                    <a:pt x="1625600" y="508000"/>
                  </a:lnTo>
                  <a:lnTo>
                    <a:pt x="389467" y="52493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FF0000">
                <a:alpha val="3098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4021096" y="5798721"/>
              <a:ext cx="82832" cy="30251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2557903" y="5858739"/>
              <a:ext cx="475383" cy="16051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3033287" y="5875974"/>
              <a:ext cx="25929" cy="12604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7" name="Trapèze 66"/>
            <p:cNvSpPr/>
            <p:nvPr/>
          </p:nvSpPr>
          <p:spPr bwMode="auto">
            <a:xfrm rot="5400000">
              <a:off x="3064766" y="5906105"/>
              <a:ext cx="53547" cy="57259"/>
            </a:xfrm>
            <a:prstGeom prst="trapezoid">
              <a:avLst>
                <a:gd name="adj" fmla="val 4236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8" name="Ellipse 67"/>
            <p:cNvSpPr/>
            <p:nvPr/>
          </p:nvSpPr>
          <p:spPr bwMode="auto">
            <a:xfrm>
              <a:off x="3843381" y="5932318"/>
              <a:ext cx="25929" cy="2592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0" name="Forme libre 59"/>
            <p:cNvSpPr/>
            <p:nvPr/>
          </p:nvSpPr>
          <p:spPr bwMode="auto">
            <a:xfrm>
              <a:off x="2386178" y="5936929"/>
              <a:ext cx="155948" cy="222281"/>
            </a:xfrm>
            <a:custGeom>
              <a:avLst/>
              <a:gdLst>
                <a:gd name="connsiteX0" fmla="*/ 274968 w 274968"/>
                <a:gd name="connsiteY0" fmla="*/ 1231 h 391928"/>
                <a:gd name="connsiteX1" fmla="*/ 12501 w 274968"/>
                <a:gd name="connsiteY1" fmla="*/ 52031 h 391928"/>
                <a:gd name="connsiteX2" fmla="*/ 63301 w 274968"/>
                <a:gd name="connsiteY2" fmla="*/ 339897 h 391928"/>
                <a:gd name="connsiteX3" fmla="*/ 249568 w 274968"/>
                <a:gd name="connsiteY3" fmla="*/ 390697 h 39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68" h="391928">
                  <a:moveTo>
                    <a:pt x="274968" y="1231"/>
                  </a:moveTo>
                  <a:cubicBezTo>
                    <a:pt x="161373" y="-1591"/>
                    <a:pt x="47779" y="-4413"/>
                    <a:pt x="12501" y="52031"/>
                  </a:cubicBezTo>
                  <a:cubicBezTo>
                    <a:pt x="-22777" y="108475"/>
                    <a:pt x="23790" y="283453"/>
                    <a:pt x="63301" y="339897"/>
                  </a:cubicBezTo>
                  <a:cubicBezTo>
                    <a:pt x="102812" y="396341"/>
                    <a:pt x="176190" y="393519"/>
                    <a:pt x="249568" y="390697"/>
                  </a:cubicBezTo>
                </a:path>
              </a:pathLst>
            </a:cu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2557903" y="6091286"/>
              <a:ext cx="195504" cy="172867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2" name="Forme libre 61"/>
            <p:cNvSpPr/>
            <p:nvPr/>
          </p:nvSpPr>
          <p:spPr bwMode="auto">
            <a:xfrm>
              <a:off x="2465296" y="6197325"/>
              <a:ext cx="462389" cy="150127"/>
            </a:xfrm>
            <a:custGeom>
              <a:avLst/>
              <a:gdLst>
                <a:gd name="connsiteX0" fmla="*/ 516467 w 815288"/>
                <a:gd name="connsiteY0" fmla="*/ 24699 h 264705"/>
                <a:gd name="connsiteX1" fmla="*/ 694267 w 815288"/>
                <a:gd name="connsiteY1" fmla="*/ 7765 h 264705"/>
                <a:gd name="connsiteX2" fmla="*/ 812800 w 815288"/>
                <a:gd name="connsiteY2" fmla="*/ 134765 h 264705"/>
                <a:gd name="connsiteX3" fmla="*/ 584200 w 815288"/>
                <a:gd name="connsiteY3" fmla="*/ 253299 h 264705"/>
                <a:gd name="connsiteX4" fmla="*/ 0 w 815288"/>
                <a:gd name="connsiteY4" fmla="*/ 253299 h 26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288" h="264705">
                  <a:moveTo>
                    <a:pt x="516467" y="24699"/>
                  </a:moveTo>
                  <a:cubicBezTo>
                    <a:pt x="580672" y="7060"/>
                    <a:pt x="644878" y="-10579"/>
                    <a:pt x="694267" y="7765"/>
                  </a:cubicBezTo>
                  <a:cubicBezTo>
                    <a:pt x="743656" y="26109"/>
                    <a:pt x="831145" y="93843"/>
                    <a:pt x="812800" y="134765"/>
                  </a:cubicBezTo>
                  <a:cubicBezTo>
                    <a:pt x="794455" y="175687"/>
                    <a:pt x="719667" y="233543"/>
                    <a:pt x="584200" y="253299"/>
                  </a:cubicBezTo>
                  <a:cubicBezTo>
                    <a:pt x="448733" y="273055"/>
                    <a:pt x="224366" y="263177"/>
                    <a:pt x="0" y="253299"/>
                  </a:cubicBezTo>
                </a:path>
              </a:pathLst>
            </a:cu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2386178" y="6307370"/>
              <a:ext cx="93523" cy="81631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2193749" y="6166340"/>
              <a:ext cx="165549" cy="20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mtClean="0"/>
                <a:t>=</a:t>
              </a:r>
              <a:endParaRPr lang="fr-FR"/>
            </a:p>
          </p:txBody>
        </p:sp>
        <p:sp>
          <p:nvSpPr>
            <p:cNvPr id="69" name="Forme libre 68"/>
            <p:cNvSpPr/>
            <p:nvPr/>
          </p:nvSpPr>
          <p:spPr bwMode="auto">
            <a:xfrm>
              <a:off x="3109959" y="5873555"/>
              <a:ext cx="713075" cy="153264"/>
            </a:xfrm>
            <a:custGeom>
              <a:avLst/>
              <a:gdLst>
                <a:gd name="connsiteX0" fmla="*/ 0 w 1295400"/>
                <a:gd name="connsiteY0" fmla="*/ 115862 h 507085"/>
                <a:gd name="connsiteX1" fmla="*/ 336550 w 1295400"/>
                <a:gd name="connsiteY1" fmla="*/ 236512 h 507085"/>
                <a:gd name="connsiteX2" fmla="*/ 673100 w 1295400"/>
                <a:gd name="connsiteY2" fmla="*/ 503212 h 507085"/>
                <a:gd name="connsiteX3" fmla="*/ 927100 w 1295400"/>
                <a:gd name="connsiteY3" fmla="*/ 14262 h 507085"/>
                <a:gd name="connsiteX4" fmla="*/ 1155700 w 1295400"/>
                <a:gd name="connsiteY4" fmla="*/ 128562 h 507085"/>
                <a:gd name="connsiteX5" fmla="*/ 1295400 w 1295400"/>
                <a:gd name="connsiteY5" fmla="*/ 103162 h 507085"/>
                <a:gd name="connsiteX6" fmla="*/ 1295400 w 1295400"/>
                <a:gd name="connsiteY6" fmla="*/ 103162 h 507085"/>
                <a:gd name="connsiteX7" fmla="*/ 1282700 w 1295400"/>
                <a:gd name="connsiteY7" fmla="*/ 103162 h 507085"/>
                <a:gd name="connsiteX0" fmla="*/ 0 w 1295400"/>
                <a:gd name="connsiteY0" fmla="*/ 104998 h 282664"/>
                <a:gd name="connsiteX1" fmla="*/ 336550 w 1295400"/>
                <a:gd name="connsiteY1" fmla="*/ 225648 h 282664"/>
                <a:gd name="connsiteX2" fmla="*/ 698500 w 1295400"/>
                <a:gd name="connsiteY2" fmla="*/ 270098 h 282664"/>
                <a:gd name="connsiteX3" fmla="*/ 927100 w 1295400"/>
                <a:gd name="connsiteY3" fmla="*/ 3398 h 282664"/>
                <a:gd name="connsiteX4" fmla="*/ 1155700 w 1295400"/>
                <a:gd name="connsiteY4" fmla="*/ 117698 h 282664"/>
                <a:gd name="connsiteX5" fmla="*/ 1295400 w 1295400"/>
                <a:gd name="connsiteY5" fmla="*/ 92298 h 282664"/>
                <a:gd name="connsiteX6" fmla="*/ 1295400 w 1295400"/>
                <a:gd name="connsiteY6" fmla="*/ 92298 h 282664"/>
                <a:gd name="connsiteX7" fmla="*/ 1282700 w 1295400"/>
                <a:gd name="connsiteY7" fmla="*/ 92298 h 282664"/>
                <a:gd name="connsiteX0" fmla="*/ 0 w 1295400"/>
                <a:gd name="connsiteY0" fmla="*/ 104998 h 272083"/>
                <a:gd name="connsiteX1" fmla="*/ 368300 w 1295400"/>
                <a:gd name="connsiteY1" fmla="*/ 124048 h 272083"/>
                <a:gd name="connsiteX2" fmla="*/ 698500 w 1295400"/>
                <a:gd name="connsiteY2" fmla="*/ 270098 h 272083"/>
                <a:gd name="connsiteX3" fmla="*/ 927100 w 1295400"/>
                <a:gd name="connsiteY3" fmla="*/ 3398 h 272083"/>
                <a:gd name="connsiteX4" fmla="*/ 1155700 w 1295400"/>
                <a:gd name="connsiteY4" fmla="*/ 117698 h 272083"/>
                <a:gd name="connsiteX5" fmla="*/ 1295400 w 1295400"/>
                <a:gd name="connsiteY5" fmla="*/ 92298 h 272083"/>
                <a:gd name="connsiteX6" fmla="*/ 1295400 w 1295400"/>
                <a:gd name="connsiteY6" fmla="*/ 92298 h 272083"/>
                <a:gd name="connsiteX7" fmla="*/ 1282700 w 1295400"/>
                <a:gd name="connsiteY7" fmla="*/ 92298 h 272083"/>
                <a:gd name="connsiteX0" fmla="*/ 0 w 1295400"/>
                <a:gd name="connsiteY0" fmla="*/ 104998 h 270112"/>
                <a:gd name="connsiteX1" fmla="*/ 368300 w 1295400"/>
                <a:gd name="connsiteY1" fmla="*/ 16098 h 270112"/>
                <a:gd name="connsiteX2" fmla="*/ 698500 w 1295400"/>
                <a:gd name="connsiteY2" fmla="*/ 270098 h 270112"/>
                <a:gd name="connsiteX3" fmla="*/ 927100 w 1295400"/>
                <a:gd name="connsiteY3" fmla="*/ 3398 h 270112"/>
                <a:gd name="connsiteX4" fmla="*/ 1155700 w 1295400"/>
                <a:gd name="connsiteY4" fmla="*/ 117698 h 270112"/>
                <a:gd name="connsiteX5" fmla="*/ 1295400 w 1295400"/>
                <a:gd name="connsiteY5" fmla="*/ 92298 h 270112"/>
                <a:gd name="connsiteX6" fmla="*/ 1295400 w 1295400"/>
                <a:gd name="connsiteY6" fmla="*/ 92298 h 270112"/>
                <a:gd name="connsiteX7" fmla="*/ 1282700 w 1295400"/>
                <a:gd name="connsiteY7" fmla="*/ 92298 h 270112"/>
                <a:gd name="connsiteX0" fmla="*/ 0 w 1295400"/>
                <a:gd name="connsiteY0" fmla="*/ 104998 h 270112"/>
                <a:gd name="connsiteX1" fmla="*/ 368300 w 1295400"/>
                <a:gd name="connsiteY1" fmla="*/ 16098 h 270112"/>
                <a:gd name="connsiteX2" fmla="*/ 698500 w 1295400"/>
                <a:gd name="connsiteY2" fmla="*/ 270098 h 270112"/>
                <a:gd name="connsiteX3" fmla="*/ 927100 w 1295400"/>
                <a:gd name="connsiteY3" fmla="*/ 3398 h 270112"/>
                <a:gd name="connsiteX4" fmla="*/ 1155700 w 1295400"/>
                <a:gd name="connsiteY4" fmla="*/ 117698 h 270112"/>
                <a:gd name="connsiteX5" fmla="*/ 1295400 w 1295400"/>
                <a:gd name="connsiteY5" fmla="*/ 92298 h 270112"/>
                <a:gd name="connsiteX6" fmla="*/ 1295400 w 1295400"/>
                <a:gd name="connsiteY6" fmla="*/ 92298 h 270112"/>
                <a:gd name="connsiteX7" fmla="*/ 1276350 w 1295400"/>
                <a:gd name="connsiteY7" fmla="*/ 111348 h 270112"/>
                <a:gd name="connsiteX0" fmla="*/ 0 w 1295400"/>
                <a:gd name="connsiteY0" fmla="*/ 104998 h 270112"/>
                <a:gd name="connsiteX1" fmla="*/ 368300 w 1295400"/>
                <a:gd name="connsiteY1" fmla="*/ 16098 h 270112"/>
                <a:gd name="connsiteX2" fmla="*/ 698500 w 1295400"/>
                <a:gd name="connsiteY2" fmla="*/ 270098 h 270112"/>
                <a:gd name="connsiteX3" fmla="*/ 927100 w 1295400"/>
                <a:gd name="connsiteY3" fmla="*/ 3398 h 270112"/>
                <a:gd name="connsiteX4" fmla="*/ 1155700 w 1295400"/>
                <a:gd name="connsiteY4" fmla="*/ 117698 h 270112"/>
                <a:gd name="connsiteX5" fmla="*/ 1295400 w 1295400"/>
                <a:gd name="connsiteY5" fmla="*/ 92298 h 270112"/>
                <a:gd name="connsiteX6" fmla="*/ 1295400 w 1295400"/>
                <a:gd name="connsiteY6" fmla="*/ 92298 h 270112"/>
                <a:gd name="connsiteX7" fmla="*/ 1257300 w 1295400"/>
                <a:gd name="connsiteY7" fmla="*/ 124048 h 270112"/>
                <a:gd name="connsiteX0" fmla="*/ 0 w 1295400"/>
                <a:gd name="connsiteY0" fmla="*/ 104998 h 270112"/>
                <a:gd name="connsiteX1" fmla="*/ 368300 w 1295400"/>
                <a:gd name="connsiteY1" fmla="*/ 16098 h 270112"/>
                <a:gd name="connsiteX2" fmla="*/ 698500 w 1295400"/>
                <a:gd name="connsiteY2" fmla="*/ 270098 h 270112"/>
                <a:gd name="connsiteX3" fmla="*/ 927100 w 1295400"/>
                <a:gd name="connsiteY3" fmla="*/ 3398 h 270112"/>
                <a:gd name="connsiteX4" fmla="*/ 1155700 w 1295400"/>
                <a:gd name="connsiteY4" fmla="*/ 117698 h 270112"/>
                <a:gd name="connsiteX5" fmla="*/ 1295400 w 1295400"/>
                <a:gd name="connsiteY5" fmla="*/ 92298 h 270112"/>
                <a:gd name="connsiteX6" fmla="*/ 1257300 w 1295400"/>
                <a:gd name="connsiteY6" fmla="*/ 124048 h 270112"/>
                <a:gd name="connsiteX0" fmla="*/ 0 w 1257300"/>
                <a:gd name="connsiteY0" fmla="*/ 105122 h 270236"/>
                <a:gd name="connsiteX1" fmla="*/ 368300 w 1257300"/>
                <a:gd name="connsiteY1" fmla="*/ 16222 h 270236"/>
                <a:gd name="connsiteX2" fmla="*/ 698500 w 1257300"/>
                <a:gd name="connsiteY2" fmla="*/ 270222 h 270236"/>
                <a:gd name="connsiteX3" fmla="*/ 927100 w 1257300"/>
                <a:gd name="connsiteY3" fmla="*/ 3522 h 270236"/>
                <a:gd name="connsiteX4" fmla="*/ 1155700 w 1257300"/>
                <a:gd name="connsiteY4" fmla="*/ 117822 h 270236"/>
                <a:gd name="connsiteX5" fmla="*/ 1257300 w 1257300"/>
                <a:gd name="connsiteY5" fmla="*/ 124172 h 27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7300" h="270236">
                  <a:moveTo>
                    <a:pt x="0" y="105122"/>
                  </a:moveTo>
                  <a:cubicBezTo>
                    <a:pt x="112183" y="133168"/>
                    <a:pt x="251883" y="-11295"/>
                    <a:pt x="368300" y="16222"/>
                  </a:cubicBezTo>
                  <a:cubicBezTo>
                    <a:pt x="484717" y="43739"/>
                    <a:pt x="605367" y="272339"/>
                    <a:pt x="698500" y="270222"/>
                  </a:cubicBezTo>
                  <a:cubicBezTo>
                    <a:pt x="791633" y="268105"/>
                    <a:pt x="850900" y="28922"/>
                    <a:pt x="927100" y="3522"/>
                  </a:cubicBezTo>
                  <a:cubicBezTo>
                    <a:pt x="1003300" y="-21878"/>
                    <a:pt x="1100667" y="97714"/>
                    <a:pt x="1155700" y="117822"/>
                  </a:cubicBezTo>
                  <a:cubicBezTo>
                    <a:pt x="1210733" y="137930"/>
                    <a:pt x="1236133" y="122849"/>
                    <a:pt x="1257300" y="124172"/>
                  </a:cubicBezTo>
                </a:path>
              </a:pathLst>
            </a:custGeom>
            <a:noFill/>
            <a:ln w="381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78" name="Groupe 77"/>
          <p:cNvGrpSpPr/>
          <p:nvPr/>
        </p:nvGrpSpPr>
        <p:grpSpPr>
          <a:xfrm>
            <a:off x="6483360" y="3690532"/>
            <a:ext cx="2250924" cy="772404"/>
            <a:chOff x="4922434" y="5481234"/>
            <a:chExt cx="2250924" cy="772404"/>
          </a:xfrm>
        </p:grpSpPr>
        <p:sp>
          <p:nvSpPr>
            <p:cNvPr id="71" name="Forme libre 70"/>
            <p:cNvSpPr/>
            <p:nvPr/>
          </p:nvSpPr>
          <p:spPr bwMode="auto">
            <a:xfrm>
              <a:off x="5224509" y="5831574"/>
              <a:ext cx="922625" cy="348493"/>
            </a:xfrm>
            <a:custGeom>
              <a:avLst/>
              <a:gdLst>
                <a:gd name="connsiteX0" fmla="*/ 0 w 1295400"/>
                <a:gd name="connsiteY0" fmla="*/ 115862 h 507085"/>
                <a:gd name="connsiteX1" fmla="*/ 336550 w 1295400"/>
                <a:gd name="connsiteY1" fmla="*/ 236512 h 507085"/>
                <a:gd name="connsiteX2" fmla="*/ 673100 w 1295400"/>
                <a:gd name="connsiteY2" fmla="*/ 503212 h 507085"/>
                <a:gd name="connsiteX3" fmla="*/ 927100 w 1295400"/>
                <a:gd name="connsiteY3" fmla="*/ 14262 h 507085"/>
                <a:gd name="connsiteX4" fmla="*/ 1155700 w 1295400"/>
                <a:gd name="connsiteY4" fmla="*/ 128562 h 507085"/>
                <a:gd name="connsiteX5" fmla="*/ 1295400 w 1295400"/>
                <a:gd name="connsiteY5" fmla="*/ 103162 h 507085"/>
                <a:gd name="connsiteX6" fmla="*/ 1295400 w 1295400"/>
                <a:gd name="connsiteY6" fmla="*/ 103162 h 507085"/>
                <a:gd name="connsiteX7" fmla="*/ 1282700 w 1295400"/>
                <a:gd name="connsiteY7" fmla="*/ 103162 h 507085"/>
                <a:gd name="connsiteX0" fmla="*/ 0 w 1295400"/>
                <a:gd name="connsiteY0" fmla="*/ 104998 h 282664"/>
                <a:gd name="connsiteX1" fmla="*/ 336550 w 1295400"/>
                <a:gd name="connsiteY1" fmla="*/ 225648 h 282664"/>
                <a:gd name="connsiteX2" fmla="*/ 698500 w 1295400"/>
                <a:gd name="connsiteY2" fmla="*/ 270098 h 282664"/>
                <a:gd name="connsiteX3" fmla="*/ 927100 w 1295400"/>
                <a:gd name="connsiteY3" fmla="*/ 3398 h 282664"/>
                <a:gd name="connsiteX4" fmla="*/ 1155700 w 1295400"/>
                <a:gd name="connsiteY4" fmla="*/ 117698 h 282664"/>
                <a:gd name="connsiteX5" fmla="*/ 1295400 w 1295400"/>
                <a:gd name="connsiteY5" fmla="*/ 92298 h 282664"/>
                <a:gd name="connsiteX6" fmla="*/ 1295400 w 1295400"/>
                <a:gd name="connsiteY6" fmla="*/ 92298 h 282664"/>
                <a:gd name="connsiteX7" fmla="*/ 1282700 w 1295400"/>
                <a:gd name="connsiteY7" fmla="*/ 92298 h 282664"/>
                <a:gd name="connsiteX0" fmla="*/ 0 w 1295400"/>
                <a:gd name="connsiteY0" fmla="*/ 104998 h 272083"/>
                <a:gd name="connsiteX1" fmla="*/ 368300 w 1295400"/>
                <a:gd name="connsiteY1" fmla="*/ 124048 h 272083"/>
                <a:gd name="connsiteX2" fmla="*/ 698500 w 1295400"/>
                <a:gd name="connsiteY2" fmla="*/ 270098 h 272083"/>
                <a:gd name="connsiteX3" fmla="*/ 927100 w 1295400"/>
                <a:gd name="connsiteY3" fmla="*/ 3398 h 272083"/>
                <a:gd name="connsiteX4" fmla="*/ 1155700 w 1295400"/>
                <a:gd name="connsiteY4" fmla="*/ 117698 h 272083"/>
                <a:gd name="connsiteX5" fmla="*/ 1295400 w 1295400"/>
                <a:gd name="connsiteY5" fmla="*/ 92298 h 272083"/>
                <a:gd name="connsiteX6" fmla="*/ 1295400 w 1295400"/>
                <a:gd name="connsiteY6" fmla="*/ 92298 h 272083"/>
                <a:gd name="connsiteX7" fmla="*/ 1282700 w 1295400"/>
                <a:gd name="connsiteY7" fmla="*/ 92298 h 272083"/>
                <a:gd name="connsiteX0" fmla="*/ 0 w 1295400"/>
                <a:gd name="connsiteY0" fmla="*/ 104998 h 270112"/>
                <a:gd name="connsiteX1" fmla="*/ 368300 w 1295400"/>
                <a:gd name="connsiteY1" fmla="*/ 16098 h 270112"/>
                <a:gd name="connsiteX2" fmla="*/ 698500 w 1295400"/>
                <a:gd name="connsiteY2" fmla="*/ 270098 h 270112"/>
                <a:gd name="connsiteX3" fmla="*/ 927100 w 1295400"/>
                <a:gd name="connsiteY3" fmla="*/ 3398 h 270112"/>
                <a:gd name="connsiteX4" fmla="*/ 1155700 w 1295400"/>
                <a:gd name="connsiteY4" fmla="*/ 117698 h 270112"/>
                <a:gd name="connsiteX5" fmla="*/ 1295400 w 1295400"/>
                <a:gd name="connsiteY5" fmla="*/ 92298 h 270112"/>
                <a:gd name="connsiteX6" fmla="*/ 1295400 w 1295400"/>
                <a:gd name="connsiteY6" fmla="*/ 92298 h 270112"/>
                <a:gd name="connsiteX7" fmla="*/ 1282700 w 1295400"/>
                <a:gd name="connsiteY7" fmla="*/ 92298 h 270112"/>
                <a:gd name="connsiteX0" fmla="*/ 0 w 1295400"/>
                <a:gd name="connsiteY0" fmla="*/ 104998 h 270112"/>
                <a:gd name="connsiteX1" fmla="*/ 368300 w 1295400"/>
                <a:gd name="connsiteY1" fmla="*/ 16098 h 270112"/>
                <a:gd name="connsiteX2" fmla="*/ 698500 w 1295400"/>
                <a:gd name="connsiteY2" fmla="*/ 270098 h 270112"/>
                <a:gd name="connsiteX3" fmla="*/ 927100 w 1295400"/>
                <a:gd name="connsiteY3" fmla="*/ 3398 h 270112"/>
                <a:gd name="connsiteX4" fmla="*/ 1155700 w 1295400"/>
                <a:gd name="connsiteY4" fmla="*/ 117698 h 270112"/>
                <a:gd name="connsiteX5" fmla="*/ 1295400 w 1295400"/>
                <a:gd name="connsiteY5" fmla="*/ 92298 h 270112"/>
                <a:gd name="connsiteX6" fmla="*/ 1295400 w 1295400"/>
                <a:gd name="connsiteY6" fmla="*/ 92298 h 270112"/>
                <a:gd name="connsiteX7" fmla="*/ 1276350 w 1295400"/>
                <a:gd name="connsiteY7" fmla="*/ 111348 h 270112"/>
                <a:gd name="connsiteX0" fmla="*/ 0 w 1295400"/>
                <a:gd name="connsiteY0" fmla="*/ 104998 h 270112"/>
                <a:gd name="connsiteX1" fmla="*/ 368300 w 1295400"/>
                <a:gd name="connsiteY1" fmla="*/ 16098 h 270112"/>
                <a:gd name="connsiteX2" fmla="*/ 698500 w 1295400"/>
                <a:gd name="connsiteY2" fmla="*/ 270098 h 270112"/>
                <a:gd name="connsiteX3" fmla="*/ 927100 w 1295400"/>
                <a:gd name="connsiteY3" fmla="*/ 3398 h 270112"/>
                <a:gd name="connsiteX4" fmla="*/ 1155700 w 1295400"/>
                <a:gd name="connsiteY4" fmla="*/ 117698 h 270112"/>
                <a:gd name="connsiteX5" fmla="*/ 1295400 w 1295400"/>
                <a:gd name="connsiteY5" fmla="*/ 92298 h 270112"/>
                <a:gd name="connsiteX6" fmla="*/ 1295400 w 1295400"/>
                <a:gd name="connsiteY6" fmla="*/ 92298 h 270112"/>
                <a:gd name="connsiteX7" fmla="*/ 1257300 w 1295400"/>
                <a:gd name="connsiteY7" fmla="*/ 124048 h 270112"/>
                <a:gd name="connsiteX0" fmla="*/ 0 w 1295400"/>
                <a:gd name="connsiteY0" fmla="*/ 104998 h 270112"/>
                <a:gd name="connsiteX1" fmla="*/ 368300 w 1295400"/>
                <a:gd name="connsiteY1" fmla="*/ 16098 h 270112"/>
                <a:gd name="connsiteX2" fmla="*/ 698500 w 1295400"/>
                <a:gd name="connsiteY2" fmla="*/ 270098 h 270112"/>
                <a:gd name="connsiteX3" fmla="*/ 927100 w 1295400"/>
                <a:gd name="connsiteY3" fmla="*/ 3398 h 270112"/>
                <a:gd name="connsiteX4" fmla="*/ 1155700 w 1295400"/>
                <a:gd name="connsiteY4" fmla="*/ 117698 h 270112"/>
                <a:gd name="connsiteX5" fmla="*/ 1295400 w 1295400"/>
                <a:gd name="connsiteY5" fmla="*/ 92298 h 270112"/>
                <a:gd name="connsiteX6" fmla="*/ 1257300 w 1295400"/>
                <a:gd name="connsiteY6" fmla="*/ 124048 h 270112"/>
                <a:gd name="connsiteX0" fmla="*/ 0 w 1257300"/>
                <a:gd name="connsiteY0" fmla="*/ 105122 h 270236"/>
                <a:gd name="connsiteX1" fmla="*/ 368300 w 1257300"/>
                <a:gd name="connsiteY1" fmla="*/ 16222 h 270236"/>
                <a:gd name="connsiteX2" fmla="*/ 698500 w 1257300"/>
                <a:gd name="connsiteY2" fmla="*/ 270222 h 270236"/>
                <a:gd name="connsiteX3" fmla="*/ 927100 w 1257300"/>
                <a:gd name="connsiteY3" fmla="*/ 3522 h 270236"/>
                <a:gd name="connsiteX4" fmla="*/ 1155700 w 1257300"/>
                <a:gd name="connsiteY4" fmla="*/ 117822 h 270236"/>
                <a:gd name="connsiteX5" fmla="*/ 1257300 w 1257300"/>
                <a:gd name="connsiteY5" fmla="*/ 124172 h 270236"/>
                <a:gd name="connsiteX0" fmla="*/ 0 w 1626780"/>
                <a:gd name="connsiteY0" fmla="*/ 0 h 612975"/>
                <a:gd name="connsiteX1" fmla="*/ 737780 w 1626780"/>
                <a:gd name="connsiteY1" fmla="*/ 358954 h 612975"/>
                <a:gd name="connsiteX2" fmla="*/ 1067980 w 1626780"/>
                <a:gd name="connsiteY2" fmla="*/ 612954 h 612975"/>
                <a:gd name="connsiteX3" fmla="*/ 1296580 w 1626780"/>
                <a:gd name="connsiteY3" fmla="*/ 346254 h 612975"/>
                <a:gd name="connsiteX4" fmla="*/ 1525180 w 1626780"/>
                <a:gd name="connsiteY4" fmla="*/ 460554 h 612975"/>
                <a:gd name="connsiteX5" fmla="*/ 1626780 w 1626780"/>
                <a:gd name="connsiteY5" fmla="*/ 466904 h 612975"/>
                <a:gd name="connsiteX0" fmla="*/ 0 w 1626780"/>
                <a:gd name="connsiteY0" fmla="*/ 0 h 616043"/>
                <a:gd name="connsiteX1" fmla="*/ 390692 w 1626780"/>
                <a:gd name="connsiteY1" fmla="*/ 459721 h 616043"/>
                <a:gd name="connsiteX2" fmla="*/ 1067980 w 1626780"/>
                <a:gd name="connsiteY2" fmla="*/ 612954 h 616043"/>
                <a:gd name="connsiteX3" fmla="*/ 1296580 w 1626780"/>
                <a:gd name="connsiteY3" fmla="*/ 346254 h 616043"/>
                <a:gd name="connsiteX4" fmla="*/ 1525180 w 1626780"/>
                <a:gd name="connsiteY4" fmla="*/ 460554 h 616043"/>
                <a:gd name="connsiteX5" fmla="*/ 1626780 w 1626780"/>
                <a:gd name="connsiteY5" fmla="*/ 466904 h 616043"/>
                <a:gd name="connsiteX0" fmla="*/ 0 w 1626780"/>
                <a:gd name="connsiteY0" fmla="*/ 0 h 614465"/>
                <a:gd name="connsiteX1" fmla="*/ 390692 w 1626780"/>
                <a:gd name="connsiteY1" fmla="*/ 459721 h 614465"/>
                <a:gd name="connsiteX2" fmla="*/ 719285 w 1626780"/>
                <a:gd name="connsiteY2" fmla="*/ 455039 h 614465"/>
                <a:gd name="connsiteX3" fmla="*/ 1067980 w 1626780"/>
                <a:gd name="connsiteY3" fmla="*/ 612954 h 614465"/>
                <a:gd name="connsiteX4" fmla="*/ 1296580 w 1626780"/>
                <a:gd name="connsiteY4" fmla="*/ 346254 h 614465"/>
                <a:gd name="connsiteX5" fmla="*/ 1525180 w 1626780"/>
                <a:gd name="connsiteY5" fmla="*/ 460554 h 614465"/>
                <a:gd name="connsiteX6" fmla="*/ 1626780 w 1626780"/>
                <a:gd name="connsiteY6" fmla="*/ 466904 h 6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6780" h="614465">
                  <a:moveTo>
                    <a:pt x="0" y="0"/>
                  </a:moveTo>
                  <a:cubicBezTo>
                    <a:pt x="112183" y="28046"/>
                    <a:pt x="270811" y="383881"/>
                    <a:pt x="390692" y="459721"/>
                  </a:cubicBezTo>
                  <a:cubicBezTo>
                    <a:pt x="510573" y="535561"/>
                    <a:pt x="606404" y="429500"/>
                    <a:pt x="719285" y="455039"/>
                  </a:cubicBezTo>
                  <a:cubicBezTo>
                    <a:pt x="832166" y="480578"/>
                    <a:pt x="971764" y="631085"/>
                    <a:pt x="1067980" y="612954"/>
                  </a:cubicBezTo>
                  <a:cubicBezTo>
                    <a:pt x="1164196" y="594823"/>
                    <a:pt x="1220380" y="371654"/>
                    <a:pt x="1296580" y="346254"/>
                  </a:cubicBezTo>
                  <a:cubicBezTo>
                    <a:pt x="1372780" y="320854"/>
                    <a:pt x="1470147" y="440446"/>
                    <a:pt x="1525180" y="460554"/>
                  </a:cubicBezTo>
                  <a:cubicBezTo>
                    <a:pt x="1580213" y="480662"/>
                    <a:pt x="1605613" y="465581"/>
                    <a:pt x="1626780" y="466904"/>
                  </a:cubicBezTo>
                </a:path>
              </a:pathLst>
            </a:custGeom>
            <a:noFill/>
            <a:ln w="381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3" name="Forme libre 72"/>
            <p:cNvSpPr/>
            <p:nvPr/>
          </p:nvSpPr>
          <p:spPr bwMode="auto">
            <a:xfrm>
              <a:off x="6179375" y="5952322"/>
              <a:ext cx="921956" cy="297715"/>
            </a:xfrm>
            <a:custGeom>
              <a:avLst/>
              <a:gdLst>
                <a:gd name="connsiteX0" fmla="*/ 0 w 1625600"/>
                <a:gd name="connsiteY0" fmla="*/ 254000 h 524933"/>
                <a:gd name="connsiteX1" fmla="*/ 423334 w 1625600"/>
                <a:gd name="connsiteY1" fmla="*/ 0 h 524933"/>
                <a:gd name="connsiteX2" fmla="*/ 1625600 w 1625600"/>
                <a:gd name="connsiteY2" fmla="*/ 0 h 524933"/>
                <a:gd name="connsiteX3" fmla="*/ 1625600 w 1625600"/>
                <a:gd name="connsiteY3" fmla="*/ 508000 h 524933"/>
                <a:gd name="connsiteX4" fmla="*/ 389467 w 1625600"/>
                <a:gd name="connsiteY4" fmla="*/ 524933 h 524933"/>
                <a:gd name="connsiteX5" fmla="*/ 0 w 1625600"/>
                <a:gd name="connsiteY5" fmla="*/ 254000 h 52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5600" h="524933">
                  <a:moveTo>
                    <a:pt x="0" y="254000"/>
                  </a:moveTo>
                  <a:lnTo>
                    <a:pt x="423334" y="0"/>
                  </a:lnTo>
                  <a:lnTo>
                    <a:pt x="1625600" y="0"/>
                  </a:lnTo>
                  <a:lnTo>
                    <a:pt x="1625600" y="508000"/>
                  </a:lnTo>
                  <a:lnTo>
                    <a:pt x="389467" y="524933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4" name="Ellipse 73"/>
            <p:cNvSpPr/>
            <p:nvPr/>
          </p:nvSpPr>
          <p:spPr bwMode="auto">
            <a:xfrm>
              <a:off x="6364246" y="5951121"/>
              <a:ext cx="82832" cy="30251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5" name="Ellipse 74"/>
            <p:cNvSpPr/>
            <p:nvPr/>
          </p:nvSpPr>
          <p:spPr bwMode="auto">
            <a:xfrm>
              <a:off x="6186531" y="6084718"/>
              <a:ext cx="25929" cy="2592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72" name="Connecteur droit avec flèche 71"/>
            <p:cNvCxnSpPr>
              <a:stCxn id="73" idx="0"/>
            </p:cNvCxnSpPr>
            <p:nvPr/>
          </p:nvCxnSpPr>
          <p:spPr bwMode="auto">
            <a:xfrm>
              <a:off x="6179375" y="6096377"/>
              <a:ext cx="993983" cy="6002"/>
            </a:xfrm>
            <a:prstGeom prst="straightConnector1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" name="Étoile à 12 branches 76"/>
            <p:cNvSpPr/>
            <p:nvPr/>
          </p:nvSpPr>
          <p:spPr bwMode="auto">
            <a:xfrm>
              <a:off x="4922434" y="5481234"/>
              <a:ext cx="163916" cy="163916"/>
            </a:xfrm>
            <a:prstGeom prst="star12">
              <a:avLst>
                <a:gd name="adj" fmla="val 30556"/>
              </a:avLst>
            </a:prstGeom>
            <a:solidFill>
              <a:srgbClr val="FFFF00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0" y="660063"/>
            <a:ext cx="3722792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 miroir spherique   (bille)</a:t>
            </a:r>
          </a:p>
        </p:txBody>
      </p:sp>
      <p:cxnSp>
        <p:nvCxnSpPr>
          <p:cNvPr id="48" name="Connecteur droit avec flèche 47"/>
          <p:cNvCxnSpPr>
            <a:stCxn id="4" idx="2"/>
          </p:cNvCxnSpPr>
          <p:nvPr/>
        </p:nvCxnSpPr>
        <p:spPr bwMode="auto">
          <a:xfrm>
            <a:off x="5312258" y="3167752"/>
            <a:ext cx="211360" cy="1088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Connecteur droit avec flèche 50"/>
          <p:cNvCxnSpPr>
            <a:stCxn id="4" idx="2"/>
            <a:endCxn id="15" idx="0"/>
          </p:cNvCxnSpPr>
          <p:nvPr/>
        </p:nvCxnSpPr>
        <p:spPr bwMode="auto">
          <a:xfrm flipH="1">
            <a:off x="1883253" y="3167752"/>
            <a:ext cx="3429005" cy="2177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2" name="Obje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729942"/>
              </p:ext>
            </p:extLst>
          </p:nvPr>
        </p:nvGraphicFramePr>
        <p:xfrm>
          <a:off x="220435" y="1346190"/>
          <a:ext cx="3549138" cy="447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6" name="Équation" r:id="rId3" imgW="1409400" imgH="177480" progId="Equation.3">
                  <p:embed/>
                </p:oleObj>
              </mc:Choice>
              <mc:Fallback>
                <p:oleObj name="Équation" r:id="rId3" imgW="14094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435" y="1346190"/>
                        <a:ext cx="3549138" cy="447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899170"/>
              </p:ext>
            </p:extLst>
          </p:nvPr>
        </p:nvGraphicFramePr>
        <p:xfrm>
          <a:off x="177801" y="1739678"/>
          <a:ext cx="3062874" cy="845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7" name="Équation" r:id="rId5" imgW="1422360" imgH="393480" progId="Equation.3">
                  <p:embed/>
                </p:oleObj>
              </mc:Choice>
              <mc:Fallback>
                <p:oleObj name="Équation" r:id="rId5" imgW="14223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801" y="1739678"/>
                        <a:ext cx="3062874" cy="845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13247"/>
              </p:ext>
            </p:extLst>
          </p:nvPr>
        </p:nvGraphicFramePr>
        <p:xfrm>
          <a:off x="79619" y="3527603"/>
          <a:ext cx="3227388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8" name="Équation" r:id="rId7" imgW="1498320" imgH="393480" progId="Equation.3">
                  <p:embed/>
                </p:oleObj>
              </mc:Choice>
              <mc:Fallback>
                <p:oleObj name="Équation" r:id="rId7" imgW="149832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19" y="3527603"/>
                        <a:ext cx="3227388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592776"/>
              </p:ext>
            </p:extLst>
          </p:nvPr>
        </p:nvGraphicFramePr>
        <p:xfrm>
          <a:off x="698500" y="4298950"/>
          <a:ext cx="5549900" cy="242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9" name="Équation" r:id="rId9" imgW="2577960" imgH="1130040" progId="Equation.3">
                  <p:embed/>
                </p:oleObj>
              </mc:Choice>
              <mc:Fallback>
                <p:oleObj name="Équation" r:id="rId9" imgW="2577960" imgH="1130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8500" y="4298950"/>
                        <a:ext cx="5549900" cy="2424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 bwMode="auto">
          <a:xfrm>
            <a:off x="4713531" y="5323114"/>
            <a:ext cx="1719926" cy="12627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469603" y="947070"/>
            <a:ext cx="7576451" cy="3864442"/>
            <a:chOff x="925303" y="947070"/>
            <a:chExt cx="7576451" cy="3864442"/>
          </a:xfrm>
        </p:grpSpPr>
        <p:cxnSp>
          <p:nvCxnSpPr>
            <p:cNvPr id="41" name="Connecteur droit 40"/>
            <p:cNvCxnSpPr>
              <a:stCxn id="15" idx="1"/>
            </p:cNvCxnSpPr>
            <p:nvPr/>
          </p:nvCxnSpPr>
          <p:spPr bwMode="auto">
            <a:xfrm>
              <a:off x="5192496" y="2057413"/>
              <a:ext cx="286298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Connecteur droit avec flèche 42"/>
            <p:cNvCxnSpPr/>
            <p:nvPr/>
          </p:nvCxnSpPr>
          <p:spPr bwMode="auto">
            <a:xfrm>
              <a:off x="6945086" y="2013869"/>
              <a:ext cx="0" cy="1156057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" name="Connecteur droit avec flèche 2"/>
            <p:cNvCxnSpPr/>
            <p:nvPr/>
          </p:nvCxnSpPr>
          <p:spPr bwMode="auto">
            <a:xfrm>
              <a:off x="925303" y="3178641"/>
              <a:ext cx="7576451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Ellipse 3"/>
            <p:cNvSpPr/>
            <p:nvPr/>
          </p:nvSpPr>
          <p:spPr bwMode="auto">
            <a:xfrm>
              <a:off x="4767958" y="1523991"/>
              <a:ext cx="3287521" cy="3287521"/>
            </a:xfrm>
            <a:prstGeom prst="ellips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6400832" y="3167751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9" name="Connecteur droit 8"/>
            <p:cNvCxnSpPr/>
            <p:nvPr/>
          </p:nvCxnSpPr>
          <p:spPr bwMode="auto">
            <a:xfrm flipH="1" flipV="1">
              <a:off x="4463153" y="1404270"/>
              <a:ext cx="1965817" cy="1770176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Forme libre 14"/>
            <p:cNvSpPr/>
            <p:nvPr/>
          </p:nvSpPr>
          <p:spPr bwMode="auto">
            <a:xfrm>
              <a:off x="1338953" y="947070"/>
              <a:ext cx="3973286" cy="2242457"/>
            </a:xfrm>
            <a:custGeom>
              <a:avLst/>
              <a:gdLst>
                <a:gd name="connsiteX0" fmla="*/ 0 w 3973286"/>
                <a:gd name="connsiteY0" fmla="*/ 2242457 h 2242457"/>
                <a:gd name="connsiteX1" fmla="*/ 3853543 w 3973286"/>
                <a:gd name="connsiteY1" fmla="*/ 1110343 h 2242457"/>
                <a:gd name="connsiteX2" fmla="*/ 3973286 w 3973286"/>
                <a:gd name="connsiteY2" fmla="*/ 0 h 224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73286" h="2242457">
                  <a:moveTo>
                    <a:pt x="0" y="2242457"/>
                  </a:moveTo>
                  <a:lnTo>
                    <a:pt x="3853543" y="1110343"/>
                  </a:lnTo>
                  <a:lnTo>
                    <a:pt x="3973286" y="0"/>
                  </a:lnTo>
                </a:path>
              </a:pathLst>
            </a:cu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7" name="Connecteur droit 16"/>
            <p:cNvCxnSpPr/>
            <p:nvPr/>
          </p:nvCxnSpPr>
          <p:spPr bwMode="auto">
            <a:xfrm flipH="1">
              <a:off x="4979318" y="1219213"/>
              <a:ext cx="332921" cy="1971397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Ellipse 19"/>
            <p:cNvSpPr/>
            <p:nvPr/>
          </p:nvSpPr>
          <p:spPr bwMode="auto">
            <a:xfrm>
              <a:off x="5519062" y="3145971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1" name="Connecteur droit 20"/>
            <p:cNvCxnSpPr>
              <a:endCxn id="15" idx="1"/>
            </p:cNvCxnSpPr>
            <p:nvPr/>
          </p:nvCxnSpPr>
          <p:spPr bwMode="auto">
            <a:xfrm flipH="1" flipV="1">
              <a:off x="5192496" y="2057413"/>
              <a:ext cx="337458" cy="1121228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ZoneTexte 23"/>
            <p:cNvSpPr txBox="1"/>
            <p:nvPr/>
          </p:nvSpPr>
          <p:spPr>
            <a:xfrm>
              <a:off x="4422992" y="3264605"/>
              <a:ext cx="344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S</a:t>
              </a:r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305033" y="2809309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C</a:t>
              </a:r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402717" y="3246127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F</a:t>
              </a:r>
              <a:endParaRPr lang="fr-FR"/>
            </a:p>
          </p:txBody>
        </p:sp>
        <p:sp>
          <p:nvSpPr>
            <p:cNvPr id="25" name="Arc 24"/>
            <p:cNvSpPr/>
            <p:nvPr/>
          </p:nvSpPr>
          <p:spPr bwMode="auto">
            <a:xfrm>
              <a:off x="1273637" y="2040233"/>
              <a:ext cx="2188029" cy="2188029"/>
            </a:xfrm>
            <a:prstGeom prst="arc">
              <a:avLst>
                <a:gd name="adj1" fmla="val 19868353"/>
                <a:gd name="adj2" fmla="val 0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443248" y="2710482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smtClean="0">
                  <a:solidFill>
                    <a:schemeClr val="accent2"/>
                  </a:solidFill>
                  <a:latin typeface="Symbol" panose="05050102010706020507" pitchFamily="18" charset="2"/>
                </a:rPr>
                <a:t>b</a:t>
              </a:r>
              <a:endParaRPr lang="fr-FR" sz="2400">
                <a:solidFill>
                  <a:schemeClr val="accent2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390230" y="2382109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smtClean="0">
                  <a:solidFill>
                    <a:schemeClr val="accent2"/>
                  </a:solidFill>
                  <a:latin typeface="Symbol" panose="05050102010706020507" pitchFamily="18" charset="2"/>
                </a:rPr>
                <a:t>d</a:t>
              </a:r>
              <a:endParaRPr lang="fr-FR" sz="2400">
                <a:solidFill>
                  <a:schemeClr val="accent2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767958" y="1086324"/>
              <a:ext cx="378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smtClean="0">
                  <a:solidFill>
                    <a:schemeClr val="accent2"/>
                  </a:solidFill>
                  <a:latin typeface="Symbol" panose="05050102010706020507" pitchFamily="18" charset="2"/>
                </a:rPr>
                <a:t>a</a:t>
              </a:r>
              <a:endParaRPr lang="fr-FR" sz="2400">
                <a:solidFill>
                  <a:schemeClr val="accent2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273838" y="1562998"/>
              <a:ext cx="378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smtClean="0">
                  <a:solidFill>
                    <a:schemeClr val="accent2"/>
                  </a:solidFill>
                  <a:latin typeface="Symbol" panose="05050102010706020507" pitchFamily="18" charset="2"/>
                </a:rPr>
                <a:t>a</a:t>
              </a:r>
              <a:endParaRPr lang="fr-FR" sz="2400">
                <a:solidFill>
                  <a:schemeClr val="accent2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579941" y="2533683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smtClean="0">
                  <a:solidFill>
                    <a:schemeClr val="accent2"/>
                  </a:solidFill>
                  <a:latin typeface="Symbol" panose="05050102010706020507" pitchFamily="18" charset="2"/>
                </a:rPr>
                <a:t>g</a:t>
              </a:r>
              <a:endParaRPr lang="fr-FR" sz="2400">
                <a:solidFill>
                  <a:schemeClr val="accent2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4" name="Arc 33"/>
            <p:cNvSpPr/>
            <p:nvPr/>
          </p:nvSpPr>
          <p:spPr bwMode="auto">
            <a:xfrm>
              <a:off x="5780384" y="2600804"/>
              <a:ext cx="1175660" cy="1175660"/>
            </a:xfrm>
            <a:prstGeom prst="arc">
              <a:avLst>
                <a:gd name="adj1" fmla="val 10855691"/>
                <a:gd name="adj2" fmla="val 13603942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4471478" y="2588470"/>
              <a:ext cx="1175660" cy="1175660"/>
            </a:xfrm>
            <a:prstGeom prst="arc">
              <a:avLst>
                <a:gd name="adj1" fmla="val 10855691"/>
                <a:gd name="adj2" fmla="val 16592974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7" name="Arc 36"/>
            <p:cNvSpPr/>
            <p:nvPr/>
          </p:nvSpPr>
          <p:spPr bwMode="auto">
            <a:xfrm>
              <a:off x="4665660" y="1556625"/>
              <a:ext cx="912099" cy="912099"/>
            </a:xfrm>
            <a:prstGeom prst="arc">
              <a:avLst>
                <a:gd name="adj1" fmla="val 9395980"/>
                <a:gd name="adj2" fmla="val 17346520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324183" y="1829598"/>
              <a:ext cx="3113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mtClean="0"/>
                <a:t>I</a:t>
              </a:r>
              <a:endParaRPr lang="fr-FR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065939" y="2482754"/>
              <a:ext cx="3177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mtClean="0"/>
                <a:t>h</a:t>
              </a:r>
              <a:endParaRPr lang="fr-FR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2831438" y="3189919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mtClean="0">
                  <a:solidFill>
                    <a:schemeClr val="accent2"/>
                  </a:solidFill>
                </a:rPr>
                <a:t>p</a:t>
              </a:r>
              <a:endParaRPr lang="fr-FR" b="1">
                <a:solidFill>
                  <a:schemeClr val="accent2"/>
                </a:solidFill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4727182" y="3156869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mtClean="0">
                  <a:solidFill>
                    <a:srgbClr val="FF0000"/>
                  </a:solidFill>
                </a:rPr>
                <a:t>p’</a:t>
              </a:r>
              <a:endParaRPr lang="fr-FR" b="1">
                <a:solidFill>
                  <a:srgbClr val="FF0000"/>
                </a:solidFill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1258429" y="2710482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O</a:t>
              </a:r>
              <a:endParaRPr lang="fr-FR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7221591" y="3274329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R</a:t>
              </a:r>
              <a:endParaRPr lang="fr-FR"/>
            </a:p>
          </p:txBody>
        </p:sp>
        <p:cxnSp>
          <p:nvCxnSpPr>
            <p:cNvPr id="61" name="Connecteur droit avec flèche 60"/>
            <p:cNvCxnSpPr/>
            <p:nvPr/>
          </p:nvCxnSpPr>
          <p:spPr bwMode="auto">
            <a:xfrm>
              <a:off x="6694708" y="3311047"/>
              <a:ext cx="1393429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99CC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ZoneTexte 5"/>
          <p:cNvSpPr txBox="1"/>
          <p:nvPr/>
        </p:nvSpPr>
        <p:spPr>
          <a:xfrm>
            <a:off x="6945132" y="5192486"/>
            <a:ext cx="1511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p augmente</a:t>
            </a:r>
          </a:p>
          <a:p>
            <a:r>
              <a:rPr lang="fr-FR" smtClean="0"/>
              <a:t>1/p’ diminue</a:t>
            </a:r>
          </a:p>
          <a:p>
            <a:r>
              <a:rPr lang="fr-FR" smtClean="0"/>
              <a:t>p’ augmente</a:t>
            </a:r>
          </a:p>
          <a:p>
            <a:r>
              <a:rPr lang="fr-FR" smtClean="0"/>
              <a:t>p’ max = R/2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6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93962" y="561109"/>
            <a:ext cx="8354293" cy="553316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2800" smtClean="0"/>
              <a:t>exercices </a:t>
            </a:r>
            <a:r>
              <a:rPr lang="fr-FR" sz="2800"/>
              <a:t>d’application  : franges sur planète ??</a:t>
            </a:r>
            <a:br>
              <a:rPr lang="fr-FR" sz="2800"/>
            </a:br>
            <a:endParaRPr lang="fr-FR" sz="2800"/>
          </a:p>
        </p:txBody>
      </p:sp>
      <p:sp>
        <p:nvSpPr>
          <p:cNvPr id="2" name="ZoneTexte 1"/>
          <p:cNvSpPr txBox="1"/>
          <p:nvPr/>
        </p:nvSpPr>
        <p:spPr>
          <a:xfrm>
            <a:off x="212310" y="1188371"/>
            <a:ext cx="781335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grossierement		</a:t>
            </a:r>
          </a:p>
          <a:p>
            <a:r>
              <a:rPr lang="fr-FR" smtClean="0"/>
              <a:t>venus 20 arcsec , jupiter 40 arcsec, saturne 20 ou 40 arcsec (anneaux)</a:t>
            </a:r>
          </a:p>
          <a:p>
            <a:endParaRPr lang="fr-FR" sz="600" smtClean="0"/>
          </a:p>
          <a:p>
            <a:r>
              <a:rPr lang="fr-FR" smtClean="0"/>
              <a:t>rappel : 1 arcsec = 5.10  </a:t>
            </a:r>
            <a:r>
              <a:rPr lang="fr-FR" baseline="30000" smtClean="0"/>
              <a:t>- 6</a:t>
            </a:r>
            <a:r>
              <a:rPr lang="fr-FR" smtClean="0"/>
              <a:t>  rad ,   </a:t>
            </a:r>
            <a:r>
              <a:rPr lang="fr-FR" sz="2000" b="1" smtClean="0">
                <a:latin typeface="Symbol" panose="05050102010706020507" pitchFamily="18" charset="2"/>
              </a:rPr>
              <a:t> l  </a:t>
            </a:r>
            <a:r>
              <a:rPr lang="fr-FR" smtClean="0"/>
              <a:t>= 0.6  </a:t>
            </a:r>
            <a:r>
              <a:rPr lang="fr-FR" smtClean="0">
                <a:latin typeface="Symbol" panose="05050102010706020507" pitchFamily="18" charset="2"/>
              </a:rPr>
              <a:t>m</a:t>
            </a:r>
            <a:r>
              <a:rPr lang="fr-FR" smtClean="0">
                <a:latin typeface="+mj-lt"/>
              </a:rPr>
              <a:t>m</a:t>
            </a:r>
            <a:r>
              <a:rPr lang="fr-FR" smtClean="0"/>
              <a:t>  =  6. 10 </a:t>
            </a:r>
            <a:r>
              <a:rPr lang="fr-FR" baseline="30000" smtClean="0"/>
              <a:t>- 4 </a:t>
            </a:r>
            <a:r>
              <a:rPr lang="fr-FR" smtClean="0"/>
              <a:t>mm</a:t>
            </a:r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787533" y="2374900"/>
            <a:ext cx="7896092" cy="1260328"/>
            <a:chOff x="787533" y="2374900"/>
            <a:chExt cx="7896092" cy="1260328"/>
          </a:xfrm>
        </p:grpSpPr>
        <p:graphicFrame>
          <p:nvGraphicFramePr>
            <p:cNvPr id="8" name="Obje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1943351"/>
                </p:ext>
              </p:extLst>
            </p:nvPr>
          </p:nvGraphicFramePr>
          <p:xfrm>
            <a:off x="792163" y="2374900"/>
            <a:ext cx="7891462" cy="600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390" name="Équation" r:id="rId3" imgW="3682800" imgH="469800" progId="Equation.3">
                    <p:embed/>
                  </p:oleObj>
                </mc:Choice>
                <mc:Fallback>
                  <p:oleObj name="Équation" r:id="rId3" imgW="3682800" imgH="469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92163" y="2374900"/>
                          <a:ext cx="7891462" cy="600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8300562"/>
                </p:ext>
              </p:extLst>
            </p:nvPr>
          </p:nvGraphicFramePr>
          <p:xfrm>
            <a:off x="787533" y="3017690"/>
            <a:ext cx="6775450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391" name="Équation" r:id="rId5" imgW="3162240" imgH="482400" progId="Equation.3">
                    <p:embed/>
                  </p:oleObj>
                </mc:Choice>
                <mc:Fallback>
                  <p:oleObj name="Équation" r:id="rId5" imgW="3162240" imgH="48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87533" y="3017690"/>
                          <a:ext cx="6775450" cy="617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e 5"/>
          <p:cNvGrpSpPr/>
          <p:nvPr/>
        </p:nvGrpSpPr>
        <p:grpSpPr>
          <a:xfrm>
            <a:off x="343821" y="3799580"/>
            <a:ext cx="8304324" cy="2781347"/>
            <a:chOff x="343821" y="3799580"/>
            <a:chExt cx="8304324" cy="2781347"/>
          </a:xfrm>
        </p:grpSpPr>
        <p:sp>
          <p:nvSpPr>
            <p:cNvPr id="10" name="ZoneTexte 9"/>
            <p:cNvSpPr txBox="1"/>
            <p:nvPr/>
          </p:nvSpPr>
          <p:spPr>
            <a:xfrm>
              <a:off x="343821" y="3799580"/>
              <a:ext cx="19127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exemple</a:t>
              </a:r>
            </a:p>
            <a:p>
              <a:r>
                <a:rPr lang="fr-FR" smtClean="0"/>
                <a:t>valeurs typiques</a:t>
              </a:r>
            </a:p>
            <a:p>
              <a:r>
                <a:rPr lang="fr-FR" smtClean="0"/>
                <a:t>avec 20 arcsec</a:t>
              </a:r>
              <a:endParaRPr lang="fr-FR"/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2636283" y="4076995"/>
              <a:ext cx="6011862" cy="2503932"/>
              <a:chOff x="2636283" y="4076995"/>
              <a:chExt cx="6011862" cy="2503932"/>
            </a:xfrm>
          </p:grpSpPr>
          <p:graphicFrame>
            <p:nvGraphicFramePr>
              <p:cNvPr id="11" name="Obje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6557873"/>
                  </p:ext>
                </p:extLst>
              </p:nvPr>
            </p:nvGraphicFramePr>
            <p:xfrm>
              <a:off x="2636283" y="4076995"/>
              <a:ext cx="6011862" cy="24907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0392" name="Équation" r:id="rId7" imgW="2806560" imgH="1942920" progId="Equation.3">
                      <p:embed/>
                    </p:oleObj>
                  </mc:Choice>
                  <mc:Fallback>
                    <p:oleObj name="Équation" r:id="rId7" imgW="2806560" imgH="194292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636283" y="4076995"/>
                            <a:ext cx="6011862" cy="24907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" name="Rectangle 2"/>
              <p:cNvSpPr/>
              <p:nvPr/>
            </p:nvSpPr>
            <p:spPr bwMode="auto">
              <a:xfrm>
                <a:off x="5999018" y="5444836"/>
                <a:ext cx="2563091" cy="443346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5347828" y="6137581"/>
                <a:ext cx="1828827" cy="443346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0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1" name="Rectangle 68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25438" y="542925"/>
            <a:ext cx="5791200" cy="525401"/>
          </a:xfrm>
          <a:solidFill>
            <a:schemeClr val="accent1"/>
          </a:solidFill>
          <a:ln w="57150">
            <a:solidFill>
              <a:srgbClr val="FF33CC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>
                <a:latin typeface="Comic Sans MS" pitchFamily="66" charset="0"/>
              </a:rPr>
              <a:t>viewing fringes  at home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-812800" y="1371600"/>
            <a:ext cx="6342063" cy="6618288"/>
            <a:chOff x="-603250" y="1371600"/>
            <a:chExt cx="6342063" cy="6618288"/>
          </a:xfrm>
        </p:grpSpPr>
        <p:grpSp>
          <p:nvGrpSpPr>
            <p:cNvPr id="109582" name="Group 69"/>
            <p:cNvGrpSpPr>
              <a:grpSpLocks/>
            </p:cNvGrpSpPr>
            <p:nvPr/>
          </p:nvGrpSpPr>
          <p:grpSpPr bwMode="auto">
            <a:xfrm>
              <a:off x="-603250" y="1371600"/>
              <a:ext cx="5303838" cy="6618288"/>
              <a:chOff x="-227" y="864"/>
              <a:chExt cx="3341" cy="4169"/>
            </a:xfrm>
          </p:grpSpPr>
          <p:pic>
            <p:nvPicPr>
              <p:cNvPr id="109586" name="Picture 70" descr="D:\DOCUMENTS\OCA\MISSION_ENS_EDU\semscience2001\c8gpcelestron.g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9" y="2424"/>
                <a:ext cx="1721" cy="2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587" name="Rectangle 71"/>
              <p:cNvSpPr>
                <a:spLocks noChangeArrowheads="1"/>
              </p:cNvSpPr>
              <p:nvPr/>
            </p:nvSpPr>
            <p:spPr bwMode="auto">
              <a:xfrm rot="2398055">
                <a:off x="2686" y="3184"/>
                <a:ext cx="210" cy="20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09588" name="Freeform 72"/>
              <p:cNvSpPr>
                <a:spLocks/>
              </p:cNvSpPr>
              <p:nvPr/>
            </p:nvSpPr>
            <p:spPr bwMode="auto">
              <a:xfrm>
                <a:off x="2170" y="2067"/>
                <a:ext cx="944" cy="1127"/>
              </a:xfrm>
              <a:custGeom>
                <a:avLst/>
                <a:gdLst>
                  <a:gd name="T0" fmla="*/ 668 w 944"/>
                  <a:gd name="T1" fmla="*/ 1127 h 1127"/>
                  <a:gd name="T2" fmla="*/ 757 w 944"/>
                  <a:gd name="T3" fmla="*/ 934 h 1127"/>
                  <a:gd name="T4" fmla="*/ 910 w 944"/>
                  <a:gd name="T5" fmla="*/ 688 h 1127"/>
                  <a:gd name="T6" fmla="*/ 940 w 944"/>
                  <a:gd name="T7" fmla="*/ 482 h 1127"/>
                  <a:gd name="T8" fmla="*/ 880 w 944"/>
                  <a:gd name="T9" fmla="*/ 364 h 1127"/>
                  <a:gd name="T10" fmla="*/ 577 w 944"/>
                  <a:gd name="T11" fmla="*/ 215 h 1127"/>
                  <a:gd name="T12" fmla="*/ 0 w 944"/>
                  <a:gd name="T13" fmla="*/ 0 h 11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4" h="1127">
                    <a:moveTo>
                      <a:pt x="668" y="1127"/>
                    </a:moveTo>
                    <a:cubicBezTo>
                      <a:pt x="681" y="1095"/>
                      <a:pt x="717" y="1007"/>
                      <a:pt x="757" y="934"/>
                    </a:cubicBezTo>
                    <a:cubicBezTo>
                      <a:pt x="797" y="861"/>
                      <a:pt x="880" y="763"/>
                      <a:pt x="910" y="688"/>
                    </a:cubicBezTo>
                    <a:cubicBezTo>
                      <a:pt x="940" y="612"/>
                      <a:pt x="944" y="537"/>
                      <a:pt x="940" y="482"/>
                    </a:cubicBezTo>
                    <a:cubicBezTo>
                      <a:pt x="937" y="428"/>
                      <a:pt x="940" y="409"/>
                      <a:pt x="880" y="364"/>
                    </a:cubicBezTo>
                    <a:cubicBezTo>
                      <a:pt x="820" y="319"/>
                      <a:pt x="723" y="276"/>
                      <a:pt x="577" y="215"/>
                    </a:cubicBezTo>
                    <a:cubicBezTo>
                      <a:pt x="431" y="154"/>
                      <a:pt x="120" y="45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09589" name="Freeform 73"/>
              <p:cNvSpPr>
                <a:spLocks/>
              </p:cNvSpPr>
              <p:nvPr/>
            </p:nvSpPr>
            <p:spPr bwMode="auto">
              <a:xfrm>
                <a:off x="-227" y="864"/>
                <a:ext cx="1947" cy="1960"/>
              </a:xfrm>
              <a:custGeom>
                <a:avLst/>
                <a:gdLst>
                  <a:gd name="T0" fmla="*/ 543 w 2409"/>
                  <a:gd name="T1" fmla="*/ 440 h 2424"/>
                  <a:gd name="T2" fmla="*/ 0 w 2409"/>
                  <a:gd name="T3" fmla="*/ 0 h 2424"/>
                  <a:gd name="T4" fmla="*/ 435 w 2409"/>
                  <a:gd name="T5" fmla="*/ 548 h 24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09" h="2424">
                    <a:moveTo>
                      <a:pt x="2409" y="1945"/>
                    </a:moveTo>
                    <a:lnTo>
                      <a:pt x="0" y="0"/>
                    </a:lnTo>
                    <a:lnTo>
                      <a:pt x="1931" y="2424"/>
                    </a:lnTo>
                  </a:path>
                </a:pathLst>
              </a:custGeom>
              <a:solidFill>
                <a:srgbClr val="FFFFCC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109590" name="Group 74"/>
              <p:cNvGrpSpPr>
                <a:grpSpLocks/>
              </p:cNvGrpSpPr>
              <p:nvPr/>
            </p:nvGrpSpPr>
            <p:grpSpPr bwMode="auto">
              <a:xfrm>
                <a:off x="1497" y="2199"/>
                <a:ext cx="206" cy="944"/>
                <a:chOff x="3430" y="2164"/>
                <a:chExt cx="255" cy="1168"/>
              </a:xfrm>
            </p:grpSpPr>
            <p:sp>
              <p:nvSpPr>
                <p:cNvPr id="109602" name="Rectangle 75"/>
                <p:cNvSpPr>
                  <a:spLocks noChangeArrowheads="1"/>
                </p:cNvSpPr>
                <p:nvPr/>
              </p:nvSpPr>
              <p:spPr bwMode="auto">
                <a:xfrm rot="2385330">
                  <a:off x="3438" y="2164"/>
                  <a:ext cx="186" cy="116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09603" name="Oval 76"/>
                <p:cNvSpPr>
                  <a:spLocks noChangeArrowheads="1"/>
                </p:cNvSpPr>
                <p:nvPr/>
              </p:nvSpPr>
              <p:spPr bwMode="auto">
                <a:xfrm rot="2385330">
                  <a:off x="3604" y="2534"/>
                  <a:ext cx="81" cy="16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09604" name="Oval 77"/>
                <p:cNvSpPr>
                  <a:spLocks noChangeArrowheads="1"/>
                </p:cNvSpPr>
                <p:nvPr/>
              </p:nvSpPr>
              <p:spPr bwMode="auto">
                <a:xfrm rot="2385330">
                  <a:off x="3430" y="2741"/>
                  <a:ext cx="81" cy="16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109591" name="Group 78"/>
              <p:cNvGrpSpPr>
                <a:grpSpLocks/>
              </p:cNvGrpSpPr>
              <p:nvPr/>
            </p:nvGrpSpPr>
            <p:grpSpPr bwMode="auto">
              <a:xfrm>
                <a:off x="1151" y="1314"/>
                <a:ext cx="1120" cy="784"/>
                <a:chOff x="1808" y="1711"/>
                <a:chExt cx="1120" cy="784"/>
              </a:xfrm>
            </p:grpSpPr>
            <p:sp>
              <p:nvSpPr>
                <p:cNvPr id="109592" name="AutoShape 79"/>
                <p:cNvSpPr>
                  <a:spLocks noChangeArrowheads="1"/>
                </p:cNvSpPr>
                <p:nvPr/>
              </p:nvSpPr>
              <p:spPr bwMode="auto">
                <a:xfrm>
                  <a:off x="1808" y="1711"/>
                  <a:ext cx="1120" cy="784"/>
                </a:xfrm>
                <a:prstGeom prst="flowChartAlternateProcess">
                  <a:avLst/>
                </a:prstGeom>
                <a:solidFill>
                  <a:schemeClr val="accent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09593" name="Rectangle 80"/>
                <p:cNvSpPr>
                  <a:spLocks noChangeArrowheads="1"/>
                </p:cNvSpPr>
                <p:nvPr/>
              </p:nvSpPr>
              <p:spPr bwMode="auto">
                <a:xfrm>
                  <a:off x="1886" y="1790"/>
                  <a:ext cx="846" cy="603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109594" name="Group 81"/>
                <p:cNvGrpSpPr>
                  <a:grpSpLocks/>
                </p:cNvGrpSpPr>
                <p:nvPr/>
              </p:nvGrpSpPr>
              <p:grpSpPr bwMode="auto">
                <a:xfrm>
                  <a:off x="2194" y="1920"/>
                  <a:ext cx="449" cy="343"/>
                  <a:chOff x="2194" y="1920"/>
                  <a:chExt cx="449" cy="343"/>
                </a:xfrm>
              </p:grpSpPr>
              <p:sp>
                <p:nvSpPr>
                  <p:cNvPr id="109595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2194" y="1920"/>
                    <a:ext cx="449" cy="343"/>
                  </a:xfrm>
                  <a:prstGeom prst="rect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109596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303" y="1975"/>
                    <a:ext cx="250" cy="242"/>
                    <a:chOff x="4615" y="1321"/>
                    <a:chExt cx="384" cy="371"/>
                  </a:xfrm>
                </p:grpSpPr>
                <p:sp>
                  <p:nvSpPr>
                    <p:cNvPr id="109597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4" y="1333"/>
                      <a:ext cx="279" cy="95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598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0" y="1424"/>
                      <a:ext cx="375" cy="94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599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24" y="1520"/>
                      <a:ext cx="375" cy="95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00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0" y="1605"/>
                      <a:ext cx="278" cy="83"/>
                    </a:xfrm>
                    <a:prstGeom prst="rect">
                      <a:avLst/>
                    </a:prstGeom>
                    <a:solidFill>
                      <a:srgbClr val="FFFF66"/>
                    </a:solidFill>
                    <a:ln w="57150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01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15" y="1321"/>
                      <a:ext cx="384" cy="371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</p:grpSp>
        </p:grpSp>
        <p:sp>
          <p:nvSpPr>
            <p:cNvPr id="109583" name="Text Box 89"/>
            <p:cNvSpPr txBox="1">
              <a:spLocks noChangeArrowheads="1"/>
            </p:cNvSpPr>
            <p:nvPr/>
          </p:nvSpPr>
          <p:spPr bwMode="auto">
            <a:xfrm>
              <a:off x="4086225" y="5657850"/>
              <a:ext cx="1652588" cy="879475"/>
            </a:xfrm>
            <a:prstGeom prst="rect">
              <a:avLst/>
            </a:prstGeom>
            <a:noFill/>
            <a:ln w="57150">
              <a:solidFill>
                <a:srgbClr val="FF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eye </a:t>
              </a:r>
            </a:p>
            <a:p>
              <a:r>
                <a:rPr lang="fr-FR" altLang="fr-FR"/>
                <a:t>or camera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827881" y="1557338"/>
              <a:ext cx="26420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mtClean="0"/>
                <a:t>lumière filtrée</a:t>
              </a:r>
              <a:endParaRPr lang="fr-FR" sz="280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733800" y="1648758"/>
            <a:ext cx="5370172" cy="6634817"/>
            <a:chOff x="3733800" y="1648758"/>
            <a:chExt cx="5370172" cy="6634817"/>
          </a:xfrm>
        </p:grpSpPr>
        <p:grpSp>
          <p:nvGrpSpPr>
            <p:cNvPr id="4" name="Groupe 3"/>
            <p:cNvGrpSpPr/>
            <p:nvPr/>
          </p:nvGrpSpPr>
          <p:grpSpPr>
            <a:xfrm>
              <a:off x="3733800" y="1671638"/>
              <a:ext cx="5295900" cy="6611937"/>
              <a:chOff x="3937000" y="1671638"/>
              <a:chExt cx="5295900" cy="6611937"/>
            </a:xfrm>
          </p:grpSpPr>
          <p:sp>
            <p:nvSpPr>
              <p:cNvPr id="109570" name="AutoShape 2"/>
              <p:cNvSpPr>
                <a:spLocks noChangeArrowheads="1"/>
              </p:cNvSpPr>
              <p:nvPr/>
            </p:nvSpPr>
            <p:spPr bwMode="auto">
              <a:xfrm>
                <a:off x="7358063" y="2374900"/>
                <a:ext cx="1785937" cy="1249363"/>
              </a:xfrm>
              <a:prstGeom prst="flowChartAlternateProcess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09571" name="Rectangle 3"/>
              <p:cNvSpPr>
                <a:spLocks noChangeArrowheads="1"/>
              </p:cNvSpPr>
              <p:nvPr/>
            </p:nvSpPr>
            <p:spPr bwMode="auto">
              <a:xfrm>
                <a:off x="7483475" y="2500313"/>
                <a:ext cx="1347788" cy="962025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09572" name="Group 4"/>
              <p:cNvGrpSpPr>
                <a:grpSpLocks/>
              </p:cNvGrpSpPr>
              <p:nvPr/>
            </p:nvGrpSpPr>
            <p:grpSpPr bwMode="auto">
              <a:xfrm>
                <a:off x="7519988" y="2695575"/>
                <a:ext cx="1319212" cy="623888"/>
                <a:chOff x="3898" y="2338"/>
                <a:chExt cx="1209" cy="528"/>
              </a:xfrm>
            </p:grpSpPr>
            <p:sp>
              <p:nvSpPr>
                <p:cNvPr id="109608" name="Rectangle 5"/>
                <p:cNvSpPr>
                  <a:spLocks noChangeArrowheads="1"/>
                </p:cNvSpPr>
                <p:nvPr/>
              </p:nvSpPr>
              <p:spPr bwMode="auto">
                <a:xfrm>
                  <a:off x="3898" y="2338"/>
                  <a:ext cx="1209" cy="528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109609" name="Group 6"/>
                <p:cNvGrpSpPr>
                  <a:grpSpLocks/>
                </p:cNvGrpSpPr>
                <p:nvPr/>
              </p:nvGrpSpPr>
              <p:grpSpPr bwMode="auto">
                <a:xfrm>
                  <a:off x="3963" y="2480"/>
                  <a:ext cx="1056" cy="264"/>
                  <a:chOff x="3701" y="2413"/>
                  <a:chExt cx="1677" cy="355"/>
                </a:xfrm>
              </p:grpSpPr>
              <p:grpSp>
                <p:nvGrpSpPr>
                  <p:cNvPr id="109635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3701" y="2416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09656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57" name="Rectangl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58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59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0963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4040" y="2416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09652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53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54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55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0963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4379" y="2416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09648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49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50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51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09638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4718" y="2416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0964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4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46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47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109639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5039" y="2413"/>
                    <a:ext cx="339" cy="352"/>
                    <a:chOff x="3642" y="1827"/>
                    <a:chExt cx="1076" cy="352"/>
                  </a:xfrm>
                </p:grpSpPr>
                <p:sp>
                  <p:nvSpPr>
                    <p:cNvPr id="109640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5" y="1827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41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2" y="1923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42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2019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109643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4" y="2115"/>
                      <a:ext cx="1064" cy="64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</p:grpSp>
            <p:grpSp>
              <p:nvGrpSpPr>
                <p:cNvPr id="109610" name="Group 32"/>
                <p:cNvGrpSpPr>
                  <a:grpSpLocks/>
                </p:cNvGrpSpPr>
                <p:nvPr/>
              </p:nvGrpSpPr>
              <p:grpSpPr bwMode="auto">
                <a:xfrm>
                  <a:off x="3967" y="2453"/>
                  <a:ext cx="214" cy="262"/>
                  <a:chOff x="3642" y="1827"/>
                  <a:chExt cx="1076" cy="352"/>
                </a:xfrm>
              </p:grpSpPr>
              <p:sp>
                <p:nvSpPr>
                  <p:cNvPr id="109631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1827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00CC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32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1923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00CC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33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019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00CC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34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654" y="2115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00CC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109611" name="Group 37"/>
                <p:cNvGrpSpPr>
                  <a:grpSpLocks/>
                </p:cNvGrpSpPr>
                <p:nvPr/>
              </p:nvGrpSpPr>
              <p:grpSpPr bwMode="auto">
                <a:xfrm>
                  <a:off x="4173" y="2453"/>
                  <a:ext cx="214" cy="262"/>
                  <a:chOff x="3642" y="1827"/>
                  <a:chExt cx="1076" cy="352"/>
                </a:xfrm>
              </p:grpSpPr>
              <p:sp>
                <p:nvSpPr>
                  <p:cNvPr id="109627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1827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/>
                      </a:gs>
                      <a:gs pos="100000">
                        <a:srgbClr val="99FF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28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1923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/>
                      </a:gs>
                      <a:gs pos="100000">
                        <a:srgbClr val="99FF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29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019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/>
                      </a:gs>
                      <a:gs pos="100000">
                        <a:srgbClr val="99FF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30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654" y="2115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/>
                      </a:gs>
                      <a:gs pos="100000">
                        <a:srgbClr val="99FF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109612" name="Group 42"/>
                <p:cNvGrpSpPr>
                  <a:grpSpLocks/>
                </p:cNvGrpSpPr>
                <p:nvPr/>
              </p:nvGrpSpPr>
              <p:grpSpPr bwMode="auto">
                <a:xfrm>
                  <a:off x="4381" y="2453"/>
                  <a:ext cx="214" cy="262"/>
                  <a:chOff x="3642" y="1827"/>
                  <a:chExt cx="1076" cy="352"/>
                </a:xfrm>
              </p:grpSpPr>
              <p:sp>
                <p:nvSpPr>
                  <p:cNvPr id="109623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1827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24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1923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25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019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26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3654" y="2115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9FF33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109613" name="Group 47"/>
                <p:cNvGrpSpPr>
                  <a:grpSpLocks/>
                </p:cNvGrpSpPr>
                <p:nvPr/>
              </p:nvGrpSpPr>
              <p:grpSpPr bwMode="auto">
                <a:xfrm>
                  <a:off x="4589" y="2453"/>
                  <a:ext cx="213" cy="262"/>
                  <a:chOff x="3642" y="1827"/>
                  <a:chExt cx="1076" cy="352"/>
                </a:xfrm>
              </p:grpSpPr>
              <p:sp>
                <p:nvSpPr>
                  <p:cNvPr id="109619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3645" y="1827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20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1923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21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019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22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654" y="2115"/>
                    <a:ext cx="1064" cy="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grpSp>
              <p:nvGrpSpPr>
                <p:cNvPr id="109614" name="Group 52"/>
                <p:cNvGrpSpPr>
                  <a:grpSpLocks/>
                </p:cNvGrpSpPr>
                <p:nvPr/>
              </p:nvGrpSpPr>
              <p:grpSpPr bwMode="auto">
                <a:xfrm>
                  <a:off x="4757" y="2457"/>
                  <a:ext cx="213" cy="262"/>
                  <a:chOff x="4765" y="2449"/>
                  <a:chExt cx="213" cy="262"/>
                </a:xfrm>
              </p:grpSpPr>
              <p:sp>
                <p:nvSpPr>
                  <p:cNvPr id="109615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4766" y="2449"/>
                    <a:ext cx="210" cy="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505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16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4765" y="2520"/>
                    <a:ext cx="211" cy="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505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17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4766" y="2592"/>
                    <a:ext cx="211" cy="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505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09618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4767" y="2663"/>
                    <a:ext cx="211" cy="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505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  <p:pic>
            <p:nvPicPr>
              <p:cNvPr id="109573" name="Picture 57" descr="D:\DOCUMENTS\OCA\MISSION_ENS_EDU\semscience2001\c8gpcelestron.g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4200" y="4125913"/>
                <a:ext cx="2743200" cy="4157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574" name="Oval 58"/>
              <p:cNvSpPr>
                <a:spLocks noChangeArrowheads="1"/>
              </p:cNvSpPr>
              <p:nvPr/>
            </p:nvSpPr>
            <p:spPr bwMode="auto">
              <a:xfrm>
                <a:off x="4024313" y="1887538"/>
                <a:ext cx="203200" cy="203200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09575" name="Freeform 59"/>
              <p:cNvSpPr>
                <a:spLocks/>
              </p:cNvSpPr>
              <p:nvPr/>
            </p:nvSpPr>
            <p:spPr bwMode="auto">
              <a:xfrm>
                <a:off x="4225925" y="2090738"/>
                <a:ext cx="2628900" cy="2646362"/>
              </a:xfrm>
              <a:custGeom>
                <a:avLst/>
                <a:gdLst>
                  <a:gd name="T0" fmla="*/ 2147483647 w 2409"/>
                  <a:gd name="T1" fmla="*/ 2147483647 h 2424"/>
                  <a:gd name="T2" fmla="*/ 0 w 2409"/>
                  <a:gd name="T3" fmla="*/ 0 h 2424"/>
                  <a:gd name="T4" fmla="*/ 2147483647 w 2409"/>
                  <a:gd name="T5" fmla="*/ 2147483647 h 24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09" h="2424">
                    <a:moveTo>
                      <a:pt x="2409" y="1945"/>
                    </a:moveTo>
                    <a:lnTo>
                      <a:pt x="0" y="0"/>
                    </a:lnTo>
                    <a:lnTo>
                      <a:pt x="1931" y="2424"/>
                    </a:lnTo>
                  </a:path>
                </a:pathLst>
              </a:custGeom>
              <a:solidFill>
                <a:srgbClr val="FFFFCC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109576" name="Group 60"/>
              <p:cNvGrpSpPr>
                <a:grpSpLocks/>
              </p:cNvGrpSpPr>
              <p:nvPr/>
            </p:nvGrpSpPr>
            <p:grpSpPr bwMode="auto">
              <a:xfrm>
                <a:off x="6416675" y="3721100"/>
                <a:ext cx="328613" cy="1504950"/>
                <a:chOff x="3430" y="2164"/>
                <a:chExt cx="255" cy="1168"/>
              </a:xfrm>
            </p:grpSpPr>
            <p:sp>
              <p:nvSpPr>
                <p:cNvPr id="109605" name="Rectangle 61"/>
                <p:cNvSpPr>
                  <a:spLocks noChangeArrowheads="1"/>
                </p:cNvSpPr>
                <p:nvPr/>
              </p:nvSpPr>
              <p:spPr bwMode="auto">
                <a:xfrm rot="2385330">
                  <a:off x="3438" y="2164"/>
                  <a:ext cx="186" cy="116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09606" name="Oval 62"/>
                <p:cNvSpPr>
                  <a:spLocks noChangeArrowheads="1"/>
                </p:cNvSpPr>
                <p:nvPr/>
              </p:nvSpPr>
              <p:spPr bwMode="auto">
                <a:xfrm rot="2385330">
                  <a:off x="3604" y="2534"/>
                  <a:ext cx="81" cy="16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09607" name="Oval 63"/>
                <p:cNvSpPr>
                  <a:spLocks noChangeArrowheads="1"/>
                </p:cNvSpPr>
                <p:nvPr/>
              </p:nvSpPr>
              <p:spPr bwMode="auto">
                <a:xfrm rot="2385330">
                  <a:off x="3430" y="2741"/>
                  <a:ext cx="81" cy="16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109577" name="Rectangle 64"/>
              <p:cNvSpPr>
                <a:spLocks noChangeArrowheads="1"/>
              </p:cNvSpPr>
              <p:nvPr/>
            </p:nvSpPr>
            <p:spPr bwMode="auto">
              <a:xfrm rot="2398055">
                <a:off x="8286750" y="5338763"/>
                <a:ext cx="334963" cy="325437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09578" name="Freeform 65"/>
              <p:cNvSpPr>
                <a:spLocks/>
              </p:cNvSpPr>
              <p:nvPr/>
            </p:nvSpPr>
            <p:spPr bwMode="auto">
              <a:xfrm>
                <a:off x="8620125" y="3627438"/>
                <a:ext cx="476250" cy="1785937"/>
              </a:xfrm>
              <a:custGeom>
                <a:avLst/>
                <a:gdLst>
                  <a:gd name="T0" fmla="*/ 0 w 369"/>
                  <a:gd name="T1" fmla="*/ 2147483647 h 1386"/>
                  <a:gd name="T2" fmla="*/ 2147483647 w 369"/>
                  <a:gd name="T3" fmla="*/ 2147483647 h 1386"/>
                  <a:gd name="T4" fmla="*/ 2147483647 w 369"/>
                  <a:gd name="T5" fmla="*/ 2147483647 h 1386"/>
                  <a:gd name="T6" fmla="*/ 2147483647 w 369"/>
                  <a:gd name="T7" fmla="*/ 2147483647 h 1386"/>
                  <a:gd name="T8" fmla="*/ 2147483647 w 369"/>
                  <a:gd name="T9" fmla="*/ 2147483647 h 1386"/>
                  <a:gd name="T10" fmla="*/ 2147483647 w 369"/>
                  <a:gd name="T11" fmla="*/ 0 h 13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9" h="1386">
                    <a:moveTo>
                      <a:pt x="0" y="1386"/>
                    </a:moveTo>
                    <a:cubicBezTo>
                      <a:pt x="36" y="1239"/>
                      <a:pt x="73" y="1092"/>
                      <a:pt x="122" y="989"/>
                    </a:cubicBezTo>
                    <a:cubicBezTo>
                      <a:pt x="171" y="886"/>
                      <a:pt x="252" y="852"/>
                      <a:pt x="292" y="770"/>
                    </a:cubicBezTo>
                    <a:cubicBezTo>
                      <a:pt x="332" y="688"/>
                      <a:pt x="361" y="597"/>
                      <a:pt x="365" y="494"/>
                    </a:cubicBezTo>
                    <a:cubicBezTo>
                      <a:pt x="369" y="391"/>
                      <a:pt x="336" y="236"/>
                      <a:pt x="316" y="154"/>
                    </a:cubicBezTo>
                    <a:cubicBezTo>
                      <a:pt x="296" y="72"/>
                      <a:pt x="269" y="36"/>
                      <a:pt x="243" y="0"/>
                    </a:cubicBez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9042" name="AutoShape 66"/>
              <p:cNvSpPr>
                <a:spLocks noChangeArrowheads="1"/>
              </p:cNvSpPr>
              <p:nvPr/>
            </p:nvSpPr>
            <p:spPr bwMode="auto">
              <a:xfrm rot="-3033169">
                <a:off x="8257382" y="5466556"/>
                <a:ext cx="147638" cy="276225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chemeClr val="hlink"/>
                  </a:gs>
                  <a:gs pos="50000">
                    <a:srgbClr val="CCFFFF"/>
                  </a:gs>
                  <a:gs pos="100000">
                    <a:schemeClr val="hlink"/>
                  </a:gs>
                </a:gsLst>
                <a:lin ang="2700000" scaled="1"/>
              </a:gradFill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9580" name="Text Box 67"/>
              <p:cNvSpPr txBox="1">
                <a:spLocks noChangeArrowheads="1"/>
              </p:cNvSpPr>
              <p:nvPr/>
            </p:nvSpPr>
            <p:spPr bwMode="auto">
              <a:xfrm>
                <a:off x="7570788" y="6053138"/>
                <a:ext cx="1662112" cy="64135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lnSpc>
                    <a:spcPct val="70000"/>
                  </a:lnSpc>
                </a:pPr>
                <a:r>
                  <a:rPr lang="fr-FR" altLang="fr-FR"/>
                  <a:t>with</a:t>
                </a:r>
              </a:p>
              <a:p>
                <a:pPr>
                  <a:lnSpc>
                    <a:spcPct val="70000"/>
                  </a:lnSpc>
                </a:pPr>
                <a:r>
                  <a:rPr lang="fr-FR" altLang="fr-FR"/>
                  <a:t>dispersion</a:t>
                </a:r>
              </a:p>
            </p:txBody>
          </p:sp>
          <p:sp>
            <p:nvSpPr>
              <p:cNvPr id="109584" name="Text Box 90"/>
              <p:cNvSpPr txBox="1">
                <a:spLocks noChangeArrowheads="1"/>
              </p:cNvSpPr>
              <p:nvPr/>
            </p:nvSpPr>
            <p:spPr bwMode="auto">
              <a:xfrm>
                <a:off x="4365625" y="1671638"/>
                <a:ext cx="1208088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/>
                  <a:t>source </a:t>
                </a:r>
              </a:p>
            </p:txBody>
          </p:sp>
          <p:sp>
            <p:nvSpPr>
              <p:cNvPr id="109585" name="Text Box 91"/>
              <p:cNvSpPr txBox="1">
                <a:spLocks noChangeArrowheads="1"/>
              </p:cNvSpPr>
              <p:nvPr/>
            </p:nvSpPr>
            <p:spPr bwMode="auto">
              <a:xfrm>
                <a:off x="3937000" y="2378075"/>
                <a:ext cx="1806575" cy="406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000">
                    <a:solidFill>
                      <a:schemeClr val="tx2"/>
                    </a:solidFill>
                  </a:rPr>
                  <a:t>artificial star</a:t>
                </a:r>
              </a:p>
            </p:txBody>
          </p:sp>
        </p:grpSp>
        <p:sp>
          <p:nvSpPr>
            <p:cNvPr id="5" name="ZoneTexte 4"/>
            <p:cNvSpPr txBox="1"/>
            <p:nvPr/>
          </p:nvSpPr>
          <p:spPr>
            <a:xfrm>
              <a:off x="5961765" y="1648758"/>
              <a:ext cx="31422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smtClean="0"/>
                <a:t>lumière dispersée</a:t>
              </a:r>
              <a:endParaRPr lang="fr-FR" sz="2800"/>
            </a:p>
          </p:txBody>
        </p:sp>
      </p:grpSp>
    </p:spTree>
    <p:extLst>
      <p:ext uri="{BB962C8B-B14F-4D97-AF65-F5344CB8AC3E}">
        <p14:creationId xmlns:p14="http://schemas.microsoft.com/office/powerpoint/2010/main" val="167559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117" descr="D:\0_0_0_prep IRAP\0_0_slides IRAP\franges_roque_instr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2700"/>
            <a:ext cx="91741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1116" descr="D:\0_0_0_prep IRAP\0_0_slides IRAP\frang_jeudi_18_02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3554413"/>
            <a:ext cx="3184525" cy="257968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6" name="Rectangle 109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833688" y="266700"/>
            <a:ext cx="5791200" cy="576263"/>
          </a:xfrm>
          <a:solidFill>
            <a:schemeClr val="accent1"/>
          </a:solidFill>
          <a:ln w="57150">
            <a:solidFill>
              <a:srgbClr val="FF33CC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>
                <a:latin typeface="Comic Sans MS" pitchFamily="66" charset="0"/>
              </a:rPr>
              <a:t>domestic set-up and observation</a:t>
            </a:r>
          </a:p>
        </p:txBody>
      </p:sp>
      <p:sp>
        <p:nvSpPr>
          <p:cNvPr id="110597" name="Rectangle 1118"/>
          <p:cNvSpPr>
            <a:spLocks noChangeArrowheads="1"/>
          </p:cNvSpPr>
          <p:nvPr/>
        </p:nvSpPr>
        <p:spPr bwMode="auto">
          <a:xfrm>
            <a:off x="6748463" y="3279775"/>
            <a:ext cx="1568450" cy="11906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988" y="2758560"/>
            <a:ext cx="2093388" cy="361637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1350" y="-1585913"/>
            <a:ext cx="2044700" cy="26797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t="12074" r="24295" b="23389"/>
          <a:stretch/>
        </p:blipFill>
        <p:spPr bwMode="auto">
          <a:xfrm>
            <a:off x="-5424608" y="2119453"/>
            <a:ext cx="1946516" cy="286992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746500"/>
            <a:ext cx="1206500" cy="1447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4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07817" y="535305"/>
            <a:ext cx="8174183" cy="960986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r-FR" sz="3200" smtClean="0"/>
              <a:t>franges sur source terrestre lointaine</a:t>
            </a:r>
            <a:br>
              <a:rPr lang="fr-FR" sz="3200" smtClean="0"/>
            </a:br>
            <a:r>
              <a:rPr lang="fr-FR" sz="2400" smtClean="0"/>
              <a:t>reflet du soleil sur voiture (en stationnement)</a:t>
            </a:r>
            <a:endParaRPr lang="fr-FR" sz="2800"/>
          </a:p>
        </p:txBody>
      </p:sp>
      <p:sp>
        <p:nvSpPr>
          <p:cNvPr id="2" name="Bouton d’action : Suivant 1">
            <a:hlinkClick r:id="rId2" action="ppaction://hlinkfile" highlightClick="1"/>
          </p:cNvPr>
          <p:cNvSpPr/>
          <p:nvPr/>
        </p:nvSpPr>
        <p:spPr bwMode="auto">
          <a:xfrm>
            <a:off x="367076" y="2937665"/>
            <a:ext cx="1042416" cy="1042416"/>
          </a:xfrm>
          <a:prstGeom prst="actionButtonForwardNext">
            <a:avLst/>
          </a:prstGeom>
          <a:solidFill>
            <a:srgbClr val="FF99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91138" name="Picture 2" descr="C:\Users\yrb\Desktop\Documents\0_0_0_0_0_aRTV_compil\0_0_0_SLIDES RTV chrono\20170516_175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58" y="4206564"/>
            <a:ext cx="2410117" cy="180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C:\Users\yrb\Desktop\Documents\0_0_0_0_0_aRTV_compil\0_0_0_SLIDES RTV chrono\20170516_175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95" y="1607627"/>
            <a:ext cx="2890627" cy="250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yrb\Desktop\Camera\20170516_170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85" y="2045990"/>
            <a:ext cx="2578790" cy="19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5178" y="5931363"/>
            <a:ext cx="8662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/>
              <a:t>fin d’apres-midi, turbulence forte</a:t>
            </a:r>
          </a:p>
          <a:p>
            <a:r>
              <a:rPr lang="fr-FR" sz="2400" smtClean="0"/>
              <a:t>effet limité par emploi de petites ouvertures sur le masque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71487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6792542" cy="956288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observation diurne de franges </a:t>
            </a:r>
            <a:br>
              <a:rPr lang="fr-FR" altLang="fr-FR" sz="3200" smtClean="0"/>
            </a:br>
            <a:r>
              <a:rPr lang="fr-FR" altLang="fr-FR" sz="2400" smtClean="0"/>
              <a:t>sur image du soleil donnée par bille chromée 1 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0" y="3982813"/>
            <a:ext cx="2844595" cy="213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51" y="3982813"/>
            <a:ext cx="2761519" cy="207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2" y="1618615"/>
            <a:ext cx="2769975" cy="207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43" y="1618615"/>
            <a:ext cx="2857632" cy="214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84" y="3982813"/>
            <a:ext cx="2784307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32" y="1639610"/>
            <a:ext cx="2803344" cy="212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6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6842235" cy="956288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observation diurne de franges </a:t>
            </a:r>
            <a:br>
              <a:rPr lang="fr-FR" altLang="fr-FR" sz="3200" smtClean="0"/>
            </a:br>
            <a:r>
              <a:rPr lang="fr-FR" altLang="fr-FR" sz="2400" smtClean="0"/>
              <a:t>sur image du soleil donnée par bille chromée 2 </a:t>
            </a:r>
          </a:p>
        </p:txBody>
      </p:sp>
      <p:sp>
        <p:nvSpPr>
          <p:cNvPr id="2" name="Bouton d’action : Suivant 1">
            <a:hlinkClick r:id="rId2" action="ppaction://hlinkfile" highlightClick="1"/>
          </p:cNvPr>
          <p:cNvSpPr/>
          <p:nvPr/>
        </p:nvSpPr>
        <p:spPr bwMode="auto">
          <a:xfrm>
            <a:off x="1223162" y="2671948"/>
            <a:ext cx="733654" cy="733654"/>
          </a:xfrm>
          <a:prstGeom prst="actionButtonForwardNext">
            <a:avLst/>
          </a:prstGeom>
          <a:solidFill>
            <a:srgbClr val="66CC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Bouton d’action : Suivant 3">
            <a:hlinkClick r:id="rId3" action="ppaction://hlinkfile" highlightClick="1"/>
          </p:cNvPr>
          <p:cNvSpPr/>
          <p:nvPr/>
        </p:nvSpPr>
        <p:spPr bwMode="auto">
          <a:xfrm>
            <a:off x="1223162" y="3510514"/>
            <a:ext cx="733654" cy="733654"/>
          </a:xfrm>
          <a:prstGeom prst="actionButtonForwardNext">
            <a:avLst/>
          </a:prstGeom>
          <a:solidFill>
            <a:srgbClr val="66FF33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Bouton d’action : Suivant 4">
            <a:hlinkClick r:id="rId4" action="ppaction://hlinkfile" highlightClick="1"/>
          </p:cNvPr>
          <p:cNvSpPr/>
          <p:nvPr/>
        </p:nvSpPr>
        <p:spPr bwMode="auto">
          <a:xfrm>
            <a:off x="1233062" y="4363539"/>
            <a:ext cx="733654" cy="733654"/>
          </a:xfrm>
          <a:prstGeom prst="actionButtonForwardNext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1133" y="2186256"/>
            <a:ext cx="883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essayez de reconnaitre la configuration des ouvertures du masque selectionnées</a:t>
            </a:r>
            <a:endParaRPr lang="fr-FR"/>
          </a:p>
        </p:txBody>
      </p:sp>
      <p:sp>
        <p:nvSpPr>
          <p:cNvPr id="7" name="Bouton d’action : Suivant 6">
            <a:hlinkClick r:id="rId5" action="ppaction://hlinkfile" highlightClick="1"/>
          </p:cNvPr>
          <p:cNvSpPr/>
          <p:nvPr/>
        </p:nvSpPr>
        <p:spPr bwMode="auto">
          <a:xfrm>
            <a:off x="1242962" y="5240314"/>
            <a:ext cx="733654" cy="733654"/>
          </a:xfrm>
          <a:prstGeom prst="actionButtonForwardNext">
            <a:avLst/>
          </a:prstGeom>
          <a:solidFill>
            <a:srgbClr val="FFC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6163" y="1673638"/>
            <a:ext cx="703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la terrasse ensoleillée est un generateur efficace de turbulence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4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724849" y="1509680"/>
            <a:ext cx="5284985" cy="1746620"/>
            <a:chOff x="3645331" y="1509680"/>
            <a:chExt cx="5284985" cy="1746620"/>
          </a:xfrm>
        </p:grpSpPr>
        <p:grpSp>
          <p:nvGrpSpPr>
            <p:cNvPr id="59" name="Groupe 58"/>
            <p:cNvGrpSpPr/>
            <p:nvPr/>
          </p:nvGrpSpPr>
          <p:grpSpPr>
            <a:xfrm>
              <a:off x="3645331" y="1509680"/>
              <a:ext cx="5284985" cy="1746620"/>
              <a:chOff x="2056061" y="4165600"/>
              <a:chExt cx="5690939" cy="1955800"/>
            </a:xfrm>
          </p:grpSpPr>
          <p:sp>
            <p:nvSpPr>
              <p:cNvPr id="60" name="Rectangle 59"/>
              <p:cNvSpPr/>
              <p:nvPr/>
            </p:nvSpPr>
            <p:spPr bwMode="auto">
              <a:xfrm>
                <a:off x="5589362" y="4165600"/>
                <a:ext cx="2157638" cy="195580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61" name="Groupe 60"/>
              <p:cNvGrpSpPr/>
              <p:nvPr/>
            </p:nvGrpSpPr>
            <p:grpSpPr>
              <a:xfrm>
                <a:off x="2056061" y="4480505"/>
                <a:ext cx="5367295" cy="1253084"/>
                <a:chOff x="1903661" y="2435805"/>
                <a:chExt cx="5367295" cy="1253084"/>
              </a:xfrm>
            </p:grpSpPr>
            <p:grpSp>
              <p:nvGrpSpPr>
                <p:cNvPr id="63" name="Groupe 62"/>
                <p:cNvGrpSpPr/>
                <p:nvPr/>
              </p:nvGrpSpPr>
              <p:grpSpPr>
                <a:xfrm>
                  <a:off x="5500033" y="2540417"/>
                  <a:ext cx="1770923" cy="964178"/>
                  <a:chOff x="5500033" y="2578517"/>
                  <a:chExt cx="1770923" cy="964178"/>
                </a:xfrm>
              </p:grpSpPr>
              <p:sp>
                <p:nvSpPr>
                  <p:cNvPr id="70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5502353" y="2720069"/>
                    <a:ext cx="54526" cy="82262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71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5501193" y="2960243"/>
                    <a:ext cx="88169" cy="107904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72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5500033" y="3165610"/>
                    <a:ext cx="74248" cy="107904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73" name="Group 72"/>
                  <p:cNvGrpSpPr>
                    <a:grpSpLocks/>
                  </p:cNvGrpSpPr>
                  <p:nvPr/>
                </p:nvGrpSpPr>
                <p:grpSpPr bwMode="auto">
                  <a:xfrm rot="5400000" flipH="1">
                    <a:off x="6648505" y="2919664"/>
                    <a:ext cx="758812" cy="486090"/>
                    <a:chOff x="2218" y="3118"/>
                    <a:chExt cx="654" cy="419"/>
                  </a:xfrm>
                </p:grpSpPr>
                <p:sp>
                  <p:nvSpPr>
                    <p:cNvPr id="76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8" y="3527"/>
                      <a:ext cx="654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2327" y="3118"/>
                      <a:ext cx="445" cy="419"/>
                    </a:xfrm>
                    <a:custGeom>
                      <a:avLst/>
                      <a:gdLst>
                        <a:gd name="T0" fmla="*/ 0 w 445"/>
                        <a:gd name="T1" fmla="*/ 410 h 419"/>
                        <a:gd name="T2" fmla="*/ 55 w 445"/>
                        <a:gd name="T3" fmla="*/ 328 h 419"/>
                        <a:gd name="T4" fmla="*/ 100 w 445"/>
                        <a:gd name="T5" fmla="*/ 410 h 419"/>
                        <a:gd name="T6" fmla="*/ 145 w 445"/>
                        <a:gd name="T7" fmla="*/ 210 h 419"/>
                        <a:gd name="T8" fmla="*/ 191 w 445"/>
                        <a:gd name="T9" fmla="*/ 410 h 419"/>
                        <a:gd name="T10" fmla="*/ 227 w 445"/>
                        <a:gd name="T11" fmla="*/ 0 h 419"/>
                        <a:gd name="T12" fmla="*/ 282 w 445"/>
                        <a:gd name="T13" fmla="*/ 419 h 419"/>
                        <a:gd name="T14" fmla="*/ 318 w 445"/>
                        <a:gd name="T15" fmla="*/ 219 h 419"/>
                        <a:gd name="T16" fmla="*/ 364 w 445"/>
                        <a:gd name="T17" fmla="*/ 419 h 419"/>
                        <a:gd name="T18" fmla="*/ 400 w 445"/>
                        <a:gd name="T19" fmla="*/ 328 h 419"/>
                        <a:gd name="T20" fmla="*/ 445 w 445"/>
                        <a:gd name="T21" fmla="*/ 419 h 4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445" h="419">
                          <a:moveTo>
                            <a:pt x="0" y="410"/>
                          </a:moveTo>
                          <a:lnTo>
                            <a:pt x="55" y="328"/>
                          </a:lnTo>
                          <a:lnTo>
                            <a:pt x="100" y="410"/>
                          </a:lnTo>
                          <a:lnTo>
                            <a:pt x="145" y="210"/>
                          </a:lnTo>
                          <a:lnTo>
                            <a:pt x="191" y="410"/>
                          </a:lnTo>
                          <a:lnTo>
                            <a:pt x="227" y="0"/>
                          </a:lnTo>
                          <a:lnTo>
                            <a:pt x="282" y="419"/>
                          </a:lnTo>
                          <a:lnTo>
                            <a:pt x="318" y="219"/>
                          </a:lnTo>
                          <a:lnTo>
                            <a:pt x="364" y="419"/>
                          </a:lnTo>
                          <a:lnTo>
                            <a:pt x="400" y="328"/>
                          </a:lnTo>
                          <a:lnTo>
                            <a:pt x="445" y="419"/>
                          </a:lnTo>
                        </a:path>
                      </a:pathLst>
                    </a:custGeom>
                    <a:solidFill>
                      <a:srgbClr val="FFFF66"/>
                    </a:solidFill>
                    <a:ln w="9525" cap="flat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74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9362" y="2578517"/>
                    <a:ext cx="813675" cy="3470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r>
                      <a:rPr lang="fr-FR" altLang="fr-FR" sz="1400" smtClean="0"/>
                      <a:t>lentille</a:t>
                    </a:r>
                  </a:p>
                </p:txBody>
              </p:sp>
              <p:sp>
                <p:nvSpPr>
                  <p:cNvPr id="75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5573120" y="2839576"/>
                    <a:ext cx="136894" cy="55924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hlink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4" name="Group 77"/>
                <p:cNvGrpSpPr>
                  <a:grpSpLocks/>
                </p:cNvGrpSpPr>
                <p:nvPr/>
              </p:nvGrpSpPr>
              <p:grpSpPr bwMode="auto">
                <a:xfrm>
                  <a:off x="1903661" y="2435805"/>
                  <a:ext cx="4908468" cy="1253084"/>
                  <a:chOff x="150" y="2604"/>
                  <a:chExt cx="4231" cy="1080"/>
                </a:xfrm>
              </p:grpSpPr>
              <p:sp>
                <p:nvSpPr>
                  <p:cNvPr id="65" name="Freeform 78"/>
                  <p:cNvSpPr>
                    <a:spLocks/>
                  </p:cNvSpPr>
                  <p:nvPr/>
                </p:nvSpPr>
                <p:spPr bwMode="auto">
                  <a:xfrm>
                    <a:off x="216" y="3096"/>
                    <a:ext cx="4165" cy="348"/>
                  </a:xfrm>
                  <a:custGeom>
                    <a:avLst/>
                    <a:gdLst>
                      <a:gd name="T0" fmla="*/ 4146 w 4165"/>
                      <a:gd name="T1" fmla="*/ 0 h 348"/>
                      <a:gd name="T2" fmla="*/ 0 w 4165"/>
                      <a:gd name="T3" fmla="*/ 348 h 348"/>
                      <a:gd name="T4" fmla="*/ 0 w 4165"/>
                      <a:gd name="T5" fmla="*/ 246 h 348"/>
                      <a:gd name="T6" fmla="*/ 4165 w 4165"/>
                      <a:gd name="T7" fmla="*/ 31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165" h="348">
                        <a:moveTo>
                          <a:pt x="4146" y="0"/>
                        </a:moveTo>
                        <a:lnTo>
                          <a:pt x="0" y="348"/>
                        </a:lnTo>
                        <a:lnTo>
                          <a:pt x="0" y="246"/>
                        </a:lnTo>
                        <a:lnTo>
                          <a:pt x="4165" y="31"/>
                        </a:lnTo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2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6" name="Freeform 79"/>
                  <p:cNvSpPr>
                    <a:spLocks/>
                  </p:cNvSpPr>
                  <p:nvPr/>
                </p:nvSpPr>
                <p:spPr bwMode="auto">
                  <a:xfrm>
                    <a:off x="231" y="3090"/>
                    <a:ext cx="4092" cy="144"/>
                  </a:xfrm>
                  <a:custGeom>
                    <a:avLst/>
                    <a:gdLst>
                      <a:gd name="T0" fmla="*/ 4092 w 4092"/>
                      <a:gd name="T1" fmla="*/ 90 h 144"/>
                      <a:gd name="T2" fmla="*/ 0 w 4092"/>
                      <a:gd name="T3" fmla="*/ 144 h 144"/>
                      <a:gd name="T4" fmla="*/ 24 w 4092"/>
                      <a:gd name="T5" fmla="*/ 0 h 144"/>
                      <a:gd name="T6" fmla="*/ 4092 w 4092"/>
                      <a:gd name="T7" fmla="*/ 126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092" h="144">
                        <a:moveTo>
                          <a:pt x="4092" y="90"/>
                        </a:moveTo>
                        <a:lnTo>
                          <a:pt x="0" y="144"/>
                        </a:lnTo>
                        <a:lnTo>
                          <a:pt x="24" y="0"/>
                        </a:lnTo>
                        <a:lnTo>
                          <a:pt x="4092" y="126"/>
                        </a:lnTo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2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8" name="Freeform 81"/>
                  <p:cNvSpPr>
                    <a:spLocks/>
                  </p:cNvSpPr>
                  <p:nvPr/>
                </p:nvSpPr>
                <p:spPr bwMode="auto">
                  <a:xfrm>
                    <a:off x="264" y="2844"/>
                    <a:ext cx="4092" cy="468"/>
                  </a:xfrm>
                  <a:custGeom>
                    <a:avLst/>
                    <a:gdLst>
                      <a:gd name="T0" fmla="*/ 4092 w 4092"/>
                      <a:gd name="T1" fmla="*/ 468 h 468"/>
                      <a:gd name="T2" fmla="*/ 12 w 4092"/>
                      <a:gd name="T3" fmla="*/ 0 h 468"/>
                      <a:gd name="T4" fmla="*/ 0 w 4092"/>
                      <a:gd name="T5" fmla="*/ 138 h 468"/>
                      <a:gd name="T6" fmla="*/ 4062 w 4092"/>
                      <a:gd name="T7" fmla="*/ 420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092" h="468">
                        <a:moveTo>
                          <a:pt x="4092" y="468"/>
                        </a:moveTo>
                        <a:lnTo>
                          <a:pt x="12" y="0"/>
                        </a:lnTo>
                        <a:lnTo>
                          <a:pt x="0" y="138"/>
                        </a:lnTo>
                        <a:lnTo>
                          <a:pt x="4062" y="420"/>
                        </a:lnTo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2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9" name="Freeform 82"/>
                  <p:cNvSpPr>
                    <a:spLocks/>
                  </p:cNvSpPr>
                  <p:nvPr/>
                </p:nvSpPr>
                <p:spPr bwMode="auto">
                  <a:xfrm>
                    <a:off x="330" y="2604"/>
                    <a:ext cx="4038" cy="810"/>
                  </a:xfrm>
                  <a:custGeom>
                    <a:avLst/>
                    <a:gdLst>
                      <a:gd name="T0" fmla="*/ 4038 w 4038"/>
                      <a:gd name="T1" fmla="*/ 810 h 810"/>
                      <a:gd name="T2" fmla="*/ 0 w 4038"/>
                      <a:gd name="T3" fmla="*/ 0 h 810"/>
                      <a:gd name="T4" fmla="*/ 0 w 4038"/>
                      <a:gd name="T5" fmla="*/ 144 h 810"/>
                      <a:gd name="T6" fmla="*/ 4024 w 4038"/>
                      <a:gd name="T7" fmla="*/ 769 h 8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038" h="810">
                        <a:moveTo>
                          <a:pt x="4038" y="810"/>
                        </a:moveTo>
                        <a:lnTo>
                          <a:pt x="0" y="0"/>
                        </a:lnTo>
                        <a:lnTo>
                          <a:pt x="0" y="144"/>
                        </a:lnTo>
                        <a:lnTo>
                          <a:pt x="4024" y="769"/>
                        </a:lnTo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2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7" name="Freeform 80"/>
                  <p:cNvSpPr>
                    <a:spLocks/>
                  </p:cNvSpPr>
                  <p:nvPr/>
                </p:nvSpPr>
                <p:spPr bwMode="auto">
                  <a:xfrm>
                    <a:off x="150" y="3024"/>
                    <a:ext cx="4182" cy="660"/>
                  </a:xfrm>
                  <a:custGeom>
                    <a:avLst/>
                    <a:gdLst>
                      <a:gd name="T0" fmla="*/ 4176 w 4182"/>
                      <a:gd name="T1" fmla="*/ 0 h 660"/>
                      <a:gd name="T2" fmla="*/ 18 w 4182"/>
                      <a:gd name="T3" fmla="*/ 660 h 660"/>
                      <a:gd name="T4" fmla="*/ 0 w 4182"/>
                      <a:gd name="T5" fmla="*/ 570 h 660"/>
                      <a:gd name="T6" fmla="*/ 4182 w 4182"/>
                      <a:gd name="T7" fmla="*/ 36 h 6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182" h="660">
                        <a:moveTo>
                          <a:pt x="4176" y="0"/>
                        </a:moveTo>
                        <a:lnTo>
                          <a:pt x="18" y="660"/>
                        </a:lnTo>
                        <a:lnTo>
                          <a:pt x="0" y="570"/>
                        </a:lnTo>
                        <a:lnTo>
                          <a:pt x="4182" y="36"/>
                        </a:lnTo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2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62" name="Rectangle 61"/>
              <p:cNvSpPr/>
              <p:nvPr/>
            </p:nvSpPr>
            <p:spPr bwMode="auto">
              <a:xfrm>
                <a:off x="5097471" y="4806698"/>
                <a:ext cx="402562" cy="58695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rPr>
                  <a:t>B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5" name="Forme libre 4"/>
            <p:cNvSpPr/>
            <p:nvPr/>
          </p:nvSpPr>
          <p:spPr bwMode="auto">
            <a:xfrm>
              <a:off x="7112000" y="2120900"/>
              <a:ext cx="1054100" cy="469900"/>
            </a:xfrm>
            <a:custGeom>
              <a:avLst/>
              <a:gdLst>
                <a:gd name="connsiteX0" fmla="*/ 0 w 1054100"/>
                <a:gd name="connsiteY0" fmla="*/ 0 h 469900"/>
                <a:gd name="connsiteX1" fmla="*/ 1054100 w 1054100"/>
                <a:gd name="connsiteY1" fmla="*/ 266700 h 469900"/>
                <a:gd name="connsiteX2" fmla="*/ 0 w 105410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69900">
                  <a:moveTo>
                    <a:pt x="0" y="0"/>
                  </a:moveTo>
                  <a:lnTo>
                    <a:pt x="1054100" y="266700"/>
                  </a:lnTo>
                  <a:lnTo>
                    <a:pt x="0" y="469900"/>
                  </a:lnTo>
                </a:path>
              </a:pathLst>
            </a:custGeom>
            <a:noFill/>
            <a:ln w="9525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6963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09563" y="608013"/>
            <a:ext cx="3440663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la configuration Fizeau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834600" y="1244600"/>
            <a:ext cx="2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2152100" y="1498600"/>
            <a:ext cx="254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grpSp>
        <p:nvGrpSpPr>
          <p:cNvPr id="2" name="Groupe 1"/>
          <p:cNvGrpSpPr/>
          <p:nvPr/>
        </p:nvGrpSpPr>
        <p:grpSpPr>
          <a:xfrm>
            <a:off x="5540375" y="3397416"/>
            <a:ext cx="3403600" cy="1700212"/>
            <a:chOff x="5598343" y="1154931"/>
            <a:chExt cx="3403600" cy="1700212"/>
          </a:xfrm>
        </p:grpSpPr>
        <p:grpSp>
          <p:nvGrpSpPr>
            <p:cNvPr id="69641" name="Group 9"/>
            <p:cNvGrpSpPr>
              <a:grpSpLocks/>
            </p:cNvGrpSpPr>
            <p:nvPr/>
          </p:nvGrpSpPr>
          <p:grpSpPr bwMode="auto">
            <a:xfrm>
              <a:off x="5598343" y="1154931"/>
              <a:ext cx="3403600" cy="1700212"/>
              <a:chOff x="372" y="1583"/>
              <a:chExt cx="2110" cy="1054"/>
            </a:xfrm>
          </p:grpSpPr>
          <p:sp>
            <p:nvSpPr>
              <p:cNvPr id="69643" name="Freeform 10"/>
              <p:cNvSpPr>
                <a:spLocks/>
              </p:cNvSpPr>
              <p:nvPr/>
            </p:nvSpPr>
            <p:spPr bwMode="auto">
              <a:xfrm>
                <a:off x="1774" y="2007"/>
                <a:ext cx="462" cy="214"/>
              </a:xfrm>
              <a:custGeom>
                <a:avLst/>
                <a:gdLst>
                  <a:gd name="T0" fmla="*/ 0 w 462"/>
                  <a:gd name="T1" fmla="*/ 0 h 214"/>
                  <a:gd name="T2" fmla="*/ 462 w 462"/>
                  <a:gd name="T3" fmla="*/ 119 h 214"/>
                  <a:gd name="T4" fmla="*/ 0 w 462"/>
                  <a:gd name="T5" fmla="*/ 214 h 2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2" h="214">
                    <a:moveTo>
                      <a:pt x="0" y="0"/>
                    </a:moveTo>
                    <a:lnTo>
                      <a:pt x="462" y="119"/>
                    </a:lnTo>
                    <a:lnTo>
                      <a:pt x="0" y="21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644" name="Oval 11"/>
              <p:cNvSpPr>
                <a:spLocks noChangeArrowheads="1"/>
              </p:cNvSpPr>
              <p:nvPr/>
            </p:nvSpPr>
            <p:spPr bwMode="auto">
              <a:xfrm>
                <a:off x="1013" y="1662"/>
                <a:ext cx="104" cy="88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69645" name="Group 12"/>
              <p:cNvGrpSpPr>
                <a:grpSpLocks/>
              </p:cNvGrpSpPr>
              <p:nvPr/>
            </p:nvGrpSpPr>
            <p:grpSpPr bwMode="auto">
              <a:xfrm>
                <a:off x="944" y="1654"/>
                <a:ext cx="39" cy="888"/>
                <a:chOff x="944" y="1654"/>
                <a:chExt cx="39" cy="888"/>
              </a:xfrm>
            </p:grpSpPr>
            <p:sp>
              <p:nvSpPr>
                <p:cNvPr id="69661" name="Rectangle 13"/>
                <p:cNvSpPr>
                  <a:spLocks noChangeArrowheads="1"/>
                </p:cNvSpPr>
                <p:nvPr/>
              </p:nvSpPr>
              <p:spPr bwMode="auto">
                <a:xfrm>
                  <a:off x="946" y="1654"/>
                  <a:ext cx="16" cy="88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FF0066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9662" name="Rectangle 14"/>
                <p:cNvSpPr>
                  <a:spLocks noChangeArrowheads="1"/>
                </p:cNvSpPr>
                <p:nvPr/>
              </p:nvSpPr>
              <p:spPr bwMode="auto">
                <a:xfrm>
                  <a:off x="944" y="1753"/>
                  <a:ext cx="39" cy="8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66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9663" name="Rectangle 15"/>
                <p:cNvSpPr>
                  <a:spLocks noChangeArrowheads="1"/>
                </p:cNvSpPr>
                <p:nvPr/>
              </p:nvSpPr>
              <p:spPr bwMode="auto">
                <a:xfrm>
                  <a:off x="944" y="2356"/>
                  <a:ext cx="31" cy="8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66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69646" name="Freeform 16"/>
              <p:cNvSpPr>
                <a:spLocks/>
              </p:cNvSpPr>
              <p:nvPr/>
            </p:nvSpPr>
            <p:spPr bwMode="auto">
              <a:xfrm>
                <a:off x="372" y="1793"/>
                <a:ext cx="1402" cy="602"/>
              </a:xfrm>
              <a:custGeom>
                <a:avLst/>
                <a:gdLst>
                  <a:gd name="T0" fmla="*/ 8 w 1402"/>
                  <a:gd name="T1" fmla="*/ 0 h 602"/>
                  <a:gd name="T2" fmla="*/ 685 w 1402"/>
                  <a:gd name="T3" fmla="*/ 0 h 602"/>
                  <a:gd name="T4" fmla="*/ 1402 w 1402"/>
                  <a:gd name="T5" fmla="*/ 436 h 602"/>
                  <a:gd name="T6" fmla="*/ 1394 w 1402"/>
                  <a:gd name="T7" fmla="*/ 198 h 602"/>
                  <a:gd name="T8" fmla="*/ 685 w 1402"/>
                  <a:gd name="T9" fmla="*/ 602 h 602"/>
                  <a:gd name="T10" fmla="*/ 0 w 1402"/>
                  <a:gd name="T11" fmla="*/ 602 h 6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02" h="602">
                    <a:moveTo>
                      <a:pt x="8" y="0"/>
                    </a:moveTo>
                    <a:lnTo>
                      <a:pt x="685" y="0"/>
                    </a:lnTo>
                    <a:lnTo>
                      <a:pt x="1402" y="436"/>
                    </a:lnTo>
                    <a:lnTo>
                      <a:pt x="1394" y="198"/>
                    </a:lnTo>
                    <a:lnTo>
                      <a:pt x="685" y="602"/>
                    </a:lnTo>
                    <a:lnTo>
                      <a:pt x="0" y="60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647" name="Oval 17"/>
              <p:cNvSpPr>
                <a:spLocks noChangeArrowheads="1"/>
              </p:cNvSpPr>
              <p:nvPr/>
            </p:nvSpPr>
            <p:spPr bwMode="auto">
              <a:xfrm>
                <a:off x="1746" y="1971"/>
                <a:ext cx="56" cy="29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9648" name="Oval 18"/>
              <p:cNvSpPr>
                <a:spLocks noChangeArrowheads="1"/>
              </p:cNvSpPr>
              <p:nvPr/>
            </p:nvSpPr>
            <p:spPr bwMode="auto">
              <a:xfrm>
                <a:off x="1798" y="2007"/>
                <a:ext cx="40" cy="7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9649" name="Rectangle 19"/>
              <p:cNvSpPr>
                <a:spLocks noChangeArrowheads="1"/>
              </p:cNvSpPr>
              <p:nvPr/>
            </p:nvSpPr>
            <p:spPr bwMode="auto">
              <a:xfrm>
                <a:off x="786" y="1991"/>
                <a:ext cx="120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400"/>
                  <a:t>B</a:t>
                </a:r>
                <a:endParaRPr lang="fr-FR" altLang="fr-FR" sz="4000"/>
              </a:p>
            </p:txBody>
          </p:sp>
          <p:sp>
            <p:nvSpPr>
              <p:cNvPr id="69650" name="Rectangle 20"/>
              <p:cNvSpPr>
                <a:spLocks noChangeArrowheads="1"/>
              </p:cNvSpPr>
              <p:nvPr/>
            </p:nvSpPr>
            <p:spPr bwMode="auto">
              <a:xfrm>
                <a:off x="1830" y="2189"/>
                <a:ext cx="11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400">
                    <a:solidFill>
                      <a:srgbClr val="000000"/>
                    </a:solidFill>
                  </a:rPr>
                  <a:t>b</a:t>
                </a:r>
                <a:endParaRPr lang="fr-FR" altLang="fr-FR" sz="2000"/>
              </a:p>
            </p:txBody>
          </p:sp>
          <p:grpSp>
            <p:nvGrpSpPr>
              <p:cNvPr id="69651" name="Group 21"/>
              <p:cNvGrpSpPr>
                <a:grpSpLocks/>
              </p:cNvGrpSpPr>
              <p:nvPr/>
            </p:nvGrpSpPr>
            <p:grpSpPr bwMode="auto">
              <a:xfrm>
                <a:off x="2220" y="1943"/>
                <a:ext cx="48" cy="381"/>
                <a:chOff x="2220" y="1943"/>
                <a:chExt cx="48" cy="381"/>
              </a:xfrm>
            </p:grpSpPr>
            <p:sp>
              <p:nvSpPr>
                <p:cNvPr id="69659" name="Freeform 22"/>
                <p:cNvSpPr>
                  <a:spLocks/>
                </p:cNvSpPr>
                <p:nvPr/>
              </p:nvSpPr>
              <p:spPr bwMode="auto">
                <a:xfrm>
                  <a:off x="2220" y="1943"/>
                  <a:ext cx="48" cy="95"/>
                </a:xfrm>
                <a:custGeom>
                  <a:avLst/>
                  <a:gdLst>
                    <a:gd name="T0" fmla="*/ 24 w 48"/>
                    <a:gd name="T1" fmla="*/ 0 h 95"/>
                    <a:gd name="T2" fmla="*/ 48 w 48"/>
                    <a:gd name="T3" fmla="*/ 95 h 95"/>
                    <a:gd name="T4" fmla="*/ 24 w 48"/>
                    <a:gd name="T5" fmla="*/ 95 h 95"/>
                    <a:gd name="T6" fmla="*/ 0 w 48"/>
                    <a:gd name="T7" fmla="*/ 95 h 95"/>
                    <a:gd name="T8" fmla="*/ 24 w 48"/>
                    <a:gd name="T9" fmla="*/ 0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95">
                      <a:moveTo>
                        <a:pt x="24" y="0"/>
                      </a:moveTo>
                      <a:lnTo>
                        <a:pt x="48" y="95"/>
                      </a:lnTo>
                      <a:lnTo>
                        <a:pt x="24" y="95"/>
                      </a:lnTo>
                      <a:lnTo>
                        <a:pt x="0" y="9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660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244" y="2038"/>
                  <a:ext cx="1" cy="28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9652" name="Oval 24"/>
              <p:cNvSpPr>
                <a:spLocks noChangeArrowheads="1"/>
              </p:cNvSpPr>
              <p:nvPr/>
            </p:nvSpPr>
            <p:spPr bwMode="auto">
              <a:xfrm>
                <a:off x="1806" y="2165"/>
                <a:ext cx="40" cy="7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69653" name="Group 25"/>
              <p:cNvGrpSpPr>
                <a:grpSpLocks/>
              </p:cNvGrpSpPr>
              <p:nvPr/>
            </p:nvGrpSpPr>
            <p:grpSpPr bwMode="auto">
              <a:xfrm>
                <a:off x="1798" y="2007"/>
                <a:ext cx="48" cy="230"/>
                <a:chOff x="1798" y="2007"/>
                <a:chExt cx="48" cy="230"/>
              </a:xfrm>
            </p:grpSpPr>
            <p:sp>
              <p:nvSpPr>
                <p:cNvPr id="69657" name="Oval 26"/>
                <p:cNvSpPr>
                  <a:spLocks noChangeArrowheads="1"/>
                </p:cNvSpPr>
                <p:nvPr/>
              </p:nvSpPr>
              <p:spPr bwMode="auto">
                <a:xfrm>
                  <a:off x="1798" y="2007"/>
                  <a:ext cx="40" cy="79"/>
                </a:xfrm>
                <a:prstGeom prst="ellipse">
                  <a:avLst/>
                </a:prstGeom>
                <a:noFill/>
                <a:ln w="25400">
                  <a:solidFill>
                    <a:srgbClr val="3399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9658" name="Oval 27"/>
                <p:cNvSpPr>
                  <a:spLocks noChangeArrowheads="1"/>
                </p:cNvSpPr>
                <p:nvPr/>
              </p:nvSpPr>
              <p:spPr bwMode="auto">
                <a:xfrm>
                  <a:off x="1806" y="2165"/>
                  <a:ext cx="40" cy="72"/>
                </a:xfrm>
                <a:prstGeom prst="ellipse">
                  <a:avLst/>
                </a:prstGeom>
                <a:noFill/>
                <a:ln w="25400">
                  <a:solidFill>
                    <a:srgbClr val="3399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69654" name="Rectangle 28"/>
              <p:cNvSpPr>
                <a:spLocks noChangeArrowheads="1"/>
              </p:cNvSpPr>
              <p:nvPr/>
            </p:nvSpPr>
            <p:spPr bwMode="auto">
              <a:xfrm>
                <a:off x="1027" y="1591"/>
                <a:ext cx="1455" cy="1046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9655" name="Text Box 29"/>
              <p:cNvSpPr txBox="1">
                <a:spLocks noChangeArrowheads="1"/>
              </p:cNvSpPr>
              <p:nvPr/>
            </p:nvSpPr>
            <p:spPr bwMode="auto">
              <a:xfrm>
                <a:off x="444" y="1583"/>
                <a:ext cx="554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/>
                  <a:t>entrée</a:t>
                </a:r>
              </a:p>
            </p:txBody>
          </p:sp>
          <p:sp>
            <p:nvSpPr>
              <p:cNvPr id="69656" name="Text Box 30"/>
              <p:cNvSpPr txBox="1">
                <a:spLocks noChangeArrowheads="1"/>
              </p:cNvSpPr>
              <p:nvPr/>
            </p:nvSpPr>
            <p:spPr bwMode="auto">
              <a:xfrm>
                <a:off x="1734" y="1683"/>
                <a:ext cx="508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/>
                  <a:t>sortie</a:t>
                </a:r>
              </a:p>
            </p:txBody>
          </p:sp>
        </p:grpSp>
        <p:sp>
          <p:nvSpPr>
            <p:cNvPr id="69642" name="Oval 31"/>
            <p:cNvSpPr>
              <a:spLocks noChangeArrowheads="1"/>
            </p:cNvSpPr>
            <p:nvPr/>
          </p:nvSpPr>
          <p:spPr bwMode="auto">
            <a:xfrm>
              <a:off x="7458893" y="1797868"/>
              <a:ext cx="115888" cy="363537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84180" y="1100021"/>
            <a:ext cx="846607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smtClean="0"/>
              <a:t>c’est celle qu’on utilise quand on a un telescope (ou une simple lentille)</a:t>
            </a:r>
          </a:p>
          <a:p>
            <a:r>
              <a:rPr lang="fr-FR" altLang="fr-FR" sz="2000" smtClean="0"/>
              <a:t> avec un masque à ouvertures</a:t>
            </a:r>
            <a:endParaRPr lang="fr-FR" altLang="fr-FR" sz="1050"/>
          </a:p>
        </p:txBody>
      </p:sp>
      <p:grpSp>
        <p:nvGrpSpPr>
          <p:cNvPr id="3" name="Groupe 2"/>
          <p:cNvGrpSpPr/>
          <p:nvPr/>
        </p:nvGrpSpPr>
        <p:grpSpPr>
          <a:xfrm>
            <a:off x="31171" y="4156779"/>
            <a:ext cx="6895420" cy="2726941"/>
            <a:chOff x="31171" y="4156779"/>
            <a:chExt cx="6895420" cy="2726941"/>
          </a:xfrm>
        </p:grpSpPr>
        <p:pic>
          <p:nvPicPr>
            <p:cNvPr id="69638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1" y="5066954"/>
              <a:ext cx="6895420" cy="1816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198139" y="4156779"/>
              <a:ext cx="4590016" cy="833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 b="1" smtClean="0">
                  <a:solidFill>
                    <a:schemeClr val="accent6"/>
                  </a:solidFill>
                </a:rPr>
                <a:t>Alors si B augmente, b aussi </a:t>
              </a:r>
            </a:p>
            <a:p>
              <a:r>
                <a:rPr lang="fr-FR" altLang="fr-FR" sz="2400" b="1" smtClean="0">
                  <a:solidFill>
                    <a:schemeClr val="accent6"/>
                  </a:solidFill>
                </a:rPr>
                <a:t>et les franges se resserrent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84180" y="2043045"/>
            <a:ext cx="5613921" cy="825568"/>
            <a:chOff x="284180" y="2043045"/>
            <a:chExt cx="5613921" cy="825568"/>
          </a:xfrm>
        </p:grpSpPr>
        <p:sp>
          <p:nvSpPr>
            <p:cNvPr id="53" name="Text Box 5"/>
            <p:cNvSpPr txBox="1">
              <a:spLocks noChangeArrowheads="1"/>
            </p:cNvSpPr>
            <p:nvPr/>
          </p:nvSpPr>
          <p:spPr bwMode="auto">
            <a:xfrm>
              <a:off x="284180" y="2043045"/>
              <a:ext cx="4575589" cy="71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avec une simple lentille l’interfrange </a:t>
              </a:r>
            </a:p>
            <a:p>
              <a:r>
                <a:rPr lang="fr-FR" altLang="fr-FR" sz="2000" smtClean="0"/>
                <a:t>observé au foyer est donné par</a:t>
              </a:r>
            </a:p>
          </p:txBody>
        </p:sp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6551299"/>
                </p:ext>
              </p:extLst>
            </p:nvPr>
          </p:nvGraphicFramePr>
          <p:xfrm>
            <a:off x="4630738" y="2190849"/>
            <a:ext cx="1267363" cy="6777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374" name="Équation" r:id="rId4" imgW="368280" imgH="330120" progId="Equation.3">
                    <p:embed/>
                  </p:oleObj>
                </mc:Choice>
                <mc:Fallback>
                  <p:oleObj name="Équation" r:id="rId4" imgW="368280" imgH="330120" progId="Equation.3">
                    <p:embed/>
                    <p:pic>
                      <p:nvPicPr>
                        <p:cNvPr id="0" name="Obje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0738" y="2190849"/>
                          <a:ext cx="1267363" cy="6777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e 7"/>
          <p:cNvGrpSpPr/>
          <p:nvPr/>
        </p:nvGrpSpPr>
        <p:grpSpPr>
          <a:xfrm>
            <a:off x="333202" y="2889250"/>
            <a:ext cx="5361061" cy="1232947"/>
            <a:chOff x="333202" y="2889250"/>
            <a:chExt cx="5361061" cy="1232947"/>
          </a:xfrm>
        </p:grpSpPr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333202" y="3104353"/>
              <a:ext cx="5361061" cy="1017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avec un telescope on a </a:t>
              </a:r>
            </a:p>
            <a:p>
              <a:endParaRPr lang="fr-FR" altLang="fr-FR" sz="2000"/>
            </a:p>
            <a:p>
              <a:r>
                <a:rPr lang="fr-FR" altLang="fr-FR" sz="2000" smtClean="0"/>
                <a:t>mais b  est simplement une  reduction de B </a:t>
              </a:r>
            </a:p>
          </p:txBody>
        </p:sp>
        <p:graphicFrame>
          <p:nvGraphicFramePr>
            <p:cNvPr id="6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0164174"/>
                </p:ext>
              </p:extLst>
            </p:nvPr>
          </p:nvGraphicFramePr>
          <p:xfrm>
            <a:off x="3265488" y="2889250"/>
            <a:ext cx="1476375" cy="817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375" name="Équation" r:id="rId6" imgW="355320" imgH="330120" progId="Equation.3">
                    <p:embed/>
                  </p:oleObj>
                </mc:Choice>
                <mc:Fallback>
                  <p:oleObj name="Équation" r:id="rId6" imgW="355320" imgH="330120" progId="Equation.3">
                    <p:embed/>
                    <p:pic>
                      <p:nvPicPr>
                        <p:cNvPr id="0" name="Obje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5488" y="2889250"/>
                          <a:ext cx="1476375" cy="817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5909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4848225" cy="528638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/>
              <a:t>une réponse au problème  ??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223838" y="1338263"/>
            <a:ext cx="9072012" cy="538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400" b="1">
                <a:sym typeface="Wingdings" pitchFamily="2" charset="2"/>
              </a:rPr>
              <a:t>l'imagerie traditionnelle ne répond plus</a:t>
            </a:r>
          </a:p>
          <a:p>
            <a:endParaRPr lang="fr-FR" altLang="fr-FR" sz="2400" b="1">
              <a:sym typeface="Wingdings" pitchFamily="2" charset="2"/>
            </a:endParaRPr>
          </a:p>
          <a:p>
            <a:r>
              <a:rPr lang="fr-FR" altLang="fr-FR" sz="2400" b="1">
                <a:sym typeface="Wingdings" pitchFamily="2" charset="2"/>
              </a:rPr>
              <a:t>il faut trouver une autre façon de connaitre la physionomie</a:t>
            </a:r>
          </a:p>
          <a:p>
            <a:r>
              <a:rPr lang="fr-FR" altLang="fr-FR" sz="2400" b="1">
                <a:sym typeface="Wingdings" pitchFamily="2" charset="2"/>
              </a:rPr>
              <a:t>ou au minimum de </a:t>
            </a:r>
            <a:r>
              <a:rPr lang="fr-FR" altLang="fr-FR" sz="2400" b="1" smtClean="0">
                <a:sym typeface="Wingdings" pitchFamily="2" charset="2"/>
              </a:rPr>
              <a:t>determiner </a:t>
            </a:r>
          </a:p>
          <a:p>
            <a:r>
              <a:rPr lang="fr-FR" altLang="fr-FR" sz="2400" b="1" smtClean="0">
                <a:sym typeface="Wingdings" pitchFamily="2" charset="2"/>
              </a:rPr>
              <a:t>des </a:t>
            </a:r>
            <a:r>
              <a:rPr lang="fr-FR" altLang="fr-FR" sz="2400" b="1">
                <a:sym typeface="Wingdings" pitchFamily="2" charset="2"/>
              </a:rPr>
              <a:t>parametres de la distribution spatio-angulaire</a:t>
            </a:r>
          </a:p>
          <a:p>
            <a:endParaRPr lang="fr-FR" altLang="fr-FR" sz="2400" b="1">
              <a:solidFill>
                <a:schemeClr val="accent2"/>
              </a:solidFill>
              <a:sym typeface="Wingdings" pitchFamily="2" charset="2"/>
            </a:endParaRPr>
          </a:p>
          <a:p>
            <a:r>
              <a:rPr lang="fr-FR" altLang="fr-FR" sz="2000">
                <a:solidFill>
                  <a:schemeClr val="accent2"/>
                </a:solidFill>
                <a:sym typeface="Wingdings" pitchFamily="2" charset="2"/>
              </a:rPr>
              <a:t>cette methode est appelée </a:t>
            </a:r>
            <a:r>
              <a:rPr lang="fr-FR" altLang="fr-FR" sz="2800" b="1">
                <a:solidFill>
                  <a:schemeClr val="accent2"/>
                </a:solidFill>
                <a:sym typeface="Wingdings" pitchFamily="2" charset="2"/>
              </a:rPr>
              <a:t>synthese d'ouverture </a:t>
            </a:r>
          </a:p>
          <a:p>
            <a:r>
              <a:rPr lang="fr-FR" altLang="fr-FR" sz="2000">
                <a:solidFill>
                  <a:schemeClr val="accent2"/>
                </a:solidFill>
                <a:sym typeface="Wingdings" pitchFamily="2" charset="2"/>
              </a:rPr>
              <a:t>elle se fonde sur l'</a:t>
            </a:r>
            <a:r>
              <a:rPr lang="fr-FR" altLang="fr-FR" sz="2800" b="1">
                <a:solidFill>
                  <a:schemeClr val="accent2"/>
                </a:solidFill>
                <a:sym typeface="Wingdings" pitchFamily="2" charset="2"/>
              </a:rPr>
              <a:t>interferometrie </a:t>
            </a:r>
            <a:endParaRPr lang="fr-FR" altLang="fr-FR" sz="2800" b="1" smtClean="0">
              <a:solidFill>
                <a:schemeClr val="accent2"/>
              </a:solidFill>
              <a:sym typeface="Wingdings" pitchFamily="2" charset="2"/>
            </a:endParaRPr>
          </a:p>
          <a:p>
            <a:endParaRPr lang="fr-FR" altLang="fr-FR" sz="2800" b="1" smtClean="0">
              <a:solidFill>
                <a:schemeClr val="accent2"/>
              </a:solidFill>
              <a:sym typeface="Wingdings" pitchFamily="2" charset="2"/>
            </a:endParaRPr>
          </a:p>
          <a:p>
            <a:r>
              <a:rPr lang="fr-FR" altLang="fr-FR" sz="2400" b="1" smtClean="0">
                <a:sym typeface="Wingdings" pitchFamily="2" charset="2"/>
              </a:rPr>
              <a:t>qui est une des méthodes de la </a:t>
            </a:r>
          </a:p>
          <a:p>
            <a:r>
              <a:rPr lang="fr-FR" altLang="fr-FR" sz="2800" b="1" smtClean="0">
                <a:solidFill>
                  <a:schemeClr val="accent2"/>
                </a:solidFill>
                <a:sym typeface="Wingdings" pitchFamily="2" charset="2"/>
              </a:rPr>
              <a:t>Haute Résolution Angulaire</a:t>
            </a:r>
            <a:endParaRPr lang="fr-FR" altLang="fr-FR" sz="2800" b="1">
              <a:solidFill>
                <a:schemeClr val="accent2"/>
              </a:solidFill>
              <a:sym typeface="Wingdings" pitchFamily="2" charset="2"/>
            </a:endParaRPr>
          </a:p>
          <a:p>
            <a:endParaRPr lang="fr-FR" altLang="fr-FR" sz="2400" b="1">
              <a:solidFill>
                <a:schemeClr val="accent2"/>
              </a:solidFill>
              <a:sym typeface="Wingdings" pitchFamily="2" charset="2"/>
            </a:endParaRPr>
          </a:p>
          <a:p>
            <a:r>
              <a:rPr lang="fr-FR" altLang="fr-FR" sz="2000">
                <a:sym typeface="Wingdings" pitchFamily="2" charset="2"/>
              </a:rPr>
              <a:t>	des mots spéciques qu'on va ( un peu)   expliciter</a:t>
            </a:r>
          </a:p>
          <a:p>
            <a:endParaRPr lang="fr-FR" altLang="fr-FR" sz="200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85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92336" y="621632"/>
            <a:ext cx="7658100" cy="596900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2800" smtClean="0"/>
              <a:t>  passer des franges à de l’info sur la source </a:t>
            </a:r>
            <a:endParaRPr lang="fr-FR" sz="2800"/>
          </a:p>
        </p:txBody>
      </p:sp>
      <p:grpSp>
        <p:nvGrpSpPr>
          <p:cNvPr id="2" name="Groupe 1"/>
          <p:cNvGrpSpPr/>
          <p:nvPr/>
        </p:nvGrpSpPr>
        <p:grpSpPr>
          <a:xfrm>
            <a:off x="217488" y="1397335"/>
            <a:ext cx="8883650" cy="2528766"/>
            <a:chOff x="217488" y="1397335"/>
            <a:chExt cx="8883650" cy="2528766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217488" y="1397335"/>
              <a:ext cx="8883650" cy="533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500" tIns="25400" rIns="63500" bIns="25400">
              <a:spAutoFit/>
            </a:bodyPr>
            <a:lstStyle>
              <a:lvl1pPr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7000"/>
                </a:lnSpc>
              </a:pPr>
              <a:r>
                <a:rPr lang="fr-FR" altLang="fr-FR" smtClean="0"/>
                <a:t>rappel , sondage de la source :</a:t>
              </a:r>
            </a:p>
            <a:p>
              <a:pPr>
                <a:lnSpc>
                  <a:spcPct val="87000"/>
                </a:lnSpc>
              </a:pPr>
              <a:r>
                <a:rPr lang="fr-FR" altLang="fr-FR" smtClean="0"/>
                <a:t>report </a:t>
              </a:r>
              <a:r>
                <a:rPr lang="fr-FR" altLang="fr-FR"/>
                <a:t>vers le ciel de l'image obtenue pour une source </a:t>
              </a:r>
              <a:r>
                <a:rPr lang="fr-FR" altLang="fr-FR" smtClean="0"/>
                <a:t>ponctuelle</a:t>
              </a:r>
              <a:endParaRPr lang="fr-FR" altLang="fr-FR"/>
            </a:p>
          </p:txBody>
        </p:sp>
        <p:grpSp>
          <p:nvGrpSpPr>
            <p:cNvPr id="24" name="Group 98"/>
            <p:cNvGrpSpPr>
              <a:grpSpLocks/>
            </p:cNvGrpSpPr>
            <p:nvPr/>
          </p:nvGrpSpPr>
          <p:grpSpPr bwMode="auto">
            <a:xfrm>
              <a:off x="1096390" y="1930613"/>
              <a:ext cx="3443288" cy="1995488"/>
              <a:chOff x="702" y="1539"/>
              <a:chExt cx="2169" cy="1257"/>
            </a:xfrm>
          </p:grpSpPr>
          <p:grpSp>
            <p:nvGrpSpPr>
              <p:cNvPr id="41" name="Group 8"/>
              <p:cNvGrpSpPr>
                <a:grpSpLocks/>
              </p:cNvGrpSpPr>
              <p:nvPr/>
            </p:nvGrpSpPr>
            <p:grpSpPr bwMode="auto">
              <a:xfrm>
                <a:off x="702" y="1539"/>
                <a:ext cx="2169" cy="1257"/>
                <a:chOff x="3290" y="1373"/>
                <a:chExt cx="1803" cy="1045"/>
              </a:xfrm>
            </p:grpSpPr>
            <p:sp>
              <p:nvSpPr>
                <p:cNvPr id="54" name="Oval 9"/>
                <p:cNvSpPr>
                  <a:spLocks noChangeArrowheads="1"/>
                </p:cNvSpPr>
                <p:nvPr/>
              </p:nvSpPr>
              <p:spPr bwMode="auto">
                <a:xfrm>
                  <a:off x="4315" y="1794"/>
                  <a:ext cx="72" cy="313"/>
                </a:xfrm>
                <a:prstGeom prst="ellips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55" name="Freeform 10"/>
                <p:cNvSpPr>
                  <a:spLocks/>
                </p:cNvSpPr>
                <p:nvPr/>
              </p:nvSpPr>
              <p:spPr bwMode="auto">
                <a:xfrm>
                  <a:off x="3573" y="1882"/>
                  <a:ext cx="1271" cy="137"/>
                </a:xfrm>
                <a:custGeom>
                  <a:avLst/>
                  <a:gdLst>
                    <a:gd name="T0" fmla="*/ 51 w 1271"/>
                    <a:gd name="T1" fmla="*/ 0 h 137"/>
                    <a:gd name="T2" fmla="*/ 1271 w 1271"/>
                    <a:gd name="T3" fmla="*/ 108 h 137"/>
                    <a:gd name="T4" fmla="*/ 1271 w 1271"/>
                    <a:gd name="T5" fmla="*/ 15 h 137"/>
                    <a:gd name="T6" fmla="*/ 46 w 1271"/>
                    <a:gd name="T7" fmla="*/ 137 h 137"/>
                    <a:gd name="T8" fmla="*/ 10 w 1271"/>
                    <a:gd name="T9" fmla="*/ 113 h 137"/>
                    <a:gd name="T10" fmla="*/ 0 w 1271"/>
                    <a:gd name="T11" fmla="*/ 73 h 137"/>
                    <a:gd name="T12" fmla="*/ 10 w 1271"/>
                    <a:gd name="T13" fmla="*/ 29 h 137"/>
                    <a:gd name="T14" fmla="*/ 30 w 1271"/>
                    <a:gd name="T15" fmla="*/ 10 h 137"/>
                    <a:gd name="T16" fmla="*/ 61 w 1271"/>
                    <a:gd name="T17" fmla="*/ 5 h 137"/>
                    <a:gd name="T18" fmla="*/ 51 w 1271"/>
                    <a:gd name="T19" fmla="*/ 0 h 1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71" h="137">
                      <a:moveTo>
                        <a:pt x="51" y="0"/>
                      </a:moveTo>
                      <a:lnTo>
                        <a:pt x="1271" y="108"/>
                      </a:lnTo>
                      <a:lnTo>
                        <a:pt x="1271" y="15"/>
                      </a:lnTo>
                      <a:lnTo>
                        <a:pt x="46" y="137"/>
                      </a:lnTo>
                      <a:lnTo>
                        <a:pt x="10" y="113"/>
                      </a:lnTo>
                      <a:lnTo>
                        <a:pt x="0" y="73"/>
                      </a:lnTo>
                      <a:lnTo>
                        <a:pt x="10" y="29"/>
                      </a:lnTo>
                      <a:lnTo>
                        <a:pt x="30" y="10"/>
                      </a:lnTo>
                      <a:lnTo>
                        <a:pt x="61" y="5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" name="Freeform 11"/>
                <p:cNvSpPr>
                  <a:spLocks/>
                </p:cNvSpPr>
                <p:nvPr/>
              </p:nvSpPr>
              <p:spPr bwMode="auto">
                <a:xfrm>
                  <a:off x="3573" y="1882"/>
                  <a:ext cx="1271" cy="137"/>
                </a:xfrm>
                <a:custGeom>
                  <a:avLst/>
                  <a:gdLst>
                    <a:gd name="T0" fmla="*/ 51 w 1271"/>
                    <a:gd name="T1" fmla="*/ 0 h 137"/>
                    <a:gd name="T2" fmla="*/ 1271 w 1271"/>
                    <a:gd name="T3" fmla="*/ 108 h 137"/>
                    <a:gd name="T4" fmla="*/ 1271 w 1271"/>
                    <a:gd name="T5" fmla="*/ 15 h 137"/>
                    <a:gd name="T6" fmla="*/ 46 w 1271"/>
                    <a:gd name="T7" fmla="*/ 137 h 137"/>
                    <a:gd name="T8" fmla="*/ 10 w 1271"/>
                    <a:gd name="T9" fmla="*/ 113 h 137"/>
                    <a:gd name="T10" fmla="*/ 0 w 1271"/>
                    <a:gd name="T11" fmla="*/ 73 h 137"/>
                    <a:gd name="T12" fmla="*/ 10 w 1271"/>
                    <a:gd name="T13" fmla="*/ 29 h 137"/>
                    <a:gd name="T14" fmla="*/ 30 w 1271"/>
                    <a:gd name="T15" fmla="*/ 10 h 137"/>
                    <a:gd name="T16" fmla="*/ 61 w 1271"/>
                    <a:gd name="T17" fmla="*/ 5 h 13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71" h="137">
                      <a:moveTo>
                        <a:pt x="51" y="0"/>
                      </a:moveTo>
                      <a:lnTo>
                        <a:pt x="1271" y="108"/>
                      </a:lnTo>
                      <a:lnTo>
                        <a:pt x="1271" y="15"/>
                      </a:lnTo>
                      <a:lnTo>
                        <a:pt x="46" y="137"/>
                      </a:lnTo>
                      <a:lnTo>
                        <a:pt x="10" y="113"/>
                      </a:lnTo>
                      <a:lnTo>
                        <a:pt x="0" y="73"/>
                      </a:lnTo>
                      <a:lnTo>
                        <a:pt x="10" y="29"/>
                      </a:lnTo>
                      <a:lnTo>
                        <a:pt x="30" y="10"/>
                      </a:lnTo>
                      <a:lnTo>
                        <a:pt x="61" y="5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57" name="Group 12"/>
                <p:cNvGrpSpPr>
                  <a:grpSpLocks/>
                </p:cNvGrpSpPr>
                <p:nvPr/>
              </p:nvGrpSpPr>
              <p:grpSpPr bwMode="auto">
                <a:xfrm>
                  <a:off x="4829" y="1706"/>
                  <a:ext cx="30" cy="430"/>
                  <a:chOff x="4829" y="1706"/>
                  <a:chExt cx="30" cy="430"/>
                </a:xfrm>
              </p:grpSpPr>
              <p:sp>
                <p:nvSpPr>
                  <p:cNvPr id="74" name="Freeform 13"/>
                  <p:cNvSpPr>
                    <a:spLocks/>
                  </p:cNvSpPr>
                  <p:nvPr/>
                </p:nvSpPr>
                <p:spPr bwMode="auto">
                  <a:xfrm>
                    <a:off x="4829" y="1706"/>
                    <a:ext cx="30" cy="59"/>
                  </a:xfrm>
                  <a:custGeom>
                    <a:avLst/>
                    <a:gdLst>
                      <a:gd name="T0" fmla="*/ 15 w 30"/>
                      <a:gd name="T1" fmla="*/ 0 h 59"/>
                      <a:gd name="T2" fmla="*/ 30 w 30"/>
                      <a:gd name="T3" fmla="*/ 59 h 59"/>
                      <a:gd name="T4" fmla="*/ 15 w 30"/>
                      <a:gd name="T5" fmla="*/ 59 h 59"/>
                      <a:gd name="T6" fmla="*/ 0 w 30"/>
                      <a:gd name="T7" fmla="*/ 59 h 59"/>
                      <a:gd name="T8" fmla="*/ 15 w 30"/>
                      <a:gd name="T9" fmla="*/ 0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0" h="59">
                        <a:moveTo>
                          <a:pt x="15" y="0"/>
                        </a:moveTo>
                        <a:lnTo>
                          <a:pt x="30" y="59"/>
                        </a:lnTo>
                        <a:lnTo>
                          <a:pt x="15" y="59"/>
                        </a:lnTo>
                        <a:lnTo>
                          <a:pt x="0" y="59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5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44" y="1765"/>
                    <a:ext cx="1" cy="37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58" name="Freeform 15"/>
                <p:cNvSpPr>
                  <a:spLocks/>
                </p:cNvSpPr>
                <p:nvPr/>
              </p:nvSpPr>
              <p:spPr bwMode="auto">
                <a:xfrm>
                  <a:off x="4854" y="1838"/>
                  <a:ext cx="168" cy="201"/>
                </a:xfrm>
                <a:custGeom>
                  <a:avLst/>
                  <a:gdLst>
                    <a:gd name="T0" fmla="*/ 0 w 168"/>
                    <a:gd name="T1" fmla="*/ 0 h 201"/>
                    <a:gd name="T2" fmla="*/ 0 w 168"/>
                    <a:gd name="T3" fmla="*/ 10 h 201"/>
                    <a:gd name="T4" fmla="*/ 0 w 168"/>
                    <a:gd name="T5" fmla="*/ 20 h 201"/>
                    <a:gd name="T6" fmla="*/ 5 w 168"/>
                    <a:gd name="T7" fmla="*/ 29 h 201"/>
                    <a:gd name="T8" fmla="*/ 11 w 168"/>
                    <a:gd name="T9" fmla="*/ 39 h 201"/>
                    <a:gd name="T10" fmla="*/ 16 w 168"/>
                    <a:gd name="T11" fmla="*/ 44 h 201"/>
                    <a:gd name="T12" fmla="*/ 16 w 168"/>
                    <a:gd name="T13" fmla="*/ 54 h 201"/>
                    <a:gd name="T14" fmla="*/ 11 w 168"/>
                    <a:gd name="T15" fmla="*/ 59 h 201"/>
                    <a:gd name="T16" fmla="*/ 5 w 168"/>
                    <a:gd name="T17" fmla="*/ 64 h 201"/>
                    <a:gd name="T18" fmla="*/ 5 w 168"/>
                    <a:gd name="T19" fmla="*/ 69 h 201"/>
                    <a:gd name="T20" fmla="*/ 11 w 168"/>
                    <a:gd name="T21" fmla="*/ 69 h 201"/>
                    <a:gd name="T22" fmla="*/ 21 w 168"/>
                    <a:gd name="T23" fmla="*/ 73 h 201"/>
                    <a:gd name="T24" fmla="*/ 36 w 168"/>
                    <a:gd name="T25" fmla="*/ 78 h 201"/>
                    <a:gd name="T26" fmla="*/ 51 w 168"/>
                    <a:gd name="T27" fmla="*/ 83 h 201"/>
                    <a:gd name="T28" fmla="*/ 66 w 168"/>
                    <a:gd name="T29" fmla="*/ 88 h 201"/>
                    <a:gd name="T30" fmla="*/ 77 w 168"/>
                    <a:gd name="T31" fmla="*/ 88 h 201"/>
                    <a:gd name="T32" fmla="*/ 87 w 168"/>
                    <a:gd name="T33" fmla="*/ 88 h 201"/>
                    <a:gd name="T34" fmla="*/ 102 w 168"/>
                    <a:gd name="T35" fmla="*/ 93 h 201"/>
                    <a:gd name="T36" fmla="*/ 122 w 168"/>
                    <a:gd name="T37" fmla="*/ 98 h 201"/>
                    <a:gd name="T38" fmla="*/ 133 w 168"/>
                    <a:gd name="T39" fmla="*/ 98 h 201"/>
                    <a:gd name="T40" fmla="*/ 148 w 168"/>
                    <a:gd name="T41" fmla="*/ 103 h 201"/>
                    <a:gd name="T42" fmla="*/ 153 w 168"/>
                    <a:gd name="T43" fmla="*/ 103 h 201"/>
                    <a:gd name="T44" fmla="*/ 163 w 168"/>
                    <a:gd name="T45" fmla="*/ 108 h 201"/>
                    <a:gd name="T46" fmla="*/ 168 w 168"/>
                    <a:gd name="T47" fmla="*/ 108 h 201"/>
                    <a:gd name="T48" fmla="*/ 168 w 168"/>
                    <a:gd name="T49" fmla="*/ 113 h 201"/>
                    <a:gd name="T50" fmla="*/ 168 w 168"/>
                    <a:gd name="T51" fmla="*/ 122 h 201"/>
                    <a:gd name="T52" fmla="*/ 163 w 168"/>
                    <a:gd name="T53" fmla="*/ 122 h 201"/>
                    <a:gd name="T54" fmla="*/ 158 w 168"/>
                    <a:gd name="T55" fmla="*/ 122 h 201"/>
                    <a:gd name="T56" fmla="*/ 148 w 168"/>
                    <a:gd name="T57" fmla="*/ 127 h 201"/>
                    <a:gd name="T58" fmla="*/ 143 w 168"/>
                    <a:gd name="T59" fmla="*/ 127 h 201"/>
                    <a:gd name="T60" fmla="*/ 133 w 168"/>
                    <a:gd name="T61" fmla="*/ 127 h 201"/>
                    <a:gd name="T62" fmla="*/ 112 w 168"/>
                    <a:gd name="T63" fmla="*/ 132 h 201"/>
                    <a:gd name="T64" fmla="*/ 102 w 168"/>
                    <a:gd name="T65" fmla="*/ 132 h 201"/>
                    <a:gd name="T66" fmla="*/ 82 w 168"/>
                    <a:gd name="T67" fmla="*/ 137 h 201"/>
                    <a:gd name="T68" fmla="*/ 72 w 168"/>
                    <a:gd name="T69" fmla="*/ 137 h 201"/>
                    <a:gd name="T70" fmla="*/ 61 w 168"/>
                    <a:gd name="T71" fmla="*/ 137 h 201"/>
                    <a:gd name="T72" fmla="*/ 41 w 168"/>
                    <a:gd name="T73" fmla="*/ 142 h 201"/>
                    <a:gd name="T74" fmla="*/ 31 w 168"/>
                    <a:gd name="T75" fmla="*/ 142 h 201"/>
                    <a:gd name="T76" fmla="*/ 16 w 168"/>
                    <a:gd name="T77" fmla="*/ 147 h 201"/>
                    <a:gd name="T78" fmla="*/ 11 w 168"/>
                    <a:gd name="T79" fmla="*/ 147 h 201"/>
                    <a:gd name="T80" fmla="*/ 0 w 168"/>
                    <a:gd name="T81" fmla="*/ 152 h 201"/>
                    <a:gd name="T82" fmla="*/ 0 w 168"/>
                    <a:gd name="T83" fmla="*/ 157 h 201"/>
                    <a:gd name="T84" fmla="*/ 5 w 168"/>
                    <a:gd name="T85" fmla="*/ 157 h 201"/>
                    <a:gd name="T86" fmla="*/ 11 w 168"/>
                    <a:gd name="T87" fmla="*/ 161 h 201"/>
                    <a:gd name="T88" fmla="*/ 16 w 168"/>
                    <a:gd name="T89" fmla="*/ 166 h 201"/>
                    <a:gd name="T90" fmla="*/ 16 w 168"/>
                    <a:gd name="T91" fmla="*/ 171 h 201"/>
                    <a:gd name="T92" fmla="*/ 11 w 168"/>
                    <a:gd name="T93" fmla="*/ 176 h 201"/>
                    <a:gd name="T94" fmla="*/ 5 w 168"/>
                    <a:gd name="T95" fmla="*/ 181 h 201"/>
                    <a:gd name="T96" fmla="*/ 0 w 168"/>
                    <a:gd name="T97" fmla="*/ 196 h 201"/>
                    <a:gd name="T98" fmla="*/ 0 w 168"/>
                    <a:gd name="T99" fmla="*/ 201 h 20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68" h="201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5" y="29"/>
                      </a:lnTo>
                      <a:lnTo>
                        <a:pt x="11" y="39"/>
                      </a:lnTo>
                      <a:lnTo>
                        <a:pt x="16" y="44"/>
                      </a:lnTo>
                      <a:lnTo>
                        <a:pt x="16" y="54"/>
                      </a:lnTo>
                      <a:lnTo>
                        <a:pt x="11" y="59"/>
                      </a:lnTo>
                      <a:lnTo>
                        <a:pt x="5" y="64"/>
                      </a:lnTo>
                      <a:lnTo>
                        <a:pt x="5" y="69"/>
                      </a:lnTo>
                      <a:lnTo>
                        <a:pt x="11" y="69"/>
                      </a:lnTo>
                      <a:lnTo>
                        <a:pt x="21" y="73"/>
                      </a:lnTo>
                      <a:lnTo>
                        <a:pt x="36" y="78"/>
                      </a:lnTo>
                      <a:lnTo>
                        <a:pt x="51" y="83"/>
                      </a:lnTo>
                      <a:lnTo>
                        <a:pt x="66" y="88"/>
                      </a:lnTo>
                      <a:lnTo>
                        <a:pt x="77" y="88"/>
                      </a:lnTo>
                      <a:lnTo>
                        <a:pt x="87" y="88"/>
                      </a:lnTo>
                      <a:lnTo>
                        <a:pt x="102" y="93"/>
                      </a:lnTo>
                      <a:lnTo>
                        <a:pt x="122" y="98"/>
                      </a:lnTo>
                      <a:lnTo>
                        <a:pt x="133" y="98"/>
                      </a:lnTo>
                      <a:lnTo>
                        <a:pt x="148" y="103"/>
                      </a:lnTo>
                      <a:lnTo>
                        <a:pt x="153" y="103"/>
                      </a:lnTo>
                      <a:lnTo>
                        <a:pt x="163" y="108"/>
                      </a:lnTo>
                      <a:lnTo>
                        <a:pt x="168" y="108"/>
                      </a:lnTo>
                      <a:lnTo>
                        <a:pt x="168" y="113"/>
                      </a:lnTo>
                      <a:lnTo>
                        <a:pt x="168" y="122"/>
                      </a:lnTo>
                      <a:lnTo>
                        <a:pt x="163" y="122"/>
                      </a:lnTo>
                      <a:lnTo>
                        <a:pt x="158" y="122"/>
                      </a:lnTo>
                      <a:lnTo>
                        <a:pt x="148" y="127"/>
                      </a:lnTo>
                      <a:lnTo>
                        <a:pt x="143" y="127"/>
                      </a:lnTo>
                      <a:lnTo>
                        <a:pt x="133" y="127"/>
                      </a:lnTo>
                      <a:lnTo>
                        <a:pt x="112" y="132"/>
                      </a:lnTo>
                      <a:lnTo>
                        <a:pt x="102" y="132"/>
                      </a:lnTo>
                      <a:lnTo>
                        <a:pt x="82" y="137"/>
                      </a:lnTo>
                      <a:lnTo>
                        <a:pt x="72" y="137"/>
                      </a:lnTo>
                      <a:lnTo>
                        <a:pt x="61" y="137"/>
                      </a:lnTo>
                      <a:lnTo>
                        <a:pt x="41" y="142"/>
                      </a:lnTo>
                      <a:lnTo>
                        <a:pt x="31" y="142"/>
                      </a:lnTo>
                      <a:lnTo>
                        <a:pt x="16" y="147"/>
                      </a:lnTo>
                      <a:lnTo>
                        <a:pt x="11" y="147"/>
                      </a:lnTo>
                      <a:lnTo>
                        <a:pt x="0" y="152"/>
                      </a:lnTo>
                      <a:lnTo>
                        <a:pt x="0" y="157"/>
                      </a:lnTo>
                      <a:lnTo>
                        <a:pt x="5" y="157"/>
                      </a:lnTo>
                      <a:lnTo>
                        <a:pt x="11" y="161"/>
                      </a:lnTo>
                      <a:lnTo>
                        <a:pt x="16" y="166"/>
                      </a:lnTo>
                      <a:lnTo>
                        <a:pt x="16" y="171"/>
                      </a:lnTo>
                      <a:lnTo>
                        <a:pt x="11" y="176"/>
                      </a:lnTo>
                      <a:lnTo>
                        <a:pt x="5" y="181"/>
                      </a:lnTo>
                      <a:lnTo>
                        <a:pt x="0" y="196"/>
                      </a:lnTo>
                      <a:lnTo>
                        <a:pt x="0" y="201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59" name="Group 16"/>
                <p:cNvGrpSpPr>
                  <a:grpSpLocks/>
                </p:cNvGrpSpPr>
                <p:nvPr/>
              </p:nvGrpSpPr>
              <p:grpSpPr bwMode="auto">
                <a:xfrm>
                  <a:off x="3446" y="1931"/>
                  <a:ext cx="1398" cy="29"/>
                  <a:chOff x="3446" y="1931"/>
                  <a:chExt cx="1398" cy="29"/>
                </a:xfrm>
              </p:grpSpPr>
              <p:sp>
                <p:nvSpPr>
                  <p:cNvPr id="72" name="Freeform 17"/>
                  <p:cNvSpPr>
                    <a:spLocks/>
                  </p:cNvSpPr>
                  <p:nvPr/>
                </p:nvSpPr>
                <p:spPr bwMode="auto">
                  <a:xfrm>
                    <a:off x="3446" y="1931"/>
                    <a:ext cx="61" cy="29"/>
                  </a:xfrm>
                  <a:custGeom>
                    <a:avLst/>
                    <a:gdLst>
                      <a:gd name="T0" fmla="*/ 0 w 61"/>
                      <a:gd name="T1" fmla="*/ 15 h 29"/>
                      <a:gd name="T2" fmla="*/ 61 w 61"/>
                      <a:gd name="T3" fmla="*/ 0 h 29"/>
                      <a:gd name="T4" fmla="*/ 61 w 61"/>
                      <a:gd name="T5" fmla="*/ 15 h 29"/>
                      <a:gd name="T6" fmla="*/ 61 w 61"/>
                      <a:gd name="T7" fmla="*/ 29 h 29"/>
                      <a:gd name="T8" fmla="*/ 0 w 61"/>
                      <a:gd name="T9" fmla="*/ 15 h 2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1" h="29">
                        <a:moveTo>
                          <a:pt x="0" y="15"/>
                        </a:moveTo>
                        <a:lnTo>
                          <a:pt x="61" y="0"/>
                        </a:lnTo>
                        <a:lnTo>
                          <a:pt x="61" y="15"/>
                        </a:lnTo>
                        <a:lnTo>
                          <a:pt x="61" y="29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07" y="1946"/>
                    <a:ext cx="13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60" name="Arc 19"/>
                <p:cNvSpPr>
                  <a:spLocks/>
                </p:cNvSpPr>
                <p:nvPr/>
              </p:nvSpPr>
              <p:spPr bwMode="auto">
                <a:xfrm>
                  <a:off x="3290" y="1450"/>
                  <a:ext cx="97" cy="968"/>
                </a:xfrm>
                <a:custGeom>
                  <a:avLst/>
                  <a:gdLst>
                    <a:gd name="T0" fmla="*/ 39 w 21600"/>
                    <a:gd name="T1" fmla="*/ 968 h 36166"/>
                    <a:gd name="T2" fmla="*/ 49 w 21600"/>
                    <a:gd name="T3" fmla="*/ 0 h 36166"/>
                    <a:gd name="T4" fmla="*/ 97 w 21600"/>
                    <a:gd name="T5" fmla="*/ 503 h 3616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36166" fill="none" extrusionOk="0">
                      <a:moveTo>
                        <a:pt x="8750" y="36166"/>
                      </a:moveTo>
                      <a:cubicBezTo>
                        <a:pt x="3246" y="32093"/>
                        <a:pt x="0" y="25651"/>
                        <a:pt x="0" y="18804"/>
                      </a:cubicBezTo>
                      <a:cubicBezTo>
                        <a:pt x="-1" y="11016"/>
                        <a:pt x="4191" y="3832"/>
                        <a:pt x="10971" y="0"/>
                      </a:cubicBezTo>
                    </a:path>
                    <a:path w="21600" h="36166" stroke="0" extrusionOk="0">
                      <a:moveTo>
                        <a:pt x="8750" y="36166"/>
                      </a:moveTo>
                      <a:cubicBezTo>
                        <a:pt x="3246" y="32093"/>
                        <a:pt x="0" y="25651"/>
                        <a:pt x="0" y="18804"/>
                      </a:cubicBezTo>
                      <a:cubicBezTo>
                        <a:pt x="-1" y="11016"/>
                        <a:pt x="4191" y="3832"/>
                        <a:pt x="10971" y="0"/>
                      </a:cubicBezTo>
                      <a:lnTo>
                        <a:pt x="21600" y="18804"/>
                      </a:lnTo>
                      <a:lnTo>
                        <a:pt x="8750" y="3616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" name="Freeform 20"/>
                <p:cNvSpPr>
                  <a:spLocks/>
                </p:cNvSpPr>
                <p:nvPr/>
              </p:nvSpPr>
              <p:spPr bwMode="auto">
                <a:xfrm>
                  <a:off x="3309" y="1593"/>
                  <a:ext cx="137" cy="123"/>
                </a:xfrm>
                <a:custGeom>
                  <a:avLst/>
                  <a:gdLst>
                    <a:gd name="T0" fmla="*/ 10 w 137"/>
                    <a:gd name="T1" fmla="*/ 0 h 123"/>
                    <a:gd name="T2" fmla="*/ 0 w 137"/>
                    <a:gd name="T3" fmla="*/ 35 h 123"/>
                    <a:gd name="T4" fmla="*/ 137 w 137"/>
                    <a:gd name="T5" fmla="*/ 44 h 123"/>
                    <a:gd name="T6" fmla="*/ 0 w 137"/>
                    <a:gd name="T7" fmla="*/ 59 h 123"/>
                    <a:gd name="T8" fmla="*/ 5 w 137"/>
                    <a:gd name="T9" fmla="*/ 79 h 123"/>
                    <a:gd name="T10" fmla="*/ 66 w 137"/>
                    <a:gd name="T11" fmla="*/ 79 h 123"/>
                    <a:gd name="T12" fmla="*/ 5 w 137"/>
                    <a:gd name="T13" fmla="*/ 93 h 123"/>
                    <a:gd name="T14" fmla="*/ 0 w 137"/>
                    <a:gd name="T15" fmla="*/ 123 h 1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37" h="123">
                      <a:moveTo>
                        <a:pt x="10" y="0"/>
                      </a:moveTo>
                      <a:lnTo>
                        <a:pt x="0" y="35"/>
                      </a:lnTo>
                      <a:lnTo>
                        <a:pt x="137" y="44"/>
                      </a:lnTo>
                      <a:lnTo>
                        <a:pt x="0" y="59"/>
                      </a:lnTo>
                      <a:lnTo>
                        <a:pt x="5" y="79"/>
                      </a:lnTo>
                      <a:lnTo>
                        <a:pt x="66" y="79"/>
                      </a:lnTo>
                      <a:lnTo>
                        <a:pt x="5" y="93"/>
                      </a:lnTo>
                      <a:lnTo>
                        <a:pt x="0" y="123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" name="Freeform 21"/>
                <p:cNvSpPr>
                  <a:spLocks/>
                </p:cNvSpPr>
                <p:nvPr/>
              </p:nvSpPr>
              <p:spPr bwMode="auto">
                <a:xfrm>
                  <a:off x="3303" y="2063"/>
                  <a:ext cx="97" cy="289"/>
                </a:xfrm>
                <a:custGeom>
                  <a:avLst/>
                  <a:gdLst>
                    <a:gd name="T0" fmla="*/ 0 w 97"/>
                    <a:gd name="T1" fmla="*/ 0 h 289"/>
                    <a:gd name="T2" fmla="*/ 6 w 97"/>
                    <a:gd name="T3" fmla="*/ 39 h 289"/>
                    <a:gd name="T4" fmla="*/ 36 w 97"/>
                    <a:gd name="T5" fmla="*/ 59 h 289"/>
                    <a:gd name="T6" fmla="*/ 51 w 97"/>
                    <a:gd name="T7" fmla="*/ 88 h 289"/>
                    <a:gd name="T8" fmla="*/ 82 w 97"/>
                    <a:gd name="T9" fmla="*/ 108 h 289"/>
                    <a:gd name="T10" fmla="*/ 56 w 97"/>
                    <a:gd name="T11" fmla="*/ 117 h 289"/>
                    <a:gd name="T12" fmla="*/ 61 w 97"/>
                    <a:gd name="T13" fmla="*/ 137 h 289"/>
                    <a:gd name="T14" fmla="*/ 97 w 97"/>
                    <a:gd name="T15" fmla="*/ 152 h 289"/>
                    <a:gd name="T16" fmla="*/ 61 w 97"/>
                    <a:gd name="T17" fmla="*/ 171 h 289"/>
                    <a:gd name="T18" fmla="*/ 56 w 97"/>
                    <a:gd name="T19" fmla="*/ 220 h 289"/>
                    <a:gd name="T20" fmla="*/ 31 w 97"/>
                    <a:gd name="T21" fmla="*/ 254 h 289"/>
                    <a:gd name="T22" fmla="*/ 16 w 97"/>
                    <a:gd name="T23" fmla="*/ 289 h 2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7" h="289">
                      <a:moveTo>
                        <a:pt x="0" y="0"/>
                      </a:moveTo>
                      <a:lnTo>
                        <a:pt x="6" y="39"/>
                      </a:lnTo>
                      <a:lnTo>
                        <a:pt x="36" y="59"/>
                      </a:lnTo>
                      <a:lnTo>
                        <a:pt x="51" y="88"/>
                      </a:lnTo>
                      <a:lnTo>
                        <a:pt x="82" y="108"/>
                      </a:lnTo>
                      <a:lnTo>
                        <a:pt x="56" y="117"/>
                      </a:lnTo>
                      <a:lnTo>
                        <a:pt x="61" y="137"/>
                      </a:lnTo>
                      <a:lnTo>
                        <a:pt x="97" y="152"/>
                      </a:lnTo>
                      <a:lnTo>
                        <a:pt x="61" y="171"/>
                      </a:lnTo>
                      <a:lnTo>
                        <a:pt x="56" y="220"/>
                      </a:lnTo>
                      <a:lnTo>
                        <a:pt x="31" y="254"/>
                      </a:lnTo>
                      <a:lnTo>
                        <a:pt x="16" y="289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" name="Freeform 22"/>
                <p:cNvSpPr>
                  <a:spLocks/>
                </p:cNvSpPr>
                <p:nvPr/>
              </p:nvSpPr>
              <p:spPr bwMode="auto">
                <a:xfrm>
                  <a:off x="3507" y="1799"/>
                  <a:ext cx="1342" cy="298"/>
                </a:xfrm>
                <a:custGeom>
                  <a:avLst/>
                  <a:gdLst>
                    <a:gd name="T0" fmla="*/ 5 w 1342"/>
                    <a:gd name="T1" fmla="*/ 0 h 298"/>
                    <a:gd name="T2" fmla="*/ 839 w 1342"/>
                    <a:gd name="T3" fmla="*/ 0 h 298"/>
                    <a:gd name="T4" fmla="*/ 1342 w 1342"/>
                    <a:gd name="T5" fmla="*/ 152 h 298"/>
                    <a:gd name="T6" fmla="*/ 839 w 1342"/>
                    <a:gd name="T7" fmla="*/ 298 h 298"/>
                    <a:gd name="T8" fmla="*/ 0 w 1342"/>
                    <a:gd name="T9" fmla="*/ 298 h 2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2" h="298">
                      <a:moveTo>
                        <a:pt x="5" y="0"/>
                      </a:moveTo>
                      <a:lnTo>
                        <a:pt x="839" y="0"/>
                      </a:lnTo>
                      <a:lnTo>
                        <a:pt x="1342" y="152"/>
                      </a:lnTo>
                      <a:lnTo>
                        <a:pt x="839" y="298"/>
                      </a:lnTo>
                      <a:lnTo>
                        <a:pt x="0" y="298"/>
                      </a:lnTo>
                    </a:path>
                  </a:pathLst>
                </a:custGeom>
                <a:noFill/>
                <a:ln w="7938">
                  <a:solidFill>
                    <a:srgbClr val="3F3F3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" name="Freeform 23"/>
                <p:cNvSpPr>
                  <a:spLocks/>
                </p:cNvSpPr>
                <p:nvPr/>
              </p:nvSpPr>
              <p:spPr bwMode="auto">
                <a:xfrm>
                  <a:off x="3695" y="1765"/>
                  <a:ext cx="76" cy="63"/>
                </a:xfrm>
                <a:custGeom>
                  <a:avLst/>
                  <a:gdLst>
                    <a:gd name="T0" fmla="*/ 0 w 76"/>
                    <a:gd name="T1" fmla="*/ 63 h 63"/>
                    <a:gd name="T2" fmla="*/ 0 w 76"/>
                    <a:gd name="T3" fmla="*/ 0 h 63"/>
                    <a:gd name="T4" fmla="*/ 76 w 76"/>
                    <a:gd name="T5" fmla="*/ 34 h 63"/>
                    <a:gd name="T6" fmla="*/ 0 w 76"/>
                    <a:gd name="T7" fmla="*/ 63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" h="63">
                      <a:moveTo>
                        <a:pt x="0" y="63"/>
                      </a:moveTo>
                      <a:lnTo>
                        <a:pt x="0" y="0"/>
                      </a:lnTo>
                      <a:lnTo>
                        <a:pt x="76" y="3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" name="Freeform 24"/>
                <p:cNvSpPr>
                  <a:spLocks/>
                </p:cNvSpPr>
                <p:nvPr/>
              </p:nvSpPr>
              <p:spPr bwMode="auto">
                <a:xfrm>
                  <a:off x="3695" y="1765"/>
                  <a:ext cx="76" cy="63"/>
                </a:xfrm>
                <a:custGeom>
                  <a:avLst/>
                  <a:gdLst>
                    <a:gd name="T0" fmla="*/ 0 w 76"/>
                    <a:gd name="T1" fmla="*/ 63 h 63"/>
                    <a:gd name="T2" fmla="*/ 0 w 76"/>
                    <a:gd name="T3" fmla="*/ 0 h 63"/>
                    <a:gd name="T4" fmla="*/ 76 w 76"/>
                    <a:gd name="T5" fmla="*/ 34 h 63"/>
                    <a:gd name="T6" fmla="*/ 0 w 76"/>
                    <a:gd name="T7" fmla="*/ 58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" h="63">
                      <a:moveTo>
                        <a:pt x="0" y="63"/>
                      </a:moveTo>
                      <a:lnTo>
                        <a:pt x="0" y="0"/>
                      </a:lnTo>
                      <a:lnTo>
                        <a:pt x="76" y="3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" name="Freeform 25"/>
                <p:cNvSpPr>
                  <a:spLocks/>
                </p:cNvSpPr>
                <p:nvPr/>
              </p:nvSpPr>
              <p:spPr bwMode="auto">
                <a:xfrm>
                  <a:off x="3695" y="2068"/>
                  <a:ext cx="76" cy="64"/>
                </a:xfrm>
                <a:custGeom>
                  <a:avLst/>
                  <a:gdLst>
                    <a:gd name="T0" fmla="*/ 0 w 76"/>
                    <a:gd name="T1" fmla="*/ 64 h 64"/>
                    <a:gd name="T2" fmla="*/ 0 w 76"/>
                    <a:gd name="T3" fmla="*/ 0 h 64"/>
                    <a:gd name="T4" fmla="*/ 76 w 76"/>
                    <a:gd name="T5" fmla="*/ 34 h 64"/>
                    <a:gd name="T6" fmla="*/ 0 w 76"/>
                    <a:gd name="T7" fmla="*/ 64 h 6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" h="64">
                      <a:moveTo>
                        <a:pt x="0" y="64"/>
                      </a:moveTo>
                      <a:lnTo>
                        <a:pt x="0" y="0"/>
                      </a:lnTo>
                      <a:lnTo>
                        <a:pt x="76" y="34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" name="Freeform 26"/>
                <p:cNvSpPr>
                  <a:spLocks/>
                </p:cNvSpPr>
                <p:nvPr/>
              </p:nvSpPr>
              <p:spPr bwMode="auto">
                <a:xfrm>
                  <a:off x="3695" y="2068"/>
                  <a:ext cx="76" cy="64"/>
                </a:xfrm>
                <a:custGeom>
                  <a:avLst/>
                  <a:gdLst>
                    <a:gd name="T0" fmla="*/ 0 w 76"/>
                    <a:gd name="T1" fmla="*/ 64 h 64"/>
                    <a:gd name="T2" fmla="*/ 0 w 76"/>
                    <a:gd name="T3" fmla="*/ 0 h 64"/>
                    <a:gd name="T4" fmla="*/ 76 w 76"/>
                    <a:gd name="T5" fmla="*/ 34 h 64"/>
                    <a:gd name="T6" fmla="*/ 0 w 76"/>
                    <a:gd name="T7" fmla="*/ 59 h 6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" h="64">
                      <a:moveTo>
                        <a:pt x="0" y="64"/>
                      </a:moveTo>
                      <a:lnTo>
                        <a:pt x="0" y="0"/>
                      </a:lnTo>
                      <a:lnTo>
                        <a:pt x="76" y="34"/>
                      </a:lnTo>
                      <a:lnTo>
                        <a:pt x="0" y="59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" name="Freeform 27"/>
                <p:cNvSpPr>
                  <a:spLocks/>
                </p:cNvSpPr>
                <p:nvPr/>
              </p:nvSpPr>
              <p:spPr bwMode="auto">
                <a:xfrm>
                  <a:off x="3293" y="1946"/>
                  <a:ext cx="132" cy="9"/>
                </a:xfrm>
                <a:custGeom>
                  <a:avLst/>
                  <a:gdLst>
                    <a:gd name="T0" fmla="*/ 0 w 132"/>
                    <a:gd name="T1" fmla="*/ 0 h 9"/>
                    <a:gd name="T2" fmla="*/ 132 w 132"/>
                    <a:gd name="T3" fmla="*/ 5 h 9"/>
                    <a:gd name="T4" fmla="*/ 0 w 132"/>
                    <a:gd name="T5" fmla="*/ 9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2" h="9">
                      <a:moveTo>
                        <a:pt x="0" y="0"/>
                      </a:moveTo>
                      <a:lnTo>
                        <a:pt x="132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3385" y="1373"/>
                  <a:ext cx="143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500">
                      <a:solidFill>
                        <a:srgbClr val="000000"/>
                      </a:solidFill>
                      <a:latin typeface="Times" pitchFamily="18" charset="0"/>
                    </a:rPr>
                    <a:t>ciel</a:t>
                  </a:r>
                  <a:endParaRPr lang="fr-FR" altLang="fr-FR" sz="2800"/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4885" y="1657"/>
                  <a:ext cx="208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500">
                      <a:solidFill>
                        <a:srgbClr val="000000"/>
                      </a:solidFill>
                      <a:latin typeface="Times" pitchFamily="18" charset="0"/>
                    </a:rPr>
                    <a:t>foyer</a:t>
                  </a:r>
                  <a:endParaRPr lang="fr-FR" altLang="fr-FR" sz="2800"/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4214" y="2112"/>
                  <a:ext cx="370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500">
                      <a:solidFill>
                        <a:srgbClr val="000000"/>
                      </a:solidFill>
                      <a:latin typeface="Times" pitchFamily="18" charset="0"/>
                    </a:rPr>
                    <a:t>télescope</a:t>
                  </a:r>
                  <a:endParaRPr lang="fr-FR" altLang="fr-FR" sz="2800"/>
                </a:p>
              </p:txBody>
            </p:sp>
          </p:grpSp>
          <p:grpSp>
            <p:nvGrpSpPr>
              <p:cNvPr id="42" name="Group 85"/>
              <p:cNvGrpSpPr>
                <a:grpSpLocks/>
              </p:cNvGrpSpPr>
              <p:nvPr/>
            </p:nvGrpSpPr>
            <p:grpSpPr bwMode="auto">
              <a:xfrm rot="11021364" flipV="1">
                <a:off x="1468" y="2094"/>
                <a:ext cx="483" cy="314"/>
                <a:chOff x="1216" y="2333"/>
                <a:chExt cx="483" cy="314"/>
              </a:xfrm>
            </p:grpSpPr>
            <p:sp>
              <p:nvSpPr>
                <p:cNvPr id="43" name="AutoShape 86"/>
                <p:cNvSpPr>
                  <a:spLocks noChangeArrowheads="1"/>
                </p:cNvSpPr>
                <p:nvPr/>
              </p:nvSpPr>
              <p:spPr bwMode="auto">
                <a:xfrm>
                  <a:off x="1443" y="2555"/>
                  <a:ext cx="118" cy="51"/>
                </a:xfrm>
                <a:prstGeom prst="roundRect">
                  <a:avLst>
                    <a:gd name="adj" fmla="val 270000"/>
                  </a:avLst>
                </a:pr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4" name="AutoShape 87"/>
                <p:cNvSpPr>
                  <a:spLocks noChangeArrowheads="1"/>
                </p:cNvSpPr>
                <p:nvPr/>
              </p:nvSpPr>
              <p:spPr bwMode="auto">
                <a:xfrm>
                  <a:off x="1443" y="2556"/>
                  <a:ext cx="118" cy="49"/>
                </a:xfrm>
                <a:prstGeom prst="roundRect">
                  <a:avLst>
                    <a:gd name="adj" fmla="val 207144"/>
                  </a:avLst>
                </a:pr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5" name="AutoShape 88"/>
                <p:cNvSpPr>
                  <a:spLocks noChangeArrowheads="1"/>
                </p:cNvSpPr>
                <p:nvPr/>
              </p:nvSpPr>
              <p:spPr bwMode="auto">
                <a:xfrm>
                  <a:off x="1443" y="2505"/>
                  <a:ext cx="140" cy="50"/>
                </a:xfrm>
                <a:prstGeom prst="roundRect">
                  <a:avLst>
                    <a:gd name="adj" fmla="val 270000"/>
                  </a:avLst>
                </a:pr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6" name="AutoShape 89"/>
                <p:cNvSpPr>
                  <a:spLocks noChangeArrowheads="1"/>
                </p:cNvSpPr>
                <p:nvPr/>
              </p:nvSpPr>
              <p:spPr bwMode="auto">
                <a:xfrm>
                  <a:off x="1443" y="2506"/>
                  <a:ext cx="140" cy="49"/>
                </a:xfrm>
                <a:prstGeom prst="roundRect">
                  <a:avLst>
                    <a:gd name="adj" fmla="val 207144"/>
                  </a:avLst>
                </a:pr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7" name="AutoShape 90"/>
                <p:cNvSpPr>
                  <a:spLocks noChangeArrowheads="1"/>
                </p:cNvSpPr>
                <p:nvPr/>
              </p:nvSpPr>
              <p:spPr bwMode="auto">
                <a:xfrm>
                  <a:off x="1432" y="2454"/>
                  <a:ext cx="259" cy="51"/>
                </a:xfrm>
                <a:prstGeom prst="roundRect">
                  <a:avLst>
                    <a:gd name="adj" fmla="val 270000"/>
                  </a:avLst>
                </a:pr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8" name="AutoShape 91"/>
                <p:cNvSpPr>
                  <a:spLocks noChangeArrowheads="1"/>
                </p:cNvSpPr>
                <p:nvPr/>
              </p:nvSpPr>
              <p:spPr bwMode="auto">
                <a:xfrm>
                  <a:off x="1440" y="2333"/>
                  <a:ext cx="259" cy="49"/>
                </a:xfrm>
                <a:prstGeom prst="roundRect">
                  <a:avLst>
                    <a:gd name="adj" fmla="val 207144"/>
                  </a:avLst>
                </a:pr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49" name="AutoShape 92"/>
                <p:cNvSpPr>
                  <a:spLocks noChangeArrowheads="1"/>
                </p:cNvSpPr>
                <p:nvPr/>
              </p:nvSpPr>
              <p:spPr bwMode="auto">
                <a:xfrm>
                  <a:off x="1421" y="2596"/>
                  <a:ext cx="97" cy="51"/>
                </a:xfrm>
                <a:prstGeom prst="roundRect">
                  <a:avLst>
                    <a:gd name="adj" fmla="val 270000"/>
                  </a:avLst>
                </a:pr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50" name="AutoShape 93"/>
                <p:cNvSpPr>
                  <a:spLocks noChangeArrowheads="1"/>
                </p:cNvSpPr>
                <p:nvPr/>
              </p:nvSpPr>
              <p:spPr bwMode="auto">
                <a:xfrm>
                  <a:off x="1421" y="2597"/>
                  <a:ext cx="97" cy="49"/>
                </a:xfrm>
                <a:prstGeom prst="roundRect">
                  <a:avLst>
                    <a:gd name="adj" fmla="val 207144"/>
                  </a:avLst>
                </a:pr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51" name="Freeform 94"/>
                <p:cNvSpPr>
                  <a:spLocks/>
                </p:cNvSpPr>
                <p:nvPr/>
              </p:nvSpPr>
              <p:spPr bwMode="auto">
                <a:xfrm>
                  <a:off x="1216" y="2444"/>
                  <a:ext cx="205" cy="192"/>
                </a:xfrm>
                <a:custGeom>
                  <a:avLst/>
                  <a:gdLst>
                    <a:gd name="T0" fmla="*/ 97 w 205"/>
                    <a:gd name="T1" fmla="*/ 0 h 192"/>
                    <a:gd name="T2" fmla="*/ 0 w 205"/>
                    <a:gd name="T3" fmla="*/ 61 h 192"/>
                    <a:gd name="T4" fmla="*/ 0 w 205"/>
                    <a:gd name="T5" fmla="*/ 162 h 192"/>
                    <a:gd name="T6" fmla="*/ 65 w 205"/>
                    <a:gd name="T7" fmla="*/ 192 h 192"/>
                    <a:gd name="T8" fmla="*/ 205 w 205"/>
                    <a:gd name="T9" fmla="*/ 192 h 1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5" h="192">
                      <a:moveTo>
                        <a:pt x="97" y="0"/>
                      </a:moveTo>
                      <a:lnTo>
                        <a:pt x="0" y="61"/>
                      </a:lnTo>
                      <a:lnTo>
                        <a:pt x="0" y="162"/>
                      </a:lnTo>
                      <a:lnTo>
                        <a:pt x="65" y="192"/>
                      </a:lnTo>
                      <a:lnTo>
                        <a:pt x="205" y="192"/>
                      </a:lnTo>
                    </a:path>
                  </a:pathLst>
                </a:cu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" name="Freeform 95"/>
                <p:cNvSpPr>
                  <a:spLocks/>
                </p:cNvSpPr>
                <p:nvPr/>
              </p:nvSpPr>
              <p:spPr bwMode="auto">
                <a:xfrm>
                  <a:off x="1291" y="2414"/>
                  <a:ext cx="173" cy="111"/>
                </a:xfrm>
                <a:custGeom>
                  <a:avLst/>
                  <a:gdLst>
                    <a:gd name="T0" fmla="*/ 119 w 173"/>
                    <a:gd name="T1" fmla="*/ 30 h 111"/>
                    <a:gd name="T2" fmla="*/ 65 w 173"/>
                    <a:gd name="T3" fmla="*/ 0 h 111"/>
                    <a:gd name="T4" fmla="*/ 22 w 173"/>
                    <a:gd name="T5" fmla="*/ 20 h 111"/>
                    <a:gd name="T6" fmla="*/ 0 w 173"/>
                    <a:gd name="T7" fmla="*/ 40 h 111"/>
                    <a:gd name="T8" fmla="*/ 0 w 173"/>
                    <a:gd name="T9" fmla="*/ 81 h 111"/>
                    <a:gd name="T10" fmla="*/ 22 w 173"/>
                    <a:gd name="T11" fmla="*/ 91 h 111"/>
                    <a:gd name="T12" fmla="*/ 65 w 173"/>
                    <a:gd name="T13" fmla="*/ 101 h 111"/>
                    <a:gd name="T14" fmla="*/ 108 w 173"/>
                    <a:gd name="T15" fmla="*/ 91 h 111"/>
                    <a:gd name="T16" fmla="*/ 108 w 173"/>
                    <a:gd name="T17" fmla="*/ 101 h 111"/>
                    <a:gd name="T18" fmla="*/ 141 w 173"/>
                    <a:gd name="T19" fmla="*/ 111 h 111"/>
                    <a:gd name="T20" fmla="*/ 162 w 173"/>
                    <a:gd name="T21" fmla="*/ 91 h 111"/>
                    <a:gd name="T22" fmla="*/ 173 w 173"/>
                    <a:gd name="T23" fmla="*/ 60 h 111"/>
                    <a:gd name="T24" fmla="*/ 141 w 173"/>
                    <a:gd name="T25" fmla="*/ 40 h 111"/>
                    <a:gd name="T26" fmla="*/ 98 w 173"/>
                    <a:gd name="T27" fmla="*/ 20 h 111"/>
                    <a:gd name="T28" fmla="*/ 65 w 173"/>
                    <a:gd name="T29" fmla="*/ 0 h 111"/>
                    <a:gd name="T30" fmla="*/ 119 w 173"/>
                    <a:gd name="T31" fmla="*/ 30 h 11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73" h="111">
                      <a:moveTo>
                        <a:pt x="119" y="30"/>
                      </a:moveTo>
                      <a:lnTo>
                        <a:pt x="65" y="0"/>
                      </a:lnTo>
                      <a:lnTo>
                        <a:pt x="22" y="20"/>
                      </a:lnTo>
                      <a:lnTo>
                        <a:pt x="0" y="40"/>
                      </a:lnTo>
                      <a:lnTo>
                        <a:pt x="0" y="81"/>
                      </a:lnTo>
                      <a:lnTo>
                        <a:pt x="22" y="91"/>
                      </a:lnTo>
                      <a:lnTo>
                        <a:pt x="65" y="101"/>
                      </a:lnTo>
                      <a:lnTo>
                        <a:pt x="108" y="91"/>
                      </a:lnTo>
                      <a:lnTo>
                        <a:pt x="108" y="101"/>
                      </a:lnTo>
                      <a:lnTo>
                        <a:pt x="141" y="111"/>
                      </a:lnTo>
                      <a:lnTo>
                        <a:pt x="162" y="91"/>
                      </a:lnTo>
                      <a:lnTo>
                        <a:pt x="173" y="60"/>
                      </a:lnTo>
                      <a:lnTo>
                        <a:pt x="141" y="40"/>
                      </a:lnTo>
                      <a:lnTo>
                        <a:pt x="98" y="20"/>
                      </a:lnTo>
                      <a:lnTo>
                        <a:pt x="65" y="0"/>
                      </a:lnTo>
                      <a:lnTo>
                        <a:pt x="119" y="30"/>
                      </a:lnTo>
                      <a:close/>
                    </a:path>
                  </a:pathLst>
                </a:custGeom>
                <a:solidFill>
                  <a:srgbClr val="66CC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" name="Freeform 96"/>
                <p:cNvSpPr>
                  <a:spLocks/>
                </p:cNvSpPr>
                <p:nvPr/>
              </p:nvSpPr>
              <p:spPr bwMode="auto">
                <a:xfrm>
                  <a:off x="1302" y="2424"/>
                  <a:ext cx="173" cy="111"/>
                </a:xfrm>
                <a:custGeom>
                  <a:avLst/>
                  <a:gdLst>
                    <a:gd name="T0" fmla="*/ 119 w 173"/>
                    <a:gd name="T1" fmla="*/ 30 h 111"/>
                    <a:gd name="T2" fmla="*/ 65 w 173"/>
                    <a:gd name="T3" fmla="*/ 0 h 111"/>
                    <a:gd name="T4" fmla="*/ 22 w 173"/>
                    <a:gd name="T5" fmla="*/ 20 h 111"/>
                    <a:gd name="T6" fmla="*/ 0 w 173"/>
                    <a:gd name="T7" fmla="*/ 40 h 111"/>
                    <a:gd name="T8" fmla="*/ 0 w 173"/>
                    <a:gd name="T9" fmla="*/ 81 h 111"/>
                    <a:gd name="T10" fmla="*/ 22 w 173"/>
                    <a:gd name="T11" fmla="*/ 91 h 111"/>
                    <a:gd name="T12" fmla="*/ 65 w 173"/>
                    <a:gd name="T13" fmla="*/ 101 h 111"/>
                    <a:gd name="T14" fmla="*/ 108 w 173"/>
                    <a:gd name="T15" fmla="*/ 91 h 111"/>
                    <a:gd name="T16" fmla="*/ 108 w 173"/>
                    <a:gd name="T17" fmla="*/ 101 h 111"/>
                    <a:gd name="T18" fmla="*/ 141 w 173"/>
                    <a:gd name="T19" fmla="*/ 111 h 111"/>
                    <a:gd name="T20" fmla="*/ 162 w 173"/>
                    <a:gd name="T21" fmla="*/ 91 h 111"/>
                    <a:gd name="T22" fmla="*/ 173 w 173"/>
                    <a:gd name="T23" fmla="*/ 60 h 111"/>
                    <a:gd name="T24" fmla="*/ 141 w 173"/>
                    <a:gd name="T25" fmla="*/ 40 h 111"/>
                    <a:gd name="T26" fmla="*/ 97 w 173"/>
                    <a:gd name="T27" fmla="*/ 20 h 111"/>
                    <a:gd name="T28" fmla="*/ 65 w 173"/>
                    <a:gd name="T29" fmla="*/ 0 h 1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73" h="111">
                      <a:moveTo>
                        <a:pt x="119" y="30"/>
                      </a:moveTo>
                      <a:lnTo>
                        <a:pt x="65" y="0"/>
                      </a:lnTo>
                      <a:lnTo>
                        <a:pt x="22" y="20"/>
                      </a:lnTo>
                      <a:lnTo>
                        <a:pt x="0" y="40"/>
                      </a:lnTo>
                      <a:lnTo>
                        <a:pt x="0" y="81"/>
                      </a:lnTo>
                      <a:lnTo>
                        <a:pt x="22" y="91"/>
                      </a:lnTo>
                      <a:lnTo>
                        <a:pt x="65" y="101"/>
                      </a:lnTo>
                      <a:lnTo>
                        <a:pt x="108" y="91"/>
                      </a:lnTo>
                      <a:lnTo>
                        <a:pt x="108" y="101"/>
                      </a:lnTo>
                      <a:lnTo>
                        <a:pt x="141" y="111"/>
                      </a:lnTo>
                      <a:lnTo>
                        <a:pt x="162" y="91"/>
                      </a:lnTo>
                      <a:lnTo>
                        <a:pt x="173" y="60"/>
                      </a:lnTo>
                      <a:lnTo>
                        <a:pt x="141" y="40"/>
                      </a:lnTo>
                      <a:lnTo>
                        <a:pt x="97" y="20"/>
                      </a:lnTo>
                      <a:lnTo>
                        <a:pt x="65" y="0"/>
                      </a:lnTo>
                    </a:path>
                  </a:pathLst>
                </a:custGeom>
                <a:solidFill>
                  <a:srgbClr val="66CCFF">
                    <a:alpha val="50195"/>
                  </a:srgbClr>
                </a:solidFill>
                <a:ln w="349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5" name="Group 101"/>
            <p:cNvGrpSpPr>
              <a:grpSpLocks/>
            </p:cNvGrpSpPr>
            <p:nvPr/>
          </p:nvGrpSpPr>
          <p:grpSpPr bwMode="auto">
            <a:xfrm>
              <a:off x="4778376" y="2183317"/>
              <a:ext cx="3814763" cy="1474788"/>
              <a:chOff x="3037" y="1624"/>
              <a:chExt cx="2403" cy="929"/>
            </a:xfrm>
          </p:grpSpPr>
          <p:grpSp>
            <p:nvGrpSpPr>
              <p:cNvPr id="26" name="Group 97"/>
              <p:cNvGrpSpPr>
                <a:grpSpLocks/>
              </p:cNvGrpSpPr>
              <p:nvPr/>
            </p:nvGrpSpPr>
            <p:grpSpPr bwMode="auto">
              <a:xfrm>
                <a:off x="3037" y="1624"/>
                <a:ext cx="2403" cy="929"/>
                <a:chOff x="3037" y="1624"/>
                <a:chExt cx="2403" cy="929"/>
              </a:xfrm>
            </p:grpSpPr>
            <p:pic>
              <p:nvPicPr>
                <p:cNvPr id="28" name="Picture 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7" y="1624"/>
                  <a:ext cx="2403" cy="9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9" name="Group 73"/>
                <p:cNvGrpSpPr>
                  <a:grpSpLocks/>
                </p:cNvGrpSpPr>
                <p:nvPr/>
              </p:nvGrpSpPr>
              <p:grpSpPr bwMode="auto">
                <a:xfrm rot="9710128" flipV="1">
                  <a:off x="4084" y="2058"/>
                  <a:ext cx="475" cy="233"/>
                  <a:chOff x="1216" y="2414"/>
                  <a:chExt cx="475" cy="233"/>
                </a:xfrm>
              </p:grpSpPr>
              <p:sp>
                <p:nvSpPr>
                  <p:cNvPr id="30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555"/>
                    <a:ext cx="118" cy="51"/>
                  </a:xfrm>
                  <a:prstGeom prst="roundRect">
                    <a:avLst>
                      <a:gd name="adj" fmla="val 270000"/>
                    </a:avLst>
                  </a:pr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1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556"/>
                    <a:ext cx="118" cy="49"/>
                  </a:xfrm>
                  <a:prstGeom prst="roundRect">
                    <a:avLst>
                      <a:gd name="adj" fmla="val 207144"/>
                    </a:avLst>
                  </a:pr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2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505"/>
                    <a:ext cx="140" cy="50"/>
                  </a:xfrm>
                  <a:prstGeom prst="roundRect">
                    <a:avLst>
                      <a:gd name="adj" fmla="val 270000"/>
                    </a:avLst>
                  </a:pr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3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506"/>
                    <a:ext cx="140" cy="49"/>
                  </a:xfrm>
                  <a:prstGeom prst="roundRect">
                    <a:avLst>
                      <a:gd name="adj" fmla="val 207144"/>
                    </a:avLst>
                  </a:pr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4" name="AutoShape 78"/>
                  <p:cNvSpPr>
                    <a:spLocks noChangeArrowheads="1"/>
                  </p:cNvSpPr>
                  <p:nvPr/>
                </p:nvSpPr>
                <p:spPr bwMode="auto">
                  <a:xfrm>
                    <a:off x="1432" y="2454"/>
                    <a:ext cx="259" cy="51"/>
                  </a:xfrm>
                  <a:prstGeom prst="roundRect">
                    <a:avLst>
                      <a:gd name="adj" fmla="val 270000"/>
                    </a:avLst>
                  </a:pr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5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1432" y="2455"/>
                    <a:ext cx="259" cy="49"/>
                  </a:xfrm>
                  <a:prstGeom prst="roundRect">
                    <a:avLst>
                      <a:gd name="adj" fmla="val 207144"/>
                    </a:avLst>
                  </a:pr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6" name="AutoShape 80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2596"/>
                    <a:ext cx="97" cy="51"/>
                  </a:xfrm>
                  <a:prstGeom prst="roundRect">
                    <a:avLst>
                      <a:gd name="adj" fmla="val 270000"/>
                    </a:avLst>
                  </a:pr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7" name="AutoShape 81"/>
                  <p:cNvSpPr>
                    <a:spLocks noChangeArrowheads="1"/>
                  </p:cNvSpPr>
                  <p:nvPr/>
                </p:nvSpPr>
                <p:spPr bwMode="auto">
                  <a:xfrm>
                    <a:off x="1421" y="2597"/>
                    <a:ext cx="97" cy="49"/>
                  </a:xfrm>
                  <a:prstGeom prst="roundRect">
                    <a:avLst>
                      <a:gd name="adj" fmla="val 207144"/>
                    </a:avLst>
                  </a:pr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" name="Freeform 82"/>
                  <p:cNvSpPr>
                    <a:spLocks/>
                  </p:cNvSpPr>
                  <p:nvPr/>
                </p:nvSpPr>
                <p:spPr bwMode="auto">
                  <a:xfrm>
                    <a:off x="1216" y="2444"/>
                    <a:ext cx="205" cy="192"/>
                  </a:xfrm>
                  <a:custGeom>
                    <a:avLst/>
                    <a:gdLst>
                      <a:gd name="T0" fmla="*/ 97 w 205"/>
                      <a:gd name="T1" fmla="*/ 0 h 192"/>
                      <a:gd name="T2" fmla="*/ 0 w 205"/>
                      <a:gd name="T3" fmla="*/ 61 h 192"/>
                      <a:gd name="T4" fmla="*/ 0 w 205"/>
                      <a:gd name="T5" fmla="*/ 162 h 192"/>
                      <a:gd name="T6" fmla="*/ 65 w 205"/>
                      <a:gd name="T7" fmla="*/ 192 h 192"/>
                      <a:gd name="T8" fmla="*/ 205 w 205"/>
                      <a:gd name="T9" fmla="*/ 192 h 1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05" h="192">
                        <a:moveTo>
                          <a:pt x="97" y="0"/>
                        </a:moveTo>
                        <a:lnTo>
                          <a:pt x="0" y="61"/>
                        </a:lnTo>
                        <a:lnTo>
                          <a:pt x="0" y="162"/>
                        </a:lnTo>
                        <a:lnTo>
                          <a:pt x="65" y="192"/>
                        </a:lnTo>
                        <a:lnTo>
                          <a:pt x="205" y="192"/>
                        </a:lnTo>
                      </a:path>
                    </a:pathLst>
                  </a:cu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" name="Freeform 83"/>
                  <p:cNvSpPr>
                    <a:spLocks/>
                  </p:cNvSpPr>
                  <p:nvPr/>
                </p:nvSpPr>
                <p:spPr bwMode="auto">
                  <a:xfrm>
                    <a:off x="1291" y="2414"/>
                    <a:ext cx="173" cy="111"/>
                  </a:xfrm>
                  <a:custGeom>
                    <a:avLst/>
                    <a:gdLst>
                      <a:gd name="T0" fmla="*/ 119 w 173"/>
                      <a:gd name="T1" fmla="*/ 30 h 111"/>
                      <a:gd name="T2" fmla="*/ 65 w 173"/>
                      <a:gd name="T3" fmla="*/ 0 h 111"/>
                      <a:gd name="T4" fmla="*/ 22 w 173"/>
                      <a:gd name="T5" fmla="*/ 20 h 111"/>
                      <a:gd name="T6" fmla="*/ 0 w 173"/>
                      <a:gd name="T7" fmla="*/ 40 h 111"/>
                      <a:gd name="T8" fmla="*/ 0 w 173"/>
                      <a:gd name="T9" fmla="*/ 81 h 111"/>
                      <a:gd name="T10" fmla="*/ 22 w 173"/>
                      <a:gd name="T11" fmla="*/ 91 h 111"/>
                      <a:gd name="T12" fmla="*/ 65 w 173"/>
                      <a:gd name="T13" fmla="*/ 101 h 111"/>
                      <a:gd name="T14" fmla="*/ 108 w 173"/>
                      <a:gd name="T15" fmla="*/ 91 h 111"/>
                      <a:gd name="T16" fmla="*/ 108 w 173"/>
                      <a:gd name="T17" fmla="*/ 101 h 111"/>
                      <a:gd name="T18" fmla="*/ 141 w 173"/>
                      <a:gd name="T19" fmla="*/ 111 h 111"/>
                      <a:gd name="T20" fmla="*/ 162 w 173"/>
                      <a:gd name="T21" fmla="*/ 91 h 111"/>
                      <a:gd name="T22" fmla="*/ 173 w 173"/>
                      <a:gd name="T23" fmla="*/ 60 h 111"/>
                      <a:gd name="T24" fmla="*/ 141 w 173"/>
                      <a:gd name="T25" fmla="*/ 40 h 111"/>
                      <a:gd name="T26" fmla="*/ 98 w 173"/>
                      <a:gd name="T27" fmla="*/ 20 h 111"/>
                      <a:gd name="T28" fmla="*/ 65 w 173"/>
                      <a:gd name="T29" fmla="*/ 0 h 111"/>
                      <a:gd name="T30" fmla="*/ 119 w 173"/>
                      <a:gd name="T31" fmla="*/ 30 h 111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173" h="111">
                        <a:moveTo>
                          <a:pt x="119" y="30"/>
                        </a:moveTo>
                        <a:lnTo>
                          <a:pt x="65" y="0"/>
                        </a:lnTo>
                        <a:lnTo>
                          <a:pt x="22" y="20"/>
                        </a:lnTo>
                        <a:lnTo>
                          <a:pt x="0" y="40"/>
                        </a:lnTo>
                        <a:lnTo>
                          <a:pt x="0" y="81"/>
                        </a:lnTo>
                        <a:lnTo>
                          <a:pt x="22" y="91"/>
                        </a:lnTo>
                        <a:lnTo>
                          <a:pt x="65" y="101"/>
                        </a:lnTo>
                        <a:lnTo>
                          <a:pt x="108" y="91"/>
                        </a:lnTo>
                        <a:lnTo>
                          <a:pt x="108" y="101"/>
                        </a:lnTo>
                        <a:lnTo>
                          <a:pt x="141" y="111"/>
                        </a:lnTo>
                        <a:lnTo>
                          <a:pt x="162" y="91"/>
                        </a:lnTo>
                        <a:lnTo>
                          <a:pt x="173" y="60"/>
                        </a:lnTo>
                        <a:lnTo>
                          <a:pt x="141" y="40"/>
                        </a:lnTo>
                        <a:lnTo>
                          <a:pt x="98" y="20"/>
                        </a:lnTo>
                        <a:lnTo>
                          <a:pt x="65" y="0"/>
                        </a:lnTo>
                        <a:lnTo>
                          <a:pt x="119" y="30"/>
                        </a:lnTo>
                        <a:close/>
                      </a:path>
                    </a:pathLst>
                  </a:custGeom>
                  <a:solidFill>
                    <a:srgbClr val="66CC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" name="Freeform 84"/>
                  <p:cNvSpPr>
                    <a:spLocks/>
                  </p:cNvSpPr>
                  <p:nvPr/>
                </p:nvSpPr>
                <p:spPr bwMode="auto">
                  <a:xfrm>
                    <a:off x="1302" y="2424"/>
                    <a:ext cx="173" cy="111"/>
                  </a:xfrm>
                  <a:custGeom>
                    <a:avLst/>
                    <a:gdLst>
                      <a:gd name="T0" fmla="*/ 119 w 173"/>
                      <a:gd name="T1" fmla="*/ 30 h 111"/>
                      <a:gd name="T2" fmla="*/ 65 w 173"/>
                      <a:gd name="T3" fmla="*/ 0 h 111"/>
                      <a:gd name="T4" fmla="*/ 22 w 173"/>
                      <a:gd name="T5" fmla="*/ 20 h 111"/>
                      <a:gd name="T6" fmla="*/ 0 w 173"/>
                      <a:gd name="T7" fmla="*/ 40 h 111"/>
                      <a:gd name="T8" fmla="*/ 0 w 173"/>
                      <a:gd name="T9" fmla="*/ 81 h 111"/>
                      <a:gd name="T10" fmla="*/ 22 w 173"/>
                      <a:gd name="T11" fmla="*/ 91 h 111"/>
                      <a:gd name="T12" fmla="*/ 65 w 173"/>
                      <a:gd name="T13" fmla="*/ 101 h 111"/>
                      <a:gd name="T14" fmla="*/ 108 w 173"/>
                      <a:gd name="T15" fmla="*/ 91 h 111"/>
                      <a:gd name="T16" fmla="*/ 108 w 173"/>
                      <a:gd name="T17" fmla="*/ 101 h 111"/>
                      <a:gd name="T18" fmla="*/ 141 w 173"/>
                      <a:gd name="T19" fmla="*/ 111 h 111"/>
                      <a:gd name="T20" fmla="*/ 162 w 173"/>
                      <a:gd name="T21" fmla="*/ 91 h 111"/>
                      <a:gd name="T22" fmla="*/ 173 w 173"/>
                      <a:gd name="T23" fmla="*/ 60 h 111"/>
                      <a:gd name="T24" fmla="*/ 141 w 173"/>
                      <a:gd name="T25" fmla="*/ 40 h 111"/>
                      <a:gd name="T26" fmla="*/ 97 w 173"/>
                      <a:gd name="T27" fmla="*/ 20 h 111"/>
                      <a:gd name="T28" fmla="*/ 65 w 173"/>
                      <a:gd name="T29" fmla="*/ 0 h 11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73" h="111">
                        <a:moveTo>
                          <a:pt x="119" y="30"/>
                        </a:moveTo>
                        <a:lnTo>
                          <a:pt x="65" y="0"/>
                        </a:lnTo>
                        <a:lnTo>
                          <a:pt x="22" y="20"/>
                        </a:lnTo>
                        <a:lnTo>
                          <a:pt x="0" y="40"/>
                        </a:lnTo>
                        <a:lnTo>
                          <a:pt x="0" y="81"/>
                        </a:lnTo>
                        <a:lnTo>
                          <a:pt x="22" y="91"/>
                        </a:lnTo>
                        <a:lnTo>
                          <a:pt x="65" y="101"/>
                        </a:lnTo>
                        <a:lnTo>
                          <a:pt x="108" y="91"/>
                        </a:lnTo>
                        <a:lnTo>
                          <a:pt x="108" y="101"/>
                        </a:lnTo>
                        <a:lnTo>
                          <a:pt x="141" y="111"/>
                        </a:lnTo>
                        <a:lnTo>
                          <a:pt x="162" y="91"/>
                        </a:lnTo>
                        <a:lnTo>
                          <a:pt x="173" y="60"/>
                        </a:lnTo>
                        <a:lnTo>
                          <a:pt x="141" y="40"/>
                        </a:lnTo>
                        <a:lnTo>
                          <a:pt x="97" y="20"/>
                        </a:lnTo>
                        <a:lnTo>
                          <a:pt x="65" y="0"/>
                        </a:lnTo>
                      </a:path>
                    </a:pathLst>
                  </a:custGeom>
                  <a:solidFill>
                    <a:srgbClr val="66CCFF">
                      <a:alpha val="50195"/>
                    </a:srgbClr>
                  </a:solidFill>
                  <a:ln w="349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27" name="Text Box 99"/>
              <p:cNvSpPr txBox="1">
                <a:spLocks noChangeArrowheads="1"/>
              </p:cNvSpPr>
              <p:nvPr/>
            </p:nvSpPr>
            <p:spPr bwMode="auto">
              <a:xfrm>
                <a:off x="3434" y="2028"/>
                <a:ext cx="46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b="1">
                    <a:latin typeface="Symbol" pitchFamily="18" charset="2"/>
                  </a:rPr>
                  <a:t>l </a:t>
                </a:r>
                <a:r>
                  <a:rPr lang="fr-FR" altLang="fr-FR" b="1"/>
                  <a:t>/ D</a:t>
                </a:r>
              </a:p>
            </p:txBody>
          </p:sp>
        </p:grpSp>
      </p:grpSp>
      <p:grpSp>
        <p:nvGrpSpPr>
          <p:cNvPr id="78" name="Groupe 77"/>
          <p:cNvGrpSpPr/>
          <p:nvPr/>
        </p:nvGrpSpPr>
        <p:grpSpPr>
          <a:xfrm>
            <a:off x="454025" y="3874756"/>
            <a:ext cx="8443575" cy="2848307"/>
            <a:chOff x="454025" y="3874756"/>
            <a:chExt cx="8443575" cy="2848307"/>
          </a:xfrm>
        </p:grpSpPr>
        <p:grpSp>
          <p:nvGrpSpPr>
            <p:cNvPr id="3" name="Group 66"/>
            <p:cNvGrpSpPr>
              <a:grpSpLocks/>
            </p:cNvGrpSpPr>
            <p:nvPr/>
          </p:nvGrpSpPr>
          <p:grpSpPr bwMode="auto">
            <a:xfrm>
              <a:off x="1903661" y="5024438"/>
              <a:ext cx="5946775" cy="1698625"/>
              <a:chOff x="276" y="2418"/>
              <a:chExt cx="5126" cy="1464"/>
            </a:xfrm>
          </p:grpSpPr>
          <p:sp>
            <p:nvSpPr>
              <p:cNvPr id="4" name="Rectangle 67"/>
              <p:cNvSpPr>
                <a:spLocks noChangeArrowheads="1"/>
              </p:cNvSpPr>
              <p:nvPr/>
            </p:nvSpPr>
            <p:spPr bwMode="auto">
              <a:xfrm>
                <a:off x="537" y="2418"/>
                <a:ext cx="4644" cy="1464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" name="Rectangle 68"/>
              <p:cNvSpPr>
                <a:spLocks noChangeArrowheads="1"/>
              </p:cNvSpPr>
              <p:nvPr/>
            </p:nvSpPr>
            <p:spPr bwMode="auto">
              <a:xfrm>
                <a:off x="3503" y="2572"/>
                <a:ext cx="1899" cy="1227"/>
              </a:xfrm>
              <a:prstGeom prst="rect">
                <a:avLst/>
              </a:prstGeom>
              <a:noFill/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" name="Rectangle 69"/>
              <p:cNvSpPr>
                <a:spLocks noChangeArrowheads="1"/>
              </p:cNvSpPr>
              <p:nvPr/>
            </p:nvSpPr>
            <p:spPr bwMode="auto">
              <a:xfrm>
                <a:off x="3378" y="2840"/>
                <a:ext cx="47" cy="709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" name="Rectangle 70"/>
              <p:cNvSpPr>
                <a:spLocks noChangeArrowheads="1"/>
              </p:cNvSpPr>
              <p:nvPr/>
            </p:nvSpPr>
            <p:spPr bwMode="auto">
              <a:xfrm>
                <a:off x="3377" y="3047"/>
                <a:ext cx="76" cy="9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" name="Rectangle 71"/>
              <p:cNvSpPr>
                <a:spLocks noChangeArrowheads="1"/>
              </p:cNvSpPr>
              <p:nvPr/>
            </p:nvSpPr>
            <p:spPr bwMode="auto">
              <a:xfrm>
                <a:off x="3376" y="3224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10" name="Group 72"/>
              <p:cNvGrpSpPr>
                <a:grpSpLocks/>
              </p:cNvGrpSpPr>
              <p:nvPr/>
            </p:nvGrpSpPr>
            <p:grpSpPr bwMode="auto">
              <a:xfrm rot="5400000" flipH="1">
                <a:off x="4366" y="3012"/>
                <a:ext cx="654" cy="419"/>
                <a:chOff x="2218" y="3118"/>
                <a:chExt cx="654" cy="419"/>
              </a:xfrm>
            </p:grpSpPr>
            <p:sp>
              <p:nvSpPr>
                <p:cNvPr id="20" name="Line 73"/>
                <p:cNvSpPr>
                  <a:spLocks noChangeShapeType="1"/>
                </p:cNvSpPr>
                <p:nvPr/>
              </p:nvSpPr>
              <p:spPr bwMode="auto">
                <a:xfrm>
                  <a:off x="2218" y="3527"/>
                  <a:ext cx="654" cy="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" name="Freeform 74"/>
                <p:cNvSpPr>
                  <a:spLocks/>
                </p:cNvSpPr>
                <p:nvPr/>
              </p:nvSpPr>
              <p:spPr bwMode="auto">
                <a:xfrm>
                  <a:off x="2327" y="3118"/>
                  <a:ext cx="445" cy="419"/>
                </a:xfrm>
                <a:custGeom>
                  <a:avLst/>
                  <a:gdLst>
                    <a:gd name="T0" fmla="*/ 0 w 445"/>
                    <a:gd name="T1" fmla="*/ 410 h 419"/>
                    <a:gd name="T2" fmla="*/ 55 w 445"/>
                    <a:gd name="T3" fmla="*/ 328 h 419"/>
                    <a:gd name="T4" fmla="*/ 100 w 445"/>
                    <a:gd name="T5" fmla="*/ 410 h 419"/>
                    <a:gd name="T6" fmla="*/ 145 w 445"/>
                    <a:gd name="T7" fmla="*/ 210 h 419"/>
                    <a:gd name="T8" fmla="*/ 191 w 445"/>
                    <a:gd name="T9" fmla="*/ 410 h 419"/>
                    <a:gd name="T10" fmla="*/ 227 w 445"/>
                    <a:gd name="T11" fmla="*/ 0 h 419"/>
                    <a:gd name="T12" fmla="*/ 282 w 445"/>
                    <a:gd name="T13" fmla="*/ 419 h 419"/>
                    <a:gd name="T14" fmla="*/ 318 w 445"/>
                    <a:gd name="T15" fmla="*/ 219 h 419"/>
                    <a:gd name="T16" fmla="*/ 364 w 445"/>
                    <a:gd name="T17" fmla="*/ 419 h 419"/>
                    <a:gd name="T18" fmla="*/ 400 w 445"/>
                    <a:gd name="T19" fmla="*/ 328 h 419"/>
                    <a:gd name="T20" fmla="*/ 445 w 445"/>
                    <a:gd name="T21" fmla="*/ 419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5" h="419">
                      <a:moveTo>
                        <a:pt x="0" y="410"/>
                      </a:moveTo>
                      <a:lnTo>
                        <a:pt x="55" y="328"/>
                      </a:lnTo>
                      <a:lnTo>
                        <a:pt x="100" y="410"/>
                      </a:lnTo>
                      <a:lnTo>
                        <a:pt x="145" y="210"/>
                      </a:lnTo>
                      <a:lnTo>
                        <a:pt x="191" y="410"/>
                      </a:lnTo>
                      <a:lnTo>
                        <a:pt x="227" y="0"/>
                      </a:lnTo>
                      <a:lnTo>
                        <a:pt x="282" y="419"/>
                      </a:lnTo>
                      <a:lnTo>
                        <a:pt x="318" y="219"/>
                      </a:lnTo>
                      <a:lnTo>
                        <a:pt x="364" y="419"/>
                      </a:lnTo>
                      <a:lnTo>
                        <a:pt x="400" y="328"/>
                      </a:lnTo>
                      <a:lnTo>
                        <a:pt x="445" y="419"/>
                      </a:lnTo>
                    </a:path>
                  </a:pathLst>
                </a:custGeom>
                <a:solidFill>
                  <a:srgbClr val="FFFF66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1" name="Text Box 75"/>
              <p:cNvSpPr txBox="1">
                <a:spLocks noChangeArrowheads="1"/>
              </p:cNvSpPr>
              <p:nvPr/>
            </p:nvSpPr>
            <p:spPr bwMode="auto">
              <a:xfrm>
                <a:off x="3453" y="2718"/>
                <a:ext cx="839" cy="2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400"/>
                  <a:t>telescope</a:t>
                </a:r>
              </a:p>
            </p:txBody>
          </p:sp>
          <p:sp>
            <p:nvSpPr>
              <p:cNvPr id="12" name="Oval 76"/>
              <p:cNvSpPr>
                <a:spLocks noChangeArrowheads="1"/>
              </p:cNvSpPr>
              <p:nvPr/>
            </p:nvSpPr>
            <p:spPr bwMode="auto">
              <a:xfrm>
                <a:off x="3439" y="2943"/>
                <a:ext cx="118" cy="48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hlink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13" name="Group 77"/>
              <p:cNvGrpSpPr>
                <a:grpSpLocks/>
              </p:cNvGrpSpPr>
              <p:nvPr/>
            </p:nvGrpSpPr>
            <p:grpSpPr bwMode="auto">
              <a:xfrm>
                <a:off x="276" y="2595"/>
                <a:ext cx="4231" cy="1080"/>
                <a:chOff x="150" y="2604"/>
                <a:chExt cx="4231" cy="1080"/>
              </a:xfrm>
            </p:grpSpPr>
            <p:sp>
              <p:nvSpPr>
                <p:cNvPr id="15" name="Freeform 78"/>
                <p:cNvSpPr>
                  <a:spLocks/>
                </p:cNvSpPr>
                <p:nvPr/>
              </p:nvSpPr>
              <p:spPr bwMode="auto">
                <a:xfrm>
                  <a:off x="216" y="3096"/>
                  <a:ext cx="4165" cy="348"/>
                </a:xfrm>
                <a:custGeom>
                  <a:avLst/>
                  <a:gdLst>
                    <a:gd name="T0" fmla="*/ 4146 w 4165"/>
                    <a:gd name="T1" fmla="*/ 0 h 348"/>
                    <a:gd name="T2" fmla="*/ 0 w 4165"/>
                    <a:gd name="T3" fmla="*/ 348 h 348"/>
                    <a:gd name="T4" fmla="*/ 0 w 4165"/>
                    <a:gd name="T5" fmla="*/ 246 h 348"/>
                    <a:gd name="T6" fmla="*/ 4165 w 4165"/>
                    <a:gd name="T7" fmla="*/ 31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65" h="348">
                      <a:moveTo>
                        <a:pt x="4146" y="0"/>
                      </a:moveTo>
                      <a:lnTo>
                        <a:pt x="0" y="348"/>
                      </a:lnTo>
                      <a:lnTo>
                        <a:pt x="0" y="246"/>
                      </a:lnTo>
                      <a:lnTo>
                        <a:pt x="4165" y="31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" name="Freeform 79"/>
                <p:cNvSpPr>
                  <a:spLocks/>
                </p:cNvSpPr>
                <p:nvPr/>
              </p:nvSpPr>
              <p:spPr bwMode="auto">
                <a:xfrm>
                  <a:off x="231" y="3090"/>
                  <a:ext cx="4092" cy="144"/>
                </a:xfrm>
                <a:custGeom>
                  <a:avLst/>
                  <a:gdLst>
                    <a:gd name="T0" fmla="*/ 4092 w 4092"/>
                    <a:gd name="T1" fmla="*/ 90 h 144"/>
                    <a:gd name="T2" fmla="*/ 0 w 4092"/>
                    <a:gd name="T3" fmla="*/ 144 h 144"/>
                    <a:gd name="T4" fmla="*/ 24 w 4092"/>
                    <a:gd name="T5" fmla="*/ 0 h 144"/>
                    <a:gd name="T6" fmla="*/ 4092 w 4092"/>
                    <a:gd name="T7" fmla="*/ 126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92" h="144">
                      <a:moveTo>
                        <a:pt x="4092" y="90"/>
                      </a:moveTo>
                      <a:lnTo>
                        <a:pt x="0" y="144"/>
                      </a:lnTo>
                      <a:lnTo>
                        <a:pt x="24" y="0"/>
                      </a:lnTo>
                      <a:lnTo>
                        <a:pt x="4092" y="126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" name="Freeform 80"/>
                <p:cNvSpPr>
                  <a:spLocks/>
                </p:cNvSpPr>
                <p:nvPr/>
              </p:nvSpPr>
              <p:spPr bwMode="auto">
                <a:xfrm>
                  <a:off x="150" y="3024"/>
                  <a:ext cx="4182" cy="660"/>
                </a:xfrm>
                <a:custGeom>
                  <a:avLst/>
                  <a:gdLst>
                    <a:gd name="T0" fmla="*/ 4176 w 4182"/>
                    <a:gd name="T1" fmla="*/ 0 h 660"/>
                    <a:gd name="T2" fmla="*/ 18 w 4182"/>
                    <a:gd name="T3" fmla="*/ 660 h 660"/>
                    <a:gd name="T4" fmla="*/ 0 w 4182"/>
                    <a:gd name="T5" fmla="*/ 570 h 660"/>
                    <a:gd name="T6" fmla="*/ 4182 w 4182"/>
                    <a:gd name="T7" fmla="*/ 36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82" h="660">
                      <a:moveTo>
                        <a:pt x="4176" y="0"/>
                      </a:moveTo>
                      <a:lnTo>
                        <a:pt x="18" y="660"/>
                      </a:lnTo>
                      <a:lnTo>
                        <a:pt x="0" y="570"/>
                      </a:lnTo>
                      <a:lnTo>
                        <a:pt x="4182" y="36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" name="Freeform 81"/>
                <p:cNvSpPr>
                  <a:spLocks/>
                </p:cNvSpPr>
                <p:nvPr/>
              </p:nvSpPr>
              <p:spPr bwMode="auto">
                <a:xfrm>
                  <a:off x="264" y="2844"/>
                  <a:ext cx="4092" cy="468"/>
                </a:xfrm>
                <a:custGeom>
                  <a:avLst/>
                  <a:gdLst>
                    <a:gd name="T0" fmla="*/ 4092 w 4092"/>
                    <a:gd name="T1" fmla="*/ 468 h 468"/>
                    <a:gd name="T2" fmla="*/ 12 w 4092"/>
                    <a:gd name="T3" fmla="*/ 0 h 468"/>
                    <a:gd name="T4" fmla="*/ 0 w 4092"/>
                    <a:gd name="T5" fmla="*/ 138 h 468"/>
                    <a:gd name="T6" fmla="*/ 4062 w 4092"/>
                    <a:gd name="T7" fmla="*/ 420 h 4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92" h="468">
                      <a:moveTo>
                        <a:pt x="4092" y="468"/>
                      </a:moveTo>
                      <a:lnTo>
                        <a:pt x="12" y="0"/>
                      </a:lnTo>
                      <a:lnTo>
                        <a:pt x="0" y="138"/>
                      </a:lnTo>
                      <a:lnTo>
                        <a:pt x="4062" y="420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" name="Freeform 82"/>
                <p:cNvSpPr>
                  <a:spLocks/>
                </p:cNvSpPr>
                <p:nvPr/>
              </p:nvSpPr>
              <p:spPr bwMode="auto">
                <a:xfrm>
                  <a:off x="330" y="2604"/>
                  <a:ext cx="4038" cy="810"/>
                </a:xfrm>
                <a:custGeom>
                  <a:avLst/>
                  <a:gdLst>
                    <a:gd name="T0" fmla="*/ 4038 w 4038"/>
                    <a:gd name="T1" fmla="*/ 810 h 810"/>
                    <a:gd name="T2" fmla="*/ 0 w 4038"/>
                    <a:gd name="T3" fmla="*/ 0 h 810"/>
                    <a:gd name="T4" fmla="*/ 0 w 4038"/>
                    <a:gd name="T5" fmla="*/ 144 h 810"/>
                    <a:gd name="T6" fmla="*/ 4024 w 4038"/>
                    <a:gd name="T7" fmla="*/ 769 h 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38" h="810">
                      <a:moveTo>
                        <a:pt x="4038" y="810"/>
                      </a:moveTo>
                      <a:lnTo>
                        <a:pt x="0" y="0"/>
                      </a:lnTo>
                      <a:lnTo>
                        <a:pt x="0" y="144"/>
                      </a:lnTo>
                      <a:lnTo>
                        <a:pt x="4024" y="76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rgbClr val="FFFF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4" name="Oval 83"/>
              <p:cNvSpPr>
                <a:spLocks noChangeArrowheads="1"/>
              </p:cNvSpPr>
              <p:nvPr/>
            </p:nvSpPr>
            <p:spPr bwMode="auto">
              <a:xfrm>
                <a:off x="624" y="3119"/>
                <a:ext cx="113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76" name="Rectangle 64"/>
            <p:cNvSpPr>
              <a:spLocks noChangeArrowheads="1"/>
            </p:cNvSpPr>
            <p:nvPr/>
          </p:nvSpPr>
          <p:spPr bwMode="auto">
            <a:xfrm>
              <a:off x="454025" y="3874756"/>
              <a:ext cx="4929188" cy="586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algn="ctr"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4572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9144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1371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fr-FR" altLang="fr-FR" sz="3200" smtClean="0">
                  <a:latin typeface="Comic Sans MS" pitchFamily="66" charset="0"/>
                </a:rPr>
                <a:t>mais attention…...</a:t>
              </a:r>
              <a:endParaRPr lang="fr-FR" altLang="fr-FR" sz="3200">
                <a:latin typeface="Comic Sans MS" pitchFamily="66" charset="0"/>
              </a:endParaRPr>
            </a:p>
          </p:txBody>
        </p:sp>
        <p:sp>
          <p:nvSpPr>
            <p:cNvPr id="77" name="Text Box 65"/>
            <p:cNvSpPr txBox="1">
              <a:spLocks noChangeArrowheads="1"/>
            </p:cNvSpPr>
            <p:nvPr/>
          </p:nvSpPr>
          <p:spPr bwMode="auto">
            <a:xfrm>
              <a:off x="3798550" y="3961818"/>
              <a:ext cx="5099050" cy="1079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fr-FR" altLang="fr-FR" sz="2000" smtClean="0"/>
                <a:t>ici on </a:t>
              </a:r>
              <a:r>
                <a:rPr lang="fr-FR" altLang="fr-FR" sz="2000"/>
                <a:t>sonde la source avec un lobe d'analyse </a:t>
              </a:r>
              <a:r>
                <a:rPr lang="fr-FR" altLang="fr-FR" sz="2000" smtClean="0"/>
                <a:t> à </a:t>
              </a:r>
              <a:r>
                <a:rPr lang="fr-FR" altLang="fr-FR" sz="2000"/>
                <a:t>la fois  large et étroit !!,  </a:t>
              </a:r>
              <a:r>
                <a:rPr lang="fr-FR" altLang="fr-FR" sz="2400" b="1">
                  <a:solidFill>
                    <a:srgbClr val="FF0000"/>
                  </a:solidFill>
                </a:rPr>
                <a:t>angoisse 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9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438" y="676275"/>
            <a:ext cx="5786673" cy="742957"/>
          </a:xfr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0242" tIns="24097" rIns="60242" bIns="24097" numCol="1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4000"/>
              </a:lnSpc>
            </a:pPr>
            <a:r>
              <a:rPr lang="fr-FR" altLang="fr-FR" sz="2400" smtClean="0">
                <a:solidFill>
                  <a:schemeClr val="tx1"/>
                </a:solidFill>
              </a:rPr>
              <a:t>comportement de la réponse en franges</a:t>
            </a:r>
            <a:br>
              <a:rPr lang="fr-FR" altLang="fr-FR" sz="2400" smtClean="0">
                <a:solidFill>
                  <a:schemeClr val="tx1"/>
                </a:solidFill>
              </a:rPr>
            </a:br>
            <a:r>
              <a:rPr lang="fr-FR" altLang="fr-FR" sz="2400" smtClean="0">
                <a:solidFill>
                  <a:schemeClr val="tx1"/>
                </a:solidFill>
              </a:rPr>
              <a:t>selon le diamètre angulaire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2475" y="2128278"/>
            <a:ext cx="7794625" cy="10181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242" tIns="24097" rIns="60242" bIns="24097" numCol="1" anchor="t" anchorCtr="0" compatLnSpc="1">
            <a:prstTxWarp prst="textNoShape">
              <a:avLst/>
            </a:prstTxWarp>
            <a:spAutoFit/>
          </a:bodyPr>
          <a:lstStyle/>
          <a:p>
            <a:pPr marL="381000" indent="-381000" defTabSz="152400">
              <a:lnSpc>
                <a:spcPct val="90000"/>
              </a:lnSpc>
              <a:spcBef>
                <a:spcPct val="45000"/>
              </a:spcBef>
              <a:buFontTx/>
              <a:buNone/>
              <a:tabLst>
                <a:tab pos="1117600" algn="l"/>
                <a:tab pos="2260600" algn="l"/>
                <a:tab pos="3403600" algn="l"/>
                <a:tab pos="4597400" algn="l"/>
                <a:tab pos="5689600" algn="l"/>
              </a:tabLst>
            </a:pPr>
            <a:r>
              <a:rPr lang="fr-FR" altLang="fr-FR" sz="2000" b="1" smtClean="0">
                <a:solidFill>
                  <a:schemeClr val="accent2"/>
                </a:solidFill>
              </a:rPr>
              <a:t>pour un même écartement des trous</a:t>
            </a:r>
          </a:p>
          <a:p>
            <a:pPr marL="381000" indent="-381000" defTabSz="152400">
              <a:lnSpc>
                <a:spcPct val="90000"/>
              </a:lnSpc>
              <a:spcBef>
                <a:spcPct val="45000"/>
              </a:spcBef>
              <a:buFontTx/>
              <a:buNone/>
              <a:tabLst>
                <a:tab pos="1117600" algn="l"/>
                <a:tab pos="2260600" algn="l"/>
                <a:tab pos="3403600" algn="l"/>
                <a:tab pos="4597400" algn="l"/>
                <a:tab pos="5689600" algn="l"/>
              </a:tabLst>
            </a:pPr>
            <a:r>
              <a:rPr lang="fr-FR" altLang="fr-FR" sz="2000" smtClean="0"/>
              <a:t>le contraste est plus faible quand la source est plus étendue (</a:t>
            </a:r>
            <a:r>
              <a:rPr lang="fr-FR" altLang="fr-FR" sz="2000" smtClean="0">
                <a:latin typeface="Symbol" pitchFamily="18" charset="2"/>
              </a:rPr>
              <a:t>q), </a:t>
            </a:r>
            <a:r>
              <a:rPr lang="fr-FR" altLang="fr-FR" sz="2000" smtClean="0">
                <a:solidFill>
                  <a:schemeClr val="accent2"/>
                </a:solidFill>
              </a:rPr>
              <a:t>il va jusqu'à s'annuler quand </a:t>
            </a:r>
            <a:r>
              <a:rPr lang="fr-FR" altLang="fr-FR" sz="2000" b="1" smtClean="0">
                <a:solidFill>
                  <a:schemeClr val="accent2"/>
                </a:solidFill>
                <a:latin typeface="Symbol" pitchFamily="18" charset="2"/>
              </a:rPr>
              <a:t>q</a:t>
            </a:r>
            <a:r>
              <a:rPr lang="fr-FR" altLang="fr-FR" sz="2000" smtClean="0">
                <a:solidFill>
                  <a:schemeClr val="accent2"/>
                </a:solidFill>
              </a:rPr>
              <a:t> atteint un interfrange </a:t>
            </a:r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1117600" y="3283978"/>
            <a:ext cx="6700838" cy="3290887"/>
            <a:chOff x="1149" y="1910"/>
            <a:chExt cx="4221" cy="2073"/>
          </a:xfrm>
        </p:grpSpPr>
        <p:sp>
          <p:nvSpPr>
            <p:cNvPr id="55302" name="Freeform 5"/>
            <p:cNvSpPr>
              <a:spLocks/>
            </p:cNvSpPr>
            <p:nvPr/>
          </p:nvSpPr>
          <p:spPr bwMode="auto">
            <a:xfrm>
              <a:off x="3697" y="2136"/>
              <a:ext cx="1239" cy="704"/>
            </a:xfrm>
            <a:custGeom>
              <a:avLst/>
              <a:gdLst>
                <a:gd name="T0" fmla="*/ 89 w 1239"/>
                <a:gd name="T1" fmla="*/ 646 h 704"/>
                <a:gd name="T2" fmla="*/ 131 w 1239"/>
                <a:gd name="T3" fmla="*/ 620 h 704"/>
                <a:gd name="T4" fmla="*/ 151 w 1239"/>
                <a:gd name="T5" fmla="*/ 691 h 704"/>
                <a:gd name="T6" fmla="*/ 186 w 1239"/>
                <a:gd name="T7" fmla="*/ 659 h 704"/>
                <a:gd name="T8" fmla="*/ 213 w 1239"/>
                <a:gd name="T9" fmla="*/ 549 h 704"/>
                <a:gd name="T10" fmla="*/ 234 w 1239"/>
                <a:gd name="T11" fmla="*/ 459 h 704"/>
                <a:gd name="T12" fmla="*/ 275 w 1239"/>
                <a:gd name="T13" fmla="*/ 472 h 704"/>
                <a:gd name="T14" fmla="*/ 289 w 1239"/>
                <a:gd name="T15" fmla="*/ 581 h 704"/>
                <a:gd name="T16" fmla="*/ 303 w 1239"/>
                <a:gd name="T17" fmla="*/ 678 h 704"/>
                <a:gd name="T18" fmla="*/ 330 w 1239"/>
                <a:gd name="T19" fmla="*/ 639 h 704"/>
                <a:gd name="T20" fmla="*/ 358 w 1239"/>
                <a:gd name="T21" fmla="*/ 459 h 704"/>
                <a:gd name="T22" fmla="*/ 372 w 1239"/>
                <a:gd name="T23" fmla="*/ 349 h 704"/>
                <a:gd name="T24" fmla="*/ 385 w 1239"/>
                <a:gd name="T25" fmla="*/ 271 h 704"/>
                <a:gd name="T26" fmla="*/ 399 w 1239"/>
                <a:gd name="T27" fmla="*/ 239 h 704"/>
                <a:gd name="T28" fmla="*/ 420 w 1239"/>
                <a:gd name="T29" fmla="*/ 265 h 704"/>
                <a:gd name="T30" fmla="*/ 434 w 1239"/>
                <a:gd name="T31" fmla="*/ 330 h 704"/>
                <a:gd name="T32" fmla="*/ 447 w 1239"/>
                <a:gd name="T33" fmla="*/ 446 h 704"/>
                <a:gd name="T34" fmla="*/ 461 w 1239"/>
                <a:gd name="T35" fmla="*/ 562 h 704"/>
                <a:gd name="T36" fmla="*/ 475 w 1239"/>
                <a:gd name="T37" fmla="*/ 659 h 704"/>
                <a:gd name="T38" fmla="*/ 503 w 1239"/>
                <a:gd name="T39" fmla="*/ 691 h 704"/>
                <a:gd name="T40" fmla="*/ 516 w 1239"/>
                <a:gd name="T41" fmla="*/ 639 h 704"/>
                <a:gd name="T42" fmla="*/ 530 w 1239"/>
                <a:gd name="T43" fmla="*/ 543 h 704"/>
                <a:gd name="T44" fmla="*/ 551 w 1239"/>
                <a:gd name="T45" fmla="*/ 388 h 704"/>
                <a:gd name="T46" fmla="*/ 564 w 1239"/>
                <a:gd name="T47" fmla="*/ 233 h 704"/>
                <a:gd name="T48" fmla="*/ 585 w 1239"/>
                <a:gd name="T49" fmla="*/ 97 h 704"/>
                <a:gd name="T50" fmla="*/ 606 w 1239"/>
                <a:gd name="T51" fmla="*/ 20 h 704"/>
                <a:gd name="T52" fmla="*/ 640 w 1239"/>
                <a:gd name="T53" fmla="*/ 26 h 704"/>
                <a:gd name="T54" fmla="*/ 654 w 1239"/>
                <a:gd name="T55" fmla="*/ 110 h 704"/>
                <a:gd name="T56" fmla="*/ 675 w 1239"/>
                <a:gd name="T57" fmla="*/ 265 h 704"/>
                <a:gd name="T58" fmla="*/ 688 w 1239"/>
                <a:gd name="T59" fmla="*/ 413 h 704"/>
                <a:gd name="T60" fmla="*/ 709 w 1239"/>
                <a:gd name="T61" fmla="*/ 568 h 704"/>
                <a:gd name="T62" fmla="*/ 723 w 1239"/>
                <a:gd name="T63" fmla="*/ 652 h 704"/>
                <a:gd name="T64" fmla="*/ 750 w 1239"/>
                <a:gd name="T65" fmla="*/ 691 h 704"/>
                <a:gd name="T66" fmla="*/ 771 w 1239"/>
                <a:gd name="T67" fmla="*/ 620 h 704"/>
                <a:gd name="T68" fmla="*/ 792 w 1239"/>
                <a:gd name="T69" fmla="*/ 497 h 704"/>
                <a:gd name="T70" fmla="*/ 806 w 1239"/>
                <a:gd name="T71" fmla="*/ 388 h 704"/>
                <a:gd name="T72" fmla="*/ 819 w 1239"/>
                <a:gd name="T73" fmla="*/ 291 h 704"/>
                <a:gd name="T74" fmla="*/ 840 w 1239"/>
                <a:gd name="T75" fmla="*/ 233 h 704"/>
                <a:gd name="T76" fmla="*/ 861 w 1239"/>
                <a:gd name="T77" fmla="*/ 246 h 704"/>
                <a:gd name="T78" fmla="*/ 874 w 1239"/>
                <a:gd name="T79" fmla="*/ 304 h 704"/>
                <a:gd name="T80" fmla="*/ 895 w 1239"/>
                <a:gd name="T81" fmla="*/ 407 h 704"/>
                <a:gd name="T82" fmla="*/ 916 w 1239"/>
                <a:gd name="T83" fmla="*/ 575 h 704"/>
                <a:gd name="T84" fmla="*/ 943 w 1239"/>
                <a:gd name="T85" fmla="*/ 684 h 704"/>
                <a:gd name="T86" fmla="*/ 978 w 1239"/>
                <a:gd name="T87" fmla="*/ 633 h 704"/>
                <a:gd name="T88" fmla="*/ 998 w 1239"/>
                <a:gd name="T89" fmla="*/ 543 h 704"/>
                <a:gd name="T90" fmla="*/ 1033 w 1239"/>
                <a:gd name="T91" fmla="*/ 523 h 704"/>
                <a:gd name="T92" fmla="*/ 1047 w 1239"/>
                <a:gd name="T93" fmla="*/ 594 h 704"/>
                <a:gd name="T94" fmla="*/ 1067 w 1239"/>
                <a:gd name="T95" fmla="*/ 672 h 704"/>
                <a:gd name="T96" fmla="*/ 1102 w 1239"/>
                <a:gd name="T97" fmla="*/ 704 h 704"/>
                <a:gd name="T98" fmla="*/ 1129 w 1239"/>
                <a:gd name="T99" fmla="*/ 652 h 704"/>
                <a:gd name="T100" fmla="*/ 1171 w 1239"/>
                <a:gd name="T101" fmla="*/ 665 h 70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239" h="704">
                  <a:moveTo>
                    <a:pt x="0" y="691"/>
                  </a:moveTo>
                  <a:lnTo>
                    <a:pt x="14" y="691"/>
                  </a:lnTo>
                  <a:lnTo>
                    <a:pt x="48" y="678"/>
                  </a:lnTo>
                  <a:lnTo>
                    <a:pt x="69" y="665"/>
                  </a:lnTo>
                  <a:lnTo>
                    <a:pt x="89" y="646"/>
                  </a:lnTo>
                  <a:lnTo>
                    <a:pt x="96" y="633"/>
                  </a:lnTo>
                  <a:lnTo>
                    <a:pt x="103" y="626"/>
                  </a:lnTo>
                  <a:lnTo>
                    <a:pt x="103" y="620"/>
                  </a:lnTo>
                  <a:lnTo>
                    <a:pt x="117" y="613"/>
                  </a:lnTo>
                  <a:lnTo>
                    <a:pt x="131" y="620"/>
                  </a:lnTo>
                  <a:lnTo>
                    <a:pt x="131" y="626"/>
                  </a:lnTo>
                  <a:lnTo>
                    <a:pt x="138" y="646"/>
                  </a:lnTo>
                  <a:lnTo>
                    <a:pt x="144" y="665"/>
                  </a:lnTo>
                  <a:lnTo>
                    <a:pt x="144" y="672"/>
                  </a:lnTo>
                  <a:lnTo>
                    <a:pt x="151" y="691"/>
                  </a:lnTo>
                  <a:lnTo>
                    <a:pt x="158" y="697"/>
                  </a:lnTo>
                  <a:lnTo>
                    <a:pt x="172" y="691"/>
                  </a:lnTo>
                  <a:lnTo>
                    <a:pt x="179" y="678"/>
                  </a:lnTo>
                  <a:lnTo>
                    <a:pt x="179" y="672"/>
                  </a:lnTo>
                  <a:lnTo>
                    <a:pt x="186" y="659"/>
                  </a:lnTo>
                  <a:lnTo>
                    <a:pt x="193" y="633"/>
                  </a:lnTo>
                  <a:lnTo>
                    <a:pt x="193" y="626"/>
                  </a:lnTo>
                  <a:lnTo>
                    <a:pt x="200" y="601"/>
                  </a:lnTo>
                  <a:lnTo>
                    <a:pt x="206" y="575"/>
                  </a:lnTo>
                  <a:lnTo>
                    <a:pt x="213" y="549"/>
                  </a:lnTo>
                  <a:lnTo>
                    <a:pt x="213" y="536"/>
                  </a:lnTo>
                  <a:lnTo>
                    <a:pt x="213" y="523"/>
                  </a:lnTo>
                  <a:lnTo>
                    <a:pt x="220" y="504"/>
                  </a:lnTo>
                  <a:lnTo>
                    <a:pt x="227" y="484"/>
                  </a:lnTo>
                  <a:lnTo>
                    <a:pt x="234" y="459"/>
                  </a:lnTo>
                  <a:lnTo>
                    <a:pt x="241" y="446"/>
                  </a:lnTo>
                  <a:lnTo>
                    <a:pt x="248" y="439"/>
                  </a:lnTo>
                  <a:lnTo>
                    <a:pt x="261" y="439"/>
                  </a:lnTo>
                  <a:lnTo>
                    <a:pt x="268" y="459"/>
                  </a:lnTo>
                  <a:lnTo>
                    <a:pt x="275" y="472"/>
                  </a:lnTo>
                  <a:lnTo>
                    <a:pt x="275" y="484"/>
                  </a:lnTo>
                  <a:lnTo>
                    <a:pt x="282" y="510"/>
                  </a:lnTo>
                  <a:lnTo>
                    <a:pt x="282" y="530"/>
                  </a:lnTo>
                  <a:lnTo>
                    <a:pt x="289" y="568"/>
                  </a:lnTo>
                  <a:lnTo>
                    <a:pt x="289" y="581"/>
                  </a:lnTo>
                  <a:lnTo>
                    <a:pt x="289" y="594"/>
                  </a:lnTo>
                  <a:lnTo>
                    <a:pt x="296" y="633"/>
                  </a:lnTo>
                  <a:lnTo>
                    <a:pt x="296" y="646"/>
                  </a:lnTo>
                  <a:lnTo>
                    <a:pt x="303" y="672"/>
                  </a:lnTo>
                  <a:lnTo>
                    <a:pt x="303" y="678"/>
                  </a:lnTo>
                  <a:lnTo>
                    <a:pt x="310" y="691"/>
                  </a:lnTo>
                  <a:lnTo>
                    <a:pt x="317" y="691"/>
                  </a:lnTo>
                  <a:lnTo>
                    <a:pt x="317" y="678"/>
                  </a:lnTo>
                  <a:lnTo>
                    <a:pt x="323" y="659"/>
                  </a:lnTo>
                  <a:lnTo>
                    <a:pt x="330" y="639"/>
                  </a:lnTo>
                  <a:lnTo>
                    <a:pt x="330" y="620"/>
                  </a:lnTo>
                  <a:lnTo>
                    <a:pt x="337" y="588"/>
                  </a:lnTo>
                  <a:lnTo>
                    <a:pt x="344" y="543"/>
                  </a:lnTo>
                  <a:lnTo>
                    <a:pt x="351" y="504"/>
                  </a:lnTo>
                  <a:lnTo>
                    <a:pt x="358" y="459"/>
                  </a:lnTo>
                  <a:lnTo>
                    <a:pt x="358" y="433"/>
                  </a:lnTo>
                  <a:lnTo>
                    <a:pt x="358" y="420"/>
                  </a:lnTo>
                  <a:lnTo>
                    <a:pt x="365" y="394"/>
                  </a:lnTo>
                  <a:lnTo>
                    <a:pt x="365" y="375"/>
                  </a:lnTo>
                  <a:lnTo>
                    <a:pt x="372" y="349"/>
                  </a:lnTo>
                  <a:lnTo>
                    <a:pt x="372" y="330"/>
                  </a:lnTo>
                  <a:lnTo>
                    <a:pt x="372" y="317"/>
                  </a:lnTo>
                  <a:lnTo>
                    <a:pt x="379" y="297"/>
                  </a:lnTo>
                  <a:lnTo>
                    <a:pt x="379" y="291"/>
                  </a:lnTo>
                  <a:lnTo>
                    <a:pt x="385" y="271"/>
                  </a:lnTo>
                  <a:lnTo>
                    <a:pt x="385" y="265"/>
                  </a:lnTo>
                  <a:lnTo>
                    <a:pt x="392" y="252"/>
                  </a:lnTo>
                  <a:lnTo>
                    <a:pt x="392" y="246"/>
                  </a:lnTo>
                  <a:lnTo>
                    <a:pt x="399" y="233"/>
                  </a:lnTo>
                  <a:lnTo>
                    <a:pt x="399" y="239"/>
                  </a:lnTo>
                  <a:lnTo>
                    <a:pt x="406" y="239"/>
                  </a:lnTo>
                  <a:lnTo>
                    <a:pt x="413" y="239"/>
                  </a:lnTo>
                  <a:lnTo>
                    <a:pt x="413" y="246"/>
                  </a:lnTo>
                  <a:lnTo>
                    <a:pt x="420" y="259"/>
                  </a:lnTo>
                  <a:lnTo>
                    <a:pt x="420" y="265"/>
                  </a:lnTo>
                  <a:lnTo>
                    <a:pt x="420" y="271"/>
                  </a:lnTo>
                  <a:lnTo>
                    <a:pt x="427" y="291"/>
                  </a:lnTo>
                  <a:lnTo>
                    <a:pt x="427" y="297"/>
                  </a:lnTo>
                  <a:lnTo>
                    <a:pt x="434" y="317"/>
                  </a:lnTo>
                  <a:lnTo>
                    <a:pt x="434" y="330"/>
                  </a:lnTo>
                  <a:lnTo>
                    <a:pt x="441" y="355"/>
                  </a:lnTo>
                  <a:lnTo>
                    <a:pt x="441" y="368"/>
                  </a:lnTo>
                  <a:lnTo>
                    <a:pt x="441" y="394"/>
                  </a:lnTo>
                  <a:lnTo>
                    <a:pt x="447" y="426"/>
                  </a:lnTo>
                  <a:lnTo>
                    <a:pt x="447" y="446"/>
                  </a:lnTo>
                  <a:lnTo>
                    <a:pt x="454" y="478"/>
                  </a:lnTo>
                  <a:lnTo>
                    <a:pt x="454" y="491"/>
                  </a:lnTo>
                  <a:lnTo>
                    <a:pt x="454" y="504"/>
                  </a:lnTo>
                  <a:lnTo>
                    <a:pt x="461" y="536"/>
                  </a:lnTo>
                  <a:lnTo>
                    <a:pt x="461" y="562"/>
                  </a:lnTo>
                  <a:lnTo>
                    <a:pt x="461" y="581"/>
                  </a:lnTo>
                  <a:lnTo>
                    <a:pt x="468" y="607"/>
                  </a:lnTo>
                  <a:lnTo>
                    <a:pt x="468" y="620"/>
                  </a:lnTo>
                  <a:lnTo>
                    <a:pt x="475" y="639"/>
                  </a:lnTo>
                  <a:lnTo>
                    <a:pt x="475" y="659"/>
                  </a:lnTo>
                  <a:lnTo>
                    <a:pt x="475" y="665"/>
                  </a:lnTo>
                  <a:lnTo>
                    <a:pt x="482" y="678"/>
                  </a:lnTo>
                  <a:lnTo>
                    <a:pt x="489" y="691"/>
                  </a:lnTo>
                  <a:lnTo>
                    <a:pt x="496" y="697"/>
                  </a:lnTo>
                  <a:lnTo>
                    <a:pt x="503" y="691"/>
                  </a:lnTo>
                  <a:lnTo>
                    <a:pt x="503" y="684"/>
                  </a:lnTo>
                  <a:lnTo>
                    <a:pt x="503" y="678"/>
                  </a:lnTo>
                  <a:lnTo>
                    <a:pt x="509" y="665"/>
                  </a:lnTo>
                  <a:lnTo>
                    <a:pt x="509" y="659"/>
                  </a:lnTo>
                  <a:lnTo>
                    <a:pt x="516" y="639"/>
                  </a:lnTo>
                  <a:lnTo>
                    <a:pt x="516" y="626"/>
                  </a:lnTo>
                  <a:lnTo>
                    <a:pt x="523" y="607"/>
                  </a:lnTo>
                  <a:lnTo>
                    <a:pt x="523" y="588"/>
                  </a:lnTo>
                  <a:lnTo>
                    <a:pt x="530" y="562"/>
                  </a:lnTo>
                  <a:lnTo>
                    <a:pt x="530" y="543"/>
                  </a:lnTo>
                  <a:lnTo>
                    <a:pt x="537" y="510"/>
                  </a:lnTo>
                  <a:lnTo>
                    <a:pt x="544" y="478"/>
                  </a:lnTo>
                  <a:lnTo>
                    <a:pt x="544" y="452"/>
                  </a:lnTo>
                  <a:lnTo>
                    <a:pt x="551" y="413"/>
                  </a:lnTo>
                  <a:lnTo>
                    <a:pt x="551" y="388"/>
                  </a:lnTo>
                  <a:lnTo>
                    <a:pt x="558" y="342"/>
                  </a:lnTo>
                  <a:lnTo>
                    <a:pt x="558" y="323"/>
                  </a:lnTo>
                  <a:lnTo>
                    <a:pt x="558" y="304"/>
                  </a:lnTo>
                  <a:lnTo>
                    <a:pt x="564" y="265"/>
                  </a:lnTo>
                  <a:lnTo>
                    <a:pt x="564" y="233"/>
                  </a:lnTo>
                  <a:lnTo>
                    <a:pt x="571" y="194"/>
                  </a:lnTo>
                  <a:lnTo>
                    <a:pt x="578" y="162"/>
                  </a:lnTo>
                  <a:lnTo>
                    <a:pt x="578" y="142"/>
                  </a:lnTo>
                  <a:lnTo>
                    <a:pt x="585" y="110"/>
                  </a:lnTo>
                  <a:lnTo>
                    <a:pt x="585" y="97"/>
                  </a:lnTo>
                  <a:lnTo>
                    <a:pt x="592" y="65"/>
                  </a:lnTo>
                  <a:lnTo>
                    <a:pt x="592" y="59"/>
                  </a:lnTo>
                  <a:lnTo>
                    <a:pt x="599" y="33"/>
                  </a:lnTo>
                  <a:lnTo>
                    <a:pt x="599" y="26"/>
                  </a:lnTo>
                  <a:lnTo>
                    <a:pt x="606" y="20"/>
                  </a:lnTo>
                  <a:lnTo>
                    <a:pt x="613" y="7"/>
                  </a:lnTo>
                  <a:lnTo>
                    <a:pt x="620" y="0"/>
                  </a:lnTo>
                  <a:lnTo>
                    <a:pt x="626" y="7"/>
                  </a:lnTo>
                  <a:lnTo>
                    <a:pt x="633" y="20"/>
                  </a:lnTo>
                  <a:lnTo>
                    <a:pt x="640" y="26"/>
                  </a:lnTo>
                  <a:lnTo>
                    <a:pt x="640" y="33"/>
                  </a:lnTo>
                  <a:lnTo>
                    <a:pt x="647" y="59"/>
                  </a:lnTo>
                  <a:lnTo>
                    <a:pt x="647" y="65"/>
                  </a:lnTo>
                  <a:lnTo>
                    <a:pt x="654" y="97"/>
                  </a:lnTo>
                  <a:lnTo>
                    <a:pt x="654" y="110"/>
                  </a:lnTo>
                  <a:lnTo>
                    <a:pt x="661" y="142"/>
                  </a:lnTo>
                  <a:lnTo>
                    <a:pt x="661" y="162"/>
                  </a:lnTo>
                  <a:lnTo>
                    <a:pt x="668" y="194"/>
                  </a:lnTo>
                  <a:lnTo>
                    <a:pt x="675" y="233"/>
                  </a:lnTo>
                  <a:lnTo>
                    <a:pt x="675" y="265"/>
                  </a:lnTo>
                  <a:lnTo>
                    <a:pt x="682" y="304"/>
                  </a:lnTo>
                  <a:lnTo>
                    <a:pt x="682" y="323"/>
                  </a:lnTo>
                  <a:lnTo>
                    <a:pt x="682" y="342"/>
                  </a:lnTo>
                  <a:lnTo>
                    <a:pt x="688" y="388"/>
                  </a:lnTo>
                  <a:lnTo>
                    <a:pt x="688" y="413"/>
                  </a:lnTo>
                  <a:lnTo>
                    <a:pt x="695" y="452"/>
                  </a:lnTo>
                  <a:lnTo>
                    <a:pt x="695" y="478"/>
                  </a:lnTo>
                  <a:lnTo>
                    <a:pt x="702" y="517"/>
                  </a:lnTo>
                  <a:lnTo>
                    <a:pt x="702" y="536"/>
                  </a:lnTo>
                  <a:lnTo>
                    <a:pt x="709" y="568"/>
                  </a:lnTo>
                  <a:lnTo>
                    <a:pt x="709" y="581"/>
                  </a:lnTo>
                  <a:lnTo>
                    <a:pt x="716" y="607"/>
                  </a:lnTo>
                  <a:lnTo>
                    <a:pt x="716" y="620"/>
                  </a:lnTo>
                  <a:lnTo>
                    <a:pt x="723" y="646"/>
                  </a:lnTo>
                  <a:lnTo>
                    <a:pt x="723" y="652"/>
                  </a:lnTo>
                  <a:lnTo>
                    <a:pt x="730" y="672"/>
                  </a:lnTo>
                  <a:lnTo>
                    <a:pt x="737" y="684"/>
                  </a:lnTo>
                  <a:lnTo>
                    <a:pt x="737" y="691"/>
                  </a:lnTo>
                  <a:lnTo>
                    <a:pt x="744" y="691"/>
                  </a:lnTo>
                  <a:lnTo>
                    <a:pt x="750" y="691"/>
                  </a:lnTo>
                  <a:lnTo>
                    <a:pt x="757" y="678"/>
                  </a:lnTo>
                  <a:lnTo>
                    <a:pt x="764" y="659"/>
                  </a:lnTo>
                  <a:lnTo>
                    <a:pt x="764" y="652"/>
                  </a:lnTo>
                  <a:lnTo>
                    <a:pt x="771" y="633"/>
                  </a:lnTo>
                  <a:lnTo>
                    <a:pt x="771" y="620"/>
                  </a:lnTo>
                  <a:lnTo>
                    <a:pt x="778" y="594"/>
                  </a:lnTo>
                  <a:lnTo>
                    <a:pt x="778" y="581"/>
                  </a:lnTo>
                  <a:lnTo>
                    <a:pt x="785" y="549"/>
                  </a:lnTo>
                  <a:lnTo>
                    <a:pt x="785" y="530"/>
                  </a:lnTo>
                  <a:lnTo>
                    <a:pt x="792" y="497"/>
                  </a:lnTo>
                  <a:lnTo>
                    <a:pt x="792" y="484"/>
                  </a:lnTo>
                  <a:lnTo>
                    <a:pt x="792" y="472"/>
                  </a:lnTo>
                  <a:lnTo>
                    <a:pt x="799" y="439"/>
                  </a:lnTo>
                  <a:lnTo>
                    <a:pt x="799" y="420"/>
                  </a:lnTo>
                  <a:lnTo>
                    <a:pt x="806" y="388"/>
                  </a:lnTo>
                  <a:lnTo>
                    <a:pt x="806" y="362"/>
                  </a:lnTo>
                  <a:lnTo>
                    <a:pt x="806" y="349"/>
                  </a:lnTo>
                  <a:lnTo>
                    <a:pt x="812" y="323"/>
                  </a:lnTo>
                  <a:lnTo>
                    <a:pt x="812" y="310"/>
                  </a:lnTo>
                  <a:lnTo>
                    <a:pt x="819" y="291"/>
                  </a:lnTo>
                  <a:lnTo>
                    <a:pt x="819" y="284"/>
                  </a:lnTo>
                  <a:lnTo>
                    <a:pt x="826" y="265"/>
                  </a:lnTo>
                  <a:lnTo>
                    <a:pt x="826" y="259"/>
                  </a:lnTo>
                  <a:lnTo>
                    <a:pt x="833" y="246"/>
                  </a:lnTo>
                  <a:lnTo>
                    <a:pt x="840" y="233"/>
                  </a:lnTo>
                  <a:lnTo>
                    <a:pt x="847" y="226"/>
                  </a:lnTo>
                  <a:lnTo>
                    <a:pt x="854" y="233"/>
                  </a:lnTo>
                  <a:lnTo>
                    <a:pt x="854" y="239"/>
                  </a:lnTo>
                  <a:lnTo>
                    <a:pt x="854" y="233"/>
                  </a:lnTo>
                  <a:lnTo>
                    <a:pt x="861" y="246"/>
                  </a:lnTo>
                  <a:lnTo>
                    <a:pt x="861" y="252"/>
                  </a:lnTo>
                  <a:lnTo>
                    <a:pt x="868" y="265"/>
                  </a:lnTo>
                  <a:lnTo>
                    <a:pt x="868" y="271"/>
                  </a:lnTo>
                  <a:lnTo>
                    <a:pt x="874" y="291"/>
                  </a:lnTo>
                  <a:lnTo>
                    <a:pt x="874" y="304"/>
                  </a:lnTo>
                  <a:lnTo>
                    <a:pt x="881" y="323"/>
                  </a:lnTo>
                  <a:lnTo>
                    <a:pt x="881" y="336"/>
                  </a:lnTo>
                  <a:lnTo>
                    <a:pt x="888" y="362"/>
                  </a:lnTo>
                  <a:lnTo>
                    <a:pt x="888" y="381"/>
                  </a:lnTo>
                  <a:lnTo>
                    <a:pt x="895" y="407"/>
                  </a:lnTo>
                  <a:lnTo>
                    <a:pt x="895" y="420"/>
                  </a:lnTo>
                  <a:lnTo>
                    <a:pt x="895" y="446"/>
                  </a:lnTo>
                  <a:lnTo>
                    <a:pt x="902" y="491"/>
                  </a:lnTo>
                  <a:lnTo>
                    <a:pt x="909" y="530"/>
                  </a:lnTo>
                  <a:lnTo>
                    <a:pt x="916" y="575"/>
                  </a:lnTo>
                  <a:lnTo>
                    <a:pt x="923" y="607"/>
                  </a:lnTo>
                  <a:lnTo>
                    <a:pt x="929" y="633"/>
                  </a:lnTo>
                  <a:lnTo>
                    <a:pt x="929" y="652"/>
                  </a:lnTo>
                  <a:lnTo>
                    <a:pt x="936" y="665"/>
                  </a:lnTo>
                  <a:lnTo>
                    <a:pt x="943" y="684"/>
                  </a:lnTo>
                  <a:lnTo>
                    <a:pt x="950" y="691"/>
                  </a:lnTo>
                  <a:lnTo>
                    <a:pt x="957" y="691"/>
                  </a:lnTo>
                  <a:lnTo>
                    <a:pt x="964" y="678"/>
                  </a:lnTo>
                  <a:lnTo>
                    <a:pt x="971" y="659"/>
                  </a:lnTo>
                  <a:lnTo>
                    <a:pt x="978" y="633"/>
                  </a:lnTo>
                  <a:lnTo>
                    <a:pt x="978" y="620"/>
                  </a:lnTo>
                  <a:lnTo>
                    <a:pt x="978" y="607"/>
                  </a:lnTo>
                  <a:lnTo>
                    <a:pt x="985" y="588"/>
                  </a:lnTo>
                  <a:lnTo>
                    <a:pt x="991" y="562"/>
                  </a:lnTo>
                  <a:lnTo>
                    <a:pt x="998" y="543"/>
                  </a:lnTo>
                  <a:lnTo>
                    <a:pt x="998" y="536"/>
                  </a:lnTo>
                  <a:lnTo>
                    <a:pt x="1005" y="517"/>
                  </a:lnTo>
                  <a:lnTo>
                    <a:pt x="1012" y="510"/>
                  </a:lnTo>
                  <a:lnTo>
                    <a:pt x="1026" y="510"/>
                  </a:lnTo>
                  <a:lnTo>
                    <a:pt x="1033" y="523"/>
                  </a:lnTo>
                  <a:lnTo>
                    <a:pt x="1040" y="543"/>
                  </a:lnTo>
                  <a:lnTo>
                    <a:pt x="1040" y="555"/>
                  </a:lnTo>
                  <a:lnTo>
                    <a:pt x="1047" y="581"/>
                  </a:lnTo>
                  <a:lnTo>
                    <a:pt x="1047" y="588"/>
                  </a:lnTo>
                  <a:lnTo>
                    <a:pt x="1047" y="594"/>
                  </a:lnTo>
                  <a:lnTo>
                    <a:pt x="1053" y="620"/>
                  </a:lnTo>
                  <a:lnTo>
                    <a:pt x="1060" y="639"/>
                  </a:lnTo>
                  <a:lnTo>
                    <a:pt x="1060" y="646"/>
                  </a:lnTo>
                  <a:lnTo>
                    <a:pt x="1067" y="665"/>
                  </a:lnTo>
                  <a:lnTo>
                    <a:pt x="1067" y="672"/>
                  </a:lnTo>
                  <a:lnTo>
                    <a:pt x="1074" y="684"/>
                  </a:lnTo>
                  <a:lnTo>
                    <a:pt x="1081" y="697"/>
                  </a:lnTo>
                  <a:lnTo>
                    <a:pt x="1088" y="704"/>
                  </a:lnTo>
                  <a:lnTo>
                    <a:pt x="1095" y="704"/>
                  </a:lnTo>
                  <a:lnTo>
                    <a:pt x="1102" y="704"/>
                  </a:lnTo>
                  <a:lnTo>
                    <a:pt x="1109" y="697"/>
                  </a:lnTo>
                  <a:lnTo>
                    <a:pt x="1115" y="684"/>
                  </a:lnTo>
                  <a:lnTo>
                    <a:pt x="1122" y="672"/>
                  </a:lnTo>
                  <a:lnTo>
                    <a:pt x="1122" y="665"/>
                  </a:lnTo>
                  <a:lnTo>
                    <a:pt x="1129" y="652"/>
                  </a:lnTo>
                  <a:lnTo>
                    <a:pt x="1136" y="646"/>
                  </a:lnTo>
                  <a:lnTo>
                    <a:pt x="1143" y="639"/>
                  </a:lnTo>
                  <a:lnTo>
                    <a:pt x="1150" y="639"/>
                  </a:lnTo>
                  <a:lnTo>
                    <a:pt x="1164" y="652"/>
                  </a:lnTo>
                  <a:lnTo>
                    <a:pt x="1171" y="665"/>
                  </a:lnTo>
                  <a:lnTo>
                    <a:pt x="1184" y="678"/>
                  </a:lnTo>
                  <a:lnTo>
                    <a:pt x="1198" y="684"/>
                  </a:lnTo>
                  <a:lnTo>
                    <a:pt x="1226" y="691"/>
                  </a:lnTo>
                  <a:lnTo>
                    <a:pt x="1239" y="691"/>
                  </a:lnTo>
                </a:path>
              </a:pathLst>
            </a:custGeom>
            <a:noFill/>
            <a:ln w="4445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5303" name="Group 6"/>
            <p:cNvGrpSpPr>
              <a:grpSpLocks/>
            </p:cNvGrpSpPr>
            <p:nvPr/>
          </p:nvGrpSpPr>
          <p:grpSpPr bwMode="auto">
            <a:xfrm>
              <a:off x="1149" y="3053"/>
              <a:ext cx="2031" cy="878"/>
              <a:chOff x="1149" y="3053"/>
              <a:chExt cx="2031" cy="878"/>
            </a:xfrm>
          </p:grpSpPr>
          <p:sp>
            <p:nvSpPr>
              <p:cNvPr id="55331" name="Freeform 7"/>
              <p:cNvSpPr>
                <a:spLocks/>
              </p:cNvSpPr>
              <p:nvPr/>
            </p:nvSpPr>
            <p:spPr bwMode="auto">
              <a:xfrm>
                <a:off x="1342" y="3330"/>
                <a:ext cx="1501" cy="342"/>
              </a:xfrm>
              <a:custGeom>
                <a:avLst/>
                <a:gdLst>
                  <a:gd name="T0" fmla="*/ 0 w 1501"/>
                  <a:gd name="T1" fmla="*/ 342 h 342"/>
                  <a:gd name="T2" fmla="*/ 20 w 1501"/>
                  <a:gd name="T3" fmla="*/ 342 h 342"/>
                  <a:gd name="T4" fmla="*/ 62 w 1501"/>
                  <a:gd name="T5" fmla="*/ 342 h 342"/>
                  <a:gd name="T6" fmla="*/ 110 w 1501"/>
                  <a:gd name="T7" fmla="*/ 336 h 342"/>
                  <a:gd name="T8" fmla="*/ 137 w 1501"/>
                  <a:gd name="T9" fmla="*/ 336 h 342"/>
                  <a:gd name="T10" fmla="*/ 172 w 1501"/>
                  <a:gd name="T11" fmla="*/ 329 h 342"/>
                  <a:gd name="T12" fmla="*/ 213 w 1501"/>
                  <a:gd name="T13" fmla="*/ 316 h 342"/>
                  <a:gd name="T14" fmla="*/ 234 w 1501"/>
                  <a:gd name="T15" fmla="*/ 310 h 342"/>
                  <a:gd name="T16" fmla="*/ 261 w 1501"/>
                  <a:gd name="T17" fmla="*/ 297 h 342"/>
                  <a:gd name="T18" fmla="*/ 275 w 1501"/>
                  <a:gd name="T19" fmla="*/ 291 h 342"/>
                  <a:gd name="T20" fmla="*/ 303 w 1501"/>
                  <a:gd name="T21" fmla="*/ 278 h 342"/>
                  <a:gd name="T22" fmla="*/ 358 w 1501"/>
                  <a:gd name="T23" fmla="*/ 245 h 342"/>
                  <a:gd name="T24" fmla="*/ 406 w 1501"/>
                  <a:gd name="T25" fmla="*/ 207 h 342"/>
                  <a:gd name="T26" fmla="*/ 447 w 1501"/>
                  <a:gd name="T27" fmla="*/ 168 h 342"/>
                  <a:gd name="T28" fmla="*/ 475 w 1501"/>
                  <a:gd name="T29" fmla="*/ 142 h 342"/>
                  <a:gd name="T30" fmla="*/ 489 w 1501"/>
                  <a:gd name="T31" fmla="*/ 129 h 342"/>
                  <a:gd name="T32" fmla="*/ 509 w 1501"/>
                  <a:gd name="T33" fmla="*/ 110 h 342"/>
                  <a:gd name="T34" fmla="*/ 530 w 1501"/>
                  <a:gd name="T35" fmla="*/ 91 h 342"/>
                  <a:gd name="T36" fmla="*/ 557 w 1501"/>
                  <a:gd name="T37" fmla="*/ 71 h 342"/>
                  <a:gd name="T38" fmla="*/ 585 w 1501"/>
                  <a:gd name="T39" fmla="*/ 52 h 342"/>
                  <a:gd name="T40" fmla="*/ 612 w 1501"/>
                  <a:gd name="T41" fmla="*/ 39 h 342"/>
                  <a:gd name="T42" fmla="*/ 633 w 1501"/>
                  <a:gd name="T43" fmla="*/ 26 h 342"/>
                  <a:gd name="T44" fmla="*/ 654 w 1501"/>
                  <a:gd name="T45" fmla="*/ 20 h 342"/>
                  <a:gd name="T46" fmla="*/ 668 w 1501"/>
                  <a:gd name="T47" fmla="*/ 13 h 342"/>
                  <a:gd name="T48" fmla="*/ 681 w 1501"/>
                  <a:gd name="T49" fmla="*/ 7 h 342"/>
                  <a:gd name="T50" fmla="*/ 709 w 1501"/>
                  <a:gd name="T51" fmla="*/ 0 h 342"/>
                  <a:gd name="T52" fmla="*/ 730 w 1501"/>
                  <a:gd name="T53" fmla="*/ 0 h 342"/>
                  <a:gd name="T54" fmla="*/ 750 w 1501"/>
                  <a:gd name="T55" fmla="*/ 0 h 342"/>
                  <a:gd name="T56" fmla="*/ 778 w 1501"/>
                  <a:gd name="T57" fmla="*/ 0 h 342"/>
                  <a:gd name="T58" fmla="*/ 812 w 1501"/>
                  <a:gd name="T59" fmla="*/ 0 h 342"/>
                  <a:gd name="T60" fmla="*/ 826 w 1501"/>
                  <a:gd name="T61" fmla="*/ 0 h 342"/>
                  <a:gd name="T62" fmla="*/ 854 w 1501"/>
                  <a:gd name="T63" fmla="*/ 7 h 342"/>
                  <a:gd name="T64" fmla="*/ 867 w 1501"/>
                  <a:gd name="T65" fmla="*/ 13 h 342"/>
                  <a:gd name="T66" fmla="*/ 881 w 1501"/>
                  <a:gd name="T67" fmla="*/ 20 h 342"/>
                  <a:gd name="T68" fmla="*/ 902 w 1501"/>
                  <a:gd name="T69" fmla="*/ 26 h 342"/>
                  <a:gd name="T70" fmla="*/ 929 w 1501"/>
                  <a:gd name="T71" fmla="*/ 39 h 342"/>
                  <a:gd name="T72" fmla="*/ 950 w 1501"/>
                  <a:gd name="T73" fmla="*/ 52 h 342"/>
                  <a:gd name="T74" fmla="*/ 971 w 1501"/>
                  <a:gd name="T75" fmla="*/ 71 h 342"/>
                  <a:gd name="T76" fmla="*/ 998 w 1501"/>
                  <a:gd name="T77" fmla="*/ 91 h 342"/>
                  <a:gd name="T78" fmla="*/ 1019 w 1501"/>
                  <a:gd name="T79" fmla="*/ 110 h 342"/>
                  <a:gd name="T80" fmla="*/ 1046 w 1501"/>
                  <a:gd name="T81" fmla="*/ 136 h 342"/>
                  <a:gd name="T82" fmla="*/ 1053 w 1501"/>
                  <a:gd name="T83" fmla="*/ 149 h 342"/>
                  <a:gd name="T84" fmla="*/ 1067 w 1501"/>
                  <a:gd name="T85" fmla="*/ 168 h 342"/>
                  <a:gd name="T86" fmla="*/ 1088 w 1501"/>
                  <a:gd name="T87" fmla="*/ 194 h 342"/>
                  <a:gd name="T88" fmla="*/ 1108 w 1501"/>
                  <a:gd name="T89" fmla="*/ 213 h 342"/>
                  <a:gd name="T90" fmla="*/ 1129 w 1501"/>
                  <a:gd name="T91" fmla="*/ 233 h 342"/>
                  <a:gd name="T92" fmla="*/ 1150 w 1501"/>
                  <a:gd name="T93" fmla="*/ 252 h 342"/>
                  <a:gd name="T94" fmla="*/ 1177 w 1501"/>
                  <a:gd name="T95" fmla="*/ 271 h 342"/>
                  <a:gd name="T96" fmla="*/ 1198 w 1501"/>
                  <a:gd name="T97" fmla="*/ 284 h 342"/>
                  <a:gd name="T98" fmla="*/ 1225 w 1501"/>
                  <a:gd name="T99" fmla="*/ 297 h 342"/>
                  <a:gd name="T100" fmla="*/ 1239 w 1501"/>
                  <a:gd name="T101" fmla="*/ 304 h 342"/>
                  <a:gd name="T102" fmla="*/ 1267 w 1501"/>
                  <a:gd name="T103" fmla="*/ 316 h 342"/>
                  <a:gd name="T104" fmla="*/ 1329 w 1501"/>
                  <a:gd name="T105" fmla="*/ 329 h 342"/>
                  <a:gd name="T106" fmla="*/ 1391 w 1501"/>
                  <a:gd name="T107" fmla="*/ 336 h 342"/>
                  <a:gd name="T108" fmla="*/ 1466 w 1501"/>
                  <a:gd name="T109" fmla="*/ 342 h 342"/>
                  <a:gd name="T110" fmla="*/ 1501 w 1501"/>
                  <a:gd name="T111" fmla="*/ 342 h 34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501" h="342">
                    <a:moveTo>
                      <a:pt x="0" y="342"/>
                    </a:moveTo>
                    <a:lnTo>
                      <a:pt x="20" y="342"/>
                    </a:lnTo>
                    <a:lnTo>
                      <a:pt x="62" y="342"/>
                    </a:lnTo>
                    <a:lnTo>
                      <a:pt x="110" y="336"/>
                    </a:lnTo>
                    <a:lnTo>
                      <a:pt x="137" y="336"/>
                    </a:lnTo>
                    <a:lnTo>
                      <a:pt x="172" y="329"/>
                    </a:lnTo>
                    <a:lnTo>
                      <a:pt x="213" y="316"/>
                    </a:lnTo>
                    <a:lnTo>
                      <a:pt x="234" y="310"/>
                    </a:lnTo>
                    <a:lnTo>
                      <a:pt x="261" y="297"/>
                    </a:lnTo>
                    <a:lnTo>
                      <a:pt x="275" y="291"/>
                    </a:lnTo>
                    <a:lnTo>
                      <a:pt x="303" y="278"/>
                    </a:lnTo>
                    <a:lnTo>
                      <a:pt x="358" y="245"/>
                    </a:lnTo>
                    <a:lnTo>
                      <a:pt x="406" y="207"/>
                    </a:lnTo>
                    <a:lnTo>
                      <a:pt x="447" y="168"/>
                    </a:lnTo>
                    <a:lnTo>
                      <a:pt x="475" y="142"/>
                    </a:lnTo>
                    <a:lnTo>
                      <a:pt x="489" y="129"/>
                    </a:lnTo>
                    <a:lnTo>
                      <a:pt x="509" y="110"/>
                    </a:lnTo>
                    <a:lnTo>
                      <a:pt x="530" y="91"/>
                    </a:lnTo>
                    <a:lnTo>
                      <a:pt x="557" y="71"/>
                    </a:lnTo>
                    <a:lnTo>
                      <a:pt x="585" y="52"/>
                    </a:lnTo>
                    <a:lnTo>
                      <a:pt x="612" y="39"/>
                    </a:lnTo>
                    <a:lnTo>
                      <a:pt x="633" y="26"/>
                    </a:lnTo>
                    <a:lnTo>
                      <a:pt x="654" y="20"/>
                    </a:lnTo>
                    <a:lnTo>
                      <a:pt x="668" y="13"/>
                    </a:lnTo>
                    <a:lnTo>
                      <a:pt x="681" y="7"/>
                    </a:lnTo>
                    <a:lnTo>
                      <a:pt x="709" y="0"/>
                    </a:lnTo>
                    <a:lnTo>
                      <a:pt x="730" y="0"/>
                    </a:lnTo>
                    <a:lnTo>
                      <a:pt x="750" y="0"/>
                    </a:lnTo>
                    <a:lnTo>
                      <a:pt x="778" y="0"/>
                    </a:lnTo>
                    <a:lnTo>
                      <a:pt x="812" y="0"/>
                    </a:lnTo>
                    <a:lnTo>
                      <a:pt x="826" y="0"/>
                    </a:lnTo>
                    <a:lnTo>
                      <a:pt x="854" y="7"/>
                    </a:lnTo>
                    <a:lnTo>
                      <a:pt x="867" y="13"/>
                    </a:lnTo>
                    <a:lnTo>
                      <a:pt x="881" y="20"/>
                    </a:lnTo>
                    <a:lnTo>
                      <a:pt x="902" y="26"/>
                    </a:lnTo>
                    <a:lnTo>
                      <a:pt x="929" y="39"/>
                    </a:lnTo>
                    <a:lnTo>
                      <a:pt x="950" y="52"/>
                    </a:lnTo>
                    <a:lnTo>
                      <a:pt x="971" y="71"/>
                    </a:lnTo>
                    <a:lnTo>
                      <a:pt x="998" y="91"/>
                    </a:lnTo>
                    <a:lnTo>
                      <a:pt x="1019" y="110"/>
                    </a:lnTo>
                    <a:lnTo>
                      <a:pt x="1046" y="136"/>
                    </a:lnTo>
                    <a:lnTo>
                      <a:pt x="1053" y="149"/>
                    </a:lnTo>
                    <a:lnTo>
                      <a:pt x="1067" y="168"/>
                    </a:lnTo>
                    <a:lnTo>
                      <a:pt x="1088" y="194"/>
                    </a:lnTo>
                    <a:lnTo>
                      <a:pt x="1108" y="213"/>
                    </a:lnTo>
                    <a:lnTo>
                      <a:pt x="1129" y="233"/>
                    </a:lnTo>
                    <a:lnTo>
                      <a:pt x="1150" y="252"/>
                    </a:lnTo>
                    <a:lnTo>
                      <a:pt x="1177" y="271"/>
                    </a:lnTo>
                    <a:lnTo>
                      <a:pt x="1198" y="284"/>
                    </a:lnTo>
                    <a:lnTo>
                      <a:pt x="1225" y="297"/>
                    </a:lnTo>
                    <a:lnTo>
                      <a:pt x="1239" y="304"/>
                    </a:lnTo>
                    <a:lnTo>
                      <a:pt x="1267" y="316"/>
                    </a:lnTo>
                    <a:lnTo>
                      <a:pt x="1329" y="329"/>
                    </a:lnTo>
                    <a:lnTo>
                      <a:pt x="1391" y="336"/>
                    </a:lnTo>
                    <a:lnTo>
                      <a:pt x="1466" y="342"/>
                    </a:lnTo>
                    <a:lnTo>
                      <a:pt x="1501" y="34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32" name="Freeform 8"/>
              <p:cNvSpPr>
                <a:spLocks/>
              </p:cNvSpPr>
              <p:nvPr/>
            </p:nvSpPr>
            <p:spPr bwMode="auto">
              <a:xfrm>
                <a:off x="1507" y="3053"/>
                <a:ext cx="1239" cy="606"/>
              </a:xfrm>
              <a:custGeom>
                <a:avLst/>
                <a:gdLst>
                  <a:gd name="T0" fmla="*/ 62 w 1239"/>
                  <a:gd name="T1" fmla="*/ 587 h 606"/>
                  <a:gd name="T2" fmla="*/ 96 w 1239"/>
                  <a:gd name="T3" fmla="*/ 548 h 606"/>
                  <a:gd name="T4" fmla="*/ 131 w 1239"/>
                  <a:gd name="T5" fmla="*/ 574 h 606"/>
                  <a:gd name="T6" fmla="*/ 151 w 1239"/>
                  <a:gd name="T7" fmla="*/ 593 h 606"/>
                  <a:gd name="T8" fmla="*/ 172 w 1239"/>
                  <a:gd name="T9" fmla="*/ 535 h 606"/>
                  <a:gd name="T10" fmla="*/ 186 w 1239"/>
                  <a:gd name="T11" fmla="*/ 471 h 606"/>
                  <a:gd name="T12" fmla="*/ 200 w 1239"/>
                  <a:gd name="T13" fmla="*/ 413 h 606"/>
                  <a:gd name="T14" fmla="*/ 227 w 1239"/>
                  <a:gd name="T15" fmla="*/ 419 h 606"/>
                  <a:gd name="T16" fmla="*/ 248 w 1239"/>
                  <a:gd name="T17" fmla="*/ 503 h 606"/>
                  <a:gd name="T18" fmla="*/ 255 w 1239"/>
                  <a:gd name="T19" fmla="*/ 555 h 606"/>
                  <a:gd name="T20" fmla="*/ 275 w 1239"/>
                  <a:gd name="T21" fmla="*/ 574 h 606"/>
                  <a:gd name="T22" fmla="*/ 296 w 1239"/>
                  <a:gd name="T23" fmla="*/ 522 h 606"/>
                  <a:gd name="T24" fmla="*/ 324 w 1239"/>
                  <a:gd name="T25" fmla="*/ 406 h 606"/>
                  <a:gd name="T26" fmla="*/ 337 w 1239"/>
                  <a:gd name="T27" fmla="*/ 290 h 606"/>
                  <a:gd name="T28" fmla="*/ 365 w 1239"/>
                  <a:gd name="T29" fmla="*/ 187 h 606"/>
                  <a:gd name="T30" fmla="*/ 392 w 1239"/>
                  <a:gd name="T31" fmla="*/ 193 h 606"/>
                  <a:gd name="T32" fmla="*/ 413 w 1239"/>
                  <a:gd name="T33" fmla="*/ 297 h 606"/>
                  <a:gd name="T34" fmla="*/ 427 w 1239"/>
                  <a:gd name="T35" fmla="*/ 393 h 606"/>
                  <a:gd name="T36" fmla="*/ 434 w 1239"/>
                  <a:gd name="T37" fmla="*/ 451 h 606"/>
                  <a:gd name="T38" fmla="*/ 447 w 1239"/>
                  <a:gd name="T39" fmla="*/ 503 h 606"/>
                  <a:gd name="T40" fmla="*/ 468 w 1239"/>
                  <a:gd name="T41" fmla="*/ 503 h 606"/>
                  <a:gd name="T42" fmla="*/ 489 w 1239"/>
                  <a:gd name="T43" fmla="*/ 439 h 606"/>
                  <a:gd name="T44" fmla="*/ 509 w 1239"/>
                  <a:gd name="T45" fmla="*/ 355 h 606"/>
                  <a:gd name="T46" fmla="*/ 523 w 1239"/>
                  <a:gd name="T47" fmla="*/ 251 h 606"/>
                  <a:gd name="T48" fmla="*/ 537 w 1239"/>
                  <a:gd name="T49" fmla="*/ 168 h 606"/>
                  <a:gd name="T50" fmla="*/ 551 w 1239"/>
                  <a:gd name="T51" fmla="*/ 77 h 606"/>
                  <a:gd name="T52" fmla="*/ 565 w 1239"/>
                  <a:gd name="T53" fmla="*/ 26 h 606"/>
                  <a:gd name="T54" fmla="*/ 599 w 1239"/>
                  <a:gd name="T55" fmla="*/ 0 h 606"/>
                  <a:gd name="T56" fmla="*/ 613 w 1239"/>
                  <a:gd name="T57" fmla="*/ 45 h 606"/>
                  <a:gd name="T58" fmla="*/ 627 w 1239"/>
                  <a:gd name="T59" fmla="*/ 122 h 606"/>
                  <a:gd name="T60" fmla="*/ 640 w 1239"/>
                  <a:gd name="T61" fmla="*/ 226 h 606"/>
                  <a:gd name="T62" fmla="*/ 647 w 1239"/>
                  <a:gd name="T63" fmla="*/ 303 h 606"/>
                  <a:gd name="T64" fmla="*/ 661 w 1239"/>
                  <a:gd name="T65" fmla="*/ 400 h 606"/>
                  <a:gd name="T66" fmla="*/ 675 w 1239"/>
                  <a:gd name="T67" fmla="*/ 464 h 606"/>
                  <a:gd name="T68" fmla="*/ 689 w 1239"/>
                  <a:gd name="T69" fmla="*/ 510 h 606"/>
                  <a:gd name="T70" fmla="*/ 716 w 1239"/>
                  <a:gd name="T71" fmla="*/ 490 h 606"/>
                  <a:gd name="T72" fmla="*/ 730 w 1239"/>
                  <a:gd name="T73" fmla="*/ 439 h 606"/>
                  <a:gd name="T74" fmla="*/ 744 w 1239"/>
                  <a:gd name="T75" fmla="*/ 368 h 606"/>
                  <a:gd name="T76" fmla="*/ 757 w 1239"/>
                  <a:gd name="T77" fmla="*/ 271 h 606"/>
                  <a:gd name="T78" fmla="*/ 785 w 1239"/>
                  <a:gd name="T79" fmla="*/ 187 h 606"/>
                  <a:gd name="T80" fmla="*/ 812 w 1239"/>
                  <a:gd name="T81" fmla="*/ 187 h 606"/>
                  <a:gd name="T82" fmla="*/ 840 w 1239"/>
                  <a:gd name="T83" fmla="*/ 284 h 606"/>
                  <a:gd name="T84" fmla="*/ 854 w 1239"/>
                  <a:gd name="T85" fmla="*/ 400 h 606"/>
                  <a:gd name="T86" fmla="*/ 881 w 1239"/>
                  <a:gd name="T87" fmla="*/ 510 h 606"/>
                  <a:gd name="T88" fmla="*/ 916 w 1239"/>
                  <a:gd name="T89" fmla="*/ 568 h 606"/>
                  <a:gd name="T90" fmla="*/ 930 w 1239"/>
                  <a:gd name="T91" fmla="*/ 535 h 606"/>
                  <a:gd name="T92" fmla="*/ 943 w 1239"/>
                  <a:gd name="T93" fmla="*/ 477 h 606"/>
                  <a:gd name="T94" fmla="*/ 964 w 1239"/>
                  <a:gd name="T95" fmla="*/ 419 h 606"/>
                  <a:gd name="T96" fmla="*/ 992 w 1239"/>
                  <a:gd name="T97" fmla="*/ 413 h 606"/>
                  <a:gd name="T98" fmla="*/ 1012 w 1239"/>
                  <a:gd name="T99" fmla="*/ 464 h 606"/>
                  <a:gd name="T100" fmla="*/ 1033 w 1239"/>
                  <a:gd name="T101" fmla="*/ 542 h 606"/>
                  <a:gd name="T102" fmla="*/ 1074 w 1239"/>
                  <a:gd name="T103" fmla="*/ 593 h 606"/>
                  <a:gd name="T104" fmla="*/ 1115 w 1239"/>
                  <a:gd name="T105" fmla="*/ 574 h 606"/>
                  <a:gd name="T106" fmla="*/ 1157 w 1239"/>
                  <a:gd name="T107" fmla="*/ 581 h 606"/>
                  <a:gd name="T108" fmla="*/ 1226 w 1239"/>
                  <a:gd name="T109" fmla="*/ 606 h 6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239" h="606">
                    <a:moveTo>
                      <a:pt x="0" y="606"/>
                    </a:moveTo>
                    <a:lnTo>
                      <a:pt x="14" y="606"/>
                    </a:lnTo>
                    <a:lnTo>
                      <a:pt x="41" y="600"/>
                    </a:lnTo>
                    <a:lnTo>
                      <a:pt x="62" y="587"/>
                    </a:lnTo>
                    <a:lnTo>
                      <a:pt x="83" y="574"/>
                    </a:lnTo>
                    <a:lnTo>
                      <a:pt x="89" y="561"/>
                    </a:lnTo>
                    <a:lnTo>
                      <a:pt x="96" y="555"/>
                    </a:lnTo>
                    <a:lnTo>
                      <a:pt x="96" y="548"/>
                    </a:lnTo>
                    <a:lnTo>
                      <a:pt x="103" y="548"/>
                    </a:lnTo>
                    <a:lnTo>
                      <a:pt x="117" y="548"/>
                    </a:lnTo>
                    <a:lnTo>
                      <a:pt x="124" y="568"/>
                    </a:lnTo>
                    <a:lnTo>
                      <a:pt x="131" y="574"/>
                    </a:lnTo>
                    <a:lnTo>
                      <a:pt x="131" y="581"/>
                    </a:lnTo>
                    <a:lnTo>
                      <a:pt x="138" y="593"/>
                    </a:lnTo>
                    <a:lnTo>
                      <a:pt x="144" y="593"/>
                    </a:lnTo>
                    <a:lnTo>
                      <a:pt x="151" y="593"/>
                    </a:lnTo>
                    <a:lnTo>
                      <a:pt x="158" y="581"/>
                    </a:lnTo>
                    <a:lnTo>
                      <a:pt x="165" y="561"/>
                    </a:lnTo>
                    <a:lnTo>
                      <a:pt x="172" y="542"/>
                    </a:lnTo>
                    <a:lnTo>
                      <a:pt x="172" y="535"/>
                    </a:lnTo>
                    <a:lnTo>
                      <a:pt x="179" y="516"/>
                    </a:lnTo>
                    <a:lnTo>
                      <a:pt x="179" y="503"/>
                    </a:lnTo>
                    <a:lnTo>
                      <a:pt x="186" y="477"/>
                    </a:lnTo>
                    <a:lnTo>
                      <a:pt x="186" y="471"/>
                    </a:lnTo>
                    <a:lnTo>
                      <a:pt x="186" y="464"/>
                    </a:lnTo>
                    <a:lnTo>
                      <a:pt x="193" y="439"/>
                    </a:lnTo>
                    <a:lnTo>
                      <a:pt x="193" y="432"/>
                    </a:lnTo>
                    <a:lnTo>
                      <a:pt x="200" y="413"/>
                    </a:lnTo>
                    <a:lnTo>
                      <a:pt x="206" y="400"/>
                    </a:lnTo>
                    <a:lnTo>
                      <a:pt x="213" y="400"/>
                    </a:lnTo>
                    <a:lnTo>
                      <a:pt x="220" y="406"/>
                    </a:lnTo>
                    <a:lnTo>
                      <a:pt x="227" y="419"/>
                    </a:lnTo>
                    <a:lnTo>
                      <a:pt x="234" y="445"/>
                    </a:lnTo>
                    <a:lnTo>
                      <a:pt x="234" y="451"/>
                    </a:lnTo>
                    <a:lnTo>
                      <a:pt x="241" y="471"/>
                    </a:lnTo>
                    <a:lnTo>
                      <a:pt x="248" y="503"/>
                    </a:lnTo>
                    <a:lnTo>
                      <a:pt x="248" y="510"/>
                    </a:lnTo>
                    <a:lnTo>
                      <a:pt x="248" y="516"/>
                    </a:lnTo>
                    <a:lnTo>
                      <a:pt x="255" y="542"/>
                    </a:lnTo>
                    <a:lnTo>
                      <a:pt x="255" y="555"/>
                    </a:lnTo>
                    <a:lnTo>
                      <a:pt x="262" y="574"/>
                    </a:lnTo>
                    <a:lnTo>
                      <a:pt x="268" y="581"/>
                    </a:lnTo>
                    <a:lnTo>
                      <a:pt x="275" y="581"/>
                    </a:lnTo>
                    <a:lnTo>
                      <a:pt x="275" y="574"/>
                    </a:lnTo>
                    <a:lnTo>
                      <a:pt x="282" y="568"/>
                    </a:lnTo>
                    <a:lnTo>
                      <a:pt x="282" y="561"/>
                    </a:lnTo>
                    <a:lnTo>
                      <a:pt x="289" y="548"/>
                    </a:lnTo>
                    <a:lnTo>
                      <a:pt x="296" y="522"/>
                    </a:lnTo>
                    <a:lnTo>
                      <a:pt x="303" y="503"/>
                    </a:lnTo>
                    <a:lnTo>
                      <a:pt x="310" y="477"/>
                    </a:lnTo>
                    <a:lnTo>
                      <a:pt x="317" y="445"/>
                    </a:lnTo>
                    <a:lnTo>
                      <a:pt x="324" y="406"/>
                    </a:lnTo>
                    <a:lnTo>
                      <a:pt x="330" y="368"/>
                    </a:lnTo>
                    <a:lnTo>
                      <a:pt x="330" y="348"/>
                    </a:lnTo>
                    <a:lnTo>
                      <a:pt x="330" y="329"/>
                    </a:lnTo>
                    <a:lnTo>
                      <a:pt x="337" y="290"/>
                    </a:lnTo>
                    <a:lnTo>
                      <a:pt x="344" y="258"/>
                    </a:lnTo>
                    <a:lnTo>
                      <a:pt x="351" y="232"/>
                    </a:lnTo>
                    <a:lnTo>
                      <a:pt x="358" y="200"/>
                    </a:lnTo>
                    <a:lnTo>
                      <a:pt x="365" y="187"/>
                    </a:lnTo>
                    <a:lnTo>
                      <a:pt x="372" y="174"/>
                    </a:lnTo>
                    <a:lnTo>
                      <a:pt x="386" y="174"/>
                    </a:lnTo>
                    <a:lnTo>
                      <a:pt x="386" y="180"/>
                    </a:lnTo>
                    <a:lnTo>
                      <a:pt x="392" y="193"/>
                    </a:lnTo>
                    <a:lnTo>
                      <a:pt x="399" y="213"/>
                    </a:lnTo>
                    <a:lnTo>
                      <a:pt x="399" y="226"/>
                    </a:lnTo>
                    <a:lnTo>
                      <a:pt x="406" y="258"/>
                    </a:lnTo>
                    <a:lnTo>
                      <a:pt x="413" y="297"/>
                    </a:lnTo>
                    <a:lnTo>
                      <a:pt x="420" y="335"/>
                    </a:lnTo>
                    <a:lnTo>
                      <a:pt x="420" y="355"/>
                    </a:lnTo>
                    <a:lnTo>
                      <a:pt x="420" y="361"/>
                    </a:lnTo>
                    <a:lnTo>
                      <a:pt x="427" y="393"/>
                    </a:lnTo>
                    <a:lnTo>
                      <a:pt x="427" y="413"/>
                    </a:lnTo>
                    <a:lnTo>
                      <a:pt x="427" y="419"/>
                    </a:lnTo>
                    <a:lnTo>
                      <a:pt x="434" y="445"/>
                    </a:lnTo>
                    <a:lnTo>
                      <a:pt x="434" y="451"/>
                    </a:lnTo>
                    <a:lnTo>
                      <a:pt x="441" y="471"/>
                    </a:lnTo>
                    <a:lnTo>
                      <a:pt x="441" y="484"/>
                    </a:lnTo>
                    <a:lnTo>
                      <a:pt x="441" y="490"/>
                    </a:lnTo>
                    <a:lnTo>
                      <a:pt x="447" y="503"/>
                    </a:lnTo>
                    <a:lnTo>
                      <a:pt x="454" y="510"/>
                    </a:lnTo>
                    <a:lnTo>
                      <a:pt x="461" y="516"/>
                    </a:lnTo>
                    <a:lnTo>
                      <a:pt x="468" y="510"/>
                    </a:lnTo>
                    <a:lnTo>
                      <a:pt x="468" y="503"/>
                    </a:lnTo>
                    <a:lnTo>
                      <a:pt x="475" y="490"/>
                    </a:lnTo>
                    <a:lnTo>
                      <a:pt x="482" y="471"/>
                    </a:lnTo>
                    <a:lnTo>
                      <a:pt x="489" y="445"/>
                    </a:lnTo>
                    <a:lnTo>
                      <a:pt x="489" y="439"/>
                    </a:lnTo>
                    <a:lnTo>
                      <a:pt x="496" y="413"/>
                    </a:lnTo>
                    <a:lnTo>
                      <a:pt x="496" y="406"/>
                    </a:lnTo>
                    <a:lnTo>
                      <a:pt x="503" y="374"/>
                    </a:lnTo>
                    <a:lnTo>
                      <a:pt x="509" y="355"/>
                    </a:lnTo>
                    <a:lnTo>
                      <a:pt x="509" y="335"/>
                    </a:lnTo>
                    <a:lnTo>
                      <a:pt x="516" y="303"/>
                    </a:lnTo>
                    <a:lnTo>
                      <a:pt x="516" y="284"/>
                    </a:lnTo>
                    <a:lnTo>
                      <a:pt x="523" y="251"/>
                    </a:lnTo>
                    <a:lnTo>
                      <a:pt x="523" y="239"/>
                    </a:lnTo>
                    <a:lnTo>
                      <a:pt x="523" y="226"/>
                    </a:lnTo>
                    <a:lnTo>
                      <a:pt x="530" y="193"/>
                    </a:lnTo>
                    <a:lnTo>
                      <a:pt x="537" y="168"/>
                    </a:lnTo>
                    <a:lnTo>
                      <a:pt x="537" y="148"/>
                    </a:lnTo>
                    <a:lnTo>
                      <a:pt x="544" y="116"/>
                    </a:lnTo>
                    <a:lnTo>
                      <a:pt x="544" y="103"/>
                    </a:lnTo>
                    <a:lnTo>
                      <a:pt x="551" y="77"/>
                    </a:lnTo>
                    <a:lnTo>
                      <a:pt x="558" y="64"/>
                    </a:lnTo>
                    <a:lnTo>
                      <a:pt x="558" y="51"/>
                    </a:lnTo>
                    <a:lnTo>
                      <a:pt x="565" y="32"/>
                    </a:lnTo>
                    <a:lnTo>
                      <a:pt x="565" y="26"/>
                    </a:lnTo>
                    <a:lnTo>
                      <a:pt x="571" y="13"/>
                    </a:lnTo>
                    <a:lnTo>
                      <a:pt x="578" y="0"/>
                    </a:lnTo>
                    <a:lnTo>
                      <a:pt x="585" y="0"/>
                    </a:lnTo>
                    <a:lnTo>
                      <a:pt x="599" y="0"/>
                    </a:lnTo>
                    <a:lnTo>
                      <a:pt x="599" y="6"/>
                    </a:lnTo>
                    <a:lnTo>
                      <a:pt x="606" y="19"/>
                    </a:lnTo>
                    <a:lnTo>
                      <a:pt x="613" y="38"/>
                    </a:lnTo>
                    <a:lnTo>
                      <a:pt x="613" y="45"/>
                    </a:lnTo>
                    <a:lnTo>
                      <a:pt x="620" y="71"/>
                    </a:lnTo>
                    <a:lnTo>
                      <a:pt x="620" y="77"/>
                    </a:lnTo>
                    <a:lnTo>
                      <a:pt x="627" y="103"/>
                    </a:lnTo>
                    <a:lnTo>
                      <a:pt x="627" y="122"/>
                    </a:lnTo>
                    <a:lnTo>
                      <a:pt x="627" y="142"/>
                    </a:lnTo>
                    <a:lnTo>
                      <a:pt x="633" y="174"/>
                    </a:lnTo>
                    <a:lnTo>
                      <a:pt x="633" y="193"/>
                    </a:lnTo>
                    <a:lnTo>
                      <a:pt x="640" y="226"/>
                    </a:lnTo>
                    <a:lnTo>
                      <a:pt x="640" y="239"/>
                    </a:lnTo>
                    <a:lnTo>
                      <a:pt x="640" y="251"/>
                    </a:lnTo>
                    <a:lnTo>
                      <a:pt x="647" y="284"/>
                    </a:lnTo>
                    <a:lnTo>
                      <a:pt x="647" y="303"/>
                    </a:lnTo>
                    <a:lnTo>
                      <a:pt x="654" y="335"/>
                    </a:lnTo>
                    <a:lnTo>
                      <a:pt x="654" y="361"/>
                    </a:lnTo>
                    <a:lnTo>
                      <a:pt x="654" y="374"/>
                    </a:lnTo>
                    <a:lnTo>
                      <a:pt x="661" y="400"/>
                    </a:lnTo>
                    <a:lnTo>
                      <a:pt x="661" y="413"/>
                    </a:lnTo>
                    <a:lnTo>
                      <a:pt x="668" y="439"/>
                    </a:lnTo>
                    <a:lnTo>
                      <a:pt x="668" y="445"/>
                    </a:lnTo>
                    <a:lnTo>
                      <a:pt x="675" y="464"/>
                    </a:lnTo>
                    <a:lnTo>
                      <a:pt x="675" y="471"/>
                    </a:lnTo>
                    <a:lnTo>
                      <a:pt x="682" y="490"/>
                    </a:lnTo>
                    <a:lnTo>
                      <a:pt x="689" y="503"/>
                    </a:lnTo>
                    <a:lnTo>
                      <a:pt x="689" y="510"/>
                    </a:lnTo>
                    <a:lnTo>
                      <a:pt x="695" y="510"/>
                    </a:lnTo>
                    <a:lnTo>
                      <a:pt x="702" y="510"/>
                    </a:lnTo>
                    <a:lnTo>
                      <a:pt x="709" y="503"/>
                    </a:lnTo>
                    <a:lnTo>
                      <a:pt x="716" y="490"/>
                    </a:lnTo>
                    <a:lnTo>
                      <a:pt x="716" y="484"/>
                    </a:lnTo>
                    <a:lnTo>
                      <a:pt x="723" y="471"/>
                    </a:lnTo>
                    <a:lnTo>
                      <a:pt x="723" y="464"/>
                    </a:lnTo>
                    <a:lnTo>
                      <a:pt x="730" y="439"/>
                    </a:lnTo>
                    <a:lnTo>
                      <a:pt x="730" y="432"/>
                    </a:lnTo>
                    <a:lnTo>
                      <a:pt x="737" y="406"/>
                    </a:lnTo>
                    <a:lnTo>
                      <a:pt x="737" y="393"/>
                    </a:lnTo>
                    <a:lnTo>
                      <a:pt x="744" y="368"/>
                    </a:lnTo>
                    <a:lnTo>
                      <a:pt x="744" y="361"/>
                    </a:lnTo>
                    <a:lnTo>
                      <a:pt x="751" y="335"/>
                    </a:lnTo>
                    <a:lnTo>
                      <a:pt x="751" y="303"/>
                    </a:lnTo>
                    <a:lnTo>
                      <a:pt x="757" y="271"/>
                    </a:lnTo>
                    <a:lnTo>
                      <a:pt x="764" y="239"/>
                    </a:lnTo>
                    <a:lnTo>
                      <a:pt x="771" y="219"/>
                    </a:lnTo>
                    <a:lnTo>
                      <a:pt x="778" y="200"/>
                    </a:lnTo>
                    <a:lnTo>
                      <a:pt x="785" y="187"/>
                    </a:lnTo>
                    <a:lnTo>
                      <a:pt x="792" y="180"/>
                    </a:lnTo>
                    <a:lnTo>
                      <a:pt x="806" y="174"/>
                    </a:lnTo>
                    <a:lnTo>
                      <a:pt x="812" y="180"/>
                    </a:lnTo>
                    <a:lnTo>
                      <a:pt x="812" y="187"/>
                    </a:lnTo>
                    <a:lnTo>
                      <a:pt x="819" y="206"/>
                    </a:lnTo>
                    <a:lnTo>
                      <a:pt x="826" y="226"/>
                    </a:lnTo>
                    <a:lnTo>
                      <a:pt x="833" y="251"/>
                    </a:lnTo>
                    <a:lnTo>
                      <a:pt x="840" y="284"/>
                    </a:lnTo>
                    <a:lnTo>
                      <a:pt x="847" y="322"/>
                    </a:lnTo>
                    <a:lnTo>
                      <a:pt x="847" y="342"/>
                    </a:lnTo>
                    <a:lnTo>
                      <a:pt x="854" y="368"/>
                    </a:lnTo>
                    <a:lnTo>
                      <a:pt x="854" y="400"/>
                    </a:lnTo>
                    <a:lnTo>
                      <a:pt x="861" y="432"/>
                    </a:lnTo>
                    <a:lnTo>
                      <a:pt x="868" y="464"/>
                    </a:lnTo>
                    <a:lnTo>
                      <a:pt x="874" y="490"/>
                    </a:lnTo>
                    <a:lnTo>
                      <a:pt x="881" y="510"/>
                    </a:lnTo>
                    <a:lnTo>
                      <a:pt x="888" y="529"/>
                    </a:lnTo>
                    <a:lnTo>
                      <a:pt x="895" y="548"/>
                    </a:lnTo>
                    <a:lnTo>
                      <a:pt x="902" y="561"/>
                    </a:lnTo>
                    <a:lnTo>
                      <a:pt x="916" y="568"/>
                    </a:lnTo>
                    <a:lnTo>
                      <a:pt x="916" y="561"/>
                    </a:lnTo>
                    <a:lnTo>
                      <a:pt x="923" y="555"/>
                    </a:lnTo>
                    <a:lnTo>
                      <a:pt x="923" y="548"/>
                    </a:lnTo>
                    <a:lnTo>
                      <a:pt x="930" y="535"/>
                    </a:lnTo>
                    <a:lnTo>
                      <a:pt x="936" y="510"/>
                    </a:lnTo>
                    <a:lnTo>
                      <a:pt x="936" y="503"/>
                    </a:lnTo>
                    <a:lnTo>
                      <a:pt x="936" y="497"/>
                    </a:lnTo>
                    <a:lnTo>
                      <a:pt x="943" y="477"/>
                    </a:lnTo>
                    <a:lnTo>
                      <a:pt x="950" y="451"/>
                    </a:lnTo>
                    <a:lnTo>
                      <a:pt x="957" y="439"/>
                    </a:lnTo>
                    <a:lnTo>
                      <a:pt x="957" y="432"/>
                    </a:lnTo>
                    <a:lnTo>
                      <a:pt x="964" y="419"/>
                    </a:lnTo>
                    <a:lnTo>
                      <a:pt x="971" y="406"/>
                    </a:lnTo>
                    <a:lnTo>
                      <a:pt x="978" y="406"/>
                    </a:lnTo>
                    <a:lnTo>
                      <a:pt x="985" y="406"/>
                    </a:lnTo>
                    <a:lnTo>
                      <a:pt x="992" y="413"/>
                    </a:lnTo>
                    <a:lnTo>
                      <a:pt x="998" y="426"/>
                    </a:lnTo>
                    <a:lnTo>
                      <a:pt x="998" y="432"/>
                    </a:lnTo>
                    <a:lnTo>
                      <a:pt x="1005" y="445"/>
                    </a:lnTo>
                    <a:lnTo>
                      <a:pt x="1012" y="464"/>
                    </a:lnTo>
                    <a:lnTo>
                      <a:pt x="1012" y="471"/>
                    </a:lnTo>
                    <a:lnTo>
                      <a:pt x="1019" y="490"/>
                    </a:lnTo>
                    <a:lnTo>
                      <a:pt x="1026" y="522"/>
                    </a:lnTo>
                    <a:lnTo>
                      <a:pt x="1033" y="542"/>
                    </a:lnTo>
                    <a:lnTo>
                      <a:pt x="1047" y="568"/>
                    </a:lnTo>
                    <a:lnTo>
                      <a:pt x="1054" y="581"/>
                    </a:lnTo>
                    <a:lnTo>
                      <a:pt x="1067" y="593"/>
                    </a:lnTo>
                    <a:lnTo>
                      <a:pt x="1074" y="593"/>
                    </a:lnTo>
                    <a:lnTo>
                      <a:pt x="1088" y="593"/>
                    </a:lnTo>
                    <a:lnTo>
                      <a:pt x="1095" y="587"/>
                    </a:lnTo>
                    <a:lnTo>
                      <a:pt x="1102" y="581"/>
                    </a:lnTo>
                    <a:lnTo>
                      <a:pt x="1115" y="574"/>
                    </a:lnTo>
                    <a:lnTo>
                      <a:pt x="1129" y="568"/>
                    </a:lnTo>
                    <a:lnTo>
                      <a:pt x="1136" y="568"/>
                    </a:lnTo>
                    <a:lnTo>
                      <a:pt x="1150" y="574"/>
                    </a:lnTo>
                    <a:lnTo>
                      <a:pt x="1157" y="581"/>
                    </a:lnTo>
                    <a:lnTo>
                      <a:pt x="1164" y="587"/>
                    </a:lnTo>
                    <a:lnTo>
                      <a:pt x="1177" y="600"/>
                    </a:lnTo>
                    <a:lnTo>
                      <a:pt x="1198" y="606"/>
                    </a:lnTo>
                    <a:lnTo>
                      <a:pt x="1226" y="606"/>
                    </a:lnTo>
                    <a:lnTo>
                      <a:pt x="1239" y="606"/>
                    </a:lnTo>
                  </a:path>
                </a:pathLst>
              </a:cu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5333" name="Group 9"/>
              <p:cNvGrpSpPr>
                <a:grpSpLocks/>
              </p:cNvGrpSpPr>
              <p:nvPr/>
            </p:nvGrpSpPr>
            <p:grpSpPr bwMode="auto">
              <a:xfrm>
                <a:off x="1149" y="3646"/>
                <a:ext cx="2031" cy="39"/>
                <a:chOff x="1149" y="3646"/>
                <a:chExt cx="2031" cy="39"/>
              </a:xfrm>
            </p:grpSpPr>
            <p:sp>
              <p:nvSpPr>
                <p:cNvPr id="55336" name="Freeform 10"/>
                <p:cNvSpPr>
                  <a:spLocks/>
                </p:cNvSpPr>
                <p:nvPr/>
              </p:nvSpPr>
              <p:spPr bwMode="auto">
                <a:xfrm>
                  <a:off x="3098" y="3646"/>
                  <a:ext cx="82" cy="39"/>
                </a:xfrm>
                <a:custGeom>
                  <a:avLst/>
                  <a:gdLst>
                    <a:gd name="T0" fmla="*/ 82 w 82"/>
                    <a:gd name="T1" fmla="*/ 20 h 39"/>
                    <a:gd name="T2" fmla="*/ 0 w 82"/>
                    <a:gd name="T3" fmla="*/ 39 h 39"/>
                    <a:gd name="T4" fmla="*/ 0 w 82"/>
                    <a:gd name="T5" fmla="*/ 20 h 39"/>
                    <a:gd name="T6" fmla="*/ 0 w 82"/>
                    <a:gd name="T7" fmla="*/ 0 h 39"/>
                    <a:gd name="T8" fmla="*/ 82 w 82"/>
                    <a:gd name="T9" fmla="*/ 20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39">
                      <a:moveTo>
                        <a:pt x="82" y="20"/>
                      </a:moveTo>
                      <a:lnTo>
                        <a:pt x="0" y="39"/>
                      </a:lnTo>
                      <a:lnTo>
                        <a:pt x="0" y="20"/>
                      </a:lnTo>
                      <a:lnTo>
                        <a:pt x="0" y="0"/>
                      </a:lnTo>
                      <a:lnTo>
                        <a:pt x="82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37" name="Line 11"/>
                <p:cNvSpPr>
                  <a:spLocks noChangeShapeType="1"/>
                </p:cNvSpPr>
                <p:nvPr/>
              </p:nvSpPr>
              <p:spPr bwMode="auto">
                <a:xfrm>
                  <a:off x="1149" y="3666"/>
                  <a:ext cx="1949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5334" name="Rectangle 12"/>
              <p:cNvSpPr>
                <a:spLocks noChangeArrowheads="1"/>
              </p:cNvSpPr>
              <p:nvPr/>
            </p:nvSpPr>
            <p:spPr bwMode="auto">
              <a:xfrm>
                <a:off x="2967" y="3498"/>
                <a:ext cx="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500" b="1">
                    <a:solidFill>
                      <a:srgbClr val="000000"/>
                    </a:solidFill>
                    <a:latin typeface="Times" pitchFamily="18" charset="0"/>
                  </a:rPr>
                  <a:t>x</a:t>
                </a: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55335" name="Rectangle 13"/>
              <p:cNvSpPr>
                <a:spLocks noChangeArrowheads="1"/>
              </p:cNvSpPr>
              <p:nvPr/>
            </p:nvSpPr>
            <p:spPr bwMode="auto">
              <a:xfrm>
                <a:off x="1562" y="3749"/>
                <a:ext cx="956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900" b="1">
                    <a:solidFill>
                      <a:srgbClr val="000000"/>
                    </a:solidFill>
                    <a:latin typeface="Times" pitchFamily="18" charset="0"/>
                  </a:rPr>
                  <a:t>contraste élevé</a:t>
                </a:r>
                <a:endParaRPr lang="fr-FR" altLang="fr-FR" sz="2400">
                  <a:latin typeface="Times New Roman" pitchFamily="18" charset="0"/>
                </a:endParaRPr>
              </a:p>
            </p:txBody>
          </p:sp>
        </p:grpSp>
        <p:grpSp>
          <p:nvGrpSpPr>
            <p:cNvPr id="55304" name="Group 14"/>
            <p:cNvGrpSpPr>
              <a:grpSpLocks/>
            </p:cNvGrpSpPr>
            <p:nvPr/>
          </p:nvGrpSpPr>
          <p:grpSpPr bwMode="auto">
            <a:xfrm>
              <a:off x="3304" y="3279"/>
              <a:ext cx="2032" cy="704"/>
              <a:chOff x="3304" y="3279"/>
              <a:chExt cx="2032" cy="704"/>
            </a:xfrm>
          </p:grpSpPr>
          <p:sp>
            <p:nvSpPr>
              <p:cNvPr id="55324" name="Freeform 15"/>
              <p:cNvSpPr>
                <a:spLocks/>
              </p:cNvSpPr>
              <p:nvPr/>
            </p:nvSpPr>
            <p:spPr bwMode="auto">
              <a:xfrm>
                <a:off x="3497" y="3343"/>
                <a:ext cx="1501" cy="349"/>
              </a:xfrm>
              <a:custGeom>
                <a:avLst/>
                <a:gdLst>
                  <a:gd name="T0" fmla="*/ 0 w 1501"/>
                  <a:gd name="T1" fmla="*/ 349 h 349"/>
                  <a:gd name="T2" fmla="*/ 21 w 1501"/>
                  <a:gd name="T3" fmla="*/ 349 h 349"/>
                  <a:gd name="T4" fmla="*/ 62 w 1501"/>
                  <a:gd name="T5" fmla="*/ 349 h 349"/>
                  <a:gd name="T6" fmla="*/ 110 w 1501"/>
                  <a:gd name="T7" fmla="*/ 342 h 349"/>
                  <a:gd name="T8" fmla="*/ 145 w 1501"/>
                  <a:gd name="T9" fmla="*/ 336 h 349"/>
                  <a:gd name="T10" fmla="*/ 179 w 1501"/>
                  <a:gd name="T11" fmla="*/ 329 h 349"/>
                  <a:gd name="T12" fmla="*/ 207 w 1501"/>
                  <a:gd name="T13" fmla="*/ 323 h 349"/>
                  <a:gd name="T14" fmla="*/ 248 w 1501"/>
                  <a:gd name="T15" fmla="*/ 310 h 349"/>
                  <a:gd name="T16" fmla="*/ 276 w 1501"/>
                  <a:gd name="T17" fmla="*/ 297 h 349"/>
                  <a:gd name="T18" fmla="*/ 282 w 1501"/>
                  <a:gd name="T19" fmla="*/ 291 h 349"/>
                  <a:gd name="T20" fmla="*/ 310 w 1501"/>
                  <a:gd name="T21" fmla="*/ 278 h 349"/>
                  <a:gd name="T22" fmla="*/ 358 w 1501"/>
                  <a:gd name="T23" fmla="*/ 245 h 349"/>
                  <a:gd name="T24" fmla="*/ 406 w 1501"/>
                  <a:gd name="T25" fmla="*/ 207 h 349"/>
                  <a:gd name="T26" fmla="*/ 448 w 1501"/>
                  <a:gd name="T27" fmla="*/ 168 h 349"/>
                  <a:gd name="T28" fmla="*/ 475 w 1501"/>
                  <a:gd name="T29" fmla="*/ 142 h 349"/>
                  <a:gd name="T30" fmla="*/ 489 w 1501"/>
                  <a:gd name="T31" fmla="*/ 129 h 349"/>
                  <a:gd name="T32" fmla="*/ 510 w 1501"/>
                  <a:gd name="T33" fmla="*/ 110 h 349"/>
                  <a:gd name="T34" fmla="*/ 530 w 1501"/>
                  <a:gd name="T35" fmla="*/ 91 h 349"/>
                  <a:gd name="T36" fmla="*/ 558 w 1501"/>
                  <a:gd name="T37" fmla="*/ 71 h 349"/>
                  <a:gd name="T38" fmla="*/ 592 w 1501"/>
                  <a:gd name="T39" fmla="*/ 52 h 349"/>
                  <a:gd name="T40" fmla="*/ 613 w 1501"/>
                  <a:gd name="T41" fmla="*/ 39 h 349"/>
                  <a:gd name="T42" fmla="*/ 641 w 1501"/>
                  <a:gd name="T43" fmla="*/ 26 h 349"/>
                  <a:gd name="T44" fmla="*/ 661 w 1501"/>
                  <a:gd name="T45" fmla="*/ 20 h 349"/>
                  <a:gd name="T46" fmla="*/ 675 w 1501"/>
                  <a:gd name="T47" fmla="*/ 13 h 349"/>
                  <a:gd name="T48" fmla="*/ 703 w 1501"/>
                  <a:gd name="T49" fmla="*/ 7 h 349"/>
                  <a:gd name="T50" fmla="*/ 751 w 1501"/>
                  <a:gd name="T51" fmla="*/ 0 h 349"/>
                  <a:gd name="T52" fmla="*/ 799 w 1501"/>
                  <a:gd name="T53" fmla="*/ 0 h 349"/>
                  <a:gd name="T54" fmla="*/ 847 w 1501"/>
                  <a:gd name="T55" fmla="*/ 7 h 349"/>
                  <a:gd name="T56" fmla="*/ 875 w 1501"/>
                  <a:gd name="T57" fmla="*/ 13 h 349"/>
                  <a:gd name="T58" fmla="*/ 888 w 1501"/>
                  <a:gd name="T59" fmla="*/ 20 h 349"/>
                  <a:gd name="T60" fmla="*/ 909 w 1501"/>
                  <a:gd name="T61" fmla="*/ 26 h 349"/>
                  <a:gd name="T62" fmla="*/ 930 w 1501"/>
                  <a:gd name="T63" fmla="*/ 39 h 349"/>
                  <a:gd name="T64" fmla="*/ 957 w 1501"/>
                  <a:gd name="T65" fmla="*/ 58 h 349"/>
                  <a:gd name="T66" fmla="*/ 978 w 1501"/>
                  <a:gd name="T67" fmla="*/ 71 h 349"/>
                  <a:gd name="T68" fmla="*/ 1006 w 1501"/>
                  <a:gd name="T69" fmla="*/ 97 h 349"/>
                  <a:gd name="T70" fmla="*/ 1019 w 1501"/>
                  <a:gd name="T71" fmla="*/ 116 h 349"/>
                  <a:gd name="T72" fmla="*/ 1047 w 1501"/>
                  <a:gd name="T73" fmla="*/ 142 h 349"/>
                  <a:gd name="T74" fmla="*/ 1054 w 1501"/>
                  <a:gd name="T75" fmla="*/ 155 h 349"/>
                  <a:gd name="T76" fmla="*/ 1068 w 1501"/>
                  <a:gd name="T77" fmla="*/ 168 h 349"/>
                  <a:gd name="T78" fmla="*/ 1088 w 1501"/>
                  <a:gd name="T79" fmla="*/ 194 h 349"/>
                  <a:gd name="T80" fmla="*/ 1109 w 1501"/>
                  <a:gd name="T81" fmla="*/ 220 h 349"/>
                  <a:gd name="T82" fmla="*/ 1129 w 1501"/>
                  <a:gd name="T83" fmla="*/ 232 h 349"/>
                  <a:gd name="T84" fmla="*/ 1150 w 1501"/>
                  <a:gd name="T85" fmla="*/ 252 h 349"/>
                  <a:gd name="T86" fmla="*/ 1185 w 1501"/>
                  <a:gd name="T87" fmla="*/ 271 h 349"/>
                  <a:gd name="T88" fmla="*/ 1205 w 1501"/>
                  <a:gd name="T89" fmla="*/ 284 h 349"/>
                  <a:gd name="T90" fmla="*/ 1233 w 1501"/>
                  <a:gd name="T91" fmla="*/ 297 h 349"/>
                  <a:gd name="T92" fmla="*/ 1247 w 1501"/>
                  <a:gd name="T93" fmla="*/ 303 h 349"/>
                  <a:gd name="T94" fmla="*/ 1274 w 1501"/>
                  <a:gd name="T95" fmla="*/ 316 h 349"/>
                  <a:gd name="T96" fmla="*/ 1329 w 1501"/>
                  <a:gd name="T97" fmla="*/ 329 h 349"/>
                  <a:gd name="T98" fmla="*/ 1398 w 1501"/>
                  <a:gd name="T99" fmla="*/ 342 h 349"/>
                  <a:gd name="T100" fmla="*/ 1460 w 1501"/>
                  <a:gd name="T101" fmla="*/ 342 h 349"/>
                  <a:gd name="T102" fmla="*/ 1501 w 1501"/>
                  <a:gd name="T103" fmla="*/ 342 h 34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01" h="349">
                    <a:moveTo>
                      <a:pt x="0" y="349"/>
                    </a:moveTo>
                    <a:lnTo>
                      <a:pt x="21" y="349"/>
                    </a:lnTo>
                    <a:lnTo>
                      <a:pt x="62" y="349"/>
                    </a:lnTo>
                    <a:lnTo>
                      <a:pt x="110" y="342"/>
                    </a:lnTo>
                    <a:lnTo>
                      <a:pt x="145" y="336"/>
                    </a:lnTo>
                    <a:lnTo>
                      <a:pt x="179" y="329"/>
                    </a:lnTo>
                    <a:lnTo>
                      <a:pt x="207" y="323"/>
                    </a:lnTo>
                    <a:lnTo>
                      <a:pt x="248" y="310"/>
                    </a:lnTo>
                    <a:lnTo>
                      <a:pt x="276" y="297"/>
                    </a:lnTo>
                    <a:lnTo>
                      <a:pt x="282" y="291"/>
                    </a:lnTo>
                    <a:lnTo>
                      <a:pt x="310" y="278"/>
                    </a:lnTo>
                    <a:lnTo>
                      <a:pt x="358" y="245"/>
                    </a:lnTo>
                    <a:lnTo>
                      <a:pt x="406" y="207"/>
                    </a:lnTo>
                    <a:lnTo>
                      <a:pt x="448" y="168"/>
                    </a:lnTo>
                    <a:lnTo>
                      <a:pt x="475" y="142"/>
                    </a:lnTo>
                    <a:lnTo>
                      <a:pt x="489" y="129"/>
                    </a:lnTo>
                    <a:lnTo>
                      <a:pt x="510" y="110"/>
                    </a:lnTo>
                    <a:lnTo>
                      <a:pt x="530" y="91"/>
                    </a:lnTo>
                    <a:lnTo>
                      <a:pt x="558" y="71"/>
                    </a:lnTo>
                    <a:lnTo>
                      <a:pt x="592" y="52"/>
                    </a:lnTo>
                    <a:lnTo>
                      <a:pt x="613" y="39"/>
                    </a:lnTo>
                    <a:lnTo>
                      <a:pt x="641" y="26"/>
                    </a:lnTo>
                    <a:lnTo>
                      <a:pt x="661" y="20"/>
                    </a:lnTo>
                    <a:lnTo>
                      <a:pt x="675" y="13"/>
                    </a:lnTo>
                    <a:lnTo>
                      <a:pt x="703" y="7"/>
                    </a:lnTo>
                    <a:lnTo>
                      <a:pt x="751" y="0"/>
                    </a:lnTo>
                    <a:lnTo>
                      <a:pt x="799" y="0"/>
                    </a:lnTo>
                    <a:lnTo>
                      <a:pt x="847" y="7"/>
                    </a:lnTo>
                    <a:lnTo>
                      <a:pt x="875" y="13"/>
                    </a:lnTo>
                    <a:lnTo>
                      <a:pt x="888" y="20"/>
                    </a:lnTo>
                    <a:lnTo>
                      <a:pt x="909" y="26"/>
                    </a:lnTo>
                    <a:lnTo>
                      <a:pt x="930" y="39"/>
                    </a:lnTo>
                    <a:lnTo>
                      <a:pt x="957" y="58"/>
                    </a:lnTo>
                    <a:lnTo>
                      <a:pt x="978" y="71"/>
                    </a:lnTo>
                    <a:lnTo>
                      <a:pt x="1006" y="97"/>
                    </a:lnTo>
                    <a:lnTo>
                      <a:pt x="1019" y="116"/>
                    </a:lnTo>
                    <a:lnTo>
                      <a:pt x="1047" y="142"/>
                    </a:lnTo>
                    <a:lnTo>
                      <a:pt x="1054" y="155"/>
                    </a:lnTo>
                    <a:lnTo>
                      <a:pt x="1068" y="168"/>
                    </a:lnTo>
                    <a:lnTo>
                      <a:pt x="1088" y="194"/>
                    </a:lnTo>
                    <a:lnTo>
                      <a:pt x="1109" y="220"/>
                    </a:lnTo>
                    <a:lnTo>
                      <a:pt x="1129" y="232"/>
                    </a:lnTo>
                    <a:lnTo>
                      <a:pt x="1150" y="252"/>
                    </a:lnTo>
                    <a:lnTo>
                      <a:pt x="1185" y="271"/>
                    </a:lnTo>
                    <a:lnTo>
                      <a:pt x="1205" y="284"/>
                    </a:lnTo>
                    <a:lnTo>
                      <a:pt x="1233" y="297"/>
                    </a:lnTo>
                    <a:lnTo>
                      <a:pt x="1247" y="303"/>
                    </a:lnTo>
                    <a:lnTo>
                      <a:pt x="1274" y="316"/>
                    </a:lnTo>
                    <a:lnTo>
                      <a:pt x="1329" y="329"/>
                    </a:lnTo>
                    <a:lnTo>
                      <a:pt x="1398" y="342"/>
                    </a:lnTo>
                    <a:lnTo>
                      <a:pt x="1460" y="342"/>
                    </a:lnTo>
                    <a:lnTo>
                      <a:pt x="1501" y="34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25" name="Freeform 16"/>
              <p:cNvSpPr>
                <a:spLocks/>
              </p:cNvSpPr>
              <p:nvPr/>
            </p:nvSpPr>
            <p:spPr bwMode="auto">
              <a:xfrm>
                <a:off x="3662" y="3279"/>
                <a:ext cx="1240" cy="393"/>
              </a:xfrm>
              <a:custGeom>
                <a:avLst/>
                <a:gdLst>
                  <a:gd name="T0" fmla="*/ 14 w 1240"/>
                  <a:gd name="T1" fmla="*/ 393 h 393"/>
                  <a:gd name="T2" fmla="*/ 69 w 1240"/>
                  <a:gd name="T3" fmla="*/ 380 h 393"/>
                  <a:gd name="T4" fmla="*/ 97 w 1240"/>
                  <a:gd name="T5" fmla="*/ 361 h 393"/>
                  <a:gd name="T6" fmla="*/ 111 w 1240"/>
                  <a:gd name="T7" fmla="*/ 355 h 393"/>
                  <a:gd name="T8" fmla="*/ 138 w 1240"/>
                  <a:gd name="T9" fmla="*/ 361 h 393"/>
                  <a:gd name="T10" fmla="*/ 152 w 1240"/>
                  <a:gd name="T11" fmla="*/ 374 h 393"/>
                  <a:gd name="T12" fmla="*/ 166 w 1240"/>
                  <a:gd name="T13" fmla="*/ 367 h 393"/>
                  <a:gd name="T14" fmla="*/ 186 w 1240"/>
                  <a:gd name="T15" fmla="*/ 342 h 393"/>
                  <a:gd name="T16" fmla="*/ 200 w 1240"/>
                  <a:gd name="T17" fmla="*/ 309 h 393"/>
                  <a:gd name="T18" fmla="*/ 214 w 1240"/>
                  <a:gd name="T19" fmla="*/ 284 h 393"/>
                  <a:gd name="T20" fmla="*/ 235 w 1240"/>
                  <a:gd name="T21" fmla="*/ 251 h 393"/>
                  <a:gd name="T22" fmla="*/ 248 w 1240"/>
                  <a:gd name="T23" fmla="*/ 238 h 393"/>
                  <a:gd name="T24" fmla="*/ 269 w 1240"/>
                  <a:gd name="T25" fmla="*/ 238 h 393"/>
                  <a:gd name="T26" fmla="*/ 283 w 1240"/>
                  <a:gd name="T27" fmla="*/ 251 h 393"/>
                  <a:gd name="T28" fmla="*/ 296 w 1240"/>
                  <a:gd name="T29" fmla="*/ 258 h 393"/>
                  <a:gd name="T30" fmla="*/ 310 w 1240"/>
                  <a:gd name="T31" fmla="*/ 245 h 393"/>
                  <a:gd name="T32" fmla="*/ 331 w 1240"/>
                  <a:gd name="T33" fmla="*/ 206 h 393"/>
                  <a:gd name="T34" fmla="*/ 345 w 1240"/>
                  <a:gd name="T35" fmla="*/ 167 h 393"/>
                  <a:gd name="T36" fmla="*/ 358 w 1240"/>
                  <a:gd name="T37" fmla="*/ 129 h 393"/>
                  <a:gd name="T38" fmla="*/ 379 w 1240"/>
                  <a:gd name="T39" fmla="*/ 96 h 393"/>
                  <a:gd name="T40" fmla="*/ 400 w 1240"/>
                  <a:gd name="T41" fmla="*/ 90 h 393"/>
                  <a:gd name="T42" fmla="*/ 427 w 1240"/>
                  <a:gd name="T43" fmla="*/ 103 h 393"/>
                  <a:gd name="T44" fmla="*/ 441 w 1240"/>
                  <a:gd name="T45" fmla="*/ 129 h 393"/>
                  <a:gd name="T46" fmla="*/ 469 w 1240"/>
                  <a:gd name="T47" fmla="*/ 148 h 393"/>
                  <a:gd name="T48" fmla="*/ 503 w 1240"/>
                  <a:gd name="T49" fmla="*/ 122 h 393"/>
                  <a:gd name="T50" fmla="*/ 531 w 1240"/>
                  <a:gd name="T51" fmla="*/ 77 h 393"/>
                  <a:gd name="T52" fmla="*/ 544 w 1240"/>
                  <a:gd name="T53" fmla="*/ 51 h 393"/>
                  <a:gd name="T54" fmla="*/ 558 w 1240"/>
                  <a:gd name="T55" fmla="*/ 25 h 393"/>
                  <a:gd name="T56" fmla="*/ 572 w 1240"/>
                  <a:gd name="T57" fmla="*/ 13 h 393"/>
                  <a:gd name="T58" fmla="*/ 599 w 1240"/>
                  <a:gd name="T59" fmla="*/ 0 h 393"/>
                  <a:gd name="T60" fmla="*/ 620 w 1240"/>
                  <a:gd name="T61" fmla="*/ 6 h 393"/>
                  <a:gd name="T62" fmla="*/ 634 w 1240"/>
                  <a:gd name="T63" fmla="*/ 25 h 393"/>
                  <a:gd name="T64" fmla="*/ 655 w 1240"/>
                  <a:gd name="T65" fmla="*/ 51 h 393"/>
                  <a:gd name="T66" fmla="*/ 661 w 1240"/>
                  <a:gd name="T67" fmla="*/ 71 h 393"/>
                  <a:gd name="T68" fmla="*/ 689 w 1240"/>
                  <a:gd name="T69" fmla="*/ 122 h 393"/>
                  <a:gd name="T70" fmla="*/ 710 w 1240"/>
                  <a:gd name="T71" fmla="*/ 135 h 393"/>
                  <a:gd name="T72" fmla="*/ 737 w 1240"/>
                  <a:gd name="T73" fmla="*/ 135 h 393"/>
                  <a:gd name="T74" fmla="*/ 758 w 1240"/>
                  <a:gd name="T75" fmla="*/ 116 h 393"/>
                  <a:gd name="T76" fmla="*/ 772 w 1240"/>
                  <a:gd name="T77" fmla="*/ 103 h 393"/>
                  <a:gd name="T78" fmla="*/ 799 w 1240"/>
                  <a:gd name="T79" fmla="*/ 96 h 393"/>
                  <a:gd name="T80" fmla="*/ 820 w 1240"/>
                  <a:gd name="T81" fmla="*/ 109 h 393"/>
                  <a:gd name="T82" fmla="*/ 847 w 1240"/>
                  <a:gd name="T83" fmla="*/ 161 h 393"/>
                  <a:gd name="T84" fmla="*/ 861 w 1240"/>
                  <a:gd name="T85" fmla="*/ 187 h 393"/>
                  <a:gd name="T86" fmla="*/ 889 w 1240"/>
                  <a:gd name="T87" fmla="*/ 238 h 393"/>
                  <a:gd name="T88" fmla="*/ 909 w 1240"/>
                  <a:gd name="T89" fmla="*/ 258 h 393"/>
                  <a:gd name="T90" fmla="*/ 951 w 1240"/>
                  <a:gd name="T91" fmla="*/ 271 h 393"/>
                  <a:gd name="T92" fmla="*/ 978 w 1240"/>
                  <a:gd name="T93" fmla="*/ 264 h 393"/>
                  <a:gd name="T94" fmla="*/ 999 w 1240"/>
                  <a:gd name="T95" fmla="*/ 277 h 393"/>
                  <a:gd name="T96" fmla="*/ 1013 w 1240"/>
                  <a:gd name="T97" fmla="*/ 296 h 393"/>
                  <a:gd name="T98" fmla="*/ 1026 w 1240"/>
                  <a:gd name="T99" fmla="*/ 322 h 393"/>
                  <a:gd name="T100" fmla="*/ 1040 w 1240"/>
                  <a:gd name="T101" fmla="*/ 355 h 393"/>
                  <a:gd name="T102" fmla="*/ 1054 w 1240"/>
                  <a:gd name="T103" fmla="*/ 374 h 393"/>
                  <a:gd name="T104" fmla="*/ 1068 w 1240"/>
                  <a:gd name="T105" fmla="*/ 380 h 393"/>
                  <a:gd name="T106" fmla="*/ 1095 w 1240"/>
                  <a:gd name="T107" fmla="*/ 380 h 393"/>
                  <a:gd name="T108" fmla="*/ 1116 w 1240"/>
                  <a:gd name="T109" fmla="*/ 367 h 393"/>
                  <a:gd name="T110" fmla="*/ 1144 w 1240"/>
                  <a:gd name="T111" fmla="*/ 361 h 393"/>
                  <a:gd name="T112" fmla="*/ 1164 w 1240"/>
                  <a:gd name="T113" fmla="*/ 367 h 393"/>
                  <a:gd name="T114" fmla="*/ 1185 w 1240"/>
                  <a:gd name="T115" fmla="*/ 387 h 393"/>
                  <a:gd name="T116" fmla="*/ 1226 w 1240"/>
                  <a:gd name="T117" fmla="*/ 393 h 39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40" h="393">
                    <a:moveTo>
                      <a:pt x="0" y="393"/>
                    </a:moveTo>
                    <a:lnTo>
                      <a:pt x="14" y="393"/>
                    </a:lnTo>
                    <a:lnTo>
                      <a:pt x="49" y="387"/>
                    </a:lnTo>
                    <a:lnTo>
                      <a:pt x="69" y="380"/>
                    </a:lnTo>
                    <a:lnTo>
                      <a:pt x="90" y="367"/>
                    </a:lnTo>
                    <a:lnTo>
                      <a:pt x="97" y="361"/>
                    </a:lnTo>
                    <a:lnTo>
                      <a:pt x="104" y="355"/>
                    </a:lnTo>
                    <a:lnTo>
                      <a:pt x="111" y="355"/>
                    </a:lnTo>
                    <a:lnTo>
                      <a:pt x="131" y="355"/>
                    </a:lnTo>
                    <a:lnTo>
                      <a:pt x="138" y="361"/>
                    </a:lnTo>
                    <a:lnTo>
                      <a:pt x="145" y="367"/>
                    </a:lnTo>
                    <a:lnTo>
                      <a:pt x="152" y="374"/>
                    </a:lnTo>
                    <a:lnTo>
                      <a:pt x="159" y="374"/>
                    </a:lnTo>
                    <a:lnTo>
                      <a:pt x="166" y="367"/>
                    </a:lnTo>
                    <a:lnTo>
                      <a:pt x="179" y="355"/>
                    </a:lnTo>
                    <a:lnTo>
                      <a:pt x="186" y="342"/>
                    </a:lnTo>
                    <a:lnTo>
                      <a:pt x="193" y="335"/>
                    </a:lnTo>
                    <a:lnTo>
                      <a:pt x="200" y="309"/>
                    </a:lnTo>
                    <a:lnTo>
                      <a:pt x="207" y="296"/>
                    </a:lnTo>
                    <a:lnTo>
                      <a:pt x="214" y="284"/>
                    </a:lnTo>
                    <a:lnTo>
                      <a:pt x="221" y="271"/>
                    </a:lnTo>
                    <a:lnTo>
                      <a:pt x="235" y="251"/>
                    </a:lnTo>
                    <a:lnTo>
                      <a:pt x="241" y="238"/>
                    </a:lnTo>
                    <a:lnTo>
                      <a:pt x="248" y="238"/>
                    </a:lnTo>
                    <a:lnTo>
                      <a:pt x="262" y="232"/>
                    </a:lnTo>
                    <a:lnTo>
                      <a:pt x="269" y="238"/>
                    </a:lnTo>
                    <a:lnTo>
                      <a:pt x="276" y="245"/>
                    </a:lnTo>
                    <a:lnTo>
                      <a:pt x="283" y="251"/>
                    </a:lnTo>
                    <a:lnTo>
                      <a:pt x="290" y="258"/>
                    </a:lnTo>
                    <a:lnTo>
                      <a:pt x="296" y="258"/>
                    </a:lnTo>
                    <a:lnTo>
                      <a:pt x="303" y="251"/>
                    </a:lnTo>
                    <a:lnTo>
                      <a:pt x="310" y="245"/>
                    </a:lnTo>
                    <a:lnTo>
                      <a:pt x="317" y="232"/>
                    </a:lnTo>
                    <a:lnTo>
                      <a:pt x="331" y="206"/>
                    </a:lnTo>
                    <a:lnTo>
                      <a:pt x="338" y="187"/>
                    </a:lnTo>
                    <a:lnTo>
                      <a:pt x="345" y="167"/>
                    </a:lnTo>
                    <a:lnTo>
                      <a:pt x="352" y="148"/>
                    </a:lnTo>
                    <a:lnTo>
                      <a:pt x="358" y="129"/>
                    </a:lnTo>
                    <a:lnTo>
                      <a:pt x="372" y="103"/>
                    </a:lnTo>
                    <a:lnTo>
                      <a:pt x="379" y="96"/>
                    </a:lnTo>
                    <a:lnTo>
                      <a:pt x="393" y="90"/>
                    </a:lnTo>
                    <a:lnTo>
                      <a:pt x="400" y="90"/>
                    </a:lnTo>
                    <a:lnTo>
                      <a:pt x="420" y="96"/>
                    </a:lnTo>
                    <a:lnTo>
                      <a:pt x="427" y="103"/>
                    </a:lnTo>
                    <a:lnTo>
                      <a:pt x="434" y="116"/>
                    </a:lnTo>
                    <a:lnTo>
                      <a:pt x="441" y="129"/>
                    </a:lnTo>
                    <a:lnTo>
                      <a:pt x="448" y="135"/>
                    </a:lnTo>
                    <a:lnTo>
                      <a:pt x="469" y="148"/>
                    </a:lnTo>
                    <a:lnTo>
                      <a:pt x="482" y="142"/>
                    </a:lnTo>
                    <a:lnTo>
                      <a:pt x="503" y="122"/>
                    </a:lnTo>
                    <a:lnTo>
                      <a:pt x="517" y="103"/>
                    </a:lnTo>
                    <a:lnTo>
                      <a:pt x="531" y="77"/>
                    </a:lnTo>
                    <a:lnTo>
                      <a:pt x="538" y="64"/>
                    </a:lnTo>
                    <a:lnTo>
                      <a:pt x="544" y="51"/>
                    </a:lnTo>
                    <a:lnTo>
                      <a:pt x="551" y="38"/>
                    </a:lnTo>
                    <a:lnTo>
                      <a:pt x="558" y="25"/>
                    </a:lnTo>
                    <a:lnTo>
                      <a:pt x="565" y="19"/>
                    </a:lnTo>
                    <a:lnTo>
                      <a:pt x="572" y="13"/>
                    </a:lnTo>
                    <a:lnTo>
                      <a:pt x="586" y="6"/>
                    </a:lnTo>
                    <a:lnTo>
                      <a:pt x="599" y="0"/>
                    </a:lnTo>
                    <a:lnTo>
                      <a:pt x="606" y="0"/>
                    </a:lnTo>
                    <a:lnTo>
                      <a:pt x="620" y="6"/>
                    </a:lnTo>
                    <a:lnTo>
                      <a:pt x="627" y="13"/>
                    </a:lnTo>
                    <a:lnTo>
                      <a:pt x="634" y="25"/>
                    </a:lnTo>
                    <a:lnTo>
                      <a:pt x="641" y="32"/>
                    </a:lnTo>
                    <a:lnTo>
                      <a:pt x="655" y="51"/>
                    </a:lnTo>
                    <a:lnTo>
                      <a:pt x="655" y="58"/>
                    </a:lnTo>
                    <a:lnTo>
                      <a:pt x="661" y="71"/>
                    </a:lnTo>
                    <a:lnTo>
                      <a:pt x="675" y="103"/>
                    </a:lnTo>
                    <a:lnTo>
                      <a:pt x="689" y="122"/>
                    </a:lnTo>
                    <a:lnTo>
                      <a:pt x="703" y="135"/>
                    </a:lnTo>
                    <a:lnTo>
                      <a:pt x="710" y="135"/>
                    </a:lnTo>
                    <a:lnTo>
                      <a:pt x="730" y="142"/>
                    </a:lnTo>
                    <a:lnTo>
                      <a:pt x="737" y="135"/>
                    </a:lnTo>
                    <a:lnTo>
                      <a:pt x="758" y="122"/>
                    </a:lnTo>
                    <a:lnTo>
                      <a:pt x="758" y="116"/>
                    </a:lnTo>
                    <a:lnTo>
                      <a:pt x="765" y="103"/>
                    </a:lnTo>
                    <a:lnTo>
                      <a:pt x="772" y="103"/>
                    </a:lnTo>
                    <a:lnTo>
                      <a:pt x="785" y="90"/>
                    </a:lnTo>
                    <a:lnTo>
                      <a:pt x="799" y="96"/>
                    </a:lnTo>
                    <a:lnTo>
                      <a:pt x="813" y="103"/>
                    </a:lnTo>
                    <a:lnTo>
                      <a:pt x="820" y="109"/>
                    </a:lnTo>
                    <a:lnTo>
                      <a:pt x="834" y="129"/>
                    </a:lnTo>
                    <a:lnTo>
                      <a:pt x="847" y="161"/>
                    </a:lnTo>
                    <a:lnTo>
                      <a:pt x="854" y="174"/>
                    </a:lnTo>
                    <a:lnTo>
                      <a:pt x="861" y="187"/>
                    </a:lnTo>
                    <a:lnTo>
                      <a:pt x="875" y="219"/>
                    </a:lnTo>
                    <a:lnTo>
                      <a:pt x="889" y="238"/>
                    </a:lnTo>
                    <a:lnTo>
                      <a:pt x="903" y="251"/>
                    </a:lnTo>
                    <a:lnTo>
                      <a:pt x="909" y="258"/>
                    </a:lnTo>
                    <a:lnTo>
                      <a:pt x="930" y="271"/>
                    </a:lnTo>
                    <a:lnTo>
                      <a:pt x="951" y="271"/>
                    </a:lnTo>
                    <a:lnTo>
                      <a:pt x="971" y="264"/>
                    </a:lnTo>
                    <a:lnTo>
                      <a:pt x="978" y="264"/>
                    </a:lnTo>
                    <a:lnTo>
                      <a:pt x="992" y="271"/>
                    </a:lnTo>
                    <a:lnTo>
                      <a:pt x="999" y="277"/>
                    </a:lnTo>
                    <a:lnTo>
                      <a:pt x="1006" y="284"/>
                    </a:lnTo>
                    <a:lnTo>
                      <a:pt x="1013" y="296"/>
                    </a:lnTo>
                    <a:lnTo>
                      <a:pt x="1026" y="316"/>
                    </a:lnTo>
                    <a:lnTo>
                      <a:pt x="1026" y="322"/>
                    </a:lnTo>
                    <a:lnTo>
                      <a:pt x="1033" y="335"/>
                    </a:lnTo>
                    <a:lnTo>
                      <a:pt x="1040" y="355"/>
                    </a:lnTo>
                    <a:lnTo>
                      <a:pt x="1047" y="367"/>
                    </a:lnTo>
                    <a:lnTo>
                      <a:pt x="1054" y="374"/>
                    </a:lnTo>
                    <a:lnTo>
                      <a:pt x="1061" y="380"/>
                    </a:lnTo>
                    <a:lnTo>
                      <a:pt x="1068" y="380"/>
                    </a:lnTo>
                    <a:lnTo>
                      <a:pt x="1088" y="380"/>
                    </a:lnTo>
                    <a:lnTo>
                      <a:pt x="1095" y="380"/>
                    </a:lnTo>
                    <a:lnTo>
                      <a:pt x="1102" y="374"/>
                    </a:lnTo>
                    <a:lnTo>
                      <a:pt x="1116" y="367"/>
                    </a:lnTo>
                    <a:lnTo>
                      <a:pt x="1130" y="361"/>
                    </a:lnTo>
                    <a:lnTo>
                      <a:pt x="1144" y="361"/>
                    </a:lnTo>
                    <a:lnTo>
                      <a:pt x="1157" y="361"/>
                    </a:lnTo>
                    <a:lnTo>
                      <a:pt x="1164" y="367"/>
                    </a:lnTo>
                    <a:lnTo>
                      <a:pt x="1171" y="374"/>
                    </a:lnTo>
                    <a:lnTo>
                      <a:pt x="1185" y="387"/>
                    </a:lnTo>
                    <a:lnTo>
                      <a:pt x="1206" y="393"/>
                    </a:lnTo>
                    <a:lnTo>
                      <a:pt x="1226" y="393"/>
                    </a:lnTo>
                    <a:lnTo>
                      <a:pt x="1240" y="393"/>
                    </a:lnTo>
                  </a:path>
                </a:pathLst>
              </a:cu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5326" name="Group 17"/>
              <p:cNvGrpSpPr>
                <a:grpSpLocks/>
              </p:cNvGrpSpPr>
              <p:nvPr/>
            </p:nvGrpSpPr>
            <p:grpSpPr bwMode="auto">
              <a:xfrm>
                <a:off x="3304" y="3666"/>
                <a:ext cx="2032" cy="39"/>
                <a:chOff x="3304" y="3666"/>
                <a:chExt cx="2032" cy="39"/>
              </a:xfrm>
            </p:grpSpPr>
            <p:sp>
              <p:nvSpPr>
                <p:cNvPr id="55329" name="Freeform 18"/>
                <p:cNvSpPr>
                  <a:spLocks/>
                </p:cNvSpPr>
                <p:nvPr/>
              </p:nvSpPr>
              <p:spPr bwMode="auto">
                <a:xfrm>
                  <a:off x="5253" y="3666"/>
                  <a:ext cx="83" cy="39"/>
                </a:xfrm>
                <a:custGeom>
                  <a:avLst/>
                  <a:gdLst>
                    <a:gd name="T0" fmla="*/ 83 w 83"/>
                    <a:gd name="T1" fmla="*/ 19 h 39"/>
                    <a:gd name="T2" fmla="*/ 0 w 83"/>
                    <a:gd name="T3" fmla="*/ 39 h 39"/>
                    <a:gd name="T4" fmla="*/ 0 w 83"/>
                    <a:gd name="T5" fmla="*/ 19 h 39"/>
                    <a:gd name="T6" fmla="*/ 0 w 83"/>
                    <a:gd name="T7" fmla="*/ 0 h 39"/>
                    <a:gd name="T8" fmla="*/ 83 w 83"/>
                    <a:gd name="T9" fmla="*/ 19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39">
                      <a:moveTo>
                        <a:pt x="83" y="19"/>
                      </a:moveTo>
                      <a:lnTo>
                        <a:pt x="0" y="39"/>
                      </a:lnTo>
                      <a:lnTo>
                        <a:pt x="0" y="19"/>
                      </a:lnTo>
                      <a:lnTo>
                        <a:pt x="0" y="0"/>
                      </a:lnTo>
                      <a:lnTo>
                        <a:pt x="83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30" name="Line 19"/>
                <p:cNvSpPr>
                  <a:spLocks noChangeShapeType="1"/>
                </p:cNvSpPr>
                <p:nvPr/>
              </p:nvSpPr>
              <p:spPr bwMode="auto">
                <a:xfrm>
                  <a:off x="3304" y="3685"/>
                  <a:ext cx="1949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5327" name="Rectangle 20"/>
              <p:cNvSpPr>
                <a:spLocks noChangeArrowheads="1"/>
              </p:cNvSpPr>
              <p:nvPr/>
            </p:nvSpPr>
            <p:spPr bwMode="auto">
              <a:xfrm>
                <a:off x="5129" y="3511"/>
                <a:ext cx="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500" b="1">
                    <a:solidFill>
                      <a:srgbClr val="000000"/>
                    </a:solidFill>
                    <a:latin typeface="Times" pitchFamily="18" charset="0"/>
                  </a:rPr>
                  <a:t>x</a:t>
                </a: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55328" name="Rectangle 21"/>
              <p:cNvSpPr>
                <a:spLocks noChangeArrowheads="1"/>
              </p:cNvSpPr>
              <p:nvPr/>
            </p:nvSpPr>
            <p:spPr bwMode="auto">
              <a:xfrm>
                <a:off x="3669" y="3801"/>
                <a:ext cx="1000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900" b="1">
                    <a:solidFill>
                      <a:srgbClr val="000000"/>
                    </a:solidFill>
                    <a:latin typeface="Times" pitchFamily="18" charset="0"/>
                  </a:rPr>
                  <a:t>contraste faible</a:t>
                </a:r>
                <a:endParaRPr lang="fr-FR" altLang="fr-FR" sz="2400">
                  <a:latin typeface="Times New Roman" pitchFamily="18" charset="0"/>
                </a:endParaRPr>
              </a:p>
            </p:txBody>
          </p:sp>
        </p:grpSp>
        <p:grpSp>
          <p:nvGrpSpPr>
            <p:cNvPr id="55305" name="Group 22"/>
            <p:cNvGrpSpPr>
              <a:grpSpLocks/>
            </p:cNvGrpSpPr>
            <p:nvPr/>
          </p:nvGrpSpPr>
          <p:grpSpPr bwMode="auto">
            <a:xfrm>
              <a:off x="1149" y="1910"/>
              <a:ext cx="2031" cy="936"/>
              <a:chOff x="1149" y="1910"/>
              <a:chExt cx="2031" cy="936"/>
            </a:xfrm>
          </p:grpSpPr>
          <p:sp>
            <p:nvSpPr>
              <p:cNvPr id="55315" name="Freeform 23"/>
              <p:cNvSpPr>
                <a:spLocks/>
              </p:cNvSpPr>
              <p:nvPr/>
            </p:nvSpPr>
            <p:spPr bwMode="auto">
              <a:xfrm>
                <a:off x="1507" y="2130"/>
                <a:ext cx="1239" cy="703"/>
              </a:xfrm>
              <a:custGeom>
                <a:avLst/>
                <a:gdLst>
                  <a:gd name="T0" fmla="*/ 83 w 1239"/>
                  <a:gd name="T1" fmla="*/ 645 h 703"/>
                  <a:gd name="T2" fmla="*/ 124 w 1239"/>
                  <a:gd name="T3" fmla="*/ 619 h 703"/>
                  <a:gd name="T4" fmla="*/ 144 w 1239"/>
                  <a:gd name="T5" fmla="*/ 690 h 703"/>
                  <a:gd name="T6" fmla="*/ 179 w 1239"/>
                  <a:gd name="T7" fmla="*/ 665 h 703"/>
                  <a:gd name="T8" fmla="*/ 206 w 1239"/>
                  <a:gd name="T9" fmla="*/ 581 h 703"/>
                  <a:gd name="T10" fmla="*/ 227 w 1239"/>
                  <a:gd name="T11" fmla="*/ 478 h 703"/>
                  <a:gd name="T12" fmla="*/ 255 w 1239"/>
                  <a:gd name="T13" fmla="*/ 439 h 703"/>
                  <a:gd name="T14" fmla="*/ 268 w 1239"/>
                  <a:gd name="T15" fmla="*/ 490 h 703"/>
                  <a:gd name="T16" fmla="*/ 282 w 1239"/>
                  <a:gd name="T17" fmla="*/ 600 h 703"/>
                  <a:gd name="T18" fmla="*/ 303 w 1239"/>
                  <a:gd name="T19" fmla="*/ 690 h 703"/>
                  <a:gd name="T20" fmla="*/ 324 w 1239"/>
                  <a:gd name="T21" fmla="*/ 639 h 703"/>
                  <a:gd name="T22" fmla="*/ 351 w 1239"/>
                  <a:gd name="T23" fmla="*/ 458 h 703"/>
                  <a:gd name="T24" fmla="*/ 365 w 1239"/>
                  <a:gd name="T25" fmla="*/ 348 h 703"/>
                  <a:gd name="T26" fmla="*/ 379 w 1239"/>
                  <a:gd name="T27" fmla="*/ 271 h 703"/>
                  <a:gd name="T28" fmla="*/ 392 w 1239"/>
                  <a:gd name="T29" fmla="*/ 239 h 703"/>
                  <a:gd name="T30" fmla="*/ 413 w 1239"/>
                  <a:gd name="T31" fmla="*/ 265 h 703"/>
                  <a:gd name="T32" fmla="*/ 427 w 1239"/>
                  <a:gd name="T33" fmla="*/ 329 h 703"/>
                  <a:gd name="T34" fmla="*/ 441 w 1239"/>
                  <a:gd name="T35" fmla="*/ 445 h 703"/>
                  <a:gd name="T36" fmla="*/ 454 w 1239"/>
                  <a:gd name="T37" fmla="*/ 561 h 703"/>
                  <a:gd name="T38" fmla="*/ 468 w 1239"/>
                  <a:gd name="T39" fmla="*/ 658 h 703"/>
                  <a:gd name="T40" fmla="*/ 496 w 1239"/>
                  <a:gd name="T41" fmla="*/ 690 h 703"/>
                  <a:gd name="T42" fmla="*/ 509 w 1239"/>
                  <a:gd name="T43" fmla="*/ 639 h 703"/>
                  <a:gd name="T44" fmla="*/ 523 w 1239"/>
                  <a:gd name="T45" fmla="*/ 542 h 703"/>
                  <a:gd name="T46" fmla="*/ 544 w 1239"/>
                  <a:gd name="T47" fmla="*/ 387 h 703"/>
                  <a:gd name="T48" fmla="*/ 558 w 1239"/>
                  <a:gd name="T49" fmla="*/ 232 h 703"/>
                  <a:gd name="T50" fmla="*/ 578 w 1239"/>
                  <a:gd name="T51" fmla="*/ 97 h 703"/>
                  <a:gd name="T52" fmla="*/ 599 w 1239"/>
                  <a:gd name="T53" fmla="*/ 19 h 703"/>
                  <a:gd name="T54" fmla="*/ 633 w 1239"/>
                  <a:gd name="T55" fmla="*/ 26 h 703"/>
                  <a:gd name="T56" fmla="*/ 647 w 1239"/>
                  <a:gd name="T57" fmla="*/ 110 h 703"/>
                  <a:gd name="T58" fmla="*/ 668 w 1239"/>
                  <a:gd name="T59" fmla="*/ 265 h 703"/>
                  <a:gd name="T60" fmla="*/ 682 w 1239"/>
                  <a:gd name="T61" fmla="*/ 413 h 703"/>
                  <a:gd name="T62" fmla="*/ 702 w 1239"/>
                  <a:gd name="T63" fmla="*/ 568 h 703"/>
                  <a:gd name="T64" fmla="*/ 716 w 1239"/>
                  <a:gd name="T65" fmla="*/ 652 h 703"/>
                  <a:gd name="T66" fmla="*/ 744 w 1239"/>
                  <a:gd name="T67" fmla="*/ 697 h 703"/>
                  <a:gd name="T68" fmla="*/ 764 w 1239"/>
                  <a:gd name="T69" fmla="*/ 632 h 703"/>
                  <a:gd name="T70" fmla="*/ 778 w 1239"/>
                  <a:gd name="T71" fmla="*/ 536 h 703"/>
                  <a:gd name="T72" fmla="*/ 792 w 1239"/>
                  <a:gd name="T73" fmla="*/ 426 h 703"/>
                  <a:gd name="T74" fmla="*/ 812 w 1239"/>
                  <a:gd name="T75" fmla="*/ 310 h 703"/>
                  <a:gd name="T76" fmla="*/ 826 w 1239"/>
                  <a:gd name="T77" fmla="*/ 252 h 703"/>
                  <a:gd name="T78" fmla="*/ 847 w 1239"/>
                  <a:gd name="T79" fmla="*/ 232 h 703"/>
                  <a:gd name="T80" fmla="*/ 874 w 1239"/>
                  <a:gd name="T81" fmla="*/ 310 h 703"/>
                  <a:gd name="T82" fmla="*/ 888 w 1239"/>
                  <a:gd name="T83" fmla="*/ 407 h 703"/>
                  <a:gd name="T84" fmla="*/ 909 w 1239"/>
                  <a:gd name="T85" fmla="*/ 574 h 703"/>
                  <a:gd name="T86" fmla="*/ 936 w 1239"/>
                  <a:gd name="T87" fmla="*/ 684 h 703"/>
                  <a:gd name="T88" fmla="*/ 964 w 1239"/>
                  <a:gd name="T89" fmla="*/ 665 h 703"/>
                  <a:gd name="T90" fmla="*/ 985 w 1239"/>
                  <a:gd name="T91" fmla="*/ 568 h 703"/>
                  <a:gd name="T92" fmla="*/ 1012 w 1239"/>
                  <a:gd name="T93" fmla="*/ 510 h 703"/>
                  <a:gd name="T94" fmla="*/ 1040 w 1239"/>
                  <a:gd name="T95" fmla="*/ 555 h 703"/>
                  <a:gd name="T96" fmla="*/ 1054 w 1239"/>
                  <a:gd name="T97" fmla="*/ 632 h 703"/>
                  <a:gd name="T98" fmla="*/ 1074 w 1239"/>
                  <a:gd name="T99" fmla="*/ 697 h 703"/>
                  <a:gd name="T100" fmla="*/ 1095 w 1239"/>
                  <a:gd name="T101" fmla="*/ 703 h 703"/>
                  <a:gd name="T102" fmla="*/ 1122 w 1239"/>
                  <a:gd name="T103" fmla="*/ 652 h 703"/>
                  <a:gd name="T104" fmla="*/ 1164 w 1239"/>
                  <a:gd name="T105" fmla="*/ 665 h 70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239" h="703">
                    <a:moveTo>
                      <a:pt x="0" y="690"/>
                    </a:moveTo>
                    <a:lnTo>
                      <a:pt x="14" y="690"/>
                    </a:lnTo>
                    <a:lnTo>
                      <a:pt x="48" y="678"/>
                    </a:lnTo>
                    <a:lnTo>
                      <a:pt x="69" y="665"/>
                    </a:lnTo>
                    <a:lnTo>
                      <a:pt x="83" y="645"/>
                    </a:lnTo>
                    <a:lnTo>
                      <a:pt x="89" y="632"/>
                    </a:lnTo>
                    <a:lnTo>
                      <a:pt x="96" y="626"/>
                    </a:lnTo>
                    <a:lnTo>
                      <a:pt x="96" y="619"/>
                    </a:lnTo>
                    <a:lnTo>
                      <a:pt x="110" y="613"/>
                    </a:lnTo>
                    <a:lnTo>
                      <a:pt x="124" y="619"/>
                    </a:lnTo>
                    <a:lnTo>
                      <a:pt x="124" y="626"/>
                    </a:lnTo>
                    <a:lnTo>
                      <a:pt x="131" y="645"/>
                    </a:lnTo>
                    <a:lnTo>
                      <a:pt x="138" y="665"/>
                    </a:lnTo>
                    <a:lnTo>
                      <a:pt x="138" y="671"/>
                    </a:lnTo>
                    <a:lnTo>
                      <a:pt x="144" y="690"/>
                    </a:lnTo>
                    <a:lnTo>
                      <a:pt x="151" y="697"/>
                    </a:lnTo>
                    <a:lnTo>
                      <a:pt x="158" y="697"/>
                    </a:lnTo>
                    <a:lnTo>
                      <a:pt x="165" y="690"/>
                    </a:lnTo>
                    <a:lnTo>
                      <a:pt x="172" y="684"/>
                    </a:lnTo>
                    <a:lnTo>
                      <a:pt x="179" y="665"/>
                    </a:lnTo>
                    <a:lnTo>
                      <a:pt x="186" y="652"/>
                    </a:lnTo>
                    <a:lnTo>
                      <a:pt x="186" y="645"/>
                    </a:lnTo>
                    <a:lnTo>
                      <a:pt x="193" y="626"/>
                    </a:lnTo>
                    <a:lnTo>
                      <a:pt x="200" y="600"/>
                    </a:lnTo>
                    <a:lnTo>
                      <a:pt x="206" y="581"/>
                    </a:lnTo>
                    <a:lnTo>
                      <a:pt x="213" y="555"/>
                    </a:lnTo>
                    <a:lnTo>
                      <a:pt x="213" y="542"/>
                    </a:lnTo>
                    <a:lnTo>
                      <a:pt x="213" y="529"/>
                    </a:lnTo>
                    <a:lnTo>
                      <a:pt x="220" y="510"/>
                    </a:lnTo>
                    <a:lnTo>
                      <a:pt x="227" y="478"/>
                    </a:lnTo>
                    <a:lnTo>
                      <a:pt x="234" y="465"/>
                    </a:lnTo>
                    <a:lnTo>
                      <a:pt x="234" y="458"/>
                    </a:lnTo>
                    <a:lnTo>
                      <a:pt x="241" y="439"/>
                    </a:lnTo>
                    <a:lnTo>
                      <a:pt x="248" y="439"/>
                    </a:lnTo>
                    <a:lnTo>
                      <a:pt x="255" y="439"/>
                    </a:lnTo>
                    <a:lnTo>
                      <a:pt x="248" y="439"/>
                    </a:lnTo>
                    <a:lnTo>
                      <a:pt x="255" y="445"/>
                    </a:lnTo>
                    <a:lnTo>
                      <a:pt x="262" y="458"/>
                    </a:lnTo>
                    <a:lnTo>
                      <a:pt x="268" y="478"/>
                    </a:lnTo>
                    <a:lnTo>
                      <a:pt x="268" y="490"/>
                    </a:lnTo>
                    <a:lnTo>
                      <a:pt x="275" y="516"/>
                    </a:lnTo>
                    <a:lnTo>
                      <a:pt x="275" y="536"/>
                    </a:lnTo>
                    <a:lnTo>
                      <a:pt x="282" y="574"/>
                    </a:lnTo>
                    <a:lnTo>
                      <a:pt x="282" y="587"/>
                    </a:lnTo>
                    <a:lnTo>
                      <a:pt x="282" y="600"/>
                    </a:lnTo>
                    <a:lnTo>
                      <a:pt x="289" y="632"/>
                    </a:lnTo>
                    <a:lnTo>
                      <a:pt x="289" y="652"/>
                    </a:lnTo>
                    <a:lnTo>
                      <a:pt x="296" y="671"/>
                    </a:lnTo>
                    <a:lnTo>
                      <a:pt x="296" y="684"/>
                    </a:lnTo>
                    <a:lnTo>
                      <a:pt x="303" y="690"/>
                    </a:lnTo>
                    <a:lnTo>
                      <a:pt x="310" y="690"/>
                    </a:lnTo>
                    <a:lnTo>
                      <a:pt x="310" y="684"/>
                    </a:lnTo>
                    <a:lnTo>
                      <a:pt x="310" y="678"/>
                    </a:lnTo>
                    <a:lnTo>
                      <a:pt x="317" y="658"/>
                    </a:lnTo>
                    <a:lnTo>
                      <a:pt x="324" y="639"/>
                    </a:lnTo>
                    <a:lnTo>
                      <a:pt x="324" y="619"/>
                    </a:lnTo>
                    <a:lnTo>
                      <a:pt x="330" y="587"/>
                    </a:lnTo>
                    <a:lnTo>
                      <a:pt x="337" y="542"/>
                    </a:lnTo>
                    <a:lnTo>
                      <a:pt x="344" y="503"/>
                    </a:lnTo>
                    <a:lnTo>
                      <a:pt x="351" y="458"/>
                    </a:lnTo>
                    <a:lnTo>
                      <a:pt x="351" y="432"/>
                    </a:lnTo>
                    <a:lnTo>
                      <a:pt x="351" y="419"/>
                    </a:lnTo>
                    <a:lnTo>
                      <a:pt x="358" y="394"/>
                    </a:lnTo>
                    <a:lnTo>
                      <a:pt x="358" y="374"/>
                    </a:lnTo>
                    <a:lnTo>
                      <a:pt x="365" y="348"/>
                    </a:lnTo>
                    <a:lnTo>
                      <a:pt x="365" y="329"/>
                    </a:lnTo>
                    <a:lnTo>
                      <a:pt x="365" y="316"/>
                    </a:lnTo>
                    <a:lnTo>
                      <a:pt x="372" y="297"/>
                    </a:lnTo>
                    <a:lnTo>
                      <a:pt x="372" y="290"/>
                    </a:lnTo>
                    <a:lnTo>
                      <a:pt x="379" y="271"/>
                    </a:lnTo>
                    <a:lnTo>
                      <a:pt x="379" y="265"/>
                    </a:lnTo>
                    <a:lnTo>
                      <a:pt x="386" y="252"/>
                    </a:lnTo>
                    <a:lnTo>
                      <a:pt x="386" y="245"/>
                    </a:lnTo>
                    <a:lnTo>
                      <a:pt x="392" y="232"/>
                    </a:lnTo>
                    <a:lnTo>
                      <a:pt x="392" y="239"/>
                    </a:lnTo>
                    <a:lnTo>
                      <a:pt x="399" y="239"/>
                    </a:lnTo>
                    <a:lnTo>
                      <a:pt x="406" y="239"/>
                    </a:lnTo>
                    <a:lnTo>
                      <a:pt x="406" y="245"/>
                    </a:lnTo>
                    <a:lnTo>
                      <a:pt x="413" y="258"/>
                    </a:lnTo>
                    <a:lnTo>
                      <a:pt x="413" y="265"/>
                    </a:lnTo>
                    <a:lnTo>
                      <a:pt x="413" y="271"/>
                    </a:lnTo>
                    <a:lnTo>
                      <a:pt x="420" y="290"/>
                    </a:lnTo>
                    <a:lnTo>
                      <a:pt x="420" y="297"/>
                    </a:lnTo>
                    <a:lnTo>
                      <a:pt x="427" y="316"/>
                    </a:lnTo>
                    <a:lnTo>
                      <a:pt x="427" y="329"/>
                    </a:lnTo>
                    <a:lnTo>
                      <a:pt x="434" y="355"/>
                    </a:lnTo>
                    <a:lnTo>
                      <a:pt x="434" y="368"/>
                    </a:lnTo>
                    <a:lnTo>
                      <a:pt x="434" y="394"/>
                    </a:lnTo>
                    <a:lnTo>
                      <a:pt x="441" y="426"/>
                    </a:lnTo>
                    <a:lnTo>
                      <a:pt x="441" y="445"/>
                    </a:lnTo>
                    <a:lnTo>
                      <a:pt x="447" y="478"/>
                    </a:lnTo>
                    <a:lnTo>
                      <a:pt x="447" y="490"/>
                    </a:lnTo>
                    <a:lnTo>
                      <a:pt x="447" y="503"/>
                    </a:lnTo>
                    <a:lnTo>
                      <a:pt x="454" y="536"/>
                    </a:lnTo>
                    <a:lnTo>
                      <a:pt x="454" y="561"/>
                    </a:lnTo>
                    <a:lnTo>
                      <a:pt x="454" y="581"/>
                    </a:lnTo>
                    <a:lnTo>
                      <a:pt x="461" y="607"/>
                    </a:lnTo>
                    <a:lnTo>
                      <a:pt x="461" y="619"/>
                    </a:lnTo>
                    <a:lnTo>
                      <a:pt x="468" y="639"/>
                    </a:lnTo>
                    <a:lnTo>
                      <a:pt x="468" y="658"/>
                    </a:lnTo>
                    <a:lnTo>
                      <a:pt x="468" y="665"/>
                    </a:lnTo>
                    <a:lnTo>
                      <a:pt x="475" y="678"/>
                    </a:lnTo>
                    <a:lnTo>
                      <a:pt x="482" y="690"/>
                    </a:lnTo>
                    <a:lnTo>
                      <a:pt x="489" y="697"/>
                    </a:lnTo>
                    <a:lnTo>
                      <a:pt x="496" y="690"/>
                    </a:lnTo>
                    <a:lnTo>
                      <a:pt x="496" y="684"/>
                    </a:lnTo>
                    <a:lnTo>
                      <a:pt x="496" y="678"/>
                    </a:lnTo>
                    <a:lnTo>
                      <a:pt x="503" y="665"/>
                    </a:lnTo>
                    <a:lnTo>
                      <a:pt x="503" y="658"/>
                    </a:lnTo>
                    <a:lnTo>
                      <a:pt x="509" y="639"/>
                    </a:lnTo>
                    <a:lnTo>
                      <a:pt x="509" y="626"/>
                    </a:lnTo>
                    <a:lnTo>
                      <a:pt x="516" y="607"/>
                    </a:lnTo>
                    <a:lnTo>
                      <a:pt x="516" y="587"/>
                    </a:lnTo>
                    <a:lnTo>
                      <a:pt x="523" y="561"/>
                    </a:lnTo>
                    <a:lnTo>
                      <a:pt x="523" y="542"/>
                    </a:lnTo>
                    <a:lnTo>
                      <a:pt x="530" y="510"/>
                    </a:lnTo>
                    <a:lnTo>
                      <a:pt x="537" y="478"/>
                    </a:lnTo>
                    <a:lnTo>
                      <a:pt x="537" y="452"/>
                    </a:lnTo>
                    <a:lnTo>
                      <a:pt x="544" y="413"/>
                    </a:lnTo>
                    <a:lnTo>
                      <a:pt x="544" y="387"/>
                    </a:lnTo>
                    <a:lnTo>
                      <a:pt x="551" y="342"/>
                    </a:lnTo>
                    <a:lnTo>
                      <a:pt x="551" y="323"/>
                    </a:lnTo>
                    <a:lnTo>
                      <a:pt x="551" y="303"/>
                    </a:lnTo>
                    <a:lnTo>
                      <a:pt x="558" y="265"/>
                    </a:lnTo>
                    <a:lnTo>
                      <a:pt x="558" y="232"/>
                    </a:lnTo>
                    <a:lnTo>
                      <a:pt x="565" y="194"/>
                    </a:lnTo>
                    <a:lnTo>
                      <a:pt x="571" y="161"/>
                    </a:lnTo>
                    <a:lnTo>
                      <a:pt x="571" y="142"/>
                    </a:lnTo>
                    <a:lnTo>
                      <a:pt x="578" y="110"/>
                    </a:lnTo>
                    <a:lnTo>
                      <a:pt x="578" y="97"/>
                    </a:lnTo>
                    <a:lnTo>
                      <a:pt x="585" y="65"/>
                    </a:lnTo>
                    <a:lnTo>
                      <a:pt x="585" y="58"/>
                    </a:lnTo>
                    <a:lnTo>
                      <a:pt x="592" y="32"/>
                    </a:lnTo>
                    <a:lnTo>
                      <a:pt x="592" y="26"/>
                    </a:lnTo>
                    <a:lnTo>
                      <a:pt x="599" y="19"/>
                    </a:lnTo>
                    <a:lnTo>
                      <a:pt x="606" y="6"/>
                    </a:lnTo>
                    <a:lnTo>
                      <a:pt x="613" y="0"/>
                    </a:lnTo>
                    <a:lnTo>
                      <a:pt x="620" y="6"/>
                    </a:lnTo>
                    <a:lnTo>
                      <a:pt x="627" y="19"/>
                    </a:lnTo>
                    <a:lnTo>
                      <a:pt x="633" y="26"/>
                    </a:lnTo>
                    <a:lnTo>
                      <a:pt x="633" y="32"/>
                    </a:lnTo>
                    <a:lnTo>
                      <a:pt x="640" y="58"/>
                    </a:lnTo>
                    <a:lnTo>
                      <a:pt x="640" y="65"/>
                    </a:lnTo>
                    <a:lnTo>
                      <a:pt x="647" y="97"/>
                    </a:lnTo>
                    <a:lnTo>
                      <a:pt x="647" y="110"/>
                    </a:lnTo>
                    <a:lnTo>
                      <a:pt x="654" y="142"/>
                    </a:lnTo>
                    <a:lnTo>
                      <a:pt x="654" y="161"/>
                    </a:lnTo>
                    <a:lnTo>
                      <a:pt x="661" y="194"/>
                    </a:lnTo>
                    <a:lnTo>
                      <a:pt x="668" y="232"/>
                    </a:lnTo>
                    <a:lnTo>
                      <a:pt x="668" y="265"/>
                    </a:lnTo>
                    <a:lnTo>
                      <a:pt x="675" y="303"/>
                    </a:lnTo>
                    <a:lnTo>
                      <a:pt x="675" y="323"/>
                    </a:lnTo>
                    <a:lnTo>
                      <a:pt x="675" y="342"/>
                    </a:lnTo>
                    <a:lnTo>
                      <a:pt x="682" y="387"/>
                    </a:lnTo>
                    <a:lnTo>
                      <a:pt x="682" y="413"/>
                    </a:lnTo>
                    <a:lnTo>
                      <a:pt x="689" y="452"/>
                    </a:lnTo>
                    <a:lnTo>
                      <a:pt x="689" y="478"/>
                    </a:lnTo>
                    <a:lnTo>
                      <a:pt x="695" y="516"/>
                    </a:lnTo>
                    <a:lnTo>
                      <a:pt x="695" y="536"/>
                    </a:lnTo>
                    <a:lnTo>
                      <a:pt x="702" y="568"/>
                    </a:lnTo>
                    <a:lnTo>
                      <a:pt x="702" y="581"/>
                    </a:lnTo>
                    <a:lnTo>
                      <a:pt x="709" y="613"/>
                    </a:lnTo>
                    <a:lnTo>
                      <a:pt x="709" y="619"/>
                    </a:lnTo>
                    <a:lnTo>
                      <a:pt x="716" y="645"/>
                    </a:lnTo>
                    <a:lnTo>
                      <a:pt x="716" y="652"/>
                    </a:lnTo>
                    <a:lnTo>
                      <a:pt x="723" y="671"/>
                    </a:lnTo>
                    <a:lnTo>
                      <a:pt x="730" y="690"/>
                    </a:lnTo>
                    <a:lnTo>
                      <a:pt x="730" y="684"/>
                    </a:lnTo>
                    <a:lnTo>
                      <a:pt x="730" y="690"/>
                    </a:lnTo>
                    <a:lnTo>
                      <a:pt x="744" y="697"/>
                    </a:lnTo>
                    <a:lnTo>
                      <a:pt x="744" y="690"/>
                    </a:lnTo>
                    <a:lnTo>
                      <a:pt x="751" y="678"/>
                    </a:lnTo>
                    <a:lnTo>
                      <a:pt x="757" y="665"/>
                    </a:lnTo>
                    <a:lnTo>
                      <a:pt x="757" y="658"/>
                    </a:lnTo>
                    <a:lnTo>
                      <a:pt x="764" y="632"/>
                    </a:lnTo>
                    <a:lnTo>
                      <a:pt x="764" y="626"/>
                    </a:lnTo>
                    <a:lnTo>
                      <a:pt x="771" y="600"/>
                    </a:lnTo>
                    <a:lnTo>
                      <a:pt x="771" y="587"/>
                    </a:lnTo>
                    <a:lnTo>
                      <a:pt x="778" y="555"/>
                    </a:lnTo>
                    <a:lnTo>
                      <a:pt x="778" y="536"/>
                    </a:lnTo>
                    <a:lnTo>
                      <a:pt x="785" y="503"/>
                    </a:lnTo>
                    <a:lnTo>
                      <a:pt x="785" y="490"/>
                    </a:lnTo>
                    <a:lnTo>
                      <a:pt x="785" y="478"/>
                    </a:lnTo>
                    <a:lnTo>
                      <a:pt x="792" y="445"/>
                    </a:lnTo>
                    <a:lnTo>
                      <a:pt x="792" y="426"/>
                    </a:lnTo>
                    <a:lnTo>
                      <a:pt x="799" y="394"/>
                    </a:lnTo>
                    <a:lnTo>
                      <a:pt x="799" y="374"/>
                    </a:lnTo>
                    <a:lnTo>
                      <a:pt x="806" y="348"/>
                    </a:lnTo>
                    <a:lnTo>
                      <a:pt x="806" y="336"/>
                    </a:lnTo>
                    <a:lnTo>
                      <a:pt x="812" y="310"/>
                    </a:lnTo>
                    <a:lnTo>
                      <a:pt x="812" y="297"/>
                    </a:lnTo>
                    <a:lnTo>
                      <a:pt x="819" y="277"/>
                    </a:lnTo>
                    <a:lnTo>
                      <a:pt x="819" y="271"/>
                    </a:lnTo>
                    <a:lnTo>
                      <a:pt x="826" y="258"/>
                    </a:lnTo>
                    <a:lnTo>
                      <a:pt x="826" y="252"/>
                    </a:lnTo>
                    <a:lnTo>
                      <a:pt x="833" y="239"/>
                    </a:lnTo>
                    <a:lnTo>
                      <a:pt x="840" y="226"/>
                    </a:lnTo>
                    <a:lnTo>
                      <a:pt x="833" y="232"/>
                    </a:lnTo>
                    <a:lnTo>
                      <a:pt x="840" y="232"/>
                    </a:lnTo>
                    <a:lnTo>
                      <a:pt x="847" y="232"/>
                    </a:lnTo>
                    <a:lnTo>
                      <a:pt x="854" y="239"/>
                    </a:lnTo>
                    <a:lnTo>
                      <a:pt x="861" y="258"/>
                    </a:lnTo>
                    <a:lnTo>
                      <a:pt x="868" y="277"/>
                    </a:lnTo>
                    <a:lnTo>
                      <a:pt x="868" y="284"/>
                    </a:lnTo>
                    <a:lnTo>
                      <a:pt x="874" y="310"/>
                    </a:lnTo>
                    <a:lnTo>
                      <a:pt x="874" y="316"/>
                    </a:lnTo>
                    <a:lnTo>
                      <a:pt x="874" y="336"/>
                    </a:lnTo>
                    <a:lnTo>
                      <a:pt x="881" y="361"/>
                    </a:lnTo>
                    <a:lnTo>
                      <a:pt x="881" y="381"/>
                    </a:lnTo>
                    <a:lnTo>
                      <a:pt x="888" y="407"/>
                    </a:lnTo>
                    <a:lnTo>
                      <a:pt x="888" y="419"/>
                    </a:lnTo>
                    <a:lnTo>
                      <a:pt x="888" y="445"/>
                    </a:lnTo>
                    <a:lnTo>
                      <a:pt x="895" y="490"/>
                    </a:lnTo>
                    <a:lnTo>
                      <a:pt x="902" y="529"/>
                    </a:lnTo>
                    <a:lnTo>
                      <a:pt x="909" y="574"/>
                    </a:lnTo>
                    <a:lnTo>
                      <a:pt x="916" y="607"/>
                    </a:lnTo>
                    <a:lnTo>
                      <a:pt x="923" y="632"/>
                    </a:lnTo>
                    <a:lnTo>
                      <a:pt x="923" y="652"/>
                    </a:lnTo>
                    <a:lnTo>
                      <a:pt x="930" y="671"/>
                    </a:lnTo>
                    <a:lnTo>
                      <a:pt x="936" y="684"/>
                    </a:lnTo>
                    <a:lnTo>
                      <a:pt x="943" y="697"/>
                    </a:lnTo>
                    <a:lnTo>
                      <a:pt x="950" y="697"/>
                    </a:lnTo>
                    <a:lnTo>
                      <a:pt x="957" y="684"/>
                    </a:lnTo>
                    <a:lnTo>
                      <a:pt x="957" y="678"/>
                    </a:lnTo>
                    <a:lnTo>
                      <a:pt x="964" y="665"/>
                    </a:lnTo>
                    <a:lnTo>
                      <a:pt x="971" y="639"/>
                    </a:lnTo>
                    <a:lnTo>
                      <a:pt x="971" y="626"/>
                    </a:lnTo>
                    <a:lnTo>
                      <a:pt x="971" y="613"/>
                    </a:lnTo>
                    <a:lnTo>
                      <a:pt x="978" y="594"/>
                    </a:lnTo>
                    <a:lnTo>
                      <a:pt x="985" y="568"/>
                    </a:lnTo>
                    <a:lnTo>
                      <a:pt x="992" y="549"/>
                    </a:lnTo>
                    <a:lnTo>
                      <a:pt x="992" y="542"/>
                    </a:lnTo>
                    <a:lnTo>
                      <a:pt x="998" y="529"/>
                    </a:lnTo>
                    <a:lnTo>
                      <a:pt x="1005" y="516"/>
                    </a:lnTo>
                    <a:lnTo>
                      <a:pt x="1012" y="510"/>
                    </a:lnTo>
                    <a:lnTo>
                      <a:pt x="1019" y="510"/>
                    </a:lnTo>
                    <a:lnTo>
                      <a:pt x="1026" y="516"/>
                    </a:lnTo>
                    <a:lnTo>
                      <a:pt x="1033" y="529"/>
                    </a:lnTo>
                    <a:lnTo>
                      <a:pt x="1033" y="536"/>
                    </a:lnTo>
                    <a:lnTo>
                      <a:pt x="1040" y="555"/>
                    </a:lnTo>
                    <a:lnTo>
                      <a:pt x="1047" y="581"/>
                    </a:lnTo>
                    <a:lnTo>
                      <a:pt x="1047" y="587"/>
                    </a:lnTo>
                    <a:lnTo>
                      <a:pt x="1047" y="594"/>
                    </a:lnTo>
                    <a:lnTo>
                      <a:pt x="1054" y="619"/>
                    </a:lnTo>
                    <a:lnTo>
                      <a:pt x="1054" y="632"/>
                    </a:lnTo>
                    <a:lnTo>
                      <a:pt x="1060" y="652"/>
                    </a:lnTo>
                    <a:lnTo>
                      <a:pt x="1060" y="658"/>
                    </a:lnTo>
                    <a:lnTo>
                      <a:pt x="1067" y="678"/>
                    </a:lnTo>
                    <a:lnTo>
                      <a:pt x="1067" y="684"/>
                    </a:lnTo>
                    <a:lnTo>
                      <a:pt x="1074" y="697"/>
                    </a:lnTo>
                    <a:lnTo>
                      <a:pt x="1081" y="703"/>
                    </a:lnTo>
                    <a:lnTo>
                      <a:pt x="1081" y="697"/>
                    </a:lnTo>
                    <a:lnTo>
                      <a:pt x="1081" y="703"/>
                    </a:lnTo>
                    <a:lnTo>
                      <a:pt x="1088" y="703"/>
                    </a:lnTo>
                    <a:lnTo>
                      <a:pt x="1095" y="703"/>
                    </a:lnTo>
                    <a:lnTo>
                      <a:pt x="1102" y="697"/>
                    </a:lnTo>
                    <a:lnTo>
                      <a:pt x="1109" y="684"/>
                    </a:lnTo>
                    <a:lnTo>
                      <a:pt x="1115" y="671"/>
                    </a:lnTo>
                    <a:lnTo>
                      <a:pt x="1115" y="665"/>
                    </a:lnTo>
                    <a:lnTo>
                      <a:pt x="1122" y="652"/>
                    </a:lnTo>
                    <a:lnTo>
                      <a:pt x="1129" y="645"/>
                    </a:lnTo>
                    <a:lnTo>
                      <a:pt x="1136" y="639"/>
                    </a:lnTo>
                    <a:lnTo>
                      <a:pt x="1143" y="639"/>
                    </a:lnTo>
                    <a:lnTo>
                      <a:pt x="1157" y="652"/>
                    </a:lnTo>
                    <a:lnTo>
                      <a:pt x="1164" y="665"/>
                    </a:lnTo>
                    <a:lnTo>
                      <a:pt x="1177" y="678"/>
                    </a:lnTo>
                    <a:lnTo>
                      <a:pt x="1198" y="684"/>
                    </a:lnTo>
                    <a:lnTo>
                      <a:pt x="1226" y="690"/>
                    </a:lnTo>
                    <a:lnTo>
                      <a:pt x="1239" y="690"/>
                    </a:lnTo>
                  </a:path>
                </a:pathLst>
              </a:custGeom>
              <a:noFill/>
              <a:ln w="4445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6" name="Freeform 24"/>
              <p:cNvSpPr>
                <a:spLocks/>
              </p:cNvSpPr>
              <p:nvPr/>
            </p:nvSpPr>
            <p:spPr bwMode="auto">
              <a:xfrm>
                <a:off x="1541" y="2130"/>
                <a:ext cx="1240" cy="703"/>
              </a:xfrm>
              <a:custGeom>
                <a:avLst/>
                <a:gdLst>
                  <a:gd name="T0" fmla="*/ 69 w 1240"/>
                  <a:gd name="T1" fmla="*/ 665 h 703"/>
                  <a:gd name="T2" fmla="*/ 104 w 1240"/>
                  <a:gd name="T3" fmla="*/ 619 h 703"/>
                  <a:gd name="T4" fmla="*/ 138 w 1240"/>
                  <a:gd name="T5" fmla="*/ 645 h 703"/>
                  <a:gd name="T6" fmla="*/ 159 w 1240"/>
                  <a:gd name="T7" fmla="*/ 697 h 703"/>
                  <a:gd name="T8" fmla="*/ 186 w 1240"/>
                  <a:gd name="T9" fmla="*/ 658 h 703"/>
                  <a:gd name="T10" fmla="*/ 207 w 1240"/>
                  <a:gd name="T11" fmla="*/ 574 h 703"/>
                  <a:gd name="T12" fmla="*/ 221 w 1240"/>
                  <a:gd name="T13" fmla="*/ 503 h 703"/>
                  <a:gd name="T14" fmla="*/ 248 w 1240"/>
                  <a:gd name="T15" fmla="*/ 439 h 703"/>
                  <a:gd name="T16" fmla="*/ 276 w 1240"/>
                  <a:gd name="T17" fmla="*/ 484 h 703"/>
                  <a:gd name="T18" fmla="*/ 290 w 1240"/>
                  <a:gd name="T19" fmla="*/ 581 h 703"/>
                  <a:gd name="T20" fmla="*/ 303 w 1240"/>
                  <a:gd name="T21" fmla="*/ 671 h 703"/>
                  <a:gd name="T22" fmla="*/ 317 w 1240"/>
                  <a:gd name="T23" fmla="*/ 678 h 703"/>
                  <a:gd name="T24" fmla="*/ 338 w 1240"/>
                  <a:gd name="T25" fmla="*/ 587 h 703"/>
                  <a:gd name="T26" fmla="*/ 358 w 1240"/>
                  <a:gd name="T27" fmla="*/ 432 h 703"/>
                  <a:gd name="T28" fmla="*/ 372 w 1240"/>
                  <a:gd name="T29" fmla="*/ 348 h 703"/>
                  <a:gd name="T30" fmla="*/ 379 w 1240"/>
                  <a:gd name="T31" fmla="*/ 290 h 703"/>
                  <a:gd name="T32" fmla="*/ 393 w 1240"/>
                  <a:gd name="T33" fmla="*/ 245 h 703"/>
                  <a:gd name="T34" fmla="*/ 413 w 1240"/>
                  <a:gd name="T35" fmla="*/ 252 h 703"/>
                  <a:gd name="T36" fmla="*/ 427 w 1240"/>
                  <a:gd name="T37" fmla="*/ 303 h 703"/>
                  <a:gd name="T38" fmla="*/ 434 w 1240"/>
                  <a:gd name="T39" fmla="*/ 368 h 703"/>
                  <a:gd name="T40" fmla="*/ 448 w 1240"/>
                  <a:gd name="T41" fmla="*/ 478 h 703"/>
                  <a:gd name="T42" fmla="*/ 455 w 1240"/>
                  <a:gd name="T43" fmla="*/ 555 h 703"/>
                  <a:gd name="T44" fmla="*/ 469 w 1240"/>
                  <a:gd name="T45" fmla="*/ 639 h 703"/>
                  <a:gd name="T46" fmla="*/ 489 w 1240"/>
                  <a:gd name="T47" fmla="*/ 697 h 703"/>
                  <a:gd name="T48" fmla="*/ 503 w 1240"/>
                  <a:gd name="T49" fmla="*/ 678 h 703"/>
                  <a:gd name="T50" fmla="*/ 517 w 1240"/>
                  <a:gd name="T51" fmla="*/ 626 h 703"/>
                  <a:gd name="T52" fmla="*/ 531 w 1240"/>
                  <a:gd name="T53" fmla="*/ 542 h 703"/>
                  <a:gd name="T54" fmla="*/ 551 w 1240"/>
                  <a:gd name="T55" fmla="*/ 413 h 703"/>
                  <a:gd name="T56" fmla="*/ 558 w 1240"/>
                  <a:gd name="T57" fmla="*/ 303 h 703"/>
                  <a:gd name="T58" fmla="*/ 579 w 1240"/>
                  <a:gd name="T59" fmla="*/ 161 h 703"/>
                  <a:gd name="T60" fmla="*/ 593 w 1240"/>
                  <a:gd name="T61" fmla="*/ 65 h 703"/>
                  <a:gd name="T62" fmla="*/ 606 w 1240"/>
                  <a:gd name="T63" fmla="*/ 13 h 703"/>
                  <a:gd name="T64" fmla="*/ 634 w 1240"/>
                  <a:gd name="T65" fmla="*/ 19 h 703"/>
                  <a:gd name="T66" fmla="*/ 648 w 1240"/>
                  <a:gd name="T67" fmla="*/ 90 h 703"/>
                  <a:gd name="T68" fmla="*/ 661 w 1240"/>
                  <a:gd name="T69" fmla="*/ 194 h 703"/>
                  <a:gd name="T70" fmla="*/ 675 w 1240"/>
                  <a:gd name="T71" fmla="*/ 323 h 703"/>
                  <a:gd name="T72" fmla="*/ 689 w 1240"/>
                  <a:gd name="T73" fmla="*/ 452 h 703"/>
                  <a:gd name="T74" fmla="*/ 703 w 1240"/>
                  <a:gd name="T75" fmla="*/ 561 h 703"/>
                  <a:gd name="T76" fmla="*/ 717 w 1240"/>
                  <a:gd name="T77" fmla="*/ 639 h 703"/>
                  <a:gd name="T78" fmla="*/ 737 w 1240"/>
                  <a:gd name="T79" fmla="*/ 684 h 703"/>
                  <a:gd name="T80" fmla="*/ 758 w 1240"/>
                  <a:gd name="T81" fmla="*/ 678 h 703"/>
                  <a:gd name="T82" fmla="*/ 772 w 1240"/>
                  <a:gd name="T83" fmla="*/ 619 h 703"/>
                  <a:gd name="T84" fmla="*/ 785 w 1240"/>
                  <a:gd name="T85" fmla="*/ 529 h 703"/>
                  <a:gd name="T86" fmla="*/ 799 w 1240"/>
                  <a:gd name="T87" fmla="*/ 439 h 703"/>
                  <a:gd name="T88" fmla="*/ 806 w 1240"/>
                  <a:gd name="T89" fmla="*/ 348 h 703"/>
                  <a:gd name="T90" fmla="*/ 820 w 1240"/>
                  <a:gd name="T91" fmla="*/ 284 h 703"/>
                  <a:gd name="T92" fmla="*/ 834 w 1240"/>
                  <a:gd name="T93" fmla="*/ 239 h 703"/>
                  <a:gd name="T94" fmla="*/ 854 w 1240"/>
                  <a:gd name="T95" fmla="*/ 239 h 703"/>
                  <a:gd name="T96" fmla="*/ 875 w 1240"/>
                  <a:gd name="T97" fmla="*/ 310 h 703"/>
                  <a:gd name="T98" fmla="*/ 882 w 1240"/>
                  <a:gd name="T99" fmla="*/ 381 h 703"/>
                  <a:gd name="T100" fmla="*/ 896 w 1240"/>
                  <a:gd name="T101" fmla="*/ 490 h 703"/>
                  <a:gd name="T102" fmla="*/ 923 w 1240"/>
                  <a:gd name="T103" fmla="*/ 626 h 703"/>
                  <a:gd name="T104" fmla="*/ 951 w 1240"/>
                  <a:gd name="T105" fmla="*/ 690 h 703"/>
                  <a:gd name="T106" fmla="*/ 978 w 1240"/>
                  <a:gd name="T107" fmla="*/ 619 h 703"/>
                  <a:gd name="T108" fmla="*/ 999 w 1240"/>
                  <a:gd name="T109" fmla="*/ 542 h 703"/>
                  <a:gd name="T110" fmla="*/ 1026 w 1240"/>
                  <a:gd name="T111" fmla="*/ 510 h 703"/>
                  <a:gd name="T112" fmla="*/ 1047 w 1240"/>
                  <a:gd name="T113" fmla="*/ 581 h 703"/>
                  <a:gd name="T114" fmla="*/ 1061 w 1240"/>
                  <a:gd name="T115" fmla="*/ 639 h 703"/>
                  <a:gd name="T116" fmla="*/ 1075 w 1240"/>
                  <a:gd name="T117" fmla="*/ 684 h 703"/>
                  <a:gd name="T118" fmla="*/ 1102 w 1240"/>
                  <a:gd name="T119" fmla="*/ 703 h 703"/>
                  <a:gd name="T120" fmla="*/ 1123 w 1240"/>
                  <a:gd name="T121" fmla="*/ 665 h 703"/>
                  <a:gd name="T122" fmla="*/ 1150 w 1240"/>
                  <a:gd name="T123" fmla="*/ 639 h 703"/>
                  <a:gd name="T124" fmla="*/ 1199 w 1240"/>
                  <a:gd name="T125" fmla="*/ 684 h 70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240" h="703">
                    <a:moveTo>
                      <a:pt x="0" y="690"/>
                    </a:moveTo>
                    <a:lnTo>
                      <a:pt x="14" y="690"/>
                    </a:lnTo>
                    <a:lnTo>
                      <a:pt x="49" y="678"/>
                    </a:lnTo>
                    <a:lnTo>
                      <a:pt x="69" y="665"/>
                    </a:lnTo>
                    <a:lnTo>
                      <a:pt x="90" y="645"/>
                    </a:lnTo>
                    <a:lnTo>
                      <a:pt x="97" y="632"/>
                    </a:lnTo>
                    <a:lnTo>
                      <a:pt x="104" y="626"/>
                    </a:lnTo>
                    <a:lnTo>
                      <a:pt x="104" y="619"/>
                    </a:lnTo>
                    <a:lnTo>
                      <a:pt x="117" y="613"/>
                    </a:lnTo>
                    <a:lnTo>
                      <a:pt x="131" y="619"/>
                    </a:lnTo>
                    <a:lnTo>
                      <a:pt x="131" y="626"/>
                    </a:lnTo>
                    <a:lnTo>
                      <a:pt x="138" y="645"/>
                    </a:lnTo>
                    <a:lnTo>
                      <a:pt x="145" y="665"/>
                    </a:lnTo>
                    <a:lnTo>
                      <a:pt x="145" y="671"/>
                    </a:lnTo>
                    <a:lnTo>
                      <a:pt x="152" y="690"/>
                    </a:lnTo>
                    <a:lnTo>
                      <a:pt x="159" y="697"/>
                    </a:lnTo>
                    <a:lnTo>
                      <a:pt x="172" y="690"/>
                    </a:lnTo>
                    <a:lnTo>
                      <a:pt x="179" y="678"/>
                    </a:lnTo>
                    <a:lnTo>
                      <a:pt x="179" y="671"/>
                    </a:lnTo>
                    <a:lnTo>
                      <a:pt x="186" y="658"/>
                    </a:lnTo>
                    <a:lnTo>
                      <a:pt x="193" y="632"/>
                    </a:lnTo>
                    <a:lnTo>
                      <a:pt x="193" y="626"/>
                    </a:lnTo>
                    <a:lnTo>
                      <a:pt x="200" y="600"/>
                    </a:lnTo>
                    <a:lnTo>
                      <a:pt x="207" y="574"/>
                    </a:lnTo>
                    <a:lnTo>
                      <a:pt x="214" y="549"/>
                    </a:lnTo>
                    <a:lnTo>
                      <a:pt x="214" y="536"/>
                    </a:lnTo>
                    <a:lnTo>
                      <a:pt x="214" y="523"/>
                    </a:lnTo>
                    <a:lnTo>
                      <a:pt x="221" y="503"/>
                    </a:lnTo>
                    <a:lnTo>
                      <a:pt x="228" y="484"/>
                    </a:lnTo>
                    <a:lnTo>
                      <a:pt x="234" y="458"/>
                    </a:lnTo>
                    <a:lnTo>
                      <a:pt x="241" y="445"/>
                    </a:lnTo>
                    <a:lnTo>
                      <a:pt x="248" y="439"/>
                    </a:lnTo>
                    <a:lnTo>
                      <a:pt x="262" y="439"/>
                    </a:lnTo>
                    <a:lnTo>
                      <a:pt x="269" y="458"/>
                    </a:lnTo>
                    <a:lnTo>
                      <a:pt x="276" y="471"/>
                    </a:lnTo>
                    <a:lnTo>
                      <a:pt x="276" y="484"/>
                    </a:lnTo>
                    <a:lnTo>
                      <a:pt x="283" y="510"/>
                    </a:lnTo>
                    <a:lnTo>
                      <a:pt x="283" y="529"/>
                    </a:lnTo>
                    <a:lnTo>
                      <a:pt x="290" y="568"/>
                    </a:lnTo>
                    <a:lnTo>
                      <a:pt x="290" y="581"/>
                    </a:lnTo>
                    <a:lnTo>
                      <a:pt x="290" y="594"/>
                    </a:lnTo>
                    <a:lnTo>
                      <a:pt x="296" y="632"/>
                    </a:lnTo>
                    <a:lnTo>
                      <a:pt x="296" y="645"/>
                    </a:lnTo>
                    <a:lnTo>
                      <a:pt x="303" y="671"/>
                    </a:lnTo>
                    <a:lnTo>
                      <a:pt x="303" y="678"/>
                    </a:lnTo>
                    <a:lnTo>
                      <a:pt x="310" y="690"/>
                    </a:lnTo>
                    <a:lnTo>
                      <a:pt x="317" y="690"/>
                    </a:lnTo>
                    <a:lnTo>
                      <a:pt x="317" y="678"/>
                    </a:lnTo>
                    <a:lnTo>
                      <a:pt x="324" y="658"/>
                    </a:lnTo>
                    <a:lnTo>
                      <a:pt x="331" y="639"/>
                    </a:lnTo>
                    <a:lnTo>
                      <a:pt x="331" y="619"/>
                    </a:lnTo>
                    <a:lnTo>
                      <a:pt x="338" y="587"/>
                    </a:lnTo>
                    <a:lnTo>
                      <a:pt x="345" y="542"/>
                    </a:lnTo>
                    <a:lnTo>
                      <a:pt x="352" y="503"/>
                    </a:lnTo>
                    <a:lnTo>
                      <a:pt x="358" y="458"/>
                    </a:lnTo>
                    <a:lnTo>
                      <a:pt x="358" y="432"/>
                    </a:lnTo>
                    <a:lnTo>
                      <a:pt x="358" y="419"/>
                    </a:lnTo>
                    <a:lnTo>
                      <a:pt x="365" y="394"/>
                    </a:lnTo>
                    <a:lnTo>
                      <a:pt x="365" y="374"/>
                    </a:lnTo>
                    <a:lnTo>
                      <a:pt x="372" y="348"/>
                    </a:lnTo>
                    <a:lnTo>
                      <a:pt x="372" y="329"/>
                    </a:lnTo>
                    <a:lnTo>
                      <a:pt x="372" y="316"/>
                    </a:lnTo>
                    <a:lnTo>
                      <a:pt x="379" y="297"/>
                    </a:lnTo>
                    <a:lnTo>
                      <a:pt x="379" y="290"/>
                    </a:lnTo>
                    <a:lnTo>
                      <a:pt x="386" y="271"/>
                    </a:lnTo>
                    <a:lnTo>
                      <a:pt x="386" y="265"/>
                    </a:lnTo>
                    <a:lnTo>
                      <a:pt x="386" y="258"/>
                    </a:lnTo>
                    <a:lnTo>
                      <a:pt x="393" y="245"/>
                    </a:lnTo>
                    <a:lnTo>
                      <a:pt x="400" y="232"/>
                    </a:lnTo>
                    <a:lnTo>
                      <a:pt x="400" y="239"/>
                    </a:lnTo>
                    <a:lnTo>
                      <a:pt x="407" y="239"/>
                    </a:lnTo>
                    <a:lnTo>
                      <a:pt x="413" y="252"/>
                    </a:lnTo>
                    <a:lnTo>
                      <a:pt x="420" y="265"/>
                    </a:lnTo>
                    <a:lnTo>
                      <a:pt x="420" y="277"/>
                    </a:lnTo>
                    <a:lnTo>
                      <a:pt x="420" y="284"/>
                    </a:lnTo>
                    <a:lnTo>
                      <a:pt x="427" y="303"/>
                    </a:lnTo>
                    <a:lnTo>
                      <a:pt x="427" y="310"/>
                    </a:lnTo>
                    <a:lnTo>
                      <a:pt x="434" y="336"/>
                    </a:lnTo>
                    <a:lnTo>
                      <a:pt x="434" y="355"/>
                    </a:lnTo>
                    <a:lnTo>
                      <a:pt x="434" y="368"/>
                    </a:lnTo>
                    <a:lnTo>
                      <a:pt x="441" y="400"/>
                    </a:lnTo>
                    <a:lnTo>
                      <a:pt x="441" y="419"/>
                    </a:lnTo>
                    <a:lnTo>
                      <a:pt x="441" y="445"/>
                    </a:lnTo>
                    <a:lnTo>
                      <a:pt x="448" y="478"/>
                    </a:lnTo>
                    <a:lnTo>
                      <a:pt x="448" y="490"/>
                    </a:lnTo>
                    <a:lnTo>
                      <a:pt x="448" y="503"/>
                    </a:lnTo>
                    <a:lnTo>
                      <a:pt x="455" y="536"/>
                    </a:lnTo>
                    <a:lnTo>
                      <a:pt x="455" y="555"/>
                    </a:lnTo>
                    <a:lnTo>
                      <a:pt x="462" y="587"/>
                    </a:lnTo>
                    <a:lnTo>
                      <a:pt x="462" y="600"/>
                    </a:lnTo>
                    <a:lnTo>
                      <a:pt x="462" y="619"/>
                    </a:lnTo>
                    <a:lnTo>
                      <a:pt x="469" y="639"/>
                    </a:lnTo>
                    <a:lnTo>
                      <a:pt x="469" y="652"/>
                    </a:lnTo>
                    <a:lnTo>
                      <a:pt x="475" y="671"/>
                    </a:lnTo>
                    <a:lnTo>
                      <a:pt x="482" y="684"/>
                    </a:lnTo>
                    <a:lnTo>
                      <a:pt x="489" y="697"/>
                    </a:lnTo>
                    <a:lnTo>
                      <a:pt x="496" y="697"/>
                    </a:lnTo>
                    <a:lnTo>
                      <a:pt x="496" y="690"/>
                    </a:lnTo>
                    <a:lnTo>
                      <a:pt x="503" y="684"/>
                    </a:lnTo>
                    <a:lnTo>
                      <a:pt x="503" y="678"/>
                    </a:lnTo>
                    <a:lnTo>
                      <a:pt x="510" y="665"/>
                    </a:lnTo>
                    <a:lnTo>
                      <a:pt x="510" y="658"/>
                    </a:lnTo>
                    <a:lnTo>
                      <a:pt x="517" y="639"/>
                    </a:lnTo>
                    <a:lnTo>
                      <a:pt x="517" y="626"/>
                    </a:lnTo>
                    <a:lnTo>
                      <a:pt x="524" y="607"/>
                    </a:lnTo>
                    <a:lnTo>
                      <a:pt x="524" y="587"/>
                    </a:lnTo>
                    <a:lnTo>
                      <a:pt x="531" y="561"/>
                    </a:lnTo>
                    <a:lnTo>
                      <a:pt x="531" y="542"/>
                    </a:lnTo>
                    <a:lnTo>
                      <a:pt x="537" y="510"/>
                    </a:lnTo>
                    <a:lnTo>
                      <a:pt x="544" y="478"/>
                    </a:lnTo>
                    <a:lnTo>
                      <a:pt x="544" y="452"/>
                    </a:lnTo>
                    <a:lnTo>
                      <a:pt x="551" y="413"/>
                    </a:lnTo>
                    <a:lnTo>
                      <a:pt x="551" y="387"/>
                    </a:lnTo>
                    <a:lnTo>
                      <a:pt x="558" y="342"/>
                    </a:lnTo>
                    <a:lnTo>
                      <a:pt x="558" y="323"/>
                    </a:lnTo>
                    <a:lnTo>
                      <a:pt x="558" y="303"/>
                    </a:lnTo>
                    <a:lnTo>
                      <a:pt x="565" y="265"/>
                    </a:lnTo>
                    <a:lnTo>
                      <a:pt x="565" y="232"/>
                    </a:lnTo>
                    <a:lnTo>
                      <a:pt x="572" y="194"/>
                    </a:lnTo>
                    <a:lnTo>
                      <a:pt x="579" y="161"/>
                    </a:lnTo>
                    <a:lnTo>
                      <a:pt x="579" y="142"/>
                    </a:lnTo>
                    <a:lnTo>
                      <a:pt x="586" y="110"/>
                    </a:lnTo>
                    <a:lnTo>
                      <a:pt x="586" y="97"/>
                    </a:lnTo>
                    <a:lnTo>
                      <a:pt x="593" y="65"/>
                    </a:lnTo>
                    <a:lnTo>
                      <a:pt x="593" y="58"/>
                    </a:lnTo>
                    <a:lnTo>
                      <a:pt x="599" y="32"/>
                    </a:lnTo>
                    <a:lnTo>
                      <a:pt x="599" y="26"/>
                    </a:lnTo>
                    <a:lnTo>
                      <a:pt x="606" y="13"/>
                    </a:lnTo>
                    <a:lnTo>
                      <a:pt x="613" y="0"/>
                    </a:lnTo>
                    <a:lnTo>
                      <a:pt x="620" y="0"/>
                    </a:lnTo>
                    <a:lnTo>
                      <a:pt x="627" y="6"/>
                    </a:lnTo>
                    <a:lnTo>
                      <a:pt x="634" y="19"/>
                    </a:lnTo>
                    <a:lnTo>
                      <a:pt x="641" y="39"/>
                    </a:lnTo>
                    <a:lnTo>
                      <a:pt x="641" y="52"/>
                    </a:lnTo>
                    <a:lnTo>
                      <a:pt x="648" y="71"/>
                    </a:lnTo>
                    <a:lnTo>
                      <a:pt x="648" y="90"/>
                    </a:lnTo>
                    <a:lnTo>
                      <a:pt x="655" y="116"/>
                    </a:lnTo>
                    <a:lnTo>
                      <a:pt x="655" y="136"/>
                    </a:lnTo>
                    <a:lnTo>
                      <a:pt x="661" y="168"/>
                    </a:lnTo>
                    <a:lnTo>
                      <a:pt x="661" y="194"/>
                    </a:lnTo>
                    <a:lnTo>
                      <a:pt x="668" y="232"/>
                    </a:lnTo>
                    <a:lnTo>
                      <a:pt x="668" y="265"/>
                    </a:lnTo>
                    <a:lnTo>
                      <a:pt x="675" y="303"/>
                    </a:lnTo>
                    <a:lnTo>
                      <a:pt x="675" y="323"/>
                    </a:lnTo>
                    <a:lnTo>
                      <a:pt x="675" y="342"/>
                    </a:lnTo>
                    <a:lnTo>
                      <a:pt x="682" y="387"/>
                    </a:lnTo>
                    <a:lnTo>
                      <a:pt x="682" y="413"/>
                    </a:lnTo>
                    <a:lnTo>
                      <a:pt x="689" y="452"/>
                    </a:lnTo>
                    <a:lnTo>
                      <a:pt x="696" y="484"/>
                    </a:lnTo>
                    <a:lnTo>
                      <a:pt x="696" y="510"/>
                    </a:lnTo>
                    <a:lnTo>
                      <a:pt x="703" y="542"/>
                    </a:lnTo>
                    <a:lnTo>
                      <a:pt x="703" y="561"/>
                    </a:lnTo>
                    <a:lnTo>
                      <a:pt x="710" y="587"/>
                    </a:lnTo>
                    <a:lnTo>
                      <a:pt x="710" y="600"/>
                    </a:lnTo>
                    <a:lnTo>
                      <a:pt x="717" y="626"/>
                    </a:lnTo>
                    <a:lnTo>
                      <a:pt x="717" y="639"/>
                    </a:lnTo>
                    <a:lnTo>
                      <a:pt x="723" y="658"/>
                    </a:lnTo>
                    <a:lnTo>
                      <a:pt x="723" y="665"/>
                    </a:lnTo>
                    <a:lnTo>
                      <a:pt x="730" y="678"/>
                    </a:lnTo>
                    <a:lnTo>
                      <a:pt x="737" y="684"/>
                    </a:lnTo>
                    <a:lnTo>
                      <a:pt x="737" y="690"/>
                    </a:lnTo>
                    <a:lnTo>
                      <a:pt x="744" y="690"/>
                    </a:lnTo>
                    <a:lnTo>
                      <a:pt x="751" y="690"/>
                    </a:lnTo>
                    <a:lnTo>
                      <a:pt x="758" y="678"/>
                    </a:lnTo>
                    <a:lnTo>
                      <a:pt x="765" y="658"/>
                    </a:lnTo>
                    <a:lnTo>
                      <a:pt x="765" y="652"/>
                    </a:lnTo>
                    <a:lnTo>
                      <a:pt x="772" y="632"/>
                    </a:lnTo>
                    <a:lnTo>
                      <a:pt x="772" y="619"/>
                    </a:lnTo>
                    <a:lnTo>
                      <a:pt x="778" y="594"/>
                    </a:lnTo>
                    <a:lnTo>
                      <a:pt x="778" y="581"/>
                    </a:lnTo>
                    <a:lnTo>
                      <a:pt x="785" y="549"/>
                    </a:lnTo>
                    <a:lnTo>
                      <a:pt x="785" y="529"/>
                    </a:lnTo>
                    <a:lnTo>
                      <a:pt x="792" y="497"/>
                    </a:lnTo>
                    <a:lnTo>
                      <a:pt x="792" y="484"/>
                    </a:lnTo>
                    <a:lnTo>
                      <a:pt x="792" y="471"/>
                    </a:lnTo>
                    <a:lnTo>
                      <a:pt x="799" y="439"/>
                    </a:lnTo>
                    <a:lnTo>
                      <a:pt x="799" y="419"/>
                    </a:lnTo>
                    <a:lnTo>
                      <a:pt x="806" y="387"/>
                    </a:lnTo>
                    <a:lnTo>
                      <a:pt x="806" y="361"/>
                    </a:lnTo>
                    <a:lnTo>
                      <a:pt x="806" y="348"/>
                    </a:lnTo>
                    <a:lnTo>
                      <a:pt x="813" y="323"/>
                    </a:lnTo>
                    <a:lnTo>
                      <a:pt x="813" y="310"/>
                    </a:lnTo>
                    <a:lnTo>
                      <a:pt x="820" y="290"/>
                    </a:lnTo>
                    <a:lnTo>
                      <a:pt x="820" y="284"/>
                    </a:lnTo>
                    <a:lnTo>
                      <a:pt x="827" y="265"/>
                    </a:lnTo>
                    <a:lnTo>
                      <a:pt x="827" y="258"/>
                    </a:lnTo>
                    <a:lnTo>
                      <a:pt x="827" y="252"/>
                    </a:lnTo>
                    <a:lnTo>
                      <a:pt x="834" y="239"/>
                    </a:lnTo>
                    <a:lnTo>
                      <a:pt x="840" y="226"/>
                    </a:lnTo>
                    <a:lnTo>
                      <a:pt x="847" y="226"/>
                    </a:lnTo>
                    <a:lnTo>
                      <a:pt x="854" y="232"/>
                    </a:lnTo>
                    <a:lnTo>
                      <a:pt x="854" y="239"/>
                    </a:lnTo>
                    <a:lnTo>
                      <a:pt x="861" y="258"/>
                    </a:lnTo>
                    <a:lnTo>
                      <a:pt x="868" y="277"/>
                    </a:lnTo>
                    <a:lnTo>
                      <a:pt x="868" y="284"/>
                    </a:lnTo>
                    <a:lnTo>
                      <a:pt x="875" y="310"/>
                    </a:lnTo>
                    <a:lnTo>
                      <a:pt x="875" y="316"/>
                    </a:lnTo>
                    <a:lnTo>
                      <a:pt x="875" y="336"/>
                    </a:lnTo>
                    <a:lnTo>
                      <a:pt x="882" y="361"/>
                    </a:lnTo>
                    <a:lnTo>
                      <a:pt x="882" y="381"/>
                    </a:lnTo>
                    <a:lnTo>
                      <a:pt x="889" y="407"/>
                    </a:lnTo>
                    <a:lnTo>
                      <a:pt x="889" y="419"/>
                    </a:lnTo>
                    <a:lnTo>
                      <a:pt x="896" y="445"/>
                    </a:lnTo>
                    <a:lnTo>
                      <a:pt x="896" y="490"/>
                    </a:lnTo>
                    <a:lnTo>
                      <a:pt x="902" y="529"/>
                    </a:lnTo>
                    <a:lnTo>
                      <a:pt x="909" y="568"/>
                    </a:lnTo>
                    <a:lnTo>
                      <a:pt x="916" y="600"/>
                    </a:lnTo>
                    <a:lnTo>
                      <a:pt x="923" y="626"/>
                    </a:lnTo>
                    <a:lnTo>
                      <a:pt x="930" y="652"/>
                    </a:lnTo>
                    <a:lnTo>
                      <a:pt x="937" y="671"/>
                    </a:lnTo>
                    <a:lnTo>
                      <a:pt x="944" y="684"/>
                    </a:lnTo>
                    <a:lnTo>
                      <a:pt x="951" y="690"/>
                    </a:lnTo>
                    <a:lnTo>
                      <a:pt x="964" y="678"/>
                    </a:lnTo>
                    <a:lnTo>
                      <a:pt x="971" y="658"/>
                    </a:lnTo>
                    <a:lnTo>
                      <a:pt x="978" y="632"/>
                    </a:lnTo>
                    <a:lnTo>
                      <a:pt x="978" y="619"/>
                    </a:lnTo>
                    <a:lnTo>
                      <a:pt x="978" y="607"/>
                    </a:lnTo>
                    <a:lnTo>
                      <a:pt x="985" y="587"/>
                    </a:lnTo>
                    <a:lnTo>
                      <a:pt x="992" y="561"/>
                    </a:lnTo>
                    <a:lnTo>
                      <a:pt x="999" y="542"/>
                    </a:lnTo>
                    <a:lnTo>
                      <a:pt x="999" y="536"/>
                    </a:lnTo>
                    <a:lnTo>
                      <a:pt x="1006" y="516"/>
                    </a:lnTo>
                    <a:lnTo>
                      <a:pt x="1013" y="510"/>
                    </a:lnTo>
                    <a:lnTo>
                      <a:pt x="1026" y="510"/>
                    </a:lnTo>
                    <a:lnTo>
                      <a:pt x="1033" y="523"/>
                    </a:lnTo>
                    <a:lnTo>
                      <a:pt x="1040" y="542"/>
                    </a:lnTo>
                    <a:lnTo>
                      <a:pt x="1040" y="555"/>
                    </a:lnTo>
                    <a:lnTo>
                      <a:pt x="1047" y="581"/>
                    </a:lnTo>
                    <a:lnTo>
                      <a:pt x="1047" y="587"/>
                    </a:lnTo>
                    <a:lnTo>
                      <a:pt x="1047" y="594"/>
                    </a:lnTo>
                    <a:lnTo>
                      <a:pt x="1054" y="619"/>
                    </a:lnTo>
                    <a:lnTo>
                      <a:pt x="1061" y="639"/>
                    </a:lnTo>
                    <a:lnTo>
                      <a:pt x="1061" y="645"/>
                    </a:lnTo>
                    <a:lnTo>
                      <a:pt x="1068" y="665"/>
                    </a:lnTo>
                    <a:lnTo>
                      <a:pt x="1068" y="671"/>
                    </a:lnTo>
                    <a:lnTo>
                      <a:pt x="1075" y="684"/>
                    </a:lnTo>
                    <a:lnTo>
                      <a:pt x="1081" y="697"/>
                    </a:lnTo>
                    <a:lnTo>
                      <a:pt x="1088" y="703"/>
                    </a:lnTo>
                    <a:lnTo>
                      <a:pt x="1095" y="703"/>
                    </a:lnTo>
                    <a:lnTo>
                      <a:pt x="1102" y="703"/>
                    </a:lnTo>
                    <a:lnTo>
                      <a:pt x="1109" y="697"/>
                    </a:lnTo>
                    <a:lnTo>
                      <a:pt x="1116" y="684"/>
                    </a:lnTo>
                    <a:lnTo>
                      <a:pt x="1123" y="671"/>
                    </a:lnTo>
                    <a:lnTo>
                      <a:pt x="1123" y="665"/>
                    </a:lnTo>
                    <a:lnTo>
                      <a:pt x="1130" y="652"/>
                    </a:lnTo>
                    <a:lnTo>
                      <a:pt x="1137" y="645"/>
                    </a:lnTo>
                    <a:lnTo>
                      <a:pt x="1143" y="639"/>
                    </a:lnTo>
                    <a:lnTo>
                      <a:pt x="1150" y="639"/>
                    </a:lnTo>
                    <a:lnTo>
                      <a:pt x="1164" y="652"/>
                    </a:lnTo>
                    <a:lnTo>
                      <a:pt x="1171" y="665"/>
                    </a:lnTo>
                    <a:lnTo>
                      <a:pt x="1185" y="678"/>
                    </a:lnTo>
                    <a:lnTo>
                      <a:pt x="1199" y="684"/>
                    </a:lnTo>
                    <a:lnTo>
                      <a:pt x="1226" y="690"/>
                    </a:lnTo>
                    <a:lnTo>
                      <a:pt x="1240" y="690"/>
                    </a:lnTo>
                  </a:path>
                </a:pathLst>
              </a:custGeom>
              <a:noFill/>
              <a:ln w="44450">
                <a:solidFill>
                  <a:srgbClr val="33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5317" name="Group 25"/>
              <p:cNvGrpSpPr>
                <a:grpSpLocks/>
              </p:cNvGrpSpPr>
              <p:nvPr/>
            </p:nvGrpSpPr>
            <p:grpSpPr bwMode="auto">
              <a:xfrm>
                <a:off x="1149" y="2491"/>
                <a:ext cx="2031" cy="355"/>
                <a:chOff x="1149" y="2491"/>
                <a:chExt cx="2031" cy="355"/>
              </a:xfrm>
            </p:grpSpPr>
            <p:sp>
              <p:nvSpPr>
                <p:cNvPr id="55320" name="Freeform 26"/>
                <p:cNvSpPr>
                  <a:spLocks/>
                </p:cNvSpPr>
                <p:nvPr/>
              </p:nvSpPr>
              <p:spPr bwMode="auto">
                <a:xfrm>
                  <a:off x="1342" y="2491"/>
                  <a:ext cx="1501" cy="342"/>
                </a:xfrm>
                <a:custGeom>
                  <a:avLst/>
                  <a:gdLst>
                    <a:gd name="T0" fmla="*/ 0 w 1501"/>
                    <a:gd name="T1" fmla="*/ 342 h 342"/>
                    <a:gd name="T2" fmla="*/ 20 w 1501"/>
                    <a:gd name="T3" fmla="*/ 342 h 342"/>
                    <a:gd name="T4" fmla="*/ 62 w 1501"/>
                    <a:gd name="T5" fmla="*/ 342 h 342"/>
                    <a:gd name="T6" fmla="*/ 110 w 1501"/>
                    <a:gd name="T7" fmla="*/ 336 h 342"/>
                    <a:gd name="T8" fmla="*/ 137 w 1501"/>
                    <a:gd name="T9" fmla="*/ 336 h 342"/>
                    <a:gd name="T10" fmla="*/ 172 w 1501"/>
                    <a:gd name="T11" fmla="*/ 329 h 342"/>
                    <a:gd name="T12" fmla="*/ 213 w 1501"/>
                    <a:gd name="T13" fmla="*/ 317 h 342"/>
                    <a:gd name="T14" fmla="*/ 234 w 1501"/>
                    <a:gd name="T15" fmla="*/ 310 h 342"/>
                    <a:gd name="T16" fmla="*/ 261 w 1501"/>
                    <a:gd name="T17" fmla="*/ 297 h 342"/>
                    <a:gd name="T18" fmla="*/ 275 w 1501"/>
                    <a:gd name="T19" fmla="*/ 291 h 342"/>
                    <a:gd name="T20" fmla="*/ 303 w 1501"/>
                    <a:gd name="T21" fmla="*/ 278 h 342"/>
                    <a:gd name="T22" fmla="*/ 358 w 1501"/>
                    <a:gd name="T23" fmla="*/ 246 h 342"/>
                    <a:gd name="T24" fmla="*/ 406 w 1501"/>
                    <a:gd name="T25" fmla="*/ 207 h 342"/>
                    <a:gd name="T26" fmla="*/ 447 w 1501"/>
                    <a:gd name="T27" fmla="*/ 168 h 342"/>
                    <a:gd name="T28" fmla="*/ 475 w 1501"/>
                    <a:gd name="T29" fmla="*/ 142 h 342"/>
                    <a:gd name="T30" fmla="*/ 489 w 1501"/>
                    <a:gd name="T31" fmla="*/ 129 h 342"/>
                    <a:gd name="T32" fmla="*/ 509 w 1501"/>
                    <a:gd name="T33" fmla="*/ 110 h 342"/>
                    <a:gd name="T34" fmla="*/ 530 w 1501"/>
                    <a:gd name="T35" fmla="*/ 91 h 342"/>
                    <a:gd name="T36" fmla="*/ 557 w 1501"/>
                    <a:gd name="T37" fmla="*/ 71 h 342"/>
                    <a:gd name="T38" fmla="*/ 585 w 1501"/>
                    <a:gd name="T39" fmla="*/ 52 h 342"/>
                    <a:gd name="T40" fmla="*/ 612 w 1501"/>
                    <a:gd name="T41" fmla="*/ 39 h 342"/>
                    <a:gd name="T42" fmla="*/ 633 w 1501"/>
                    <a:gd name="T43" fmla="*/ 26 h 342"/>
                    <a:gd name="T44" fmla="*/ 654 w 1501"/>
                    <a:gd name="T45" fmla="*/ 20 h 342"/>
                    <a:gd name="T46" fmla="*/ 668 w 1501"/>
                    <a:gd name="T47" fmla="*/ 13 h 342"/>
                    <a:gd name="T48" fmla="*/ 681 w 1501"/>
                    <a:gd name="T49" fmla="*/ 7 h 342"/>
                    <a:gd name="T50" fmla="*/ 709 w 1501"/>
                    <a:gd name="T51" fmla="*/ 0 h 342"/>
                    <a:gd name="T52" fmla="*/ 730 w 1501"/>
                    <a:gd name="T53" fmla="*/ 0 h 342"/>
                    <a:gd name="T54" fmla="*/ 750 w 1501"/>
                    <a:gd name="T55" fmla="*/ 0 h 342"/>
                    <a:gd name="T56" fmla="*/ 778 w 1501"/>
                    <a:gd name="T57" fmla="*/ 0 h 342"/>
                    <a:gd name="T58" fmla="*/ 812 w 1501"/>
                    <a:gd name="T59" fmla="*/ 0 h 342"/>
                    <a:gd name="T60" fmla="*/ 826 w 1501"/>
                    <a:gd name="T61" fmla="*/ 0 h 342"/>
                    <a:gd name="T62" fmla="*/ 854 w 1501"/>
                    <a:gd name="T63" fmla="*/ 7 h 342"/>
                    <a:gd name="T64" fmla="*/ 867 w 1501"/>
                    <a:gd name="T65" fmla="*/ 13 h 342"/>
                    <a:gd name="T66" fmla="*/ 881 w 1501"/>
                    <a:gd name="T67" fmla="*/ 20 h 342"/>
                    <a:gd name="T68" fmla="*/ 902 w 1501"/>
                    <a:gd name="T69" fmla="*/ 26 h 342"/>
                    <a:gd name="T70" fmla="*/ 929 w 1501"/>
                    <a:gd name="T71" fmla="*/ 39 h 342"/>
                    <a:gd name="T72" fmla="*/ 950 w 1501"/>
                    <a:gd name="T73" fmla="*/ 52 h 342"/>
                    <a:gd name="T74" fmla="*/ 971 w 1501"/>
                    <a:gd name="T75" fmla="*/ 71 h 342"/>
                    <a:gd name="T76" fmla="*/ 998 w 1501"/>
                    <a:gd name="T77" fmla="*/ 91 h 342"/>
                    <a:gd name="T78" fmla="*/ 1019 w 1501"/>
                    <a:gd name="T79" fmla="*/ 110 h 342"/>
                    <a:gd name="T80" fmla="*/ 1046 w 1501"/>
                    <a:gd name="T81" fmla="*/ 136 h 342"/>
                    <a:gd name="T82" fmla="*/ 1053 w 1501"/>
                    <a:gd name="T83" fmla="*/ 149 h 342"/>
                    <a:gd name="T84" fmla="*/ 1067 w 1501"/>
                    <a:gd name="T85" fmla="*/ 168 h 342"/>
                    <a:gd name="T86" fmla="*/ 1088 w 1501"/>
                    <a:gd name="T87" fmla="*/ 194 h 342"/>
                    <a:gd name="T88" fmla="*/ 1108 w 1501"/>
                    <a:gd name="T89" fmla="*/ 213 h 342"/>
                    <a:gd name="T90" fmla="*/ 1136 w 1501"/>
                    <a:gd name="T91" fmla="*/ 233 h 342"/>
                    <a:gd name="T92" fmla="*/ 1157 w 1501"/>
                    <a:gd name="T93" fmla="*/ 252 h 342"/>
                    <a:gd name="T94" fmla="*/ 1170 w 1501"/>
                    <a:gd name="T95" fmla="*/ 265 h 342"/>
                    <a:gd name="T96" fmla="*/ 1198 w 1501"/>
                    <a:gd name="T97" fmla="*/ 278 h 342"/>
                    <a:gd name="T98" fmla="*/ 1225 w 1501"/>
                    <a:gd name="T99" fmla="*/ 291 h 342"/>
                    <a:gd name="T100" fmla="*/ 1239 w 1501"/>
                    <a:gd name="T101" fmla="*/ 297 h 342"/>
                    <a:gd name="T102" fmla="*/ 1267 w 1501"/>
                    <a:gd name="T103" fmla="*/ 310 h 342"/>
                    <a:gd name="T104" fmla="*/ 1322 w 1501"/>
                    <a:gd name="T105" fmla="*/ 323 h 342"/>
                    <a:gd name="T106" fmla="*/ 1398 w 1501"/>
                    <a:gd name="T107" fmla="*/ 336 h 342"/>
                    <a:gd name="T108" fmla="*/ 1460 w 1501"/>
                    <a:gd name="T109" fmla="*/ 336 h 342"/>
                    <a:gd name="T110" fmla="*/ 1501 w 1501"/>
                    <a:gd name="T111" fmla="*/ 336 h 34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501" h="342">
                      <a:moveTo>
                        <a:pt x="0" y="342"/>
                      </a:moveTo>
                      <a:lnTo>
                        <a:pt x="20" y="342"/>
                      </a:lnTo>
                      <a:lnTo>
                        <a:pt x="62" y="342"/>
                      </a:lnTo>
                      <a:lnTo>
                        <a:pt x="110" y="336"/>
                      </a:lnTo>
                      <a:lnTo>
                        <a:pt x="137" y="336"/>
                      </a:lnTo>
                      <a:lnTo>
                        <a:pt x="172" y="329"/>
                      </a:lnTo>
                      <a:lnTo>
                        <a:pt x="213" y="317"/>
                      </a:lnTo>
                      <a:lnTo>
                        <a:pt x="234" y="310"/>
                      </a:lnTo>
                      <a:lnTo>
                        <a:pt x="261" y="297"/>
                      </a:lnTo>
                      <a:lnTo>
                        <a:pt x="275" y="291"/>
                      </a:lnTo>
                      <a:lnTo>
                        <a:pt x="303" y="278"/>
                      </a:lnTo>
                      <a:lnTo>
                        <a:pt x="358" y="246"/>
                      </a:lnTo>
                      <a:lnTo>
                        <a:pt x="406" y="207"/>
                      </a:lnTo>
                      <a:lnTo>
                        <a:pt x="447" y="168"/>
                      </a:lnTo>
                      <a:lnTo>
                        <a:pt x="475" y="142"/>
                      </a:lnTo>
                      <a:lnTo>
                        <a:pt x="489" y="129"/>
                      </a:lnTo>
                      <a:lnTo>
                        <a:pt x="509" y="110"/>
                      </a:lnTo>
                      <a:lnTo>
                        <a:pt x="530" y="91"/>
                      </a:lnTo>
                      <a:lnTo>
                        <a:pt x="557" y="71"/>
                      </a:lnTo>
                      <a:lnTo>
                        <a:pt x="585" y="52"/>
                      </a:lnTo>
                      <a:lnTo>
                        <a:pt x="612" y="39"/>
                      </a:lnTo>
                      <a:lnTo>
                        <a:pt x="633" y="26"/>
                      </a:lnTo>
                      <a:lnTo>
                        <a:pt x="654" y="20"/>
                      </a:lnTo>
                      <a:lnTo>
                        <a:pt x="668" y="13"/>
                      </a:lnTo>
                      <a:lnTo>
                        <a:pt x="681" y="7"/>
                      </a:lnTo>
                      <a:lnTo>
                        <a:pt x="709" y="0"/>
                      </a:lnTo>
                      <a:lnTo>
                        <a:pt x="730" y="0"/>
                      </a:lnTo>
                      <a:lnTo>
                        <a:pt x="750" y="0"/>
                      </a:lnTo>
                      <a:lnTo>
                        <a:pt x="778" y="0"/>
                      </a:lnTo>
                      <a:lnTo>
                        <a:pt x="812" y="0"/>
                      </a:lnTo>
                      <a:lnTo>
                        <a:pt x="826" y="0"/>
                      </a:lnTo>
                      <a:lnTo>
                        <a:pt x="854" y="7"/>
                      </a:lnTo>
                      <a:lnTo>
                        <a:pt x="867" y="13"/>
                      </a:lnTo>
                      <a:lnTo>
                        <a:pt x="881" y="20"/>
                      </a:lnTo>
                      <a:lnTo>
                        <a:pt x="902" y="26"/>
                      </a:lnTo>
                      <a:lnTo>
                        <a:pt x="929" y="39"/>
                      </a:lnTo>
                      <a:lnTo>
                        <a:pt x="950" y="52"/>
                      </a:lnTo>
                      <a:lnTo>
                        <a:pt x="971" y="71"/>
                      </a:lnTo>
                      <a:lnTo>
                        <a:pt x="998" y="91"/>
                      </a:lnTo>
                      <a:lnTo>
                        <a:pt x="1019" y="110"/>
                      </a:lnTo>
                      <a:lnTo>
                        <a:pt x="1046" y="136"/>
                      </a:lnTo>
                      <a:lnTo>
                        <a:pt x="1053" y="149"/>
                      </a:lnTo>
                      <a:lnTo>
                        <a:pt x="1067" y="168"/>
                      </a:lnTo>
                      <a:lnTo>
                        <a:pt x="1088" y="194"/>
                      </a:lnTo>
                      <a:lnTo>
                        <a:pt x="1108" y="213"/>
                      </a:lnTo>
                      <a:lnTo>
                        <a:pt x="1136" y="233"/>
                      </a:lnTo>
                      <a:lnTo>
                        <a:pt x="1157" y="252"/>
                      </a:lnTo>
                      <a:lnTo>
                        <a:pt x="1170" y="265"/>
                      </a:lnTo>
                      <a:lnTo>
                        <a:pt x="1198" y="278"/>
                      </a:lnTo>
                      <a:lnTo>
                        <a:pt x="1225" y="291"/>
                      </a:lnTo>
                      <a:lnTo>
                        <a:pt x="1239" y="297"/>
                      </a:lnTo>
                      <a:lnTo>
                        <a:pt x="1267" y="310"/>
                      </a:lnTo>
                      <a:lnTo>
                        <a:pt x="1322" y="323"/>
                      </a:lnTo>
                      <a:lnTo>
                        <a:pt x="1398" y="336"/>
                      </a:lnTo>
                      <a:lnTo>
                        <a:pt x="1460" y="336"/>
                      </a:lnTo>
                      <a:lnTo>
                        <a:pt x="1501" y="336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55321" name="Group 27"/>
                <p:cNvGrpSpPr>
                  <a:grpSpLocks/>
                </p:cNvGrpSpPr>
                <p:nvPr/>
              </p:nvGrpSpPr>
              <p:grpSpPr bwMode="auto">
                <a:xfrm>
                  <a:off x="1149" y="2808"/>
                  <a:ext cx="2031" cy="38"/>
                  <a:chOff x="1149" y="2808"/>
                  <a:chExt cx="2031" cy="38"/>
                </a:xfrm>
              </p:grpSpPr>
              <p:sp>
                <p:nvSpPr>
                  <p:cNvPr id="55322" name="Freeform 28"/>
                  <p:cNvSpPr>
                    <a:spLocks/>
                  </p:cNvSpPr>
                  <p:nvPr/>
                </p:nvSpPr>
                <p:spPr bwMode="auto">
                  <a:xfrm>
                    <a:off x="3098" y="2808"/>
                    <a:ext cx="82" cy="38"/>
                  </a:xfrm>
                  <a:custGeom>
                    <a:avLst/>
                    <a:gdLst>
                      <a:gd name="T0" fmla="*/ 82 w 82"/>
                      <a:gd name="T1" fmla="*/ 19 h 38"/>
                      <a:gd name="T2" fmla="*/ 0 w 82"/>
                      <a:gd name="T3" fmla="*/ 38 h 38"/>
                      <a:gd name="T4" fmla="*/ 0 w 82"/>
                      <a:gd name="T5" fmla="*/ 19 h 38"/>
                      <a:gd name="T6" fmla="*/ 0 w 82"/>
                      <a:gd name="T7" fmla="*/ 0 h 38"/>
                      <a:gd name="T8" fmla="*/ 82 w 82"/>
                      <a:gd name="T9" fmla="*/ 19 h 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2" h="38">
                        <a:moveTo>
                          <a:pt x="82" y="19"/>
                        </a:moveTo>
                        <a:lnTo>
                          <a:pt x="0" y="38"/>
                        </a:lnTo>
                        <a:lnTo>
                          <a:pt x="0" y="19"/>
                        </a:lnTo>
                        <a:lnTo>
                          <a:pt x="0" y="0"/>
                        </a:lnTo>
                        <a:lnTo>
                          <a:pt x="82" y="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323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49" y="2827"/>
                    <a:ext cx="1949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55318" name="Rectangle 30"/>
              <p:cNvSpPr>
                <a:spLocks noChangeArrowheads="1"/>
              </p:cNvSpPr>
              <p:nvPr/>
            </p:nvSpPr>
            <p:spPr bwMode="auto">
              <a:xfrm>
                <a:off x="1865" y="1910"/>
                <a:ext cx="79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900" b="1">
                    <a:solidFill>
                      <a:srgbClr val="000000"/>
                    </a:solidFill>
                    <a:latin typeface="Symbol" pitchFamily="18" charset="2"/>
                  </a:rPr>
                  <a:t>q</a:t>
                </a: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55319" name="Rectangle 31"/>
              <p:cNvSpPr>
                <a:spLocks noChangeArrowheads="1"/>
              </p:cNvSpPr>
              <p:nvPr/>
            </p:nvSpPr>
            <p:spPr bwMode="auto">
              <a:xfrm>
                <a:off x="1954" y="1910"/>
                <a:ext cx="410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900" b="1">
                    <a:solidFill>
                      <a:srgbClr val="000000"/>
                    </a:solidFill>
                    <a:latin typeface="Times" pitchFamily="18" charset="0"/>
                  </a:rPr>
                  <a:t>   petit</a:t>
                </a:r>
                <a:endParaRPr lang="fr-FR" altLang="fr-FR" sz="2400">
                  <a:latin typeface="Times New Roman" pitchFamily="18" charset="0"/>
                </a:endParaRPr>
              </a:p>
            </p:txBody>
          </p:sp>
        </p:grpSp>
        <p:grpSp>
          <p:nvGrpSpPr>
            <p:cNvPr id="55306" name="Group 32"/>
            <p:cNvGrpSpPr>
              <a:grpSpLocks/>
            </p:cNvGrpSpPr>
            <p:nvPr/>
          </p:nvGrpSpPr>
          <p:grpSpPr bwMode="auto">
            <a:xfrm>
              <a:off x="3339" y="1936"/>
              <a:ext cx="2031" cy="917"/>
              <a:chOff x="3339" y="1936"/>
              <a:chExt cx="2031" cy="917"/>
            </a:xfrm>
          </p:grpSpPr>
          <p:grpSp>
            <p:nvGrpSpPr>
              <p:cNvPr id="55307" name="Group 33"/>
              <p:cNvGrpSpPr>
                <a:grpSpLocks/>
              </p:cNvGrpSpPr>
              <p:nvPr/>
            </p:nvGrpSpPr>
            <p:grpSpPr bwMode="auto">
              <a:xfrm>
                <a:off x="3339" y="2498"/>
                <a:ext cx="2031" cy="355"/>
                <a:chOff x="3339" y="2498"/>
                <a:chExt cx="2031" cy="355"/>
              </a:xfrm>
            </p:grpSpPr>
            <p:sp>
              <p:nvSpPr>
                <p:cNvPr id="55311" name="Freeform 34"/>
                <p:cNvSpPr>
                  <a:spLocks/>
                </p:cNvSpPr>
                <p:nvPr/>
              </p:nvSpPr>
              <p:spPr bwMode="auto">
                <a:xfrm>
                  <a:off x="3532" y="2498"/>
                  <a:ext cx="1501" cy="342"/>
                </a:xfrm>
                <a:custGeom>
                  <a:avLst/>
                  <a:gdLst>
                    <a:gd name="T0" fmla="*/ 0 w 1501"/>
                    <a:gd name="T1" fmla="*/ 342 h 342"/>
                    <a:gd name="T2" fmla="*/ 20 w 1501"/>
                    <a:gd name="T3" fmla="*/ 342 h 342"/>
                    <a:gd name="T4" fmla="*/ 61 w 1501"/>
                    <a:gd name="T5" fmla="*/ 342 h 342"/>
                    <a:gd name="T6" fmla="*/ 110 w 1501"/>
                    <a:gd name="T7" fmla="*/ 335 h 342"/>
                    <a:gd name="T8" fmla="*/ 137 w 1501"/>
                    <a:gd name="T9" fmla="*/ 335 h 342"/>
                    <a:gd name="T10" fmla="*/ 172 w 1501"/>
                    <a:gd name="T11" fmla="*/ 329 h 342"/>
                    <a:gd name="T12" fmla="*/ 213 w 1501"/>
                    <a:gd name="T13" fmla="*/ 316 h 342"/>
                    <a:gd name="T14" fmla="*/ 241 w 1501"/>
                    <a:gd name="T15" fmla="*/ 310 h 342"/>
                    <a:gd name="T16" fmla="*/ 268 w 1501"/>
                    <a:gd name="T17" fmla="*/ 297 h 342"/>
                    <a:gd name="T18" fmla="*/ 282 w 1501"/>
                    <a:gd name="T19" fmla="*/ 290 h 342"/>
                    <a:gd name="T20" fmla="*/ 309 w 1501"/>
                    <a:gd name="T21" fmla="*/ 277 h 342"/>
                    <a:gd name="T22" fmla="*/ 358 w 1501"/>
                    <a:gd name="T23" fmla="*/ 245 h 342"/>
                    <a:gd name="T24" fmla="*/ 406 w 1501"/>
                    <a:gd name="T25" fmla="*/ 206 h 342"/>
                    <a:gd name="T26" fmla="*/ 447 w 1501"/>
                    <a:gd name="T27" fmla="*/ 168 h 342"/>
                    <a:gd name="T28" fmla="*/ 475 w 1501"/>
                    <a:gd name="T29" fmla="*/ 142 h 342"/>
                    <a:gd name="T30" fmla="*/ 488 w 1501"/>
                    <a:gd name="T31" fmla="*/ 129 h 342"/>
                    <a:gd name="T32" fmla="*/ 509 w 1501"/>
                    <a:gd name="T33" fmla="*/ 110 h 342"/>
                    <a:gd name="T34" fmla="*/ 530 w 1501"/>
                    <a:gd name="T35" fmla="*/ 90 h 342"/>
                    <a:gd name="T36" fmla="*/ 557 w 1501"/>
                    <a:gd name="T37" fmla="*/ 71 h 342"/>
                    <a:gd name="T38" fmla="*/ 592 w 1501"/>
                    <a:gd name="T39" fmla="*/ 51 h 342"/>
                    <a:gd name="T40" fmla="*/ 612 w 1501"/>
                    <a:gd name="T41" fmla="*/ 39 h 342"/>
                    <a:gd name="T42" fmla="*/ 640 w 1501"/>
                    <a:gd name="T43" fmla="*/ 26 h 342"/>
                    <a:gd name="T44" fmla="*/ 661 w 1501"/>
                    <a:gd name="T45" fmla="*/ 19 h 342"/>
                    <a:gd name="T46" fmla="*/ 674 w 1501"/>
                    <a:gd name="T47" fmla="*/ 13 h 342"/>
                    <a:gd name="T48" fmla="*/ 688 w 1501"/>
                    <a:gd name="T49" fmla="*/ 6 h 342"/>
                    <a:gd name="T50" fmla="*/ 716 w 1501"/>
                    <a:gd name="T51" fmla="*/ 0 h 342"/>
                    <a:gd name="T52" fmla="*/ 729 w 1501"/>
                    <a:gd name="T53" fmla="*/ 0 h 342"/>
                    <a:gd name="T54" fmla="*/ 757 w 1501"/>
                    <a:gd name="T55" fmla="*/ 0 h 342"/>
                    <a:gd name="T56" fmla="*/ 785 w 1501"/>
                    <a:gd name="T57" fmla="*/ 0 h 342"/>
                    <a:gd name="T58" fmla="*/ 812 w 1501"/>
                    <a:gd name="T59" fmla="*/ 0 h 342"/>
                    <a:gd name="T60" fmla="*/ 833 w 1501"/>
                    <a:gd name="T61" fmla="*/ 0 h 342"/>
                    <a:gd name="T62" fmla="*/ 860 w 1501"/>
                    <a:gd name="T63" fmla="*/ 6 h 342"/>
                    <a:gd name="T64" fmla="*/ 874 w 1501"/>
                    <a:gd name="T65" fmla="*/ 13 h 342"/>
                    <a:gd name="T66" fmla="*/ 888 w 1501"/>
                    <a:gd name="T67" fmla="*/ 19 h 342"/>
                    <a:gd name="T68" fmla="*/ 909 w 1501"/>
                    <a:gd name="T69" fmla="*/ 26 h 342"/>
                    <a:gd name="T70" fmla="*/ 929 w 1501"/>
                    <a:gd name="T71" fmla="*/ 39 h 342"/>
                    <a:gd name="T72" fmla="*/ 950 w 1501"/>
                    <a:gd name="T73" fmla="*/ 51 h 342"/>
                    <a:gd name="T74" fmla="*/ 977 w 1501"/>
                    <a:gd name="T75" fmla="*/ 71 h 342"/>
                    <a:gd name="T76" fmla="*/ 998 w 1501"/>
                    <a:gd name="T77" fmla="*/ 90 h 342"/>
                    <a:gd name="T78" fmla="*/ 1019 w 1501"/>
                    <a:gd name="T79" fmla="*/ 110 h 342"/>
                    <a:gd name="T80" fmla="*/ 1046 w 1501"/>
                    <a:gd name="T81" fmla="*/ 135 h 342"/>
                    <a:gd name="T82" fmla="*/ 1053 w 1501"/>
                    <a:gd name="T83" fmla="*/ 148 h 342"/>
                    <a:gd name="T84" fmla="*/ 1067 w 1501"/>
                    <a:gd name="T85" fmla="*/ 161 h 342"/>
                    <a:gd name="T86" fmla="*/ 1088 w 1501"/>
                    <a:gd name="T87" fmla="*/ 187 h 342"/>
                    <a:gd name="T88" fmla="*/ 1108 w 1501"/>
                    <a:gd name="T89" fmla="*/ 213 h 342"/>
                    <a:gd name="T90" fmla="*/ 1129 w 1501"/>
                    <a:gd name="T91" fmla="*/ 226 h 342"/>
                    <a:gd name="T92" fmla="*/ 1150 w 1501"/>
                    <a:gd name="T93" fmla="*/ 245 h 342"/>
                    <a:gd name="T94" fmla="*/ 1184 w 1501"/>
                    <a:gd name="T95" fmla="*/ 264 h 342"/>
                    <a:gd name="T96" fmla="*/ 1205 w 1501"/>
                    <a:gd name="T97" fmla="*/ 277 h 342"/>
                    <a:gd name="T98" fmla="*/ 1232 w 1501"/>
                    <a:gd name="T99" fmla="*/ 290 h 342"/>
                    <a:gd name="T100" fmla="*/ 1246 w 1501"/>
                    <a:gd name="T101" fmla="*/ 297 h 342"/>
                    <a:gd name="T102" fmla="*/ 1274 w 1501"/>
                    <a:gd name="T103" fmla="*/ 310 h 342"/>
                    <a:gd name="T104" fmla="*/ 1329 w 1501"/>
                    <a:gd name="T105" fmla="*/ 322 h 342"/>
                    <a:gd name="T106" fmla="*/ 1397 w 1501"/>
                    <a:gd name="T107" fmla="*/ 335 h 342"/>
                    <a:gd name="T108" fmla="*/ 1459 w 1501"/>
                    <a:gd name="T109" fmla="*/ 335 h 342"/>
                    <a:gd name="T110" fmla="*/ 1501 w 1501"/>
                    <a:gd name="T111" fmla="*/ 335 h 34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501" h="342">
                      <a:moveTo>
                        <a:pt x="0" y="342"/>
                      </a:moveTo>
                      <a:lnTo>
                        <a:pt x="20" y="342"/>
                      </a:lnTo>
                      <a:lnTo>
                        <a:pt x="61" y="342"/>
                      </a:lnTo>
                      <a:lnTo>
                        <a:pt x="110" y="335"/>
                      </a:lnTo>
                      <a:lnTo>
                        <a:pt x="137" y="335"/>
                      </a:lnTo>
                      <a:lnTo>
                        <a:pt x="172" y="329"/>
                      </a:lnTo>
                      <a:lnTo>
                        <a:pt x="213" y="316"/>
                      </a:lnTo>
                      <a:lnTo>
                        <a:pt x="241" y="310"/>
                      </a:lnTo>
                      <a:lnTo>
                        <a:pt x="268" y="297"/>
                      </a:lnTo>
                      <a:lnTo>
                        <a:pt x="282" y="290"/>
                      </a:lnTo>
                      <a:lnTo>
                        <a:pt x="309" y="277"/>
                      </a:lnTo>
                      <a:lnTo>
                        <a:pt x="358" y="245"/>
                      </a:lnTo>
                      <a:lnTo>
                        <a:pt x="406" y="206"/>
                      </a:lnTo>
                      <a:lnTo>
                        <a:pt x="447" y="168"/>
                      </a:lnTo>
                      <a:lnTo>
                        <a:pt x="475" y="142"/>
                      </a:lnTo>
                      <a:lnTo>
                        <a:pt x="488" y="129"/>
                      </a:lnTo>
                      <a:lnTo>
                        <a:pt x="509" y="110"/>
                      </a:lnTo>
                      <a:lnTo>
                        <a:pt x="530" y="90"/>
                      </a:lnTo>
                      <a:lnTo>
                        <a:pt x="557" y="71"/>
                      </a:lnTo>
                      <a:lnTo>
                        <a:pt x="592" y="51"/>
                      </a:lnTo>
                      <a:lnTo>
                        <a:pt x="612" y="39"/>
                      </a:lnTo>
                      <a:lnTo>
                        <a:pt x="640" y="26"/>
                      </a:lnTo>
                      <a:lnTo>
                        <a:pt x="661" y="19"/>
                      </a:lnTo>
                      <a:lnTo>
                        <a:pt x="674" y="13"/>
                      </a:lnTo>
                      <a:lnTo>
                        <a:pt x="688" y="6"/>
                      </a:lnTo>
                      <a:lnTo>
                        <a:pt x="716" y="0"/>
                      </a:lnTo>
                      <a:lnTo>
                        <a:pt x="729" y="0"/>
                      </a:lnTo>
                      <a:lnTo>
                        <a:pt x="757" y="0"/>
                      </a:lnTo>
                      <a:lnTo>
                        <a:pt x="785" y="0"/>
                      </a:lnTo>
                      <a:lnTo>
                        <a:pt x="812" y="0"/>
                      </a:lnTo>
                      <a:lnTo>
                        <a:pt x="833" y="0"/>
                      </a:lnTo>
                      <a:lnTo>
                        <a:pt x="860" y="6"/>
                      </a:lnTo>
                      <a:lnTo>
                        <a:pt x="874" y="13"/>
                      </a:lnTo>
                      <a:lnTo>
                        <a:pt x="888" y="19"/>
                      </a:lnTo>
                      <a:lnTo>
                        <a:pt x="909" y="26"/>
                      </a:lnTo>
                      <a:lnTo>
                        <a:pt x="929" y="39"/>
                      </a:lnTo>
                      <a:lnTo>
                        <a:pt x="950" y="51"/>
                      </a:lnTo>
                      <a:lnTo>
                        <a:pt x="977" y="71"/>
                      </a:lnTo>
                      <a:lnTo>
                        <a:pt x="998" y="90"/>
                      </a:lnTo>
                      <a:lnTo>
                        <a:pt x="1019" y="110"/>
                      </a:lnTo>
                      <a:lnTo>
                        <a:pt x="1046" y="135"/>
                      </a:lnTo>
                      <a:lnTo>
                        <a:pt x="1053" y="148"/>
                      </a:lnTo>
                      <a:lnTo>
                        <a:pt x="1067" y="161"/>
                      </a:lnTo>
                      <a:lnTo>
                        <a:pt x="1088" y="187"/>
                      </a:lnTo>
                      <a:lnTo>
                        <a:pt x="1108" y="213"/>
                      </a:lnTo>
                      <a:lnTo>
                        <a:pt x="1129" y="226"/>
                      </a:lnTo>
                      <a:lnTo>
                        <a:pt x="1150" y="245"/>
                      </a:lnTo>
                      <a:lnTo>
                        <a:pt x="1184" y="264"/>
                      </a:lnTo>
                      <a:lnTo>
                        <a:pt x="1205" y="277"/>
                      </a:lnTo>
                      <a:lnTo>
                        <a:pt x="1232" y="290"/>
                      </a:lnTo>
                      <a:lnTo>
                        <a:pt x="1246" y="297"/>
                      </a:lnTo>
                      <a:lnTo>
                        <a:pt x="1274" y="310"/>
                      </a:lnTo>
                      <a:lnTo>
                        <a:pt x="1329" y="322"/>
                      </a:lnTo>
                      <a:lnTo>
                        <a:pt x="1397" y="335"/>
                      </a:lnTo>
                      <a:lnTo>
                        <a:pt x="1459" y="335"/>
                      </a:lnTo>
                      <a:lnTo>
                        <a:pt x="1501" y="335"/>
                      </a:lnTo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55312" name="Group 35"/>
                <p:cNvGrpSpPr>
                  <a:grpSpLocks/>
                </p:cNvGrpSpPr>
                <p:nvPr/>
              </p:nvGrpSpPr>
              <p:grpSpPr bwMode="auto">
                <a:xfrm>
                  <a:off x="3339" y="2814"/>
                  <a:ext cx="2031" cy="39"/>
                  <a:chOff x="3339" y="2814"/>
                  <a:chExt cx="2031" cy="39"/>
                </a:xfrm>
              </p:grpSpPr>
              <p:sp>
                <p:nvSpPr>
                  <p:cNvPr id="55313" name="Freeform 36"/>
                  <p:cNvSpPr>
                    <a:spLocks/>
                  </p:cNvSpPr>
                  <p:nvPr/>
                </p:nvSpPr>
                <p:spPr bwMode="auto">
                  <a:xfrm>
                    <a:off x="5288" y="2814"/>
                    <a:ext cx="82" cy="39"/>
                  </a:xfrm>
                  <a:custGeom>
                    <a:avLst/>
                    <a:gdLst>
                      <a:gd name="T0" fmla="*/ 82 w 82"/>
                      <a:gd name="T1" fmla="*/ 19 h 39"/>
                      <a:gd name="T2" fmla="*/ 0 w 82"/>
                      <a:gd name="T3" fmla="*/ 39 h 39"/>
                      <a:gd name="T4" fmla="*/ 0 w 82"/>
                      <a:gd name="T5" fmla="*/ 19 h 39"/>
                      <a:gd name="T6" fmla="*/ 0 w 82"/>
                      <a:gd name="T7" fmla="*/ 0 h 39"/>
                      <a:gd name="T8" fmla="*/ 82 w 82"/>
                      <a:gd name="T9" fmla="*/ 19 h 3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2" h="39">
                        <a:moveTo>
                          <a:pt x="82" y="19"/>
                        </a:moveTo>
                        <a:lnTo>
                          <a:pt x="0" y="39"/>
                        </a:lnTo>
                        <a:lnTo>
                          <a:pt x="0" y="19"/>
                        </a:lnTo>
                        <a:lnTo>
                          <a:pt x="0" y="0"/>
                        </a:lnTo>
                        <a:lnTo>
                          <a:pt x="82" y="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314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339" y="2833"/>
                    <a:ext cx="1949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55308" name="Freeform 38"/>
              <p:cNvSpPr>
                <a:spLocks/>
              </p:cNvSpPr>
              <p:nvPr/>
            </p:nvSpPr>
            <p:spPr bwMode="auto">
              <a:xfrm>
                <a:off x="3841" y="2136"/>
                <a:ext cx="1240" cy="704"/>
              </a:xfrm>
              <a:custGeom>
                <a:avLst/>
                <a:gdLst>
                  <a:gd name="T0" fmla="*/ 69 w 1240"/>
                  <a:gd name="T1" fmla="*/ 665 h 704"/>
                  <a:gd name="T2" fmla="*/ 104 w 1240"/>
                  <a:gd name="T3" fmla="*/ 620 h 704"/>
                  <a:gd name="T4" fmla="*/ 138 w 1240"/>
                  <a:gd name="T5" fmla="*/ 646 h 704"/>
                  <a:gd name="T6" fmla="*/ 159 w 1240"/>
                  <a:gd name="T7" fmla="*/ 697 h 704"/>
                  <a:gd name="T8" fmla="*/ 186 w 1240"/>
                  <a:gd name="T9" fmla="*/ 659 h 704"/>
                  <a:gd name="T10" fmla="*/ 207 w 1240"/>
                  <a:gd name="T11" fmla="*/ 575 h 704"/>
                  <a:gd name="T12" fmla="*/ 221 w 1240"/>
                  <a:gd name="T13" fmla="*/ 504 h 704"/>
                  <a:gd name="T14" fmla="*/ 248 w 1240"/>
                  <a:gd name="T15" fmla="*/ 439 h 704"/>
                  <a:gd name="T16" fmla="*/ 269 w 1240"/>
                  <a:gd name="T17" fmla="*/ 472 h 704"/>
                  <a:gd name="T18" fmla="*/ 283 w 1240"/>
                  <a:gd name="T19" fmla="*/ 568 h 704"/>
                  <a:gd name="T20" fmla="*/ 290 w 1240"/>
                  <a:gd name="T21" fmla="*/ 646 h 704"/>
                  <a:gd name="T22" fmla="*/ 310 w 1240"/>
                  <a:gd name="T23" fmla="*/ 691 h 704"/>
                  <a:gd name="T24" fmla="*/ 331 w 1240"/>
                  <a:gd name="T25" fmla="*/ 639 h 704"/>
                  <a:gd name="T26" fmla="*/ 352 w 1240"/>
                  <a:gd name="T27" fmla="*/ 504 h 704"/>
                  <a:gd name="T28" fmla="*/ 365 w 1240"/>
                  <a:gd name="T29" fmla="*/ 394 h 704"/>
                  <a:gd name="T30" fmla="*/ 372 w 1240"/>
                  <a:gd name="T31" fmla="*/ 317 h 704"/>
                  <a:gd name="T32" fmla="*/ 386 w 1240"/>
                  <a:gd name="T33" fmla="*/ 265 h 704"/>
                  <a:gd name="T34" fmla="*/ 400 w 1240"/>
                  <a:gd name="T35" fmla="*/ 239 h 704"/>
                  <a:gd name="T36" fmla="*/ 420 w 1240"/>
                  <a:gd name="T37" fmla="*/ 278 h 704"/>
                  <a:gd name="T38" fmla="*/ 434 w 1240"/>
                  <a:gd name="T39" fmla="*/ 336 h 704"/>
                  <a:gd name="T40" fmla="*/ 441 w 1240"/>
                  <a:gd name="T41" fmla="*/ 420 h 704"/>
                  <a:gd name="T42" fmla="*/ 448 w 1240"/>
                  <a:gd name="T43" fmla="*/ 504 h 704"/>
                  <a:gd name="T44" fmla="*/ 462 w 1240"/>
                  <a:gd name="T45" fmla="*/ 607 h 704"/>
                  <a:gd name="T46" fmla="*/ 469 w 1240"/>
                  <a:gd name="T47" fmla="*/ 665 h 704"/>
                  <a:gd name="T48" fmla="*/ 496 w 1240"/>
                  <a:gd name="T49" fmla="*/ 691 h 704"/>
                  <a:gd name="T50" fmla="*/ 510 w 1240"/>
                  <a:gd name="T51" fmla="*/ 652 h 704"/>
                  <a:gd name="T52" fmla="*/ 524 w 1240"/>
                  <a:gd name="T53" fmla="*/ 581 h 704"/>
                  <a:gd name="T54" fmla="*/ 538 w 1240"/>
                  <a:gd name="T55" fmla="*/ 484 h 704"/>
                  <a:gd name="T56" fmla="*/ 558 w 1240"/>
                  <a:gd name="T57" fmla="*/ 342 h 704"/>
                  <a:gd name="T58" fmla="*/ 565 w 1240"/>
                  <a:gd name="T59" fmla="*/ 233 h 704"/>
                  <a:gd name="T60" fmla="*/ 586 w 1240"/>
                  <a:gd name="T61" fmla="*/ 110 h 704"/>
                  <a:gd name="T62" fmla="*/ 600 w 1240"/>
                  <a:gd name="T63" fmla="*/ 33 h 704"/>
                  <a:gd name="T64" fmla="*/ 620 w 1240"/>
                  <a:gd name="T65" fmla="*/ 0 h 704"/>
                  <a:gd name="T66" fmla="*/ 641 w 1240"/>
                  <a:gd name="T67" fmla="*/ 52 h 704"/>
                  <a:gd name="T68" fmla="*/ 655 w 1240"/>
                  <a:gd name="T69" fmla="*/ 136 h 704"/>
                  <a:gd name="T70" fmla="*/ 668 w 1240"/>
                  <a:gd name="T71" fmla="*/ 265 h 704"/>
                  <a:gd name="T72" fmla="*/ 682 w 1240"/>
                  <a:gd name="T73" fmla="*/ 388 h 704"/>
                  <a:gd name="T74" fmla="*/ 696 w 1240"/>
                  <a:gd name="T75" fmla="*/ 510 h 704"/>
                  <a:gd name="T76" fmla="*/ 710 w 1240"/>
                  <a:gd name="T77" fmla="*/ 601 h 704"/>
                  <a:gd name="T78" fmla="*/ 724 w 1240"/>
                  <a:gd name="T79" fmla="*/ 665 h 704"/>
                  <a:gd name="T80" fmla="*/ 744 w 1240"/>
                  <a:gd name="T81" fmla="*/ 691 h 704"/>
                  <a:gd name="T82" fmla="*/ 765 w 1240"/>
                  <a:gd name="T83" fmla="*/ 652 h 704"/>
                  <a:gd name="T84" fmla="*/ 779 w 1240"/>
                  <a:gd name="T85" fmla="*/ 581 h 704"/>
                  <a:gd name="T86" fmla="*/ 792 w 1240"/>
                  <a:gd name="T87" fmla="*/ 484 h 704"/>
                  <a:gd name="T88" fmla="*/ 806 w 1240"/>
                  <a:gd name="T89" fmla="*/ 388 h 704"/>
                  <a:gd name="T90" fmla="*/ 813 w 1240"/>
                  <a:gd name="T91" fmla="*/ 310 h 704"/>
                  <a:gd name="T92" fmla="*/ 827 w 1240"/>
                  <a:gd name="T93" fmla="*/ 246 h 704"/>
                  <a:gd name="T94" fmla="*/ 854 w 1240"/>
                  <a:gd name="T95" fmla="*/ 226 h 704"/>
                  <a:gd name="T96" fmla="*/ 868 w 1240"/>
                  <a:gd name="T97" fmla="*/ 278 h 704"/>
                  <a:gd name="T98" fmla="*/ 882 w 1240"/>
                  <a:gd name="T99" fmla="*/ 355 h 704"/>
                  <a:gd name="T100" fmla="*/ 896 w 1240"/>
                  <a:gd name="T101" fmla="*/ 446 h 704"/>
                  <a:gd name="T102" fmla="*/ 916 w 1240"/>
                  <a:gd name="T103" fmla="*/ 594 h 704"/>
                  <a:gd name="T104" fmla="*/ 944 w 1240"/>
                  <a:gd name="T105" fmla="*/ 684 h 704"/>
                  <a:gd name="T106" fmla="*/ 978 w 1240"/>
                  <a:gd name="T107" fmla="*/ 633 h 704"/>
                  <a:gd name="T108" fmla="*/ 992 w 1240"/>
                  <a:gd name="T109" fmla="*/ 562 h 704"/>
                  <a:gd name="T110" fmla="*/ 1013 w 1240"/>
                  <a:gd name="T111" fmla="*/ 510 h 704"/>
                  <a:gd name="T112" fmla="*/ 1040 w 1240"/>
                  <a:gd name="T113" fmla="*/ 555 h 704"/>
                  <a:gd name="T114" fmla="*/ 1054 w 1240"/>
                  <a:gd name="T115" fmla="*/ 620 h 704"/>
                  <a:gd name="T116" fmla="*/ 1068 w 1240"/>
                  <a:gd name="T117" fmla="*/ 672 h 704"/>
                  <a:gd name="T118" fmla="*/ 1102 w 1240"/>
                  <a:gd name="T119" fmla="*/ 704 h 704"/>
                  <a:gd name="T120" fmla="*/ 1116 w 1240"/>
                  <a:gd name="T121" fmla="*/ 672 h 704"/>
                  <a:gd name="T122" fmla="*/ 1144 w 1240"/>
                  <a:gd name="T123" fmla="*/ 639 h 704"/>
                  <a:gd name="T124" fmla="*/ 1185 w 1240"/>
                  <a:gd name="T125" fmla="*/ 678 h 7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240" h="704">
                    <a:moveTo>
                      <a:pt x="0" y="691"/>
                    </a:moveTo>
                    <a:lnTo>
                      <a:pt x="14" y="691"/>
                    </a:lnTo>
                    <a:lnTo>
                      <a:pt x="42" y="678"/>
                    </a:lnTo>
                    <a:lnTo>
                      <a:pt x="69" y="665"/>
                    </a:lnTo>
                    <a:lnTo>
                      <a:pt x="90" y="646"/>
                    </a:lnTo>
                    <a:lnTo>
                      <a:pt x="97" y="633"/>
                    </a:lnTo>
                    <a:lnTo>
                      <a:pt x="104" y="626"/>
                    </a:lnTo>
                    <a:lnTo>
                      <a:pt x="104" y="620"/>
                    </a:lnTo>
                    <a:lnTo>
                      <a:pt x="117" y="613"/>
                    </a:lnTo>
                    <a:lnTo>
                      <a:pt x="131" y="620"/>
                    </a:lnTo>
                    <a:lnTo>
                      <a:pt x="131" y="626"/>
                    </a:lnTo>
                    <a:lnTo>
                      <a:pt x="138" y="646"/>
                    </a:lnTo>
                    <a:lnTo>
                      <a:pt x="145" y="665"/>
                    </a:lnTo>
                    <a:lnTo>
                      <a:pt x="145" y="672"/>
                    </a:lnTo>
                    <a:lnTo>
                      <a:pt x="152" y="691"/>
                    </a:lnTo>
                    <a:lnTo>
                      <a:pt x="159" y="697"/>
                    </a:lnTo>
                    <a:lnTo>
                      <a:pt x="173" y="691"/>
                    </a:lnTo>
                    <a:lnTo>
                      <a:pt x="179" y="678"/>
                    </a:lnTo>
                    <a:lnTo>
                      <a:pt x="179" y="672"/>
                    </a:lnTo>
                    <a:lnTo>
                      <a:pt x="186" y="659"/>
                    </a:lnTo>
                    <a:lnTo>
                      <a:pt x="193" y="633"/>
                    </a:lnTo>
                    <a:lnTo>
                      <a:pt x="193" y="626"/>
                    </a:lnTo>
                    <a:lnTo>
                      <a:pt x="200" y="601"/>
                    </a:lnTo>
                    <a:lnTo>
                      <a:pt x="207" y="575"/>
                    </a:lnTo>
                    <a:lnTo>
                      <a:pt x="214" y="549"/>
                    </a:lnTo>
                    <a:lnTo>
                      <a:pt x="214" y="536"/>
                    </a:lnTo>
                    <a:lnTo>
                      <a:pt x="214" y="523"/>
                    </a:lnTo>
                    <a:lnTo>
                      <a:pt x="221" y="504"/>
                    </a:lnTo>
                    <a:lnTo>
                      <a:pt x="228" y="484"/>
                    </a:lnTo>
                    <a:lnTo>
                      <a:pt x="235" y="459"/>
                    </a:lnTo>
                    <a:lnTo>
                      <a:pt x="241" y="446"/>
                    </a:lnTo>
                    <a:lnTo>
                      <a:pt x="248" y="439"/>
                    </a:lnTo>
                    <a:lnTo>
                      <a:pt x="262" y="439"/>
                    </a:lnTo>
                    <a:lnTo>
                      <a:pt x="262" y="446"/>
                    </a:lnTo>
                    <a:lnTo>
                      <a:pt x="262" y="452"/>
                    </a:lnTo>
                    <a:lnTo>
                      <a:pt x="269" y="472"/>
                    </a:lnTo>
                    <a:lnTo>
                      <a:pt x="276" y="491"/>
                    </a:lnTo>
                    <a:lnTo>
                      <a:pt x="276" y="510"/>
                    </a:lnTo>
                    <a:lnTo>
                      <a:pt x="276" y="530"/>
                    </a:lnTo>
                    <a:lnTo>
                      <a:pt x="283" y="568"/>
                    </a:lnTo>
                    <a:lnTo>
                      <a:pt x="283" y="581"/>
                    </a:lnTo>
                    <a:lnTo>
                      <a:pt x="283" y="594"/>
                    </a:lnTo>
                    <a:lnTo>
                      <a:pt x="290" y="633"/>
                    </a:lnTo>
                    <a:lnTo>
                      <a:pt x="290" y="646"/>
                    </a:lnTo>
                    <a:lnTo>
                      <a:pt x="297" y="672"/>
                    </a:lnTo>
                    <a:lnTo>
                      <a:pt x="297" y="678"/>
                    </a:lnTo>
                    <a:lnTo>
                      <a:pt x="303" y="684"/>
                    </a:lnTo>
                    <a:lnTo>
                      <a:pt x="310" y="691"/>
                    </a:lnTo>
                    <a:lnTo>
                      <a:pt x="310" y="684"/>
                    </a:lnTo>
                    <a:lnTo>
                      <a:pt x="317" y="678"/>
                    </a:lnTo>
                    <a:lnTo>
                      <a:pt x="324" y="659"/>
                    </a:lnTo>
                    <a:lnTo>
                      <a:pt x="331" y="639"/>
                    </a:lnTo>
                    <a:lnTo>
                      <a:pt x="331" y="620"/>
                    </a:lnTo>
                    <a:lnTo>
                      <a:pt x="338" y="588"/>
                    </a:lnTo>
                    <a:lnTo>
                      <a:pt x="345" y="543"/>
                    </a:lnTo>
                    <a:lnTo>
                      <a:pt x="352" y="504"/>
                    </a:lnTo>
                    <a:lnTo>
                      <a:pt x="359" y="459"/>
                    </a:lnTo>
                    <a:lnTo>
                      <a:pt x="359" y="433"/>
                    </a:lnTo>
                    <a:lnTo>
                      <a:pt x="359" y="420"/>
                    </a:lnTo>
                    <a:lnTo>
                      <a:pt x="365" y="394"/>
                    </a:lnTo>
                    <a:lnTo>
                      <a:pt x="365" y="375"/>
                    </a:lnTo>
                    <a:lnTo>
                      <a:pt x="372" y="349"/>
                    </a:lnTo>
                    <a:lnTo>
                      <a:pt x="372" y="330"/>
                    </a:lnTo>
                    <a:lnTo>
                      <a:pt x="372" y="317"/>
                    </a:lnTo>
                    <a:lnTo>
                      <a:pt x="379" y="297"/>
                    </a:lnTo>
                    <a:lnTo>
                      <a:pt x="379" y="291"/>
                    </a:lnTo>
                    <a:lnTo>
                      <a:pt x="386" y="271"/>
                    </a:lnTo>
                    <a:lnTo>
                      <a:pt x="386" y="265"/>
                    </a:lnTo>
                    <a:lnTo>
                      <a:pt x="386" y="259"/>
                    </a:lnTo>
                    <a:lnTo>
                      <a:pt x="393" y="246"/>
                    </a:lnTo>
                    <a:lnTo>
                      <a:pt x="400" y="233"/>
                    </a:lnTo>
                    <a:lnTo>
                      <a:pt x="400" y="239"/>
                    </a:lnTo>
                    <a:lnTo>
                      <a:pt x="407" y="239"/>
                    </a:lnTo>
                    <a:lnTo>
                      <a:pt x="414" y="252"/>
                    </a:lnTo>
                    <a:lnTo>
                      <a:pt x="420" y="265"/>
                    </a:lnTo>
                    <a:lnTo>
                      <a:pt x="420" y="278"/>
                    </a:lnTo>
                    <a:lnTo>
                      <a:pt x="420" y="284"/>
                    </a:lnTo>
                    <a:lnTo>
                      <a:pt x="427" y="304"/>
                    </a:lnTo>
                    <a:lnTo>
                      <a:pt x="427" y="310"/>
                    </a:lnTo>
                    <a:lnTo>
                      <a:pt x="434" y="336"/>
                    </a:lnTo>
                    <a:lnTo>
                      <a:pt x="434" y="355"/>
                    </a:lnTo>
                    <a:lnTo>
                      <a:pt x="434" y="368"/>
                    </a:lnTo>
                    <a:lnTo>
                      <a:pt x="441" y="401"/>
                    </a:lnTo>
                    <a:lnTo>
                      <a:pt x="441" y="420"/>
                    </a:lnTo>
                    <a:lnTo>
                      <a:pt x="441" y="446"/>
                    </a:lnTo>
                    <a:lnTo>
                      <a:pt x="448" y="478"/>
                    </a:lnTo>
                    <a:lnTo>
                      <a:pt x="448" y="491"/>
                    </a:lnTo>
                    <a:lnTo>
                      <a:pt x="448" y="504"/>
                    </a:lnTo>
                    <a:lnTo>
                      <a:pt x="455" y="536"/>
                    </a:lnTo>
                    <a:lnTo>
                      <a:pt x="455" y="562"/>
                    </a:lnTo>
                    <a:lnTo>
                      <a:pt x="455" y="581"/>
                    </a:lnTo>
                    <a:lnTo>
                      <a:pt x="462" y="607"/>
                    </a:lnTo>
                    <a:lnTo>
                      <a:pt x="462" y="620"/>
                    </a:lnTo>
                    <a:lnTo>
                      <a:pt x="469" y="639"/>
                    </a:lnTo>
                    <a:lnTo>
                      <a:pt x="469" y="652"/>
                    </a:lnTo>
                    <a:lnTo>
                      <a:pt x="469" y="665"/>
                    </a:lnTo>
                    <a:lnTo>
                      <a:pt x="476" y="678"/>
                    </a:lnTo>
                    <a:lnTo>
                      <a:pt x="482" y="691"/>
                    </a:lnTo>
                    <a:lnTo>
                      <a:pt x="489" y="697"/>
                    </a:lnTo>
                    <a:lnTo>
                      <a:pt x="496" y="691"/>
                    </a:lnTo>
                    <a:lnTo>
                      <a:pt x="489" y="691"/>
                    </a:lnTo>
                    <a:lnTo>
                      <a:pt x="496" y="691"/>
                    </a:lnTo>
                    <a:lnTo>
                      <a:pt x="503" y="672"/>
                    </a:lnTo>
                    <a:lnTo>
                      <a:pt x="510" y="652"/>
                    </a:lnTo>
                    <a:lnTo>
                      <a:pt x="510" y="646"/>
                    </a:lnTo>
                    <a:lnTo>
                      <a:pt x="517" y="620"/>
                    </a:lnTo>
                    <a:lnTo>
                      <a:pt x="517" y="613"/>
                    </a:lnTo>
                    <a:lnTo>
                      <a:pt x="524" y="581"/>
                    </a:lnTo>
                    <a:lnTo>
                      <a:pt x="531" y="562"/>
                    </a:lnTo>
                    <a:lnTo>
                      <a:pt x="531" y="543"/>
                    </a:lnTo>
                    <a:lnTo>
                      <a:pt x="538" y="510"/>
                    </a:lnTo>
                    <a:lnTo>
                      <a:pt x="538" y="484"/>
                    </a:lnTo>
                    <a:lnTo>
                      <a:pt x="544" y="446"/>
                    </a:lnTo>
                    <a:lnTo>
                      <a:pt x="544" y="420"/>
                    </a:lnTo>
                    <a:lnTo>
                      <a:pt x="551" y="388"/>
                    </a:lnTo>
                    <a:lnTo>
                      <a:pt x="558" y="342"/>
                    </a:lnTo>
                    <a:lnTo>
                      <a:pt x="558" y="323"/>
                    </a:lnTo>
                    <a:lnTo>
                      <a:pt x="558" y="304"/>
                    </a:lnTo>
                    <a:lnTo>
                      <a:pt x="565" y="265"/>
                    </a:lnTo>
                    <a:lnTo>
                      <a:pt x="565" y="233"/>
                    </a:lnTo>
                    <a:lnTo>
                      <a:pt x="572" y="194"/>
                    </a:lnTo>
                    <a:lnTo>
                      <a:pt x="579" y="162"/>
                    </a:lnTo>
                    <a:lnTo>
                      <a:pt x="579" y="142"/>
                    </a:lnTo>
                    <a:lnTo>
                      <a:pt x="586" y="110"/>
                    </a:lnTo>
                    <a:lnTo>
                      <a:pt x="586" y="97"/>
                    </a:lnTo>
                    <a:lnTo>
                      <a:pt x="593" y="65"/>
                    </a:lnTo>
                    <a:lnTo>
                      <a:pt x="593" y="59"/>
                    </a:lnTo>
                    <a:lnTo>
                      <a:pt x="600" y="33"/>
                    </a:lnTo>
                    <a:lnTo>
                      <a:pt x="600" y="26"/>
                    </a:lnTo>
                    <a:lnTo>
                      <a:pt x="606" y="13"/>
                    </a:lnTo>
                    <a:lnTo>
                      <a:pt x="613" y="0"/>
                    </a:lnTo>
                    <a:lnTo>
                      <a:pt x="620" y="0"/>
                    </a:lnTo>
                    <a:lnTo>
                      <a:pt x="627" y="7"/>
                    </a:lnTo>
                    <a:lnTo>
                      <a:pt x="634" y="20"/>
                    </a:lnTo>
                    <a:lnTo>
                      <a:pt x="641" y="39"/>
                    </a:lnTo>
                    <a:lnTo>
                      <a:pt x="641" y="52"/>
                    </a:lnTo>
                    <a:lnTo>
                      <a:pt x="648" y="71"/>
                    </a:lnTo>
                    <a:lnTo>
                      <a:pt x="648" y="91"/>
                    </a:lnTo>
                    <a:lnTo>
                      <a:pt x="655" y="117"/>
                    </a:lnTo>
                    <a:lnTo>
                      <a:pt x="655" y="136"/>
                    </a:lnTo>
                    <a:lnTo>
                      <a:pt x="662" y="168"/>
                    </a:lnTo>
                    <a:lnTo>
                      <a:pt x="662" y="194"/>
                    </a:lnTo>
                    <a:lnTo>
                      <a:pt x="668" y="233"/>
                    </a:lnTo>
                    <a:lnTo>
                      <a:pt x="668" y="265"/>
                    </a:lnTo>
                    <a:lnTo>
                      <a:pt x="675" y="304"/>
                    </a:lnTo>
                    <a:lnTo>
                      <a:pt x="675" y="323"/>
                    </a:lnTo>
                    <a:lnTo>
                      <a:pt x="675" y="342"/>
                    </a:lnTo>
                    <a:lnTo>
                      <a:pt x="682" y="388"/>
                    </a:lnTo>
                    <a:lnTo>
                      <a:pt x="682" y="413"/>
                    </a:lnTo>
                    <a:lnTo>
                      <a:pt x="689" y="452"/>
                    </a:lnTo>
                    <a:lnTo>
                      <a:pt x="696" y="484"/>
                    </a:lnTo>
                    <a:lnTo>
                      <a:pt x="696" y="510"/>
                    </a:lnTo>
                    <a:lnTo>
                      <a:pt x="703" y="543"/>
                    </a:lnTo>
                    <a:lnTo>
                      <a:pt x="703" y="562"/>
                    </a:lnTo>
                    <a:lnTo>
                      <a:pt x="710" y="588"/>
                    </a:lnTo>
                    <a:lnTo>
                      <a:pt x="710" y="601"/>
                    </a:lnTo>
                    <a:lnTo>
                      <a:pt x="717" y="626"/>
                    </a:lnTo>
                    <a:lnTo>
                      <a:pt x="717" y="639"/>
                    </a:lnTo>
                    <a:lnTo>
                      <a:pt x="724" y="659"/>
                    </a:lnTo>
                    <a:lnTo>
                      <a:pt x="724" y="665"/>
                    </a:lnTo>
                    <a:lnTo>
                      <a:pt x="730" y="678"/>
                    </a:lnTo>
                    <a:lnTo>
                      <a:pt x="737" y="684"/>
                    </a:lnTo>
                    <a:lnTo>
                      <a:pt x="737" y="691"/>
                    </a:lnTo>
                    <a:lnTo>
                      <a:pt x="744" y="691"/>
                    </a:lnTo>
                    <a:lnTo>
                      <a:pt x="751" y="691"/>
                    </a:lnTo>
                    <a:lnTo>
                      <a:pt x="758" y="678"/>
                    </a:lnTo>
                    <a:lnTo>
                      <a:pt x="765" y="659"/>
                    </a:lnTo>
                    <a:lnTo>
                      <a:pt x="765" y="652"/>
                    </a:lnTo>
                    <a:lnTo>
                      <a:pt x="772" y="633"/>
                    </a:lnTo>
                    <a:lnTo>
                      <a:pt x="772" y="620"/>
                    </a:lnTo>
                    <a:lnTo>
                      <a:pt x="779" y="594"/>
                    </a:lnTo>
                    <a:lnTo>
                      <a:pt x="779" y="581"/>
                    </a:lnTo>
                    <a:lnTo>
                      <a:pt x="785" y="549"/>
                    </a:lnTo>
                    <a:lnTo>
                      <a:pt x="785" y="530"/>
                    </a:lnTo>
                    <a:lnTo>
                      <a:pt x="792" y="497"/>
                    </a:lnTo>
                    <a:lnTo>
                      <a:pt x="792" y="484"/>
                    </a:lnTo>
                    <a:lnTo>
                      <a:pt x="792" y="472"/>
                    </a:lnTo>
                    <a:lnTo>
                      <a:pt x="799" y="439"/>
                    </a:lnTo>
                    <a:lnTo>
                      <a:pt x="799" y="420"/>
                    </a:lnTo>
                    <a:lnTo>
                      <a:pt x="806" y="388"/>
                    </a:lnTo>
                    <a:lnTo>
                      <a:pt x="806" y="362"/>
                    </a:lnTo>
                    <a:lnTo>
                      <a:pt x="806" y="349"/>
                    </a:lnTo>
                    <a:lnTo>
                      <a:pt x="813" y="323"/>
                    </a:lnTo>
                    <a:lnTo>
                      <a:pt x="813" y="310"/>
                    </a:lnTo>
                    <a:lnTo>
                      <a:pt x="820" y="284"/>
                    </a:lnTo>
                    <a:lnTo>
                      <a:pt x="820" y="278"/>
                    </a:lnTo>
                    <a:lnTo>
                      <a:pt x="827" y="259"/>
                    </a:lnTo>
                    <a:lnTo>
                      <a:pt x="827" y="246"/>
                    </a:lnTo>
                    <a:lnTo>
                      <a:pt x="834" y="233"/>
                    </a:lnTo>
                    <a:lnTo>
                      <a:pt x="841" y="220"/>
                    </a:lnTo>
                    <a:lnTo>
                      <a:pt x="841" y="226"/>
                    </a:lnTo>
                    <a:lnTo>
                      <a:pt x="854" y="226"/>
                    </a:lnTo>
                    <a:lnTo>
                      <a:pt x="854" y="233"/>
                    </a:lnTo>
                    <a:lnTo>
                      <a:pt x="861" y="252"/>
                    </a:lnTo>
                    <a:lnTo>
                      <a:pt x="868" y="271"/>
                    </a:lnTo>
                    <a:lnTo>
                      <a:pt x="868" y="278"/>
                    </a:lnTo>
                    <a:lnTo>
                      <a:pt x="875" y="304"/>
                    </a:lnTo>
                    <a:lnTo>
                      <a:pt x="875" y="310"/>
                    </a:lnTo>
                    <a:lnTo>
                      <a:pt x="875" y="330"/>
                    </a:lnTo>
                    <a:lnTo>
                      <a:pt x="882" y="355"/>
                    </a:lnTo>
                    <a:lnTo>
                      <a:pt x="882" y="375"/>
                    </a:lnTo>
                    <a:lnTo>
                      <a:pt x="889" y="401"/>
                    </a:lnTo>
                    <a:lnTo>
                      <a:pt x="889" y="413"/>
                    </a:lnTo>
                    <a:lnTo>
                      <a:pt x="896" y="446"/>
                    </a:lnTo>
                    <a:lnTo>
                      <a:pt x="896" y="484"/>
                    </a:lnTo>
                    <a:lnTo>
                      <a:pt x="903" y="530"/>
                    </a:lnTo>
                    <a:lnTo>
                      <a:pt x="909" y="562"/>
                    </a:lnTo>
                    <a:lnTo>
                      <a:pt x="916" y="594"/>
                    </a:lnTo>
                    <a:lnTo>
                      <a:pt x="923" y="626"/>
                    </a:lnTo>
                    <a:lnTo>
                      <a:pt x="930" y="646"/>
                    </a:lnTo>
                    <a:lnTo>
                      <a:pt x="937" y="672"/>
                    </a:lnTo>
                    <a:lnTo>
                      <a:pt x="944" y="684"/>
                    </a:lnTo>
                    <a:lnTo>
                      <a:pt x="951" y="691"/>
                    </a:lnTo>
                    <a:lnTo>
                      <a:pt x="965" y="678"/>
                    </a:lnTo>
                    <a:lnTo>
                      <a:pt x="971" y="659"/>
                    </a:lnTo>
                    <a:lnTo>
                      <a:pt x="978" y="633"/>
                    </a:lnTo>
                    <a:lnTo>
                      <a:pt x="978" y="620"/>
                    </a:lnTo>
                    <a:lnTo>
                      <a:pt x="978" y="607"/>
                    </a:lnTo>
                    <a:lnTo>
                      <a:pt x="985" y="588"/>
                    </a:lnTo>
                    <a:lnTo>
                      <a:pt x="992" y="562"/>
                    </a:lnTo>
                    <a:lnTo>
                      <a:pt x="999" y="543"/>
                    </a:lnTo>
                    <a:lnTo>
                      <a:pt x="999" y="536"/>
                    </a:lnTo>
                    <a:lnTo>
                      <a:pt x="1006" y="517"/>
                    </a:lnTo>
                    <a:lnTo>
                      <a:pt x="1013" y="510"/>
                    </a:lnTo>
                    <a:lnTo>
                      <a:pt x="1027" y="510"/>
                    </a:lnTo>
                    <a:lnTo>
                      <a:pt x="1033" y="523"/>
                    </a:lnTo>
                    <a:lnTo>
                      <a:pt x="1040" y="543"/>
                    </a:lnTo>
                    <a:lnTo>
                      <a:pt x="1040" y="555"/>
                    </a:lnTo>
                    <a:lnTo>
                      <a:pt x="1047" y="581"/>
                    </a:lnTo>
                    <a:lnTo>
                      <a:pt x="1047" y="588"/>
                    </a:lnTo>
                    <a:lnTo>
                      <a:pt x="1047" y="594"/>
                    </a:lnTo>
                    <a:lnTo>
                      <a:pt x="1054" y="620"/>
                    </a:lnTo>
                    <a:lnTo>
                      <a:pt x="1061" y="639"/>
                    </a:lnTo>
                    <a:lnTo>
                      <a:pt x="1061" y="646"/>
                    </a:lnTo>
                    <a:lnTo>
                      <a:pt x="1068" y="665"/>
                    </a:lnTo>
                    <a:lnTo>
                      <a:pt x="1068" y="672"/>
                    </a:lnTo>
                    <a:lnTo>
                      <a:pt x="1075" y="691"/>
                    </a:lnTo>
                    <a:lnTo>
                      <a:pt x="1082" y="697"/>
                    </a:lnTo>
                    <a:lnTo>
                      <a:pt x="1088" y="704"/>
                    </a:lnTo>
                    <a:lnTo>
                      <a:pt x="1102" y="704"/>
                    </a:lnTo>
                    <a:lnTo>
                      <a:pt x="1095" y="704"/>
                    </a:lnTo>
                    <a:lnTo>
                      <a:pt x="1102" y="697"/>
                    </a:lnTo>
                    <a:lnTo>
                      <a:pt x="1109" y="684"/>
                    </a:lnTo>
                    <a:lnTo>
                      <a:pt x="1116" y="672"/>
                    </a:lnTo>
                    <a:lnTo>
                      <a:pt x="1123" y="659"/>
                    </a:lnTo>
                    <a:lnTo>
                      <a:pt x="1130" y="646"/>
                    </a:lnTo>
                    <a:lnTo>
                      <a:pt x="1137" y="646"/>
                    </a:lnTo>
                    <a:lnTo>
                      <a:pt x="1144" y="639"/>
                    </a:lnTo>
                    <a:lnTo>
                      <a:pt x="1150" y="639"/>
                    </a:lnTo>
                    <a:lnTo>
                      <a:pt x="1164" y="652"/>
                    </a:lnTo>
                    <a:lnTo>
                      <a:pt x="1171" y="665"/>
                    </a:lnTo>
                    <a:lnTo>
                      <a:pt x="1185" y="678"/>
                    </a:lnTo>
                    <a:lnTo>
                      <a:pt x="1199" y="684"/>
                    </a:lnTo>
                    <a:lnTo>
                      <a:pt x="1226" y="691"/>
                    </a:lnTo>
                    <a:lnTo>
                      <a:pt x="1240" y="691"/>
                    </a:lnTo>
                  </a:path>
                </a:pathLst>
              </a:custGeom>
              <a:noFill/>
              <a:ln w="44450">
                <a:solidFill>
                  <a:srgbClr val="3399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09" name="Rectangle 39"/>
              <p:cNvSpPr>
                <a:spLocks noChangeArrowheads="1"/>
              </p:cNvSpPr>
              <p:nvPr/>
            </p:nvSpPr>
            <p:spPr bwMode="auto">
              <a:xfrm>
                <a:off x="4069" y="1936"/>
                <a:ext cx="79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900" b="1">
                    <a:solidFill>
                      <a:srgbClr val="000000"/>
                    </a:solidFill>
                    <a:latin typeface="Symbol" pitchFamily="18" charset="2"/>
                  </a:rPr>
                  <a:t>q</a:t>
                </a:r>
                <a:endParaRPr lang="fr-FR" altLang="fr-FR" sz="2400">
                  <a:latin typeface="Times New Roman" pitchFamily="18" charset="0"/>
                </a:endParaRPr>
              </a:p>
            </p:txBody>
          </p:sp>
          <p:sp>
            <p:nvSpPr>
              <p:cNvPr id="55310" name="Rectangle 40"/>
              <p:cNvSpPr>
                <a:spLocks noChangeArrowheads="1"/>
              </p:cNvSpPr>
              <p:nvPr/>
            </p:nvSpPr>
            <p:spPr bwMode="auto">
              <a:xfrm>
                <a:off x="4158" y="1936"/>
                <a:ext cx="799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900" b="1">
                    <a:solidFill>
                      <a:srgbClr val="000000"/>
                    </a:solidFill>
                    <a:latin typeface="Times" pitchFamily="18" charset="0"/>
                  </a:rPr>
                  <a:t>  moins petit</a:t>
                </a:r>
                <a:endParaRPr lang="fr-FR" altLang="fr-FR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2" name="ZoneTexte 1"/>
          <p:cNvSpPr txBox="1"/>
          <p:nvPr/>
        </p:nvSpPr>
        <p:spPr>
          <a:xfrm>
            <a:off x="401768" y="1565556"/>
            <a:ext cx="613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vocabulaire : contraste  = amplitude/ intensité moyenne</a:t>
            </a:r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040745"/>
              </p:ext>
            </p:extLst>
          </p:nvPr>
        </p:nvGraphicFramePr>
        <p:xfrm>
          <a:off x="6503316" y="1361605"/>
          <a:ext cx="1885651" cy="85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93" name="Équation" r:id="rId3" imgW="1091880" imgH="495000" progId="Equation.3">
                  <p:embed/>
                </p:oleObj>
              </mc:Choice>
              <mc:Fallback>
                <p:oleObj name="Équation" r:id="rId3" imgW="109188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3316" y="1361605"/>
                        <a:ext cx="1885651" cy="855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0168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3363" y="619125"/>
            <a:ext cx="5403556" cy="316430"/>
          </a:xfrm>
          <a:solidFill>
            <a:srgbClr val="FFFF00"/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0242" tIns="24097" rIns="60242" bIns="24097" numCol="1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87000"/>
              </a:lnSpc>
            </a:pPr>
            <a:r>
              <a:rPr lang="fr-FR" altLang="fr-FR" sz="2000" smtClean="0">
                <a:solidFill>
                  <a:schemeClr val="tx1"/>
                </a:solidFill>
                <a:latin typeface="Arial" charset="0"/>
              </a:rPr>
              <a:t>le rôle du lobe frangé : interprétation intuitive 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5624513" y="825500"/>
            <a:ext cx="3541712" cy="2184400"/>
            <a:chOff x="5414963" y="825500"/>
            <a:chExt cx="3541712" cy="2184400"/>
          </a:xfrm>
        </p:grpSpPr>
        <p:sp>
          <p:nvSpPr>
            <p:cNvPr id="57347" name="Freeform 3"/>
            <p:cNvSpPr>
              <a:spLocks/>
            </p:cNvSpPr>
            <p:nvPr/>
          </p:nvSpPr>
          <p:spPr bwMode="auto">
            <a:xfrm>
              <a:off x="6038850" y="1677988"/>
              <a:ext cx="2162175" cy="1308100"/>
            </a:xfrm>
            <a:custGeom>
              <a:avLst/>
              <a:gdLst>
                <a:gd name="T0" fmla="*/ 144463 w 1362"/>
                <a:gd name="T1" fmla="*/ 1200150 h 824"/>
                <a:gd name="T2" fmla="*/ 217488 w 1362"/>
                <a:gd name="T3" fmla="*/ 1150938 h 824"/>
                <a:gd name="T4" fmla="*/ 252413 w 1362"/>
                <a:gd name="T5" fmla="*/ 1284288 h 824"/>
                <a:gd name="T6" fmla="*/ 312738 w 1362"/>
                <a:gd name="T7" fmla="*/ 1235075 h 824"/>
                <a:gd name="T8" fmla="*/ 360363 w 1362"/>
                <a:gd name="T9" fmla="*/ 1079500 h 824"/>
                <a:gd name="T10" fmla="*/ 396875 w 1362"/>
                <a:gd name="T11" fmla="*/ 887413 h 824"/>
                <a:gd name="T12" fmla="*/ 444500 w 1362"/>
                <a:gd name="T13" fmla="*/ 815975 h 824"/>
                <a:gd name="T14" fmla="*/ 468313 w 1362"/>
                <a:gd name="T15" fmla="*/ 911225 h 824"/>
                <a:gd name="T16" fmla="*/ 493713 w 1362"/>
                <a:gd name="T17" fmla="*/ 1116013 h 824"/>
                <a:gd name="T18" fmla="*/ 528638 w 1362"/>
                <a:gd name="T19" fmla="*/ 1284288 h 824"/>
                <a:gd name="T20" fmla="*/ 565150 w 1362"/>
                <a:gd name="T21" fmla="*/ 1187450 h 824"/>
                <a:gd name="T22" fmla="*/ 612775 w 1362"/>
                <a:gd name="T23" fmla="*/ 852488 h 824"/>
                <a:gd name="T24" fmla="*/ 636588 w 1362"/>
                <a:gd name="T25" fmla="*/ 647700 h 824"/>
                <a:gd name="T26" fmla="*/ 660400 w 1362"/>
                <a:gd name="T27" fmla="*/ 504825 h 824"/>
                <a:gd name="T28" fmla="*/ 685800 w 1362"/>
                <a:gd name="T29" fmla="*/ 444500 h 824"/>
                <a:gd name="T30" fmla="*/ 720725 w 1362"/>
                <a:gd name="T31" fmla="*/ 492125 h 824"/>
                <a:gd name="T32" fmla="*/ 744538 w 1362"/>
                <a:gd name="T33" fmla="*/ 612775 h 824"/>
                <a:gd name="T34" fmla="*/ 769938 w 1362"/>
                <a:gd name="T35" fmla="*/ 828675 h 824"/>
                <a:gd name="T36" fmla="*/ 793750 w 1362"/>
                <a:gd name="T37" fmla="*/ 1042988 h 824"/>
                <a:gd name="T38" fmla="*/ 817563 w 1362"/>
                <a:gd name="T39" fmla="*/ 1223963 h 824"/>
                <a:gd name="T40" fmla="*/ 865188 w 1362"/>
                <a:gd name="T41" fmla="*/ 1284288 h 824"/>
                <a:gd name="T42" fmla="*/ 889000 w 1362"/>
                <a:gd name="T43" fmla="*/ 1187450 h 824"/>
                <a:gd name="T44" fmla="*/ 912813 w 1362"/>
                <a:gd name="T45" fmla="*/ 1008063 h 824"/>
                <a:gd name="T46" fmla="*/ 949325 w 1362"/>
                <a:gd name="T47" fmla="*/ 720725 h 824"/>
                <a:gd name="T48" fmla="*/ 973138 w 1362"/>
                <a:gd name="T49" fmla="*/ 431800 h 824"/>
                <a:gd name="T50" fmla="*/ 1009650 w 1362"/>
                <a:gd name="T51" fmla="*/ 180975 h 824"/>
                <a:gd name="T52" fmla="*/ 1044575 w 1362"/>
                <a:gd name="T53" fmla="*/ 36513 h 824"/>
                <a:gd name="T54" fmla="*/ 1104900 w 1362"/>
                <a:gd name="T55" fmla="*/ 49213 h 824"/>
                <a:gd name="T56" fmla="*/ 1128713 w 1362"/>
                <a:gd name="T57" fmla="*/ 204788 h 824"/>
                <a:gd name="T58" fmla="*/ 1165225 w 1362"/>
                <a:gd name="T59" fmla="*/ 492125 h 824"/>
                <a:gd name="T60" fmla="*/ 1189038 w 1362"/>
                <a:gd name="T61" fmla="*/ 768350 h 824"/>
                <a:gd name="T62" fmla="*/ 1225550 w 1362"/>
                <a:gd name="T63" fmla="*/ 1055688 h 824"/>
                <a:gd name="T64" fmla="*/ 1249363 w 1362"/>
                <a:gd name="T65" fmla="*/ 1211263 h 824"/>
                <a:gd name="T66" fmla="*/ 1296988 w 1362"/>
                <a:gd name="T67" fmla="*/ 1295400 h 824"/>
                <a:gd name="T68" fmla="*/ 1333500 w 1362"/>
                <a:gd name="T69" fmla="*/ 1176338 h 824"/>
                <a:gd name="T70" fmla="*/ 1357313 w 1362"/>
                <a:gd name="T71" fmla="*/ 995363 h 824"/>
                <a:gd name="T72" fmla="*/ 1381125 w 1362"/>
                <a:gd name="T73" fmla="*/ 792163 h 824"/>
                <a:gd name="T74" fmla="*/ 1417638 w 1362"/>
                <a:gd name="T75" fmla="*/ 576263 h 824"/>
                <a:gd name="T76" fmla="*/ 1441450 w 1362"/>
                <a:gd name="T77" fmla="*/ 468313 h 824"/>
                <a:gd name="T78" fmla="*/ 1477963 w 1362"/>
                <a:gd name="T79" fmla="*/ 431800 h 824"/>
                <a:gd name="T80" fmla="*/ 1525588 w 1362"/>
                <a:gd name="T81" fmla="*/ 576263 h 824"/>
                <a:gd name="T82" fmla="*/ 1549400 w 1362"/>
                <a:gd name="T83" fmla="*/ 755650 h 824"/>
                <a:gd name="T84" fmla="*/ 1585913 w 1362"/>
                <a:gd name="T85" fmla="*/ 1068388 h 824"/>
                <a:gd name="T86" fmla="*/ 1633538 w 1362"/>
                <a:gd name="T87" fmla="*/ 1271588 h 824"/>
                <a:gd name="T88" fmla="*/ 1681163 w 1362"/>
                <a:gd name="T89" fmla="*/ 1235075 h 824"/>
                <a:gd name="T90" fmla="*/ 1717675 w 1362"/>
                <a:gd name="T91" fmla="*/ 1055688 h 824"/>
                <a:gd name="T92" fmla="*/ 1765300 w 1362"/>
                <a:gd name="T93" fmla="*/ 947738 h 824"/>
                <a:gd name="T94" fmla="*/ 1814513 w 1362"/>
                <a:gd name="T95" fmla="*/ 1031875 h 824"/>
                <a:gd name="T96" fmla="*/ 1838325 w 1362"/>
                <a:gd name="T97" fmla="*/ 1176338 h 824"/>
                <a:gd name="T98" fmla="*/ 1873250 w 1362"/>
                <a:gd name="T99" fmla="*/ 1295400 h 824"/>
                <a:gd name="T100" fmla="*/ 1909763 w 1362"/>
                <a:gd name="T101" fmla="*/ 1308100 h 824"/>
                <a:gd name="T102" fmla="*/ 1957388 w 1362"/>
                <a:gd name="T103" fmla="*/ 1211263 h 824"/>
                <a:gd name="T104" fmla="*/ 2030413 w 1362"/>
                <a:gd name="T105" fmla="*/ 1235075 h 8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62" h="824">
                  <a:moveTo>
                    <a:pt x="0" y="809"/>
                  </a:moveTo>
                  <a:lnTo>
                    <a:pt x="16" y="809"/>
                  </a:lnTo>
                  <a:lnTo>
                    <a:pt x="53" y="793"/>
                  </a:lnTo>
                  <a:lnTo>
                    <a:pt x="76" y="778"/>
                  </a:lnTo>
                  <a:lnTo>
                    <a:pt x="91" y="756"/>
                  </a:lnTo>
                  <a:lnTo>
                    <a:pt x="99" y="741"/>
                  </a:lnTo>
                  <a:lnTo>
                    <a:pt x="106" y="733"/>
                  </a:lnTo>
                  <a:lnTo>
                    <a:pt x="106" y="725"/>
                  </a:lnTo>
                  <a:lnTo>
                    <a:pt x="121" y="718"/>
                  </a:lnTo>
                  <a:lnTo>
                    <a:pt x="137" y="725"/>
                  </a:lnTo>
                  <a:lnTo>
                    <a:pt x="137" y="733"/>
                  </a:lnTo>
                  <a:lnTo>
                    <a:pt x="144" y="756"/>
                  </a:lnTo>
                  <a:lnTo>
                    <a:pt x="152" y="778"/>
                  </a:lnTo>
                  <a:lnTo>
                    <a:pt x="152" y="786"/>
                  </a:lnTo>
                  <a:lnTo>
                    <a:pt x="159" y="809"/>
                  </a:lnTo>
                  <a:lnTo>
                    <a:pt x="167" y="816"/>
                  </a:lnTo>
                  <a:lnTo>
                    <a:pt x="174" y="816"/>
                  </a:lnTo>
                  <a:lnTo>
                    <a:pt x="182" y="809"/>
                  </a:lnTo>
                  <a:lnTo>
                    <a:pt x="190" y="801"/>
                  </a:lnTo>
                  <a:lnTo>
                    <a:pt x="197" y="778"/>
                  </a:lnTo>
                  <a:lnTo>
                    <a:pt x="205" y="763"/>
                  </a:lnTo>
                  <a:lnTo>
                    <a:pt x="205" y="756"/>
                  </a:lnTo>
                  <a:lnTo>
                    <a:pt x="212" y="733"/>
                  </a:lnTo>
                  <a:lnTo>
                    <a:pt x="220" y="703"/>
                  </a:lnTo>
                  <a:lnTo>
                    <a:pt x="227" y="680"/>
                  </a:lnTo>
                  <a:lnTo>
                    <a:pt x="235" y="650"/>
                  </a:lnTo>
                  <a:lnTo>
                    <a:pt x="235" y="635"/>
                  </a:lnTo>
                  <a:lnTo>
                    <a:pt x="235" y="620"/>
                  </a:lnTo>
                  <a:lnTo>
                    <a:pt x="242" y="597"/>
                  </a:lnTo>
                  <a:lnTo>
                    <a:pt x="250" y="559"/>
                  </a:lnTo>
                  <a:lnTo>
                    <a:pt x="258" y="544"/>
                  </a:lnTo>
                  <a:lnTo>
                    <a:pt x="258" y="537"/>
                  </a:lnTo>
                  <a:lnTo>
                    <a:pt x="265" y="514"/>
                  </a:lnTo>
                  <a:lnTo>
                    <a:pt x="273" y="514"/>
                  </a:lnTo>
                  <a:lnTo>
                    <a:pt x="280" y="514"/>
                  </a:lnTo>
                  <a:lnTo>
                    <a:pt x="273" y="514"/>
                  </a:lnTo>
                  <a:lnTo>
                    <a:pt x="280" y="522"/>
                  </a:lnTo>
                  <a:lnTo>
                    <a:pt x="288" y="537"/>
                  </a:lnTo>
                  <a:lnTo>
                    <a:pt x="295" y="559"/>
                  </a:lnTo>
                  <a:lnTo>
                    <a:pt x="295" y="574"/>
                  </a:lnTo>
                  <a:lnTo>
                    <a:pt x="303" y="605"/>
                  </a:lnTo>
                  <a:lnTo>
                    <a:pt x="303" y="627"/>
                  </a:lnTo>
                  <a:lnTo>
                    <a:pt x="311" y="673"/>
                  </a:lnTo>
                  <a:lnTo>
                    <a:pt x="311" y="688"/>
                  </a:lnTo>
                  <a:lnTo>
                    <a:pt x="311" y="703"/>
                  </a:lnTo>
                  <a:lnTo>
                    <a:pt x="318" y="741"/>
                  </a:lnTo>
                  <a:lnTo>
                    <a:pt x="318" y="763"/>
                  </a:lnTo>
                  <a:lnTo>
                    <a:pt x="326" y="786"/>
                  </a:lnTo>
                  <a:lnTo>
                    <a:pt x="326" y="801"/>
                  </a:lnTo>
                  <a:lnTo>
                    <a:pt x="333" y="809"/>
                  </a:lnTo>
                  <a:lnTo>
                    <a:pt x="341" y="809"/>
                  </a:lnTo>
                  <a:lnTo>
                    <a:pt x="341" y="801"/>
                  </a:lnTo>
                  <a:lnTo>
                    <a:pt x="341" y="793"/>
                  </a:lnTo>
                  <a:lnTo>
                    <a:pt x="348" y="771"/>
                  </a:lnTo>
                  <a:lnTo>
                    <a:pt x="356" y="748"/>
                  </a:lnTo>
                  <a:lnTo>
                    <a:pt x="356" y="725"/>
                  </a:lnTo>
                  <a:lnTo>
                    <a:pt x="364" y="688"/>
                  </a:lnTo>
                  <a:lnTo>
                    <a:pt x="371" y="635"/>
                  </a:lnTo>
                  <a:lnTo>
                    <a:pt x="379" y="589"/>
                  </a:lnTo>
                  <a:lnTo>
                    <a:pt x="386" y="537"/>
                  </a:lnTo>
                  <a:lnTo>
                    <a:pt x="386" y="506"/>
                  </a:lnTo>
                  <a:lnTo>
                    <a:pt x="386" y="491"/>
                  </a:lnTo>
                  <a:lnTo>
                    <a:pt x="394" y="461"/>
                  </a:lnTo>
                  <a:lnTo>
                    <a:pt x="394" y="438"/>
                  </a:lnTo>
                  <a:lnTo>
                    <a:pt x="401" y="408"/>
                  </a:lnTo>
                  <a:lnTo>
                    <a:pt x="401" y="386"/>
                  </a:lnTo>
                  <a:lnTo>
                    <a:pt x="401" y="370"/>
                  </a:lnTo>
                  <a:lnTo>
                    <a:pt x="409" y="348"/>
                  </a:lnTo>
                  <a:lnTo>
                    <a:pt x="409" y="340"/>
                  </a:lnTo>
                  <a:lnTo>
                    <a:pt x="416" y="318"/>
                  </a:lnTo>
                  <a:lnTo>
                    <a:pt x="416" y="310"/>
                  </a:lnTo>
                  <a:lnTo>
                    <a:pt x="424" y="295"/>
                  </a:lnTo>
                  <a:lnTo>
                    <a:pt x="424" y="287"/>
                  </a:lnTo>
                  <a:lnTo>
                    <a:pt x="432" y="272"/>
                  </a:lnTo>
                  <a:lnTo>
                    <a:pt x="432" y="280"/>
                  </a:lnTo>
                  <a:lnTo>
                    <a:pt x="439" y="280"/>
                  </a:lnTo>
                  <a:lnTo>
                    <a:pt x="447" y="280"/>
                  </a:lnTo>
                  <a:lnTo>
                    <a:pt x="447" y="287"/>
                  </a:lnTo>
                  <a:lnTo>
                    <a:pt x="454" y="302"/>
                  </a:lnTo>
                  <a:lnTo>
                    <a:pt x="454" y="310"/>
                  </a:lnTo>
                  <a:lnTo>
                    <a:pt x="454" y="318"/>
                  </a:lnTo>
                  <a:lnTo>
                    <a:pt x="462" y="340"/>
                  </a:lnTo>
                  <a:lnTo>
                    <a:pt x="462" y="348"/>
                  </a:lnTo>
                  <a:lnTo>
                    <a:pt x="469" y="370"/>
                  </a:lnTo>
                  <a:lnTo>
                    <a:pt x="469" y="386"/>
                  </a:lnTo>
                  <a:lnTo>
                    <a:pt x="477" y="416"/>
                  </a:lnTo>
                  <a:lnTo>
                    <a:pt x="477" y="431"/>
                  </a:lnTo>
                  <a:lnTo>
                    <a:pt x="477" y="461"/>
                  </a:lnTo>
                  <a:lnTo>
                    <a:pt x="485" y="499"/>
                  </a:lnTo>
                  <a:lnTo>
                    <a:pt x="485" y="522"/>
                  </a:lnTo>
                  <a:lnTo>
                    <a:pt x="492" y="559"/>
                  </a:lnTo>
                  <a:lnTo>
                    <a:pt x="492" y="574"/>
                  </a:lnTo>
                  <a:lnTo>
                    <a:pt x="492" y="589"/>
                  </a:lnTo>
                  <a:lnTo>
                    <a:pt x="500" y="627"/>
                  </a:lnTo>
                  <a:lnTo>
                    <a:pt x="500" y="657"/>
                  </a:lnTo>
                  <a:lnTo>
                    <a:pt x="500" y="680"/>
                  </a:lnTo>
                  <a:lnTo>
                    <a:pt x="507" y="710"/>
                  </a:lnTo>
                  <a:lnTo>
                    <a:pt x="507" y="725"/>
                  </a:lnTo>
                  <a:lnTo>
                    <a:pt x="515" y="748"/>
                  </a:lnTo>
                  <a:lnTo>
                    <a:pt x="515" y="771"/>
                  </a:lnTo>
                  <a:lnTo>
                    <a:pt x="515" y="778"/>
                  </a:lnTo>
                  <a:lnTo>
                    <a:pt x="522" y="793"/>
                  </a:lnTo>
                  <a:lnTo>
                    <a:pt x="530" y="809"/>
                  </a:lnTo>
                  <a:lnTo>
                    <a:pt x="537" y="816"/>
                  </a:lnTo>
                  <a:lnTo>
                    <a:pt x="545" y="809"/>
                  </a:lnTo>
                  <a:lnTo>
                    <a:pt x="545" y="801"/>
                  </a:lnTo>
                  <a:lnTo>
                    <a:pt x="545" y="793"/>
                  </a:lnTo>
                  <a:lnTo>
                    <a:pt x="553" y="778"/>
                  </a:lnTo>
                  <a:lnTo>
                    <a:pt x="553" y="771"/>
                  </a:lnTo>
                  <a:lnTo>
                    <a:pt x="560" y="748"/>
                  </a:lnTo>
                  <a:lnTo>
                    <a:pt x="560" y="733"/>
                  </a:lnTo>
                  <a:lnTo>
                    <a:pt x="568" y="710"/>
                  </a:lnTo>
                  <a:lnTo>
                    <a:pt x="568" y="688"/>
                  </a:lnTo>
                  <a:lnTo>
                    <a:pt x="575" y="657"/>
                  </a:lnTo>
                  <a:lnTo>
                    <a:pt x="575" y="635"/>
                  </a:lnTo>
                  <a:lnTo>
                    <a:pt x="583" y="597"/>
                  </a:lnTo>
                  <a:lnTo>
                    <a:pt x="590" y="559"/>
                  </a:lnTo>
                  <a:lnTo>
                    <a:pt x="590" y="529"/>
                  </a:lnTo>
                  <a:lnTo>
                    <a:pt x="598" y="484"/>
                  </a:lnTo>
                  <a:lnTo>
                    <a:pt x="598" y="454"/>
                  </a:lnTo>
                  <a:lnTo>
                    <a:pt x="606" y="401"/>
                  </a:lnTo>
                  <a:lnTo>
                    <a:pt x="606" y="378"/>
                  </a:lnTo>
                  <a:lnTo>
                    <a:pt x="606" y="355"/>
                  </a:lnTo>
                  <a:lnTo>
                    <a:pt x="613" y="310"/>
                  </a:lnTo>
                  <a:lnTo>
                    <a:pt x="613" y="272"/>
                  </a:lnTo>
                  <a:lnTo>
                    <a:pt x="621" y="227"/>
                  </a:lnTo>
                  <a:lnTo>
                    <a:pt x="628" y="189"/>
                  </a:lnTo>
                  <a:lnTo>
                    <a:pt x="628" y="167"/>
                  </a:lnTo>
                  <a:lnTo>
                    <a:pt x="636" y="129"/>
                  </a:lnTo>
                  <a:lnTo>
                    <a:pt x="636" y="114"/>
                  </a:lnTo>
                  <a:lnTo>
                    <a:pt x="643" y="76"/>
                  </a:lnTo>
                  <a:lnTo>
                    <a:pt x="643" y="68"/>
                  </a:lnTo>
                  <a:lnTo>
                    <a:pt x="651" y="38"/>
                  </a:lnTo>
                  <a:lnTo>
                    <a:pt x="651" y="31"/>
                  </a:lnTo>
                  <a:lnTo>
                    <a:pt x="658" y="23"/>
                  </a:lnTo>
                  <a:lnTo>
                    <a:pt x="666" y="8"/>
                  </a:lnTo>
                  <a:lnTo>
                    <a:pt x="674" y="0"/>
                  </a:lnTo>
                  <a:lnTo>
                    <a:pt x="681" y="8"/>
                  </a:lnTo>
                  <a:lnTo>
                    <a:pt x="689" y="23"/>
                  </a:lnTo>
                  <a:lnTo>
                    <a:pt x="696" y="31"/>
                  </a:lnTo>
                  <a:lnTo>
                    <a:pt x="696" y="38"/>
                  </a:lnTo>
                  <a:lnTo>
                    <a:pt x="704" y="68"/>
                  </a:lnTo>
                  <a:lnTo>
                    <a:pt x="704" y="76"/>
                  </a:lnTo>
                  <a:lnTo>
                    <a:pt x="711" y="114"/>
                  </a:lnTo>
                  <a:lnTo>
                    <a:pt x="711" y="129"/>
                  </a:lnTo>
                  <a:lnTo>
                    <a:pt x="719" y="167"/>
                  </a:lnTo>
                  <a:lnTo>
                    <a:pt x="719" y="189"/>
                  </a:lnTo>
                  <a:lnTo>
                    <a:pt x="727" y="227"/>
                  </a:lnTo>
                  <a:lnTo>
                    <a:pt x="734" y="272"/>
                  </a:lnTo>
                  <a:lnTo>
                    <a:pt x="734" y="310"/>
                  </a:lnTo>
                  <a:lnTo>
                    <a:pt x="742" y="355"/>
                  </a:lnTo>
                  <a:lnTo>
                    <a:pt x="742" y="378"/>
                  </a:lnTo>
                  <a:lnTo>
                    <a:pt x="742" y="401"/>
                  </a:lnTo>
                  <a:lnTo>
                    <a:pt x="749" y="454"/>
                  </a:lnTo>
                  <a:lnTo>
                    <a:pt x="749" y="484"/>
                  </a:lnTo>
                  <a:lnTo>
                    <a:pt x="757" y="529"/>
                  </a:lnTo>
                  <a:lnTo>
                    <a:pt x="757" y="559"/>
                  </a:lnTo>
                  <a:lnTo>
                    <a:pt x="764" y="605"/>
                  </a:lnTo>
                  <a:lnTo>
                    <a:pt x="764" y="627"/>
                  </a:lnTo>
                  <a:lnTo>
                    <a:pt x="772" y="665"/>
                  </a:lnTo>
                  <a:lnTo>
                    <a:pt x="772" y="680"/>
                  </a:lnTo>
                  <a:lnTo>
                    <a:pt x="780" y="718"/>
                  </a:lnTo>
                  <a:lnTo>
                    <a:pt x="780" y="725"/>
                  </a:lnTo>
                  <a:lnTo>
                    <a:pt x="787" y="756"/>
                  </a:lnTo>
                  <a:lnTo>
                    <a:pt x="787" y="763"/>
                  </a:lnTo>
                  <a:lnTo>
                    <a:pt x="795" y="786"/>
                  </a:lnTo>
                  <a:lnTo>
                    <a:pt x="802" y="809"/>
                  </a:lnTo>
                  <a:lnTo>
                    <a:pt x="802" y="801"/>
                  </a:lnTo>
                  <a:lnTo>
                    <a:pt x="802" y="809"/>
                  </a:lnTo>
                  <a:lnTo>
                    <a:pt x="817" y="816"/>
                  </a:lnTo>
                  <a:lnTo>
                    <a:pt x="817" y="809"/>
                  </a:lnTo>
                  <a:lnTo>
                    <a:pt x="825" y="793"/>
                  </a:lnTo>
                  <a:lnTo>
                    <a:pt x="832" y="778"/>
                  </a:lnTo>
                  <a:lnTo>
                    <a:pt x="832" y="771"/>
                  </a:lnTo>
                  <a:lnTo>
                    <a:pt x="840" y="741"/>
                  </a:lnTo>
                  <a:lnTo>
                    <a:pt x="840" y="733"/>
                  </a:lnTo>
                  <a:lnTo>
                    <a:pt x="848" y="703"/>
                  </a:lnTo>
                  <a:lnTo>
                    <a:pt x="848" y="688"/>
                  </a:lnTo>
                  <a:lnTo>
                    <a:pt x="855" y="650"/>
                  </a:lnTo>
                  <a:lnTo>
                    <a:pt x="855" y="627"/>
                  </a:lnTo>
                  <a:lnTo>
                    <a:pt x="863" y="589"/>
                  </a:lnTo>
                  <a:lnTo>
                    <a:pt x="863" y="574"/>
                  </a:lnTo>
                  <a:lnTo>
                    <a:pt x="863" y="559"/>
                  </a:lnTo>
                  <a:lnTo>
                    <a:pt x="870" y="522"/>
                  </a:lnTo>
                  <a:lnTo>
                    <a:pt x="870" y="499"/>
                  </a:lnTo>
                  <a:lnTo>
                    <a:pt x="878" y="461"/>
                  </a:lnTo>
                  <a:lnTo>
                    <a:pt x="878" y="438"/>
                  </a:lnTo>
                  <a:lnTo>
                    <a:pt x="885" y="408"/>
                  </a:lnTo>
                  <a:lnTo>
                    <a:pt x="885" y="393"/>
                  </a:lnTo>
                  <a:lnTo>
                    <a:pt x="893" y="363"/>
                  </a:lnTo>
                  <a:lnTo>
                    <a:pt x="893" y="348"/>
                  </a:lnTo>
                  <a:lnTo>
                    <a:pt x="901" y="325"/>
                  </a:lnTo>
                  <a:lnTo>
                    <a:pt x="901" y="318"/>
                  </a:lnTo>
                  <a:lnTo>
                    <a:pt x="908" y="302"/>
                  </a:lnTo>
                  <a:lnTo>
                    <a:pt x="908" y="295"/>
                  </a:lnTo>
                  <a:lnTo>
                    <a:pt x="916" y="280"/>
                  </a:lnTo>
                  <a:lnTo>
                    <a:pt x="923" y="265"/>
                  </a:lnTo>
                  <a:lnTo>
                    <a:pt x="916" y="272"/>
                  </a:lnTo>
                  <a:lnTo>
                    <a:pt x="923" y="272"/>
                  </a:lnTo>
                  <a:lnTo>
                    <a:pt x="931" y="272"/>
                  </a:lnTo>
                  <a:lnTo>
                    <a:pt x="938" y="280"/>
                  </a:lnTo>
                  <a:lnTo>
                    <a:pt x="946" y="302"/>
                  </a:lnTo>
                  <a:lnTo>
                    <a:pt x="953" y="325"/>
                  </a:lnTo>
                  <a:lnTo>
                    <a:pt x="953" y="333"/>
                  </a:lnTo>
                  <a:lnTo>
                    <a:pt x="961" y="363"/>
                  </a:lnTo>
                  <a:lnTo>
                    <a:pt x="961" y="370"/>
                  </a:lnTo>
                  <a:lnTo>
                    <a:pt x="961" y="393"/>
                  </a:lnTo>
                  <a:lnTo>
                    <a:pt x="969" y="423"/>
                  </a:lnTo>
                  <a:lnTo>
                    <a:pt x="969" y="446"/>
                  </a:lnTo>
                  <a:lnTo>
                    <a:pt x="976" y="476"/>
                  </a:lnTo>
                  <a:lnTo>
                    <a:pt x="976" y="491"/>
                  </a:lnTo>
                  <a:lnTo>
                    <a:pt x="976" y="522"/>
                  </a:lnTo>
                  <a:lnTo>
                    <a:pt x="984" y="574"/>
                  </a:lnTo>
                  <a:lnTo>
                    <a:pt x="991" y="620"/>
                  </a:lnTo>
                  <a:lnTo>
                    <a:pt x="999" y="673"/>
                  </a:lnTo>
                  <a:lnTo>
                    <a:pt x="1006" y="710"/>
                  </a:lnTo>
                  <a:lnTo>
                    <a:pt x="1014" y="741"/>
                  </a:lnTo>
                  <a:lnTo>
                    <a:pt x="1014" y="763"/>
                  </a:lnTo>
                  <a:lnTo>
                    <a:pt x="1022" y="786"/>
                  </a:lnTo>
                  <a:lnTo>
                    <a:pt x="1029" y="801"/>
                  </a:lnTo>
                  <a:lnTo>
                    <a:pt x="1037" y="816"/>
                  </a:lnTo>
                  <a:lnTo>
                    <a:pt x="1044" y="816"/>
                  </a:lnTo>
                  <a:lnTo>
                    <a:pt x="1052" y="801"/>
                  </a:lnTo>
                  <a:lnTo>
                    <a:pt x="1052" y="793"/>
                  </a:lnTo>
                  <a:lnTo>
                    <a:pt x="1059" y="778"/>
                  </a:lnTo>
                  <a:lnTo>
                    <a:pt x="1067" y="748"/>
                  </a:lnTo>
                  <a:lnTo>
                    <a:pt x="1067" y="733"/>
                  </a:lnTo>
                  <a:lnTo>
                    <a:pt x="1067" y="718"/>
                  </a:lnTo>
                  <a:lnTo>
                    <a:pt x="1074" y="695"/>
                  </a:lnTo>
                  <a:lnTo>
                    <a:pt x="1082" y="665"/>
                  </a:lnTo>
                  <a:lnTo>
                    <a:pt x="1090" y="642"/>
                  </a:lnTo>
                  <a:lnTo>
                    <a:pt x="1090" y="635"/>
                  </a:lnTo>
                  <a:lnTo>
                    <a:pt x="1097" y="620"/>
                  </a:lnTo>
                  <a:lnTo>
                    <a:pt x="1105" y="605"/>
                  </a:lnTo>
                  <a:lnTo>
                    <a:pt x="1112" y="597"/>
                  </a:lnTo>
                  <a:lnTo>
                    <a:pt x="1120" y="597"/>
                  </a:lnTo>
                  <a:lnTo>
                    <a:pt x="1127" y="605"/>
                  </a:lnTo>
                  <a:lnTo>
                    <a:pt x="1135" y="620"/>
                  </a:lnTo>
                  <a:lnTo>
                    <a:pt x="1135" y="627"/>
                  </a:lnTo>
                  <a:lnTo>
                    <a:pt x="1143" y="650"/>
                  </a:lnTo>
                  <a:lnTo>
                    <a:pt x="1150" y="680"/>
                  </a:lnTo>
                  <a:lnTo>
                    <a:pt x="1150" y="688"/>
                  </a:lnTo>
                  <a:lnTo>
                    <a:pt x="1150" y="695"/>
                  </a:lnTo>
                  <a:lnTo>
                    <a:pt x="1158" y="725"/>
                  </a:lnTo>
                  <a:lnTo>
                    <a:pt x="1158" y="741"/>
                  </a:lnTo>
                  <a:lnTo>
                    <a:pt x="1165" y="763"/>
                  </a:lnTo>
                  <a:lnTo>
                    <a:pt x="1165" y="771"/>
                  </a:lnTo>
                  <a:lnTo>
                    <a:pt x="1173" y="793"/>
                  </a:lnTo>
                  <a:lnTo>
                    <a:pt x="1173" y="801"/>
                  </a:lnTo>
                  <a:lnTo>
                    <a:pt x="1180" y="816"/>
                  </a:lnTo>
                  <a:lnTo>
                    <a:pt x="1188" y="824"/>
                  </a:lnTo>
                  <a:lnTo>
                    <a:pt x="1188" y="816"/>
                  </a:lnTo>
                  <a:lnTo>
                    <a:pt x="1188" y="824"/>
                  </a:lnTo>
                  <a:lnTo>
                    <a:pt x="1196" y="824"/>
                  </a:lnTo>
                  <a:lnTo>
                    <a:pt x="1203" y="824"/>
                  </a:lnTo>
                  <a:lnTo>
                    <a:pt x="1211" y="816"/>
                  </a:lnTo>
                  <a:lnTo>
                    <a:pt x="1218" y="801"/>
                  </a:lnTo>
                  <a:lnTo>
                    <a:pt x="1226" y="786"/>
                  </a:lnTo>
                  <a:lnTo>
                    <a:pt x="1226" y="778"/>
                  </a:lnTo>
                  <a:lnTo>
                    <a:pt x="1233" y="763"/>
                  </a:lnTo>
                  <a:lnTo>
                    <a:pt x="1241" y="756"/>
                  </a:lnTo>
                  <a:lnTo>
                    <a:pt x="1248" y="748"/>
                  </a:lnTo>
                  <a:lnTo>
                    <a:pt x="1256" y="748"/>
                  </a:lnTo>
                  <a:lnTo>
                    <a:pt x="1271" y="763"/>
                  </a:lnTo>
                  <a:lnTo>
                    <a:pt x="1279" y="778"/>
                  </a:lnTo>
                  <a:lnTo>
                    <a:pt x="1294" y="793"/>
                  </a:lnTo>
                  <a:lnTo>
                    <a:pt x="1317" y="801"/>
                  </a:lnTo>
                  <a:lnTo>
                    <a:pt x="1347" y="809"/>
                  </a:lnTo>
                  <a:lnTo>
                    <a:pt x="1362" y="809"/>
                  </a:lnTo>
                </a:path>
              </a:pathLst>
            </a:custGeom>
            <a:noFill/>
            <a:ln w="47625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7348" name="Group 4"/>
            <p:cNvGrpSpPr>
              <a:grpSpLocks/>
            </p:cNvGrpSpPr>
            <p:nvPr/>
          </p:nvGrpSpPr>
          <p:grpSpPr bwMode="auto">
            <a:xfrm>
              <a:off x="5414963" y="2349500"/>
              <a:ext cx="3541712" cy="660400"/>
              <a:chOff x="3411" y="1480"/>
              <a:chExt cx="2231" cy="416"/>
            </a:xfrm>
          </p:grpSpPr>
          <p:sp>
            <p:nvSpPr>
              <p:cNvPr id="57393" name="Freeform 5"/>
              <p:cNvSpPr>
                <a:spLocks/>
              </p:cNvSpPr>
              <p:nvPr/>
            </p:nvSpPr>
            <p:spPr bwMode="auto">
              <a:xfrm>
                <a:off x="3623" y="1480"/>
                <a:ext cx="1649" cy="401"/>
              </a:xfrm>
              <a:custGeom>
                <a:avLst/>
                <a:gdLst>
                  <a:gd name="T0" fmla="*/ 0 w 1649"/>
                  <a:gd name="T1" fmla="*/ 401 h 401"/>
                  <a:gd name="T2" fmla="*/ 23 w 1649"/>
                  <a:gd name="T3" fmla="*/ 401 h 401"/>
                  <a:gd name="T4" fmla="*/ 68 w 1649"/>
                  <a:gd name="T5" fmla="*/ 401 h 401"/>
                  <a:gd name="T6" fmla="*/ 121 w 1649"/>
                  <a:gd name="T7" fmla="*/ 393 h 401"/>
                  <a:gd name="T8" fmla="*/ 151 w 1649"/>
                  <a:gd name="T9" fmla="*/ 393 h 401"/>
                  <a:gd name="T10" fmla="*/ 189 w 1649"/>
                  <a:gd name="T11" fmla="*/ 386 h 401"/>
                  <a:gd name="T12" fmla="*/ 234 w 1649"/>
                  <a:gd name="T13" fmla="*/ 370 h 401"/>
                  <a:gd name="T14" fmla="*/ 257 w 1649"/>
                  <a:gd name="T15" fmla="*/ 363 h 401"/>
                  <a:gd name="T16" fmla="*/ 287 w 1649"/>
                  <a:gd name="T17" fmla="*/ 348 h 401"/>
                  <a:gd name="T18" fmla="*/ 302 w 1649"/>
                  <a:gd name="T19" fmla="*/ 340 h 401"/>
                  <a:gd name="T20" fmla="*/ 333 w 1649"/>
                  <a:gd name="T21" fmla="*/ 325 h 401"/>
                  <a:gd name="T22" fmla="*/ 393 w 1649"/>
                  <a:gd name="T23" fmla="*/ 287 h 401"/>
                  <a:gd name="T24" fmla="*/ 446 w 1649"/>
                  <a:gd name="T25" fmla="*/ 242 h 401"/>
                  <a:gd name="T26" fmla="*/ 492 w 1649"/>
                  <a:gd name="T27" fmla="*/ 197 h 401"/>
                  <a:gd name="T28" fmla="*/ 522 w 1649"/>
                  <a:gd name="T29" fmla="*/ 166 h 401"/>
                  <a:gd name="T30" fmla="*/ 537 w 1649"/>
                  <a:gd name="T31" fmla="*/ 151 h 401"/>
                  <a:gd name="T32" fmla="*/ 560 w 1649"/>
                  <a:gd name="T33" fmla="*/ 129 h 401"/>
                  <a:gd name="T34" fmla="*/ 582 w 1649"/>
                  <a:gd name="T35" fmla="*/ 106 h 401"/>
                  <a:gd name="T36" fmla="*/ 613 w 1649"/>
                  <a:gd name="T37" fmla="*/ 83 h 401"/>
                  <a:gd name="T38" fmla="*/ 643 w 1649"/>
                  <a:gd name="T39" fmla="*/ 61 h 401"/>
                  <a:gd name="T40" fmla="*/ 673 w 1649"/>
                  <a:gd name="T41" fmla="*/ 46 h 401"/>
                  <a:gd name="T42" fmla="*/ 696 w 1649"/>
                  <a:gd name="T43" fmla="*/ 31 h 401"/>
                  <a:gd name="T44" fmla="*/ 718 w 1649"/>
                  <a:gd name="T45" fmla="*/ 23 h 401"/>
                  <a:gd name="T46" fmla="*/ 734 w 1649"/>
                  <a:gd name="T47" fmla="*/ 15 h 401"/>
                  <a:gd name="T48" fmla="*/ 749 w 1649"/>
                  <a:gd name="T49" fmla="*/ 8 h 401"/>
                  <a:gd name="T50" fmla="*/ 779 w 1649"/>
                  <a:gd name="T51" fmla="*/ 0 h 401"/>
                  <a:gd name="T52" fmla="*/ 802 w 1649"/>
                  <a:gd name="T53" fmla="*/ 0 h 401"/>
                  <a:gd name="T54" fmla="*/ 824 w 1649"/>
                  <a:gd name="T55" fmla="*/ 0 h 401"/>
                  <a:gd name="T56" fmla="*/ 855 w 1649"/>
                  <a:gd name="T57" fmla="*/ 0 h 401"/>
                  <a:gd name="T58" fmla="*/ 892 w 1649"/>
                  <a:gd name="T59" fmla="*/ 0 h 401"/>
                  <a:gd name="T60" fmla="*/ 908 w 1649"/>
                  <a:gd name="T61" fmla="*/ 0 h 401"/>
                  <a:gd name="T62" fmla="*/ 938 w 1649"/>
                  <a:gd name="T63" fmla="*/ 8 h 401"/>
                  <a:gd name="T64" fmla="*/ 953 w 1649"/>
                  <a:gd name="T65" fmla="*/ 15 h 401"/>
                  <a:gd name="T66" fmla="*/ 968 w 1649"/>
                  <a:gd name="T67" fmla="*/ 23 h 401"/>
                  <a:gd name="T68" fmla="*/ 991 w 1649"/>
                  <a:gd name="T69" fmla="*/ 31 h 401"/>
                  <a:gd name="T70" fmla="*/ 1021 w 1649"/>
                  <a:gd name="T71" fmla="*/ 46 h 401"/>
                  <a:gd name="T72" fmla="*/ 1044 w 1649"/>
                  <a:gd name="T73" fmla="*/ 61 h 401"/>
                  <a:gd name="T74" fmla="*/ 1066 w 1649"/>
                  <a:gd name="T75" fmla="*/ 83 h 401"/>
                  <a:gd name="T76" fmla="*/ 1097 w 1649"/>
                  <a:gd name="T77" fmla="*/ 106 h 401"/>
                  <a:gd name="T78" fmla="*/ 1119 w 1649"/>
                  <a:gd name="T79" fmla="*/ 129 h 401"/>
                  <a:gd name="T80" fmla="*/ 1150 w 1649"/>
                  <a:gd name="T81" fmla="*/ 159 h 401"/>
                  <a:gd name="T82" fmla="*/ 1157 w 1649"/>
                  <a:gd name="T83" fmla="*/ 174 h 401"/>
                  <a:gd name="T84" fmla="*/ 1172 w 1649"/>
                  <a:gd name="T85" fmla="*/ 197 h 401"/>
                  <a:gd name="T86" fmla="*/ 1195 w 1649"/>
                  <a:gd name="T87" fmla="*/ 227 h 401"/>
                  <a:gd name="T88" fmla="*/ 1218 w 1649"/>
                  <a:gd name="T89" fmla="*/ 250 h 401"/>
                  <a:gd name="T90" fmla="*/ 1248 w 1649"/>
                  <a:gd name="T91" fmla="*/ 272 h 401"/>
                  <a:gd name="T92" fmla="*/ 1271 w 1649"/>
                  <a:gd name="T93" fmla="*/ 295 h 401"/>
                  <a:gd name="T94" fmla="*/ 1286 w 1649"/>
                  <a:gd name="T95" fmla="*/ 310 h 401"/>
                  <a:gd name="T96" fmla="*/ 1316 w 1649"/>
                  <a:gd name="T97" fmla="*/ 325 h 401"/>
                  <a:gd name="T98" fmla="*/ 1346 w 1649"/>
                  <a:gd name="T99" fmla="*/ 340 h 401"/>
                  <a:gd name="T100" fmla="*/ 1361 w 1649"/>
                  <a:gd name="T101" fmla="*/ 348 h 401"/>
                  <a:gd name="T102" fmla="*/ 1392 w 1649"/>
                  <a:gd name="T103" fmla="*/ 363 h 401"/>
                  <a:gd name="T104" fmla="*/ 1452 w 1649"/>
                  <a:gd name="T105" fmla="*/ 378 h 401"/>
                  <a:gd name="T106" fmla="*/ 1535 w 1649"/>
                  <a:gd name="T107" fmla="*/ 393 h 401"/>
                  <a:gd name="T108" fmla="*/ 1603 w 1649"/>
                  <a:gd name="T109" fmla="*/ 393 h 401"/>
                  <a:gd name="T110" fmla="*/ 1649 w 1649"/>
                  <a:gd name="T111" fmla="*/ 393 h 40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649" h="401">
                    <a:moveTo>
                      <a:pt x="0" y="401"/>
                    </a:moveTo>
                    <a:lnTo>
                      <a:pt x="23" y="401"/>
                    </a:lnTo>
                    <a:lnTo>
                      <a:pt x="68" y="401"/>
                    </a:lnTo>
                    <a:lnTo>
                      <a:pt x="121" y="393"/>
                    </a:lnTo>
                    <a:lnTo>
                      <a:pt x="151" y="393"/>
                    </a:lnTo>
                    <a:lnTo>
                      <a:pt x="189" y="386"/>
                    </a:lnTo>
                    <a:lnTo>
                      <a:pt x="234" y="370"/>
                    </a:lnTo>
                    <a:lnTo>
                      <a:pt x="257" y="363"/>
                    </a:lnTo>
                    <a:lnTo>
                      <a:pt x="287" y="348"/>
                    </a:lnTo>
                    <a:lnTo>
                      <a:pt x="302" y="340"/>
                    </a:lnTo>
                    <a:lnTo>
                      <a:pt x="333" y="325"/>
                    </a:lnTo>
                    <a:lnTo>
                      <a:pt x="393" y="287"/>
                    </a:lnTo>
                    <a:lnTo>
                      <a:pt x="446" y="242"/>
                    </a:lnTo>
                    <a:lnTo>
                      <a:pt x="492" y="197"/>
                    </a:lnTo>
                    <a:lnTo>
                      <a:pt x="522" y="166"/>
                    </a:lnTo>
                    <a:lnTo>
                      <a:pt x="537" y="151"/>
                    </a:lnTo>
                    <a:lnTo>
                      <a:pt x="560" y="129"/>
                    </a:lnTo>
                    <a:lnTo>
                      <a:pt x="582" y="106"/>
                    </a:lnTo>
                    <a:lnTo>
                      <a:pt x="613" y="83"/>
                    </a:lnTo>
                    <a:lnTo>
                      <a:pt x="643" y="61"/>
                    </a:lnTo>
                    <a:lnTo>
                      <a:pt x="673" y="46"/>
                    </a:lnTo>
                    <a:lnTo>
                      <a:pt x="696" y="31"/>
                    </a:lnTo>
                    <a:lnTo>
                      <a:pt x="718" y="23"/>
                    </a:lnTo>
                    <a:lnTo>
                      <a:pt x="734" y="15"/>
                    </a:lnTo>
                    <a:lnTo>
                      <a:pt x="749" y="8"/>
                    </a:lnTo>
                    <a:lnTo>
                      <a:pt x="779" y="0"/>
                    </a:lnTo>
                    <a:lnTo>
                      <a:pt x="802" y="0"/>
                    </a:lnTo>
                    <a:lnTo>
                      <a:pt x="824" y="0"/>
                    </a:lnTo>
                    <a:lnTo>
                      <a:pt x="855" y="0"/>
                    </a:lnTo>
                    <a:lnTo>
                      <a:pt x="892" y="0"/>
                    </a:lnTo>
                    <a:lnTo>
                      <a:pt x="908" y="0"/>
                    </a:lnTo>
                    <a:lnTo>
                      <a:pt x="938" y="8"/>
                    </a:lnTo>
                    <a:lnTo>
                      <a:pt x="953" y="15"/>
                    </a:lnTo>
                    <a:lnTo>
                      <a:pt x="968" y="23"/>
                    </a:lnTo>
                    <a:lnTo>
                      <a:pt x="991" y="31"/>
                    </a:lnTo>
                    <a:lnTo>
                      <a:pt x="1021" y="46"/>
                    </a:lnTo>
                    <a:lnTo>
                      <a:pt x="1044" y="61"/>
                    </a:lnTo>
                    <a:lnTo>
                      <a:pt x="1066" y="83"/>
                    </a:lnTo>
                    <a:lnTo>
                      <a:pt x="1097" y="106"/>
                    </a:lnTo>
                    <a:lnTo>
                      <a:pt x="1119" y="129"/>
                    </a:lnTo>
                    <a:lnTo>
                      <a:pt x="1150" y="159"/>
                    </a:lnTo>
                    <a:lnTo>
                      <a:pt x="1157" y="174"/>
                    </a:lnTo>
                    <a:lnTo>
                      <a:pt x="1172" y="197"/>
                    </a:lnTo>
                    <a:lnTo>
                      <a:pt x="1195" y="227"/>
                    </a:lnTo>
                    <a:lnTo>
                      <a:pt x="1218" y="250"/>
                    </a:lnTo>
                    <a:lnTo>
                      <a:pt x="1248" y="272"/>
                    </a:lnTo>
                    <a:lnTo>
                      <a:pt x="1271" y="295"/>
                    </a:lnTo>
                    <a:lnTo>
                      <a:pt x="1286" y="310"/>
                    </a:lnTo>
                    <a:lnTo>
                      <a:pt x="1316" y="325"/>
                    </a:lnTo>
                    <a:lnTo>
                      <a:pt x="1346" y="340"/>
                    </a:lnTo>
                    <a:lnTo>
                      <a:pt x="1361" y="348"/>
                    </a:lnTo>
                    <a:lnTo>
                      <a:pt x="1392" y="363"/>
                    </a:lnTo>
                    <a:lnTo>
                      <a:pt x="1452" y="378"/>
                    </a:lnTo>
                    <a:lnTo>
                      <a:pt x="1535" y="393"/>
                    </a:lnTo>
                    <a:lnTo>
                      <a:pt x="1603" y="393"/>
                    </a:lnTo>
                    <a:lnTo>
                      <a:pt x="1649" y="39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7394" name="Group 6"/>
              <p:cNvGrpSpPr>
                <a:grpSpLocks/>
              </p:cNvGrpSpPr>
              <p:nvPr/>
            </p:nvGrpSpPr>
            <p:grpSpPr bwMode="auto">
              <a:xfrm>
                <a:off x="3411" y="1850"/>
                <a:ext cx="2231" cy="46"/>
                <a:chOff x="3411" y="1850"/>
                <a:chExt cx="2231" cy="46"/>
              </a:xfrm>
            </p:grpSpPr>
            <p:sp>
              <p:nvSpPr>
                <p:cNvPr id="57395" name="Freeform 7"/>
                <p:cNvSpPr>
                  <a:spLocks/>
                </p:cNvSpPr>
                <p:nvPr/>
              </p:nvSpPr>
              <p:spPr bwMode="auto">
                <a:xfrm>
                  <a:off x="5552" y="1850"/>
                  <a:ext cx="90" cy="46"/>
                </a:xfrm>
                <a:custGeom>
                  <a:avLst/>
                  <a:gdLst>
                    <a:gd name="T0" fmla="*/ 90 w 90"/>
                    <a:gd name="T1" fmla="*/ 23 h 46"/>
                    <a:gd name="T2" fmla="*/ 0 w 90"/>
                    <a:gd name="T3" fmla="*/ 46 h 46"/>
                    <a:gd name="T4" fmla="*/ 0 w 90"/>
                    <a:gd name="T5" fmla="*/ 23 h 46"/>
                    <a:gd name="T6" fmla="*/ 0 w 90"/>
                    <a:gd name="T7" fmla="*/ 0 h 46"/>
                    <a:gd name="T8" fmla="*/ 90 w 90"/>
                    <a:gd name="T9" fmla="*/ 23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90" y="23"/>
                      </a:moveTo>
                      <a:lnTo>
                        <a:pt x="0" y="46"/>
                      </a:lnTo>
                      <a:lnTo>
                        <a:pt x="0" y="23"/>
                      </a:lnTo>
                      <a:lnTo>
                        <a:pt x="0" y="0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396" name="Line 8"/>
                <p:cNvSpPr>
                  <a:spLocks noChangeShapeType="1"/>
                </p:cNvSpPr>
                <p:nvPr/>
              </p:nvSpPr>
              <p:spPr bwMode="auto">
                <a:xfrm>
                  <a:off x="3411" y="1873"/>
                  <a:ext cx="214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57349" name="Freeform 9"/>
            <p:cNvSpPr>
              <a:spLocks/>
            </p:cNvSpPr>
            <p:nvPr/>
          </p:nvSpPr>
          <p:spPr bwMode="auto">
            <a:xfrm>
              <a:off x="6148388" y="1677988"/>
              <a:ext cx="2160587" cy="1308100"/>
            </a:xfrm>
            <a:custGeom>
              <a:avLst/>
              <a:gdLst>
                <a:gd name="T0" fmla="*/ 119062 w 1361"/>
                <a:gd name="T1" fmla="*/ 1235075 h 824"/>
                <a:gd name="T2" fmla="*/ 179387 w 1361"/>
                <a:gd name="T3" fmla="*/ 1150938 h 824"/>
                <a:gd name="T4" fmla="*/ 239712 w 1361"/>
                <a:gd name="T5" fmla="*/ 1200150 h 824"/>
                <a:gd name="T6" fmla="*/ 274637 w 1361"/>
                <a:gd name="T7" fmla="*/ 1295400 h 824"/>
                <a:gd name="T8" fmla="*/ 323850 w 1361"/>
                <a:gd name="T9" fmla="*/ 1223963 h 824"/>
                <a:gd name="T10" fmla="*/ 358775 w 1361"/>
                <a:gd name="T11" fmla="*/ 1068388 h 824"/>
                <a:gd name="T12" fmla="*/ 384175 w 1361"/>
                <a:gd name="T13" fmla="*/ 935038 h 824"/>
                <a:gd name="T14" fmla="*/ 431800 w 1361"/>
                <a:gd name="T15" fmla="*/ 815975 h 824"/>
                <a:gd name="T16" fmla="*/ 479425 w 1361"/>
                <a:gd name="T17" fmla="*/ 900113 h 824"/>
                <a:gd name="T18" fmla="*/ 503237 w 1361"/>
                <a:gd name="T19" fmla="*/ 1079500 h 824"/>
                <a:gd name="T20" fmla="*/ 527050 w 1361"/>
                <a:gd name="T21" fmla="*/ 1247775 h 824"/>
                <a:gd name="T22" fmla="*/ 550862 w 1361"/>
                <a:gd name="T23" fmla="*/ 1258888 h 824"/>
                <a:gd name="T24" fmla="*/ 587375 w 1361"/>
                <a:gd name="T25" fmla="*/ 1092200 h 824"/>
                <a:gd name="T26" fmla="*/ 623887 w 1361"/>
                <a:gd name="T27" fmla="*/ 803275 h 824"/>
                <a:gd name="T28" fmla="*/ 647700 w 1361"/>
                <a:gd name="T29" fmla="*/ 647700 h 824"/>
                <a:gd name="T30" fmla="*/ 660400 w 1361"/>
                <a:gd name="T31" fmla="*/ 539750 h 824"/>
                <a:gd name="T32" fmla="*/ 684212 w 1361"/>
                <a:gd name="T33" fmla="*/ 455613 h 824"/>
                <a:gd name="T34" fmla="*/ 719137 w 1361"/>
                <a:gd name="T35" fmla="*/ 468313 h 824"/>
                <a:gd name="T36" fmla="*/ 742950 w 1361"/>
                <a:gd name="T37" fmla="*/ 563563 h 824"/>
                <a:gd name="T38" fmla="*/ 755650 w 1361"/>
                <a:gd name="T39" fmla="*/ 684213 h 824"/>
                <a:gd name="T40" fmla="*/ 779462 w 1361"/>
                <a:gd name="T41" fmla="*/ 887413 h 824"/>
                <a:gd name="T42" fmla="*/ 792162 w 1361"/>
                <a:gd name="T43" fmla="*/ 1031875 h 824"/>
                <a:gd name="T44" fmla="*/ 815975 w 1361"/>
                <a:gd name="T45" fmla="*/ 1187450 h 824"/>
                <a:gd name="T46" fmla="*/ 852487 w 1361"/>
                <a:gd name="T47" fmla="*/ 1295400 h 824"/>
                <a:gd name="T48" fmla="*/ 876300 w 1361"/>
                <a:gd name="T49" fmla="*/ 1258888 h 824"/>
                <a:gd name="T50" fmla="*/ 900112 w 1361"/>
                <a:gd name="T51" fmla="*/ 1163638 h 824"/>
                <a:gd name="T52" fmla="*/ 923925 w 1361"/>
                <a:gd name="T53" fmla="*/ 1008063 h 824"/>
                <a:gd name="T54" fmla="*/ 960437 w 1361"/>
                <a:gd name="T55" fmla="*/ 768350 h 824"/>
                <a:gd name="T56" fmla="*/ 971550 w 1361"/>
                <a:gd name="T57" fmla="*/ 563563 h 824"/>
                <a:gd name="T58" fmla="*/ 1008062 w 1361"/>
                <a:gd name="T59" fmla="*/ 300038 h 824"/>
                <a:gd name="T60" fmla="*/ 1031875 w 1361"/>
                <a:gd name="T61" fmla="*/ 120650 h 824"/>
                <a:gd name="T62" fmla="*/ 1055687 w 1361"/>
                <a:gd name="T63" fmla="*/ 23813 h 824"/>
                <a:gd name="T64" fmla="*/ 1103312 w 1361"/>
                <a:gd name="T65" fmla="*/ 36513 h 824"/>
                <a:gd name="T66" fmla="*/ 1128712 w 1361"/>
                <a:gd name="T67" fmla="*/ 168275 h 824"/>
                <a:gd name="T68" fmla="*/ 1152525 w 1361"/>
                <a:gd name="T69" fmla="*/ 360363 h 824"/>
                <a:gd name="T70" fmla="*/ 1176337 w 1361"/>
                <a:gd name="T71" fmla="*/ 600075 h 824"/>
                <a:gd name="T72" fmla="*/ 1200150 w 1361"/>
                <a:gd name="T73" fmla="*/ 839788 h 824"/>
                <a:gd name="T74" fmla="*/ 1223962 w 1361"/>
                <a:gd name="T75" fmla="*/ 1042988 h 824"/>
                <a:gd name="T76" fmla="*/ 1247775 w 1361"/>
                <a:gd name="T77" fmla="*/ 1187450 h 824"/>
                <a:gd name="T78" fmla="*/ 1284287 w 1361"/>
                <a:gd name="T79" fmla="*/ 1271588 h 824"/>
                <a:gd name="T80" fmla="*/ 1320800 w 1361"/>
                <a:gd name="T81" fmla="*/ 1258888 h 824"/>
                <a:gd name="T82" fmla="*/ 1344612 w 1361"/>
                <a:gd name="T83" fmla="*/ 1150938 h 824"/>
                <a:gd name="T84" fmla="*/ 1368425 w 1361"/>
                <a:gd name="T85" fmla="*/ 984250 h 824"/>
                <a:gd name="T86" fmla="*/ 1392237 w 1361"/>
                <a:gd name="T87" fmla="*/ 815975 h 824"/>
                <a:gd name="T88" fmla="*/ 1403350 w 1361"/>
                <a:gd name="T89" fmla="*/ 647700 h 824"/>
                <a:gd name="T90" fmla="*/ 1428750 w 1361"/>
                <a:gd name="T91" fmla="*/ 528638 h 824"/>
                <a:gd name="T92" fmla="*/ 1452562 w 1361"/>
                <a:gd name="T93" fmla="*/ 444500 h 824"/>
                <a:gd name="T94" fmla="*/ 1487487 w 1361"/>
                <a:gd name="T95" fmla="*/ 444500 h 824"/>
                <a:gd name="T96" fmla="*/ 1524000 w 1361"/>
                <a:gd name="T97" fmla="*/ 576263 h 824"/>
                <a:gd name="T98" fmla="*/ 1536700 w 1361"/>
                <a:gd name="T99" fmla="*/ 708025 h 824"/>
                <a:gd name="T100" fmla="*/ 1560512 w 1361"/>
                <a:gd name="T101" fmla="*/ 911225 h 824"/>
                <a:gd name="T102" fmla="*/ 1608137 w 1361"/>
                <a:gd name="T103" fmla="*/ 1163638 h 824"/>
                <a:gd name="T104" fmla="*/ 1655762 w 1361"/>
                <a:gd name="T105" fmla="*/ 1284288 h 824"/>
                <a:gd name="T106" fmla="*/ 1704975 w 1361"/>
                <a:gd name="T107" fmla="*/ 1150938 h 824"/>
                <a:gd name="T108" fmla="*/ 1739900 w 1361"/>
                <a:gd name="T109" fmla="*/ 1008063 h 824"/>
                <a:gd name="T110" fmla="*/ 1789112 w 1361"/>
                <a:gd name="T111" fmla="*/ 947738 h 824"/>
                <a:gd name="T112" fmla="*/ 1824037 w 1361"/>
                <a:gd name="T113" fmla="*/ 1079500 h 824"/>
                <a:gd name="T114" fmla="*/ 1847850 w 1361"/>
                <a:gd name="T115" fmla="*/ 1187450 h 824"/>
                <a:gd name="T116" fmla="*/ 1871662 w 1361"/>
                <a:gd name="T117" fmla="*/ 1271588 h 824"/>
                <a:gd name="T118" fmla="*/ 1920875 w 1361"/>
                <a:gd name="T119" fmla="*/ 1308100 h 824"/>
                <a:gd name="T120" fmla="*/ 1955800 w 1361"/>
                <a:gd name="T121" fmla="*/ 1235075 h 824"/>
                <a:gd name="T122" fmla="*/ 2005012 w 1361"/>
                <a:gd name="T123" fmla="*/ 1187450 h 824"/>
                <a:gd name="T124" fmla="*/ 2089150 w 1361"/>
                <a:gd name="T125" fmla="*/ 1271588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361" h="824">
                  <a:moveTo>
                    <a:pt x="0" y="809"/>
                  </a:moveTo>
                  <a:lnTo>
                    <a:pt x="15" y="809"/>
                  </a:lnTo>
                  <a:lnTo>
                    <a:pt x="52" y="793"/>
                  </a:lnTo>
                  <a:lnTo>
                    <a:pt x="75" y="778"/>
                  </a:lnTo>
                  <a:lnTo>
                    <a:pt x="98" y="756"/>
                  </a:lnTo>
                  <a:lnTo>
                    <a:pt x="105" y="741"/>
                  </a:lnTo>
                  <a:lnTo>
                    <a:pt x="113" y="733"/>
                  </a:lnTo>
                  <a:lnTo>
                    <a:pt x="113" y="725"/>
                  </a:lnTo>
                  <a:lnTo>
                    <a:pt x="128" y="718"/>
                  </a:lnTo>
                  <a:lnTo>
                    <a:pt x="143" y="725"/>
                  </a:lnTo>
                  <a:lnTo>
                    <a:pt x="143" y="733"/>
                  </a:lnTo>
                  <a:lnTo>
                    <a:pt x="151" y="756"/>
                  </a:lnTo>
                  <a:lnTo>
                    <a:pt x="158" y="778"/>
                  </a:lnTo>
                  <a:lnTo>
                    <a:pt x="158" y="786"/>
                  </a:lnTo>
                  <a:lnTo>
                    <a:pt x="166" y="809"/>
                  </a:lnTo>
                  <a:lnTo>
                    <a:pt x="173" y="816"/>
                  </a:lnTo>
                  <a:lnTo>
                    <a:pt x="189" y="809"/>
                  </a:lnTo>
                  <a:lnTo>
                    <a:pt x="196" y="793"/>
                  </a:lnTo>
                  <a:lnTo>
                    <a:pt x="196" y="786"/>
                  </a:lnTo>
                  <a:lnTo>
                    <a:pt x="204" y="771"/>
                  </a:lnTo>
                  <a:lnTo>
                    <a:pt x="211" y="741"/>
                  </a:lnTo>
                  <a:lnTo>
                    <a:pt x="211" y="733"/>
                  </a:lnTo>
                  <a:lnTo>
                    <a:pt x="219" y="703"/>
                  </a:lnTo>
                  <a:lnTo>
                    <a:pt x="226" y="673"/>
                  </a:lnTo>
                  <a:lnTo>
                    <a:pt x="234" y="642"/>
                  </a:lnTo>
                  <a:lnTo>
                    <a:pt x="234" y="627"/>
                  </a:lnTo>
                  <a:lnTo>
                    <a:pt x="234" y="612"/>
                  </a:lnTo>
                  <a:lnTo>
                    <a:pt x="242" y="589"/>
                  </a:lnTo>
                  <a:lnTo>
                    <a:pt x="249" y="567"/>
                  </a:lnTo>
                  <a:lnTo>
                    <a:pt x="257" y="537"/>
                  </a:lnTo>
                  <a:lnTo>
                    <a:pt x="264" y="522"/>
                  </a:lnTo>
                  <a:lnTo>
                    <a:pt x="272" y="514"/>
                  </a:lnTo>
                  <a:lnTo>
                    <a:pt x="287" y="514"/>
                  </a:lnTo>
                  <a:lnTo>
                    <a:pt x="295" y="537"/>
                  </a:lnTo>
                  <a:lnTo>
                    <a:pt x="302" y="552"/>
                  </a:lnTo>
                  <a:lnTo>
                    <a:pt x="302" y="567"/>
                  </a:lnTo>
                  <a:lnTo>
                    <a:pt x="310" y="597"/>
                  </a:lnTo>
                  <a:lnTo>
                    <a:pt x="310" y="620"/>
                  </a:lnTo>
                  <a:lnTo>
                    <a:pt x="317" y="665"/>
                  </a:lnTo>
                  <a:lnTo>
                    <a:pt x="317" y="680"/>
                  </a:lnTo>
                  <a:lnTo>
                    <a:pt x="317" y="695"/>
                  </a:lnTo>
                  <a:lnTo>
                    <a:pt x="325" y="741"/>
                  </a:lnTo>
                  <a:lnTo>
                    <a:pt x="325" y="756"/>
                  </a:lnTo>
                  <a:lnTo>
                    <a:pt x="332" y="786"/>
                  </a:lnTo>
                  <a:lnTo>
                    <a:pt x="332" y="793"/>
                  </a:lnTo>
                  <a:lnTo>
                    <a:pt x="340" y="809"/>
                  </a:lnTo>
                  <a:lnTo>
                    <a:pt x="347" y="809"/>
                  </a:lnTo>
                  <a:lnTo>
                    <a:pt x="347" y="793"/>
                  </a:lnTo>
                  <a:lnTo>
                    <a:pt x="355" y="771"/>
                  </a:lnTo>
                  <a:lnTo>
                    <a:pt x="363" y="748"/>
                  </a:lnTo>
                  <a:lnTo>
                    <a:pt x="363" y="725"/>
                  </a:lnTo>
                  <a:lnTo>
                    <a:pt x="370" y="688"/>
                  </a:lnTo>
                  <a:lnTo>
                    <a:pt x="378" y="635"/>
                  </a:lnTo>
                  <a:lnTo>
                    <a:pt x="385" y="589"/>
                  </a:lnTo>
                  <a:lnTo>
                    <a:pt x="393" y="537"/>
                  </a:lnTo>
                  <a:lnTo>
                    <a:pt x="393" y="506"/>
                  </a:lnTo>
                  <a:lnTo>
                    <a:pt x="393" y="491"/>
                  </a:lnTo>
                  <a:lnTo>
                    <a:pt x="400" y="461"/>
                  </a:lnTo>
                  <a:lnTo>
                    <a:pt x="400" y="438"/>
                  </a:lnTo>
                  <a:lnTo>
                    <a:pt x="408" y="408"/>
                  </a:lnTo>
                  <a:lnTo>
                    <a:pt x="408" y="386"/>
                  </a:lnTo>
                  <a:lnTo>
                    <a:pt x="408" y="370"/>
                  </a:lnTo>
                  <a:lnTo>
                    <a:pt x="416" y="348"/>
                  </a:lnTo>
                  <a:lnTo>
                    <a:pt x="416" y="340"/>
                  </a:lnTo>
                  <a:lnTo>
                    <a:pt x="423" y="318"/>
                  </a:lnTo>
                  <a:lnTo>
                    <a:pt x="423" y="310"/>
                  </a:lnTo>
                  <a:lnTo>
                    <a:pt x="423" y="302"/>
                  </a:lnTo>
                  <a:lnTo>
                    <a:pt x="431" y="287"/>
                  </a:lnTo>
                  <a:lnTo>
                    <a:pt x="438" y="272"/>
                  </a:lnTo>
                  <a:lnTo>
                    <a:pt x="438" y="280"/>
                  </a:lnTo>
                  <a:lnTo>
                    <a:pt x="446" y="280"/>
                  </a:lnTo>
                  <a:lnTo>
                    <a:pt x="453" y="295"/>
                  </a:lnTo>
                  <a:lnTo>
                    <a:pt x="461" y="310"/>
                  </a:lnTo>
                  <a:lnTo>
                    <a:pt x="461" y="325"/>
                  </a:lnTo>
                  <a:lnTo>
                    <a:pt x="461" y="333"/>
                  </a:lnTo>
                  <a:lnTo>
                    <a:pt x="468" y="355"/>
                  </a:lnTo>
                  <a:lnTo>
                    <a:pt x="468" y="363"/>
                  </a:lnTo>
                  <a:lnTo>
                    <a:pt x="476" y="393"/>
                  </a:lnTo>
                  <a:lnTo>
                    <a:pt x="476" y="416"/>
                  </a:lnTo>
                  <a:lnTo>
                    <a:pt x="476" y="431"/>
                  </a:lnTo>
                  <a:lnTo>
                    <a:pt x="484" y="469"/>
                  </a:lnTo>
                  <a:lnTo>
                    <a:pt x="484" y="491"/>
                  </a:lnTo>
                  <a:lnTo>
                    <a:pt x="484" y="522"/>
                  </a:lnTo>
                  <a:lnTo>
                    <a:pt x="491" y="559"/>
                  </a:lnTo>
                  <a:lnTo>
                    <a:pt x="491" y="574"/>
                  </a:lnTo>
                  <a:lnTo>
                    <a:pt x="491" y="589"/>
                  </a:lnTo>
                  <a:lnTo>
                    <a:pt x="499" y="627"/>
                  </a:lnTo>
                  <a:lnTo>
                    <a:pt x="499" y="650"/>
                  </a:lnTo>
                  <a:lnTo>
                    <a:pt x="506" y="688"/>
                  </a:lnTo>
                  <a:lnTo>
                    <a:pt x="506" y="703"/>
                  </a:lnTo>
                  <a:lnTo>
                    <a:pt x="506" y="725"/>
                  </a:lnTo>
                  <a:lnTo>
                    <a:pt x="514" y="748"/>
                  </a:lnTo>
                  <a:lnTo>
                    <a:pt x="514" y="763"/>
                  </a:lnTo>
                  <a:lnTo>
                    <a:pt x="521" y="786"/>
                  </a:lnTo>
                  <a:lnTo>
                    <a:pt x="529" y="801"/>
                  </a:lnTo>
                  <a:lnTo>
                    <a:pt x="537" y="816"/>
                  </a:lnTo>
                  <a:lnTo>
                    <a:pt x="544" y="816"/>
                  </a:lnTo>
                  <a:lnTo>
                    <a:pt x="544" y="809"/>
                  </a:lnTo>
                  <a:lnTo>
                    <a:pt x="552" y="801"/>
                  </a:lnTo>
                  <a:lnTo>
                    <a:pt x="552" y="793"/>
                  </a:lnTo>
                  <a:lnTo>
                    <a:pt x="559" y="778"/>
                  </a:lnTo>
                  <a:lnTo>
                    <a:pt x="559" y="771"/>
                  </a:lnTo>
                  <a:lnTo>
                    <a:pt x="567" y="748"/>
                  </a:lnTo>
                  <a:lnTo>
                    <a:pt x="567" y="733"/>
                  </a:lnTo>
                  <a:lnTo>
                    <a:pt x="574" y="710"/>
                  </a:lnTo>
                  <a:lnTo>
                    <a:pt x="574" y="688"/>
                  </a:lnTo>
                  <a:lnTo>
                    <a:pt x="582" y="657"/>
                  </a:lnTo>
                  <a:lnTo>
                    <a:pt x="582" y="635"/>
                  </a:lnTo>
                  <a:lnTo>
                    <a:pt x="589" y="597"/>
                  </a:lnTo>
                  <a:lnTo>
                    <a:pt x="597" y="559"/>
                  </a:lnTo>
                  <a:lnTo>
                    <a:pt x="597" y="529"/>
                  </a:lnTo>
                  <a:lnTo>
                    <a:pt x="605" y="484"/>
                  </a:lnTo>
                  <a:lnTo>
                    <a:pt x="605" y="454"/>
                  </a:lnTo>
                  <a:lnTo>
                    <a:pt x="612" y="401"/>
                  </a:lnTo>
                  <a:lnTo>
                    <a:pt x="612" y="378"/>
                  </a:lnTo>
                  <a:lnTo>
                    <a:pt x="612" y="355"/>
                  </a:lnTo>
                  <a:lnTo>
                    <a:pt x="620" y="310"/>
                  </a:lnTo>
                  <a:lnTo>
                    <a:pt x="620" y="272"/>
                  </a:lnTo>
                  <a:lnTo>
                    <a:pt x="627" y="227"/>
                  </a:lnTo>
                  <a:lnTo>
                    <a:pt x="635" y="189"/>
                  </a:lnTo>
                  <a:lnTo>
                    <a:pt x="635" y="167"/>
                  </a:lnTo>
                  <a:lnTo>
                    <a:pt x="642" y="129"/>
                  </a:lnTo>
                  <a:lnTo>
                    <a:pt x="642" y="114"/>
                  </a:lnTo>
                  <a:lnTo>
                    <a:pt x="650" y="76"/>
                  </a:lnTo>
                  <a:lnTo>
                    <a:pt x="650" y="68"/>
                  </a:lnTo>
                  <a:lnTo>
                    <a:pt x="658" y="38"/>
                  </a:lnTo>
                  <a:lnTo>
                    <a:pt x="658" y="31"/>
                  </a:lnTo>
                  <a:lnTo>
                    <a:pt x="665" y="15"/>
                  </a:lnTo>
                  <a:lnTo>
                    <a:pt x="673" y="0"/>
                  </a:lnTo>
                  <a:lnTo>
                    <a:pt x="680" y="0"/>
                  </a:lnTo>
                  <a:lnTo>
                    <a:pt x="688" y="8"/>
                  </a:lnTo>
                  <a:lnTo>
                    <a:pt x="695" y="23"/>
                  </a:lnTo>
                  <a:lnTo>
                    <a:pt x="703" y="46"/>
                  </a:lnTo>
                  <a:lnTo>
                    <a:pt x="703" y="61"/>
                  </a:lnTo>
                  <a:lnTo>
                    <a:pt x="711" y="83"/>
                  </a:lnTo>
                  <a:lnTo>
                    <a:pt x="711" y="106"/>
                  </a:lnTo>
                  <a:lnTo>
                    <a:pt x="718" y="136"/>
                  </a:lnTo>
                  <a:lnTo>
                    <a:pt x="718" y="159"/>
                  </a:lnTo>
                  <a:lnTo>
                    <a:pt x="726" y="197"/>
                  </a:lnTo>
                  <a:lnTo>
                    <a:pt x="726" y="227"/>
                  </a:lnTo>
                  <a:lnTo>
                    <a:pt x="733" y="272"/>
                  </a:lnTo>
                  <a:lnTo>
                    <a:pt x="733" y="310"/>
                  </a:lnTo>
                  <a:lnTo>
                    <a:pt x="741" y="355"/>
                  </a:lnTo>
                  <a:lnTo>
                    <a:pt x="741" y="378"/>
                  </a:lnTo>
                  <a:lnTo>
                    <a:pt x="741" y="401"/>
                  </a:lnTo>
                  <a:lnTo>
                    <a:pt x="748" y="454"/>
                  </a:lnTo>
                  <a:lnTo>
                    <a:pt x="748" y="484"/>
                  </a:lnTo>
                  <a:lnTo>
                    <a:pt x="756" y="529"/>
                  </a:lnTo>
                  <a:lnTo>
                    <a:pt x="763" y="567"/>
                  </a:lnTo>
                  <a:lnTo>
                    <a:pt x="763" y="597"/>
                  </a:lnTo>
                  <a:lnTo>
                    <a:pt x="771" y="635"/>
                  </a:lnTo>
                  <a:lnTo>
                    <a:pt x="771" y="657"/>
                  </a:lnTo>
                  <a:lnTo>
                    <a:pt x="779" y="688"/>
                  </a:lnTo>
                  <a:lnTo>
                    <a:pt x="779" y="703"/>
                  </a:lnTo>
                  <a:lnTo>
                    <a:pt x="786" y="733"/>
                  </a:lnTo>
                  <a:lnTo>
                    <a:pt x="786" y="748"/>
                  </a:lnTo>
                  <a:lnTo>
                    <a:pt x="794" y="771"/>
                  </a:lnTo>
                  <a:lnTo>
                    <a:pt x="794" y="778"/>
                  </a:lnTo>
                  <a:lnTo>
                    <a:pt x="801" y="793"/>
                  </a:lnTo>
                  <a:lnTo>
                    <a:pt x="809" y="801"/>
                  </a:lnTo>
                  <a:lnTo>
                    <a:pt x="809" y="809"/>
                  </a:lnTo>
                  <a:lnTo>
                    <a:pt x="816" y="809"/>
                  </a:lnTo>
                  <a:lnTo>
                    <a:pt x="824" y="809"/>
                  </a:lnTo>
                  <a:lnTo>
                    <a:pt x="832" y="793"/>
                  </a:lnTo>
                  <a:lnTo>
                    <a:pt x="839" y="771"/>
                  </a:lnTo>
                  <a:lnTo>
                    <a:pt x="839" y="763"/>
                  </a:lnTo>
                  <a:lnTo>
                    <a:pt x="847" y="741"/>
                  </a:lnTo>
                  <a:lnTo>
                    <a:pt x="847" y="725"/>
                  </a:lnTo>
                  <a:lnTo>
                    <a:pt x="854" y="695"/>
                  </a:lnTo>
                  <a:lnTo>
                    <a:pt x="854" y="680"/>
                  </a:lnTo>
                  <a:lnTo>
                    <a:pt x="862" y="642"/>
                  </a:lnTo>
                  <a:lnTo>
                    <a:pt x="862" y="620"/>
                  </a:lnTo>
                  <a:lnTo>
                    <a:pt x="869" y="582"/>
                  </a:lnTo>
                  <a:lnTo>
                    <a:pt x="869" y="567"/>
                  </a:lnTo>
                  <a:lnTo>
                    <a:pt x="869" y="552"/>
                  </a:lnTo>
                  <a:lnTo>
                    <a:pt x="877" y="514"/>
                  </a:lnTo>
                  <a:lnTo>
                    <a:pt x="877" y="491"/>
                  </a:lnTo>
                  <a:lnTo>
                    <a:pt x="884" y="454"/>
                  </a:lnTo>
                  <a:lnTo>
                    <a:pt x="884" y="423"/>
                  </a:lnTo>
                  <a:lnTo>
                    <a:pt x="884" y="408"/>
                  </a:lnTo>
                  <a:lnTo>
                    <a:pt x="892" y="378"/>
                  </a:lnTo>
                  <a:lnTo>
                    <a:pt x="892" y="363"/>
                  </a:lnTo>
                  <a:lnTo>
                    <a:pt x="900" y="340"/>
                  </a:lnTo>
                  <a:lnTo>
                    <a:pt x="900" y="333"/>
                  </a:lnTo>
                  <a:lnTo>
                    <a:pt x="907" y="310"/>
                  </a:lnTo>
                  <a:lnTo>
                    <a:pt x="907" y="302"/>
                  </a:lnTo>
                  <a:lnTo>
                    <a:pt x="907" y="295"/>
                  </a:lnTo>
                  <a:lnTo>
                    <a:pt x="915" y="280"/>
                  </a:lnTo>
                  <a:lnTo>
                    <a:pt x="922" y="265"/>
                  </a:lnTo>
                  <a:lnTo>
                    <a:pt x="930" y="265"/>
                  </a:lnTo>
                  <a:lnTo>
                    <a:pt x="937" y="272"/>
                  </a:lnTo>
                  <a:lnTo>
                    <a:pt x="937" y="280"/>
                  </a:lnTo>
                  <a:lnTo>
                    <a:pt x="945" y="302"/>
                  </a:lnTo>
                  <a:lnTo>
                    <a:pt x="953" y="325"/>
                  </a:lnTo>
                  <a:lnTo>
                    <a:pt x="953" y="333"/>
                  </a:lnTo>
                  <a:lnTo>
                    <a:pt x="960" y="363"/>
                  </a:lnTo>
                  <a:lnTo>
                    <a:pt x="960" y="370"/>
                  </a:lnTo>
                  <a:lnTo>
                    <a:pt x="960" y="393"/>
                  </a:lnTo>
                  <a:lnTo>
                    <a:pt x="968" y="423"/>
                  </a:lnTo>
                  <a:lnTo>
                    <a:pt x="968" y="446"/>
                  </a:lnTo>
                  <a:lnTo>
                    <a:pt x="975" y="476"/>
                  </a:lnTo>
                  <a:lnTo>
                    <a:pt x="975" y="491"/>
                  </a:lnTo>
                  <a:lnTo>
                    <a:pt x="983" y="522"/>
                  </a:lnTo>
                  <a:lnTo>
                    <a:pt x="983" y="574"/>
                  </a:lnTo>
                  <a:lnTo>
                    <a:pt x="990" y="620"/>
                  </a:lnTo>
                  <a:lnTo>
                    <a:pt x="998" y="665"/>
                  </a:lnTo>
                  <a:lnTo>
                    <a:pt x="1005" y="703"/>
                  </a:lnTo>
                  <a:lnTo>
                    <a:pt x="1013" y="733"/>
                  </a:lnTo>
                  <a:lnTo>
                    <a:pt x="1021" y="763"/>
                  </a:lnTo>
                  <a:lnTo>
                    <a:pt x="1028" y="786"/>
                  </a:lnTo>
                  <a:lnTo>
                    <a:pt x="1036" y="801"/>
                  </a:lnTo>
                  <a:lnTo>
                    <a:pt x="1043" y="809"/>
                  </a:lnTo>
                  <a:lnTo>
                    <a:pt x="1058" y="793"/>
                  </a:lnTo>
                  <a:lnTo>
                    <a:pt x="1066" y="771"/>
                  </a:lnTo>
                  <a:lnTo>
                    <a:pt x="1074" y="741"/>
                  </a:lnTo>
                  <a:lnTo>
                    <a:pt x="1074" y="725"/>
                  </a:lnTo>
                  <a:lnTo>
                    <a:pt x="1074" y="710"/>
                  </a:lnTo>
                  <a:lnTo>
                    <a:pt x="1081" y="688"/>
                  </a:lnTo>
                  <a:lnTo>
                    <a:pt x="1089" y="657"/>
                  </a:lnTo>
                  <a:lnTo>
                    <a:pt x="1096" y="635"/>
                  </a:lnTo>
                  <a:lnTo>
                    <a:pt x="1096" y="627"/>
                  </a:lnTo>
                  <a:lnTo>
                    <a:pt x="1104" y="605"/>
                  </a:lnTo>
                  <a:lnTo>
                    <a:pt x="1111" y="597"/>
                  </a:lnTo>
                  <a:lnTo>
                    <a:pt x="1127" y="597"/>
                  </a:lnTo>
                  <a:lnTo>
                    <a:pt x="1134" y="612"/>
                  </a:lnTo>
                  <a:lnTo>
                    <a:pt x="1142" y="635"/>
                  </a:lnTo>
                  <a:lnTo>
                    <a:pt x="1142" y="650"/>
                  </a:lnTo>
                  <a:lnTo>
                    <a:pt x="1149" y="680"/>
                  </a:lnTo>
                  <a:lnTo>
                    <a:pt x="1149" y="688"/>
                  </a:lnTo>
                  <a:lnTo>
                    <a:pt x="1149" y="695"/>
                  </a:lnTo>
                  <a:lnTo>
                    <a:pt x="1157" y="725"/>
                  </a:lnTo>
                  <a:lnTo>
                    <a:pt x="1164" y="748"/>
                  </a:lnTo>
                  <a:lnTo>
                    <a:pt x="1164" y="756"/>
                  </a:lnTo>
                  <a:lnTo>
                    <a:pt x="1172" y="778"/>
                  </a:lnTo>
                  <a:lnTo>
                    <a:pt x="1172" y="786"/>
                  </a:lnTo>
                  <a:lnTo>
                    <a:pt x="1179" y="801"/>
                  </a:lnTo>
                  <a:lnTo>
                    <a:pt x="1187" y="816"/>
                  </a:lnTo>
                  <a:lnTo>
                    <a:pt x="1195" y="824"/>
                  </a:lnTo>
                  <a:lnTo>
                    <a:pt x="1202" y="824"/>
                  </a:lnTo>
                  <a:lnTo>
                    <a:pt x="1210" y="824"/>
                  </a:lnTo>
                  <a:lnTo>
                    <a:pt x="1217" y="816"/>
                  </a:lnTo>
                  <a:lnTo>
                    <a:pt x="1225" y="801"/>
                  </a:lnTo>
                  <a:lnTo>
                    <a:pt x="1232" y="786"/>
                  </a:lnTo>
                  <a:lnTo>
                    <a:pt x="1232" y="778"/>
                  </a:lnTo>
                  <a:lnTo>
                    <a:pt x="1240" y="763"/>
                  </a:lnTo>
                  <a:lnTo>
                    <a:pt x="1248" y="756"/>
                  </a:lnTo>
                  <a:lnTo>
                    <a:pt x="1255" y="748"/>
                  </a:lnTo>
                  <a:lnTo>
                    <a:pt x="1263" y="748"/>
                  </a:lnTo>
                  <a:lnTo>
                    <a:pt x="1278" y="763"/>
                  </a:lnTo>
                  <a:lnTo>
                    <a:pt x="1285" y="778"/>
                  </a:lnTo>
                  <a:lnTo>
                    <a:pt x="1300" y="793"/>
                  </a:lnTo>
                  <a:lnTo>
                    <a:pt x="1316" y="801"/>
                  </a:lnTo>
                  <a:lnTo>
                    <a:pt x="1346" y="809"/>
                  </a:lnTo>
                  <a:lnTo>
                    <a:pt x="1361" y="809"/>
                  </a:lnTo>
                </a:path>
              </a:pathLst>
            </a:custGeom>
            <a:noFill/>
            <a:ln w="47625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52" name="Line 15"/>
            <p:cNvSpPr>
              <a:spLocks noChangeShapeType="1"/>
            </p:cNvSpPr>
            <p:nvPr/>
          </p:nvSpPr>
          <p:spPr bwMode="auto">
            <a:xfrm>
              <a:off x="6462713" y="1576388"/>
              <a:ext cx="127793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53" name="Line 16"/>
            <p:cNvSpPr>
              <a:spLocks noChangeShapeType="1"/>
            </p:cNvSpPr>
            <p:nvPr/>
          </p:nvSpPr>
          <p:spPr bwMode="auto">
            <a:xfrm>
              <a:off x="6565900" y="1576388"/>
              <a:ext cx="55403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54" name="Line 17"/>
            <p:cNvSpPr>
              <a:spLocks noChangeShapeType="1"/>
            </p:cNvSpPr>
            <p:nvPr/>
          </p:nvSpPr>
          <p:spPr bwMode="auto">
            <a:xfrm flipH="1">
              <a:off x="7205663" y="1576388"/>
              <a:ext cx="60166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355" name="Rectangle 18"/>
            <p:cNvSpPr>
              <a:spLocks noChangeArrowheads="1"/>
            </p:cNvSpPr>
            <p:nvPr/>
          </p:nvSpPr>
          <p:spPr bwMode="auto">
            <a:xfrm>
              <a:off x="6969125" y="825500"/>
              <a:ext cx="422275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242" tIns="24097" rIns="60242" bIns="24097">
              <a:spAutoFit/>
            </a:bodyPr>
            <a:lstStyle>
              <a:lvl1pPr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4600" b="1">
                  <a:latin typeface="Symbol" pitchFamily="18" charset="2"/>
                </a:rPr>
                <a:t></a:t>
              </a:r>
            </a:p>
          </p:txBody>
        </p:sp>
      </p:grpSp>
      <p:grpSp>
        <p:nvGrpSpPr>
          <p:cNvPr id="57356" name="Group 19"/>
          <p:cNvGrpSpPr>
            <a:grpSpLocks/>
          </p:cNvGrpSpPr>
          <p:nvPr/>
        </p:nvGrpSpPr>
        <p:grpSpPr bwMode="auto">
          <a:xfrm>
            <a:off x="762000" y="1223963"/>
            <a:ext cx="4302125" cy="2632075"/>
            <a:chOff x="480" y="771"/>
            <a:chExt cx="2710" cy="1658"/>
          </a:xfrm>
        </p:grpSpPr>
        <p:sp>
          <p:nvSpPr>
            <p:cNvPr id="57359" name="Rectangle 20"/>
            <p:cNvSpPr>
              <a:spLocks noChangeArrowheads="1"/>
            </p:cNvSpPr>
            <p:nvPr/>
          </p:nvSpPr>
          <p:spPr bwMode="auto">
            <a:xfrm>
              <a:off x="785" y="771"/>
              <a:ext cx="16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7360" name="Freeform 21"/>
            <p:cNvSpPr>
              <a:spLocks/>
            </p:cNvSpPr>
            <p:nvPr/>
          </p:nvSpPr>
          <p:spPr bwMode="auto">
            <a:xfrm>
              <a:off x="2181" y="1371"/>
              <a:ext cx="783" cy="715"/>
            </a:xfrm>
            <a:custGeom>
              <a:avLst/>
              <a:gdLst>
                <a:gd name="T0" fmla="*/ 105 w 783"/>
                <a:gd name="T1" fmla="*/ 0 h 715"/>
                <a:gd name="T2" fmla="*/ 783 w 783"/>
                <a:gd name="T3" fmla="*/ 407 h 715"/>
                <a:gd name="T4" fmla="*/ 18 w 783"/>
                <a:gd name="T5" fmla="*/ 715 h 715"/>
                <a:gd name="T6" fmla="*/ 26 w 783"/>
                <a:gd name="T7" fmla="*/ 516 h 715"/>
                <a:gd name="T8" fmla="*/ 774 w 783"/>
                <a:gd name="T9" fmla="*/ 417 h 715"/>
                <a:gd name="T10" fmla="*/ 0 w 783"/>
                <a:gd name="T11" fmla="*/ 179 h 715"/>
                <a:gd name="T12" fmla="*/ 105 w 783"/>
                <a:gd name="T13" fmla="*/ 0 h 7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3" h="715">
                  <a:moveTo>
                    <a:pt x="105" y="0"/>
                  </a:moveTo>
                  <a:lnTo>
                    <a:pt x="783" y="407"/>
                  </a:lnTo>
                  <a:lnTo>
                    <a:pt x="18" y="715"/>
                  </a:lnTo>
                  <a:lnTo>
                    <a:pt x="26" y="516"/>
                  </a:lnTo>
                  <a:lnTo>
                    <a:pt x="774" y="417"/>
                  </a:lnTo>
                  <a:lnTo>
                    <a:pt x="0" y="179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1" name="Freeform 22"/>
            <p:cNvSpPr>
              <a:spLocks/>
            </p:cNvSpPr>
            <p:nvPr/>
          </p:nvSpPr>
          <p:spPr bwMode="auto">
            <a:xfrm>
              <a:off x="678" y="1203"/>
              <a:ext cx="1453" cy="1200"/>
            </a:xfrm>
            <a:custGeom>
              <a:avLst/>
              <a:gdLst>
                <a:gd name="T0" fmla="*/ 1453 w 1453"/>
                <a:gd name="T1" fmla="*/ 0 h 1200"/>
                <a:gd name="T2" fmla="*/ 0 w 1453"/>
                <a:gd name="T3" fmla="*/ 337 h 1200"/>
                <a:gd name="T4" fmla="*/ 1444 w 1453"/>
                <a:gd name="T5" fmla="*/ 1200 h 1200"/>
                <a:gd name="T6" fmla="*/ 1453 w 1453"/>
                <a:gd name="T7" fmla="*/ 0 h 1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53" h="1200">
                  <a:moveTo>
                    <a:pt x="1453" y="0"/>
                  </a:moveTo>
                  <a:lnTo>
                    <a:pt x="0" y="337"/>
                  </a:lnTo>
                  <a:lnTo>
                    <a:pt x="1444" y="120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2" name="Line 23"/>
            <p:cNvSpPr>
              <a:spLocks noChangeShapeType="1"/>
            </p:cNvSpPr>
            <p:nvPr/>
          </p:nvSpPr>
          <p:spPr bwMode="auto">
            <a:xfrm>
              <a:off x="2233" y="2076"/>
              <a:ext cx="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3" name="Line 24"/>
            <p:cNvSpPr>
              <a:spLocks noChangeShapeType="1"/>
            </p:cNvSpPr>
            <p:nvPr/>
          </p:nvSpPr>
          <p:spPr bwMode="auto">
            <a:xfrm>
              <a:off x="1085" y="1719"/>
              <a:ext cx="193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364" name="Oval 25"/>
            <p:cNvSpPr>
              <a:spLocks noChangeArrowheads="1"/>
            </p:cNvSpPr>
            <p:nvPr/>
          </p:nvSpPr>
          <p:spPr bwMode="auto">
            <a:xfrm>
              <a:off x="2107" y="1068"/>
              <a:ext cx="157" cy="1361"/>
            </a:xfrm>
            <a:prstGeom prst="ellipse">
              <a:avLst/>
            </a:prstGeom>
            <a:solidFill>
              <a:srgbClr val="3399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57365" name="Group 26"/>
            <p:cNvGrpSpPr>
              <a:grpSpLocks/>
            </p:cNvGrpSpPr>
            <p:nvPr/>
          </p:nvGrpSpPr>
          <p:grpSpPr bwMode="auto">
            <a:xfrm>
              <a:off x="703" y="1571"/>
              <a:ext cx="2218" cy="237"/>
              <a:chOff x="703" y="1571"/>
              <a:chExt cx="2218" cy="237"/>
            </a:xfrm>
          </p:grpSpPr>
          <p:sp>
            <p:nvSpPr>
              <p:cNvPr id="57391" name="Freeform 27"/>
              <p:cNvSpPr>
                <a:spLocks/>
              </p:cNvSpPr>
              <p:nvPr/>
            </p:nvSpPr>
            <p:spPr bwMode="auto">
              <a:xfrm>
                <a:off x="2816" y="1748"/>
                <a:ext cx="105" cy="60"/>
              </a:xfrm>
              <a:custGeom>
                <a:avLst/>
                <a:gdLst>
                  <a:gd name="T0" fmla="*/ 105 w 105"/>
                  <a:gd name="T1" fmla="*/ 40 h 60"/>
                  <a:gd name="T2" fmla="*/ 0 w 105"/>
                  <a:gd name="T3" fmla="*/ 60 h 60"/>
                  <a:gd name="T4" fmla="*/ 0 w 105"/>
                  <a:gd name="T5" fmla="*/ 30 h 60"/>
                  <a:gd name="T6" fmla="*/ 0 w 105"/>
                  <a:gd name="T7" fmla="*/ 0 h 60"/>
                  <a:gd name="T8" fmla="*/ 105 w 105"/>
                  <a:gd name="T9" fmla="*/ 4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5" h="60">
                    <a:moveTo>
                      <a:pt x="105" y="40"/>
                    </a:moveTo>
                    <a:lnTo>
                      <a:pt x="0" y="6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05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2" name="Line 28"/>
              <p:cNvSpPr>
                <a:spLocks noChangeShapeType="1"/>
              </p:cNvSpPr>
              <p:nvPr/>
            </p:nvSpPr>
            <p:spPr bwMode="auto">
              <a:xfrm flipH="1" flipV="1">
                <a:off x="703" y="1571"/>
                <a:ext cx="2103" cy="207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7366" name="Group 29"/>
            <p:cNvGrpSpPr>
              <a:grpSpLocks/>
            </p:cNvGrpSpPr>
            <p:nvPr/>
          </p:nvGrpSpPr>
          <p:grpSpPr bwMode="auto">
            <a:xfrm>
              <a:off x="729" y="1619"/>
              <a:ext cx="2200" cy="198"/>
              <a:chOff x="729" y="1619"/>
              <a:chExt cx="2200" cy="198"/>
            </a:xfrm>
          </p:grpSpPr>
          <p:sp>
            <p:nvSpPr>
              <p:cNvPr id="57389" name="Freeform 30"/>
              <p:cNvSpPr>
                <a:spLocks/>
              </p:cNvSpPr>
              <p:nvPr/>
            </p:nvSpPr>
            <p:spPr bwMode="auto">
              <a:xfrm>
                <a:off x="2816" y="1619"/>
                <a:ext cx="113" cy="60"/>
              </a:xfrm>
              <a:custGeom>
                <a:avLst/>
                <a:gdLst>
                  <a:gd name="T0" fmla="*/ 113 w 113"/>
                  <a:gd name="T1" fmla="*/ 20 h 60"/>
                  <a:gd name="T2" fmla="*/ 9 w 113"/>
                  <a:gd name="T3" fmla="*/ 60 h 60"/>
                  <a:gd name="T4" fmla="*/ 9 w 113"/>
                  <a:gd name="T5" fmla="*/ 30 h 60"/>
                  <a:gd name="T6" fmla="*/ 0 w 113"/>
                  <a:gd name="T7" fmla="*/ 0 h 60"/>
                  <a:gd name="T8" fmla="*/ 113 w 113"/>
                  <a:gd name="T9" fmla="*/ 2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60">
                    <a:moveTo>
                      <a:pt x="113" y="20"/>
                    </a:moveTo>
                    <a:lnTo>
                      <a:pt x="9" y="60"/>
                    </a:lnTo>
                    <a:lnTo>
                      <a:pt x="9" y="30"/>
                    </a:lnTo>
                    <a:lnTo>
                      <a:pt x="0" y="0"/>
                    </a:lnTo>
                    <a:lnTo>
                      <a:pt x="113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0" name="Line 31"/>
              <p:cNvSpPr>
                <a:spLocks noChangeShapeType="1"/>
              </p:cNvSpPr>
              <p:nvPr/>
            </p:nvSpPr>
            <p:spPr bwMode="auto">
              <a:xfrm flipH="1">
                <a:off x="729" y="1649"/>
                <a:ext cx="2096" cy="16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7367" name="Oval 32"/>
            <p:cNvSpPr>
              <a:spLocks noChangeArrowheads="1"/>
            </p:cNvSpPr>
            <p:nvPr/>
          </p:nvSpPr>
          <p:spPr bwMode="auto">
            <a:xfrm>
              <a:off x="480" y="1425"/>
              <a:ext cx="175" cy="508"/>
            </a:xfrm>
            <a:prstGeom prst="ellipse">
              <a:avLst/>
            </a:prstGeom>
            <a:solidFill>
              <a:srgbClr val="FFFFFF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7368" name="Rectangle 33"/>
            <p:cNvSpPr>
              <a:spLocks noChangeArrowheads="1"/>
            </p:cNvSpPr>
            <p:nvPr/>
          </p:nvSpPr>
          <p:spPr bwMode="auto">
            <a:xfrm>
              <a:off x="546" y="1460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200" b="1">
                  <a:solidFill>
                    <a:srgbClr val="3399FF"/>
                  </a:solidFill>
                  <a:latin typeface="Times" pitchFamily="18" charset="0"/>
                </a:rPr>
                <a:t>*</a:t>
              </a:r>
              <a:endParaRPr lang="fr-FR" altLang="fr-FR" sz="2400">
                <a:solidFill>
                  <a:srgbClr val="3399FF"/>
                </a:solidFill>
                <a:latin typeface="Times New Roman" pitchFamily="18" charset="0"/>
              </a:endParaRPr>
            </a:p>
          </p:txBody>
        </p:sp>
        <p:sp>
          <p:nvSpPr>
            <p:cNvPr id="57369" name="Rectangle 34"/>
            <p:cNvSpPr>
              <a:spLocks noChangeArrowheads="1"/>
            </p:cNvSpPr>
            <p:nvPr/>
          </p:nvSpPr>
          <p:spPr bwMode="auto">
            <a:xfrm>
              <a:off x="529" y="1728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200" b="1">
                  <a:solidFill>
                    <a:schemeClr val="accent2"/>
                  </a:solidFill>
                  <a:latin typeface="Times" pitchFamily="18" charset="0"/>
                </a:rPr>
                <a:t>*</a:t>
              </a:r>
              <a:endParaRPr lang="fr-FR" altLang="fr-FR" sz="24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57370" name="Oval 35"/>
            <p:cNvSpPr>
              <a:spLocks noChangeArrowheads="1"/>
            </p:cNvSpPr>
            <p:nvPr/>
          </p:nvSpPr>
          <p:spPr bwMode="auto">
            <a:xfrm>
              <a:off x="2146" y="1352"/>
              <a:ext cx="70" cy="19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7371" name="Oval 36"/>
            <p:cNvSpPr>
              <a:spLocks noChangeArrowheads="1"/>
            </p:cNvSpPr>
            <p:nvPr/>
          </p:nvSpPr>
          <p:spPr bwMode="auto">
            <a:xfrm>
              <a:off x="2146" y="1350"/>
              <a:ext cx="71" cy="202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7372" name="Oval 37"/>
            <p:cNvSpPr>
              <a:spLocks noChangeArrowheads="1"/>
            </p:cNvSpPr>
            <p:nvPr/>
          </p:nvSpPr>
          <p:spPr bwMode="auto">
            <a:xfrm>
              <a:off x="2146" y="1897"/>
              <a:ext cx="70" cy="1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7373" name="Oval 38"/>
            <p:cNvSpPr>
              <a:spLocks noChangeArrowheads="1"/>
            </p:cNvSpPr>
            <p:nvPr/>
          </p:nvSpPr>
          <p:spPr bwMode="auto">
            <a:xfrm>
              <a:off x="2146" y="1895"/>
              <a:ext cx="71" cy="203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57374" name="Freeform 39"/>
            <p:cNvSpPr>
              <a:spLocks/>
            </p:cNvSpPr>
            <p:nvPr/>
          </p:nvSpPr>
          <p:spPr bwMode="auto">
            <a:xfrm>
              <a:off x="2895" y="1213"/>
              <a:ext cx="295" cy="1031"/>
            </a:xfrm>
            <a:custGeom>
              <a:avLst/>
              <a:gdLst>
                <a:gd name="T0" fmla="*/ 87 w 295"/>
                <a:gd name="T1" fmla="*/ 69 h 1031"/>
                <a:gd name="T2" fmla="*/ 295 w 295"/>
                <a:gd name="T3" fmla="*/ 228 h 1031"/>
                <a:gd name="T4" fmla="*/ 295 w 295"/>
                <a:gd name="T5" fmla="*/ 1031 h 1031"/>
                <a:gd name="T6" fmla="*/ 0 w 295"/>
                <a:gd name="T7" fmla="*/ 754 h 1031"/>
                <a:gd name="T8" fmla="*/ 0 w 295"/>
                <a:gd name="T9" fmla="*/ 0 h 1031"/>
                <a:gd name="T10" fmla="*/ 87 w 295"/>
                <a:gd name="T11" fmla="*/ 69 h 10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" h="1031">
                  <a:moveTo>
                    <a:pt x="87" y="69"/>
                  </a:moveTo>
                  <a:lnTo>
                    <a:pt x="295" y="228"/>
                  </a:lnTo>
                  <a:lnTo>
                    <a:pt x="295" y="1031"/>
                  </a:lnTo>
                  <a:lnTo>
                    <a:pt x="0" y="754"/>
                  </a:lnTo>
                  <a:lnTo>
                    <a:pt x="0" y="0"/>
                  </a:lnTo>
                  <a:lnTo>
                    <a:pt x="87" y="69"/>
                  </a:lnTo>
                  <a:close/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57375" name="Group 40"/>
            <p:cNvGrpSpPr>
              <a:grpSpLocks/>
            </p:cNvGrpSpPr>
            <p:nvPr/>
          </p:nvGrpSpPr>
          <p:grpSpPr bwMode="auto">
            <a:xfrm>
              <a:off x="2947" y="1558"/>
              <a:ext cx="114" cy="212"/>
              <a:chOff x="2947" y="1558"/>
              <a:chExt cx="114" cy="212"/>
            </a:xfrm>
          </p:grpSpPr>
          <p:sp>
            <p:nvSpPr>
              <p:cNvPr id="57384" name="Line 41"/>
              <p:cNvSpPr>
                <a:spLocks noChangeShapeType="1"/>
              </p:cNvSpPr>
              <p:nvPr/>
            </p:nvSpPr>
            <p:spPr bwMode="auto">
              <a:xfrm>
                <a:off x="2964" y="1562"/>
                <a:ext cx="96" cy="73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5" name="Line 42"/>
              <p:cNvSpPr>
                <a:spLocks noChangeShapeType="1"/>
              </p:cNvSpPr>
              <p:nvPr/>
            </p:nvSpPr>
            <p:spPr bwMode="auto">
              <a:xfrm>
                <a:off x="2955" y="1602"/>
                <a:ext cx="96" cy="73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6" name="Line 43"/>
              <p:cNvSpPr>
                <a:spLocks noChangeShapeType="1"/>
              </p:cNvSpPr>
              <p:nvPr/>
            </p:nvSpPr>
            <p:spPr bwMode="auto">
              <a:xfrm>
                <a:off x="2955" y="1641"/>
                <a:ext cx="87" cy="74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7" name="Line 44"/>
              <p:cNvSpPr>
                <a:spLocks noChangeShapeType="1"/>
              </p:cNvSpPr>
              <p:nvPr/>
            </p:nvSpPr>
            <p:spPr bwMode="auto">
              <a:xfrm>
                <a:off x="2947" y="1683"/>
                <a:ext cx="95" cy="6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8" name="Oval 45"/>
              <p:cNvSpPr>
                <a:spLocks noChangeArrowheads="1"/>
              </p:cNvSpPr>
              <p:nvPr/>
            </p:nvSpPr>
            <p:spPr bwMode="auto">
              <a:xfrm>
                <a:off x="2955" y="1558"/>
                <a:ext cx="106" cy="212"/>
              </a:xfrm>
              <a:prstGeom prst="ellipse">
                <a:avLst/>
              </a:prstGeom>
              <a:noFill/>
              <a:ln w="2698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57376" name="Group 46"/>
            <p:cNvGrpSpPr>
              <a:grpSpLocks/>
            </p:cNvGrpSpPr>
            <p:nvPr/>
          </p:nvGrpSpPr>
          <p:grpSpPr bwMode="auto">
            <a:xfrm>
              <a:off x="2947" y="1707"/>
              <a:ext cx="114" cy="212"/>
              <a:chOff x="2947" y="1707"/>
              <a:chExt cx="114" cy="212"/>
            </a:xfrm>
          </p:grpSpPr>
          <p:sp>
            <p:nvSpPr>
              <p:cNvPr id="57379" name="Line 47"/>
              <p:cNvSpPr>
                <a:spLocks noChangeShapeType="1"/>
              </p:cNvSpPr>
              <p:nvPr/>
            </p:nvSpPr>
            <p:spPr bwMode="auto">
              <a:xfrm>
                <a:off x="2964" y="1711"/>
                <a:ext cx="96" cy="73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0" name="Line 48"/>
              <p:cNvSpPr>
                <a:spLocks noChangeShapeType="1"/>
              </p:cNvSpPr>
              <p:nvPr/>
            </p:nvSpPr>
            <p:spPr bwMode="auto">
              <a:xfrm>
                <a:off x="2964" y="1750"/>
                <a:ext cx="87" cy="74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1" name="Line 49"/>
              <p:cNvSpPr>
                <a:spLocks noChangeShapeType="1"/>
              </p:cNvSpPr>
              <p:nvPr/>
            </p:nvSpPr>
            <p:spPr bwMode="auto">
              <a:xfrm>
                <a:off x="2955" y="1791"/>
                <a:ext cx="96" cy="6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2" name="Line 50"/>
              <p:cNvSpPr>
                <a:spLocks noChangeShapeType="1"/>
              </p:cNvSpPr>
              <p:nvPr/>
            </p:nvSpPr>
            <p:spPr bwMode="auto">
              <a:xfrm>
                <a:off x="2947" y="1832"/>
                <a:ext cx="95" cy="6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3" name="Oval 51"/>
              <p:cNvSpPr>
                <a:spLocks noChangeArrowheads="1"/>
              </p:cNvSpPr>
              <p:nvPr/>
            </p:nvSpPr>
            <p:spPr bwMode="auto">
              <a:xfrm>
                <a:off x="2955" y="1707"/>
                <a:ext cx="106" cy="212"/>
              </a:xfrm>
              <a:prstGeom prst="ellipse">
                <a:avLst/>
              </a:prstGeom>
              <a:noFill/>
              <a:ln w="2698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57377" name="Rectangle 52"/>
            <p:cNvSpPr>
              <a:spLocks noChangeArrowheads="1"/>
            </p:cNvSpPr>
            <p:nvPr/>
          </p:nvSpPr>
          <p:spPr bwMode="auto">
            <a:xfrm>
              <a:off x="929" y="1257"/>
              <a:ext cx="218" cy="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242" tIns="24097" rIns="60242" bIns="24097">
              <a:spAutoFit/>
            </a:bodyPr>
            <a:lstStyle>
              <a:lvl1pPr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3400" b="1">
                  <a:latin typeface="Symbol" pitchFamily="18" charset="2"/>
                </a:rPr>
                <a:t></a:t>
              </a:r>
            </a:p>
          </p:txBody>
        </p:sp>
        <p:sp>
          <p:nvSpPr>
            <p:cNvPr id="57378" name="Freeform 53"/>
            <p:cNvSpPr>
              <a:spLocks/>
            </p:cNvSpPr>
            <p:nvPr/>
          </p:nvSpPr>
          <p:spPr bwMode="auto">
            <a:xfrm>
              <a:off x="973" y="1600"/>
              <a:ext cx="18" cy="191"/>
            </a:xfrm>
            <a:custGeom>
              <a:avLst/>
              <a:gdLst>
                <a:gd name="T0" fmla="*/ 18 w 18"/>
                <a:gd name="T1" fmla="*/ 0 h 191"/>
                <a:gd name="T2" fmla="*/ 0 w 18"/>
                <a:gd name="T3" fmla="*/ 127 h 191"/>
                <a:gd name="T4" fmla="*/ 18 w 18"/>
                <a:gd name="T5" fmla="*/ 191 h 1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91">
                  <a:moveTo>
                    <a:pt x="18" y="0"/>
                  </a:moveTo>
                  <a:lnTo>
                    <a:pt x="0" y="127"/>
                  </a:lnTo>
                  <a:lnTo>
                    <a:pt x="18" y="191"/>
                  </a:lnTo>
                </a:path>
              </a:pathLst>
            </a:custGeom>
            <a:noFill/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57357" name="Text Box 54"/>
          <p:cNvSpPr txBox="1">
            <a:spLocks noChangeArrowheads="1"/>
          </p:cNvSpPr>
          <p:nvPr/>
        </p:nvSpPr>
        <p:spPr bwMode="auto">
          <a:xfrm>
            <a:off x="100242" y="1189038"/>
            <a:ext cx="700143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mtClean="0">
                <a:latin typeface="+mj-lt"/>
              </a:rPr>
              <a:t>source étendue = juxtaposition de points </a:t>
            </a:r>
            <a:r>
              <a:rPr lang="fr-FR" altLang="fr-FR">
                <a:latin typeface="+mj-lt"/>
              </a:rPr>
              <a:t>sources hors </a:t>
            </a:r>
            <a:r>
              <a:rPr lang="fr-FR" altLang="fr-FR" smtClean="0">
                <a:latin typeface="+mj-lt"/>
              </a:rPr>
              <a:t>d'axe, </a:t>
            </a:r>
          </a:p>
          <a:p>
            <a:r>
              <a:rPr lang="fr-FR" altLang="fr-FR" smtClean="0">
                <a:latin typeface="+mj-lt"/>
              </a:rPr>
              <a:t>chacun donne sa figure de franges, elles se superposent</a:t>
            </a:r>
            <a:endParaRPr lang="fr-FR" altLang="fr-FR">
              <a:latin typeface="+mj-lt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354013" y="3052764"/>
            <a:ext cx="8386762" cy="2752125"/>
            <a:chOff x="582613" y="3052764"/>
            <a:chExt cx="8386762" cy="2752125"/>
          </a:xfrm>
        </p:grpSpPr>
        <p:sp>
          <p:nvSpPr>
            <p:cNvPr id="57351" name="Rectangle 12"/>
            <p:cNvSpPr>
              <a:spLocks noChangeArrowheads="1"/>
            </p:cNvSpPr>
            <p:nvPr/>
          </p:nvSpPr>
          <p:spPr bwMode="auto">
            <a:xfrm>
              <a:off x="582613" y="3962400"/>
              <a:ext cx="7975600" cy="1842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0242" tIns="24097" rIns="60242" bIns="24097">
              <a:spAutoFit/>
            </a:bodyPr>
            <a:lstStyle>
              <a:lvl1pPr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2231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7000"/>
                </a:lnSpc>
              </a:pPr>
              <a:r>
                <a:rPr lang="fr-FR" altLang="fr-FR"/>
                <a:t>en écartant les </a:t>
              </a:r>
              <a:r>
                <a:rPr lang="fr-FR" altLang="fr-FR" smtClean="0"/>
                <a:t>trous ( B augmente)</a:t>
              </a:r>
              <a:endParaRPr lang="fr-FR" altLang="fr-FR"/>
            </a:p>
            <a:p>
              <a:pPr>
                <a:lnSpc>
                  <a:spcPct val="87000"/>
                </a:lnSpc>
              </a:pPr>
              <a:r>
                <a:rPr lang="fr-FR" altLang="fr-FR"/>
                <a:t>les franges deviennent plus </a:t>
              </a:r>
              <a:r>
                <a:rPr lang="fr-FR" altLang="fr-FR" smtClean="0"/>
                <a:t>fines mais </a:t>
              </a:r>
            </a:p>
            <a:p>
              <a:pPr>
                <a:lnSpc>
                  <a:spcPct val="87000"/>
                </a:lnSpc>
              </a:pPr>
              <a:r>
                <a:rPr lang="fr-FR" altLang="fr-FR"/>
                <a:t>l</a:t>
              </a:r>
              <a:r>
                <a:rPr lang="fr-FR" altLang="fr-FR" smtClean="0"/>
                <a:t>e diametre angulaire </a:t>
              </a:r>
              <a:r>
                <a:rPr lang="fr-FR" altLang="fr-FR"/>
                <a:t>ne change pas  ------&gt;  brouillage progressif</a:t>
              </a:r>
            </a:p>
            <a:p>
              <a:pPr>
                <a:lnSpc>
                  <a:spcPct val="87000"/>
                </a:lnSpc>
              </a:pPr>
              <a:endParaRPr lang="fr-FR" altLang="fr-FR"/>
            </a:p>
            <a:p>
              <a:pPr>
                <a:lnSpc>
                  <a:spcPct val="87000"/>
                </a:lnSpc>
              </a:pPr>
              <a:r>
                <a:rPr lang="fr-FR" altLang="fr-FR"/>
                <a:t>le contraste </a:t>
              </a:r>
              <a:r>
                <a:rPr lang="fr-FR" altLang="fr-FR" smtClean="0"/>
                <a:t> diminue (profondeur relative des oscillations ou </a:t>
              </a:r>
              <a:r>
                <a:rPr lang="fr-FR" altLang="fr-FR"/>
                <a:t>taux de modulation  de </a:t>
              </a:r>
              <a:r>
                <a:rPr lang="fr-FR" altLang="fr-FR" smtClean="0"/>
                <a:t>l'intensité)    on dit aussi Visibilité, notée V</a:t>
              </a:r>
            </a:p>
            <a:p>
              <a:pPr>
                <a:lnSpc>
                  <a:spcPct val="87000"/>
                </a:lnSpc>
              </a:pPr>
              <a:endParaRPr lang="fr-FR" altLang="fr-FR" sz="400" smtClean="0"/>
            </a:p>
            <a:p>
              <a:pPr>
                <a:lnSpc>
                  <a:spcPct val="87000"/>
                </a:lnSpc>
              </a:pPr>
              <a:endParaRPr lang="fr-FR" altLang="fr-FR" sz="400"/>
            </a:p>
            <a:p>
              <a:pPr>
                <a:lnSpc>
                  <a:spcPct val="87000"/>
                </a:lnSpc>
              </a:pPr>
              <a:r>
                <a:rPr lang="fr-FR" altLang="fr-FR"/>
                <a:t> </a:t>
              </a:r>
              <a:r>
                <a:rPr lang="fr-FR" altLang="fr-FR" smtClean="0"/>
                <a:t>                                           </a:t>
              </a:r>
              <a:r>
                <a:rPr lang="fr-FR" altLang="fr-FR" b="1" i="1" smtClean="0">
                  <a:solidFill>
                    <a:srgbClr val="FF0000"/>
                  </a:solidFill>
                </a:rPr>
                <a:t>Contraste </a:t>
              </a:r>
              <a:r>
                <a:rPr lang="fr-FR" altLang="fr-FR" b="1" i="1">
                  <a:solidFill>
                    <a:srgbClr val="FF0000"/>
                  </a:solidFill>
                </a:rPr>
                <a:t>= (Imax -Imin)/(Imax+Imin</a:t>
              </a:r>
              <a:r>
                <a:rPr lang="fr-FR" altLang="fr-FR" b="1" i="1" smtClean="0">
                  <a:solidFill>
                    <a:srgbClr val="FF0000"/>
                  </a:solidFill>
                </a:rPr>
                <a:t>) = V</a:t>
              </a:r>
              <a:endParaRPr lang="fr-FR" altLang="fr-FR" b="1" i="1">
                <a:solidFill>
                  <a:srgbClr val="FF0000"/>
                </a:solidFill>
              </a:endParaRPr>
            </a:p>
          </p:txBody>
        </p:sp>
        <p:grpSp>
          <p:nvGrpSpPr>
            <p:cNvPr id="2" name="Group 40"/>
            <p:cNvGrpSpPr>
              <a:grpSpLocks noChangeAspect="1"/>
            </p:cNvGrpSpPr>
            <p:nvPr/>
          </p:nvGrpSpPr>
          <p:grpSpPr bwMode="auto">
            <a:xfrm>
              <a:off x="5391150" y="3052764"/>
              <a:ext cx="3578225" cy="1312863"/>
              <a:chOff x="3396" y="1971"/>
              <a:chExt cx="2254" cy="827"/>
            </a:xfrm>
          </p:grpSpPr>
          <p:sp>
            <p:nvSpPr>
              <p:cNvPr id="3" name="AutoShape 39"/>
              <p:cNvSpPr>
                <a:spLocks noChangeAspect="1" noChangeArrowheads="1" noTextEdit="1"/>
              </p:cNvSpPr>
              <p:nvPr/>
            </p:nvSpPr>
            <p:spPr bwMode="auto">
              <a:xfrm>
                <a:off x="3396" y="1978"/>
                <a:ext cx="2254" cy="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" name="Freeform 41"/>
              <p:cNvSpPr>
                <a:spLocks/>
              </p:cNvSpPr>
              <p:nvPr/>
            </p:nvSpPr>
            <p:spPr bwMode="auto">
              <a:xfrm>
                <a:off x="3623" y="2362"/>
                <a:ext cx="1649" cy="398"/>
              </a:xfrm>
              <a:custGeom>
                <a:avLst/>
                <a:gdLst>
                  <a:gd name="T0" fmla="*/ 0 w 1649"/>
                  <a:gd name="T1" fmla="*/ 398 h 398"/>
                  <a:gd name="T2" fmla="*/ 23 w 1649"/>
                  <a:gd name="T3" fmla="*/ 398 h 398"/>
                  <a:gd name="T4" fmla="*/ 68 w 1649"/>
                  <a:gd name="T5" fmla="*/ 398 h 398"/>
                  <a:gd name="T6" fmla="*/ 121 w 1649"/>
                  <a:gd name="T7" fmla="*/ 391 h 398"/>
                  <a:gd name="T8" fmla="*/ 151 w 1649"/>
                  <a:gd name="T9" fmla="*/ 391 h 398"/>
                  <a:gd name="T10" fmla="*/ 189 w 1649"/>
                  <a:gd name="T11" fmla="*/ 383 h 398"/>
                  <a:gd name="T12" fmla="*/ 234 w 1649"/>
                  <a:gd name="T13" fmla="*/ 368 h 398"/>
                  <a:gd name="T14" fmla="*/ 257 w 1649"/>
                  <a:gd name="T15" fmla="*/ 361 h 398"/>
                  <a:gd name="T16" fmla="*/ 287 w 1649"/>
                  <a:gd name="T17" fmla="*/ 346 h 398"/>
                  <a:gd name="T18" fmla="*/ 302 w 1649"/>
                  <a:gd name="T19" fmla="*/ 338 h 398"/>
                  <a:gd name="T20" fmla="*/ 333 w 1649"/>
                  <a:gd name="T21" fmla="*/ 323 h 398"/>
                  <a:gd name="T22" fmla="*/ 393 w 1649"/>
                  <a:gd name="T23" fmla="*/ 286 h 398"/>
                  <a:gd name="T24" fmla="*/ 446 w 1649"/>
                  <a:gd name="T25" fmla="*/ 240 h 398"/>
                  <a:gd name="T26" fmla="*/ 492 w 1649"/>
                  <a:gd name="T27" fmla="*/ 195 h 398"/>
                  <a:gd name="T28" fmla="*/ 522 w 1649"/>
                  <a:gd name="T29" fmla="*/ 165 h 398"/>
                  <a:gd name="T30" fmla="*/ 537 w 1649"/>
                  <a:gd name="T31" fmla="*/ 150 h 398"/>
                  <a:gd name="T32" fmla="*/ 560 w 1649"/>
                  <a:gd name="T33" fmla="*/ 128 h 398"/>
                  <a:gd name="T34" fmla="*/ 582 w 1649"/>
                  <a:gd name="T35" fmla="*/ 105 h 398"/>
                  <a:gd name="T36" fmla="*/ 613 w 1649"/>
                  <a:gd name="T37" fmla="*/ 82 h 398"/>
                  <a:gd name="T38" fmla="*/ 643 w 1649"/>
                  <a:gd name="T39" fmla="*/ 60 h 398"/>
                  <a:gd name="T40" fmla="*/ 673 w 1649"/>
                  <a:gd name="T41" fmla="*/ 45 h 398"/>
                  <a:gd name="T42" fmla="*/ 696 w 1649"/>
                  <a:gd name="T43" fmla="*/ 30 h 398"/>
                  <a:gd name="T44" fmla="*/ 718 w 1649"/>
                  <a:gd name="T45" fmla="*/ 22 h 398"/>
                  <a:gd name="T46" fmla="*/ 734 w 1649"/>
                  <a:gd name="T47" fmla="*/ 15 h 398"/>
                  <a:gd name="T48" fmla="*/ 749 w 1649"/>
                  <a:gd name="T49" fmla="*/ 7 h 398"/>
                  <a:gd name="T50" fmla="*/ 779 w 1649"/>
                  <a:gd name="T51" fmla="*/ 0 h 398"/>
                  <a:gd name="T52" fmla="*/ 802 w 1649"/>
                  <a:gd name="T53" fmla="*/ 0 h 398"/>
                  <a:gd name="T54" fmla="*/ 824 w 1649"/>
                  <a:gd name="T55" fmla="*/ 0 h 398"/>
                  <a:gd name="T56" fmla="*/ 855 w 1649"/>
                  <a:gd name="T57" fmla="*/ 0 h 398"/>
                  <a:gd name="T58" fmla="*/ 892 w 1649"/>
                  <a:gd name="T59" fmla="*/ 0 h 398"/>
                  <a:gd name="T60" fmla="*/ 908 w 1649"/>
                  <a:gd name="T61" fmla="*/ 0 h 398"/>
                  <a:gd name="T62" fmla="*/ 938 w 1649"/>
                  <a:gd name="T63" fmla="*/ 7 h 398"/>
                  <a:gd name="T64" fmla="*/ 953 w 1649"/>
                  <a:gd name="T65" fmla="*/ 15 h 398"/>
                  <a:gd name="T66" fmla="*/ 968 w 1649"/>
                  <a:gd name="T67" fmla="*/ 22 h 398"/>
                  <a:gd name="T68" fmla="*/ 991 w 1649"/>
                  <a:gd name="T69" fmla="*/ 30 h 398"/>
                  <a:gd name="T70" fmla="*/ 1021 w 1649"/>
                  <a:gd name="T71" fmla="*/ 45 h 398"/>
                  <a:gd name="T72" fmla="*/ 1044 w 1649"/>
                  <a:gd name="T73" fmla="*/ 60 h 398"/>
                  <a:gd name="T74" fmla="*/ 1066 w 1649"/>
                  <a:gd name="T75" fmla="*/ 82 h 398"/>
                  <a:gd name="T76" fmla="*/ 1097 w 1649"/>
                  <a:gd name="T77" fmla="*/ 105 h 398"/>
                  <a:gd name="T78" fmla="*/ 1119 w 1649"/>
                  <a:gd name="T79" fmla="*/ 128 h 398"/>
                  <a:gd name="T80" fmla="*/ 1150 w 1649"/>
                  <a:gd name="T81" fmla="*/ 158 h 398"/>
                  <a:gd name="T82" fmla="*/ 1157 w 1649"/>
                  <a:gd name="T83" fmla="*/ 173 h 398"/>
                  <a:gd name="T84" fmla="*/ 1172 w 1649"/>
                  <a:gd name="T85" fmla="*/ 195 h 398"/>
                  <a:gd name="T86" fmla="*/ 1195 w 1649"/>
                  <a:gd name="T87" fmla="*/ 225 h 398"/>
                  <a:gd name="T88" fmla="*/ 1218 w 1649"/>
                  <a:gd name="T89" fmla="*/ 248 h 398"/>
                  <a:gd name="T90" fmla="*/ 1248 w 1649"/>
                  <a:gd name="T91" fmla="*/ 270 h 398"/>
                  <a:gd name="T92" fmla="*/ 1271 w 1649"/>
                  <a:gd name="T93" fmla="*/ 293 h 398"/>
                  <a:gd name="T94" fmla="*/ 1286 w 1649"/>
                  <a:gd name="T95" fmla="*/ 308 h 398"/>
                  <a:gd name="T96" fmla="*/ 1316 w 1649"/>
                  <a:gd name="T97" fmla="*/ 323 h 398"/>
                  <a:gd name="T98" fmla="*/ 1346 w 1649"/>
                  <a:gd name="T99" fmla="*/ 338 h 398"/>
                  <a:gd name="T100" fmla="*/ 1361 w 1649"/>
                  <a:gd name="T101" fmla="*/ 346 h 398"/>
                  <a:gd name="T102" fmla="*/ 1392 w 1649"/>
                  <a:gd name="T103" fmla="*/ 361 h 398"/>
                  <a:gd name="T104" fmla="*/ 1452 w 1649"/>
                  <a:gd name="T105" fmla="*/ 376 h 398"/>
                  <a:gd name="T106" fmla="*/ 1528 w 1649"/>
                  <a:gd name="T107" fmla="*/ 391 h 398"/>
                  <a:gd name="T108" fmla="*/ 1611 w 1649"/>
                  <a:gd name="T109" fmla="*/ 398 h 398"/>
                  <a:gd name="T110" fmla="*/ 1649 w 1649"/>
                  <a:gd name="T111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49" h="398">
                    <a:moveTo>
                      <a:pt x="0" y="398"/>
                    </a:moveTo>
                    <a:lnTo>
                      <a:pt x="23" y="398"/>
                    </a:lnTo>
                    <a:lnTo>
                      <a:pt x="68" y="398"/>
                    </a:lnTo>
                    <a:lnTo>
                      <a:pt x="121" y="391"/>
                    </a:lnTo>
                    <a:lnTo>
                      <a:pt x="151" y="391"/>
                    </a:lnTo>
                    <a:lnTo>
                      <a:pt x="189" y="383"/>
                    </a:lnTo>
                    <a:lnTo>
                      <a:pt x="234" y="368"/>
                    </a:lnTo>
                    <a:lnTo>
                      <a:pt x="257" y="361"/>
                    </a:lnTo>
                    <a:lnTo>
                      <a:pt x="287" y="346"/>
                    </a:lnTo>
                    <a:lnTo>
                      <a:pt x="302" y="338"/>
                    </a:lnTo>
                    <a:lnTo>
                      <a:pt x="333" y="323"/>
                    </a:lnTo>
                    <a:lnTo>
                      <a:pt x="393" y="286"/>
                    </a:lnTo>
                    <a:lnTo>
                      <a:pt x="446" y="240"/>
                    </a:lnTo>
                    <a:lnTo>
                      <a:pt x="492" y="195"/>
                    </a:lnTo>
                    <a:lnTo>
                      <a:pt x="522" y="165"/>
                    </a:lnTo>
                    <a:lnTo>
                      <a:pt x="537" y="150"/>
                    </a:lnTo>
                    <a:lnTo>
                      <a:pt x="560" y="128"/>
                    </a:lnTo>
                    <a:lnTo>
                      <a:pt x="582" y="105"/>
                    </a:lnTo>
                    <a:lnTo>
                      <a:pt x="613" y="82"/>
                    </a:lnTo>
                    <a:lnTo>
                      <a:pt x="643" y="60"/>
                    </a:lnTo>
                    <a:lnTo>
                      <a:pt x="673" y="45"/>
                    </a:lnTo>
                    <a:lnTo>
                      <a:pt x="696" y="30"/>
                    </a:lnTo>
                    <a:lnTo>
                      <a:pt x="718" y="22"/>
                    </a:lnTo>
                    <a:lnTo>
                      <a:pt x="734" y="15"/>
                    </a:lnTo>
                    <a:lnTo>
                      <a:pt x="749" y="7"/>
                    </a:lnTo>
                    <a:lnTo>
                      <a:pt x="779" y="0"/>
                    </a:lnTo>
                    <a:lnTo>
                      <a:pt x="802" y="0"/>
                    </a:lnTo>
                    <a:lnTo>
                      <a:pt x="824" y="0"/>
                    </a:lnTo>
                    <a:lnTo>
                      <a:pt x="855" y="0"/>
                    </a:lnTo>
                    <a:lnTo>
                      <a:pt x="892" y="0"/>
                    </a:lnTo>
                    <a:lnTo>
                      <a:pt x="908" y="0"/>
                    </a:lnTo>
                    <a:lnTo>
                      <a:pt x="938" y="7"/>
                    </a:lnTo>
                    <a:lnTo>
                      <a:pt x="953" y="15"/>
                    </a:lnTo>
                    <a:lnTo>
                      <a:pt x="968" y="22"/>
                    </a:lnTo>
                    <a:lnTo>
                      <a:pt x="991" y="30"/>
                    </a:lnTo>
                    <a:lnTo>
                      <a:pt x="1021" y="45"/>
                    </a:lnTo>
                    <a:lnTo>
                      <a:pt x="1044" y="60"/>
                    </a:lnTo>
                    <a:lnTo>
                      <a:pt x="1066" y="82"/>
                    </a:lnTo>
                    <a:lnTo>
                      <a:pt x="1097" y="105"/>
                    </a:lnTo>
                    <a:lnTo>
                      <a:pt x="1119" y="128"/>
                    </a:lnTo>
                    <a:lnTo>
                      <a:pt x="1150" y="158"/>
                    </a:lnTo>
                    <a:lnTo>
                      <a:pt x="1157" y="173"/>
                    </a:lnTo>
                    <a:lnTo>
                      <a:pt x="1172" y="195"/>
                    </a:lnTo>
                    <a:lnTo>
                      <a:pt x="1195" y="225"/>
                    </a:lnTo>
                    <a:lnTo>
                      <a:pt x="1218" y="248"/>
                    </a:lnTo>
                    <a:lnTo>
                      <a:pt x="1248" y="270"/>
                    </a:lnTo>
                    <a:lnTo>
                      <a:pt x="1271" y="293"/>
                    </a:lnTo>
                    <a:lnTo>
                      <a:pt x="1286" y="308"/>
                    </a:lnTo>
                    <a:lnTo>
                      <a:pt x="1316" y="323"/>
                    </a:lnTo>
                    <a:lnTo>
                      <a:pt x="1346" y="338"/>
                    </a:lnTo>
                    <a:lnTo>
                      <a:pt x="1361" y="346"/>
                    </a:lnTo>
                    <a:lnTo>
                      <a:pt x="1392" y="361"/>
                    </a:lnTo>
                    <a:lnTo>
                      <a:pt x="1452" y="376"/>
                    </a:lnTo>
                    <a:lnTo>
                      <a:pt x="1528" y="391"/>
                    </a:lnTo>
                    <a:lnTo>
                      <a:pt x="1611" y="398"/>
                    </a:lnTo>
                    <a:lnTo>
                      <a:pt x="1649" y="39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" name="Freeform 42"/>
              <p:cNvSpPr>
                <a:spLocks/>
              </p:cNvSpPr>
              <p:nvPr/>
            </p:nvSpPr>
            <p:spPr bwMode="auto">
              <a:xfrm>
                <a:off x="3804" y="2174"/>
                <a:ext cx="1362" cy="571"/>
              </a:xfrm>
              <a:custGeom>
                <a:avLst/>
                <a:gdLst>
                  <a:gd name="T0" fmla="*/ 46 w 1362"/>
                  <a:gd name="T1" fmla="*/ 564 h 571"/>
                  <a:gd name="T2" fmla="*/ 99 w 1362"/>
                  <a:gd name="T3" fmla="*/ 519 h 571"/>
                  <a:gd name="T4" fmla="*/ 121 w 1362"/>
                  <a:gd name="T5" fmla="*/ 496 h 571"/>
                  <a:gd name="T6" fmla="*/ 144 w 1362"/>
                  <a:gd name="T7" fmla="*/ 526 h 571"/>
                  <a:gd name="T8" fmla="*/ 159 w 1362"/>
                  <a:gd name="T9" fmla="*/ 556 h 571"/>
                  <a:gd name="T10" fmla="*/ 182 w 1362"/>
                  <a:gd name="T11" fmla="*/ 549 h 571"/>
                  <a:gd name="T12" fmla="*/ 212 w 1362"/>
                  <a:gd name="T13" fmla="*/ 474 h 571"/>
                  <a:gd name="T14" fmla="*/ 227 w 1362"/>
                  <a:gd name="T15" fmla="*/ 428 h 571"/>
                  <a:gd name="T16" fmla="*/ 250 w 1362"/>
                  <a:gd name="T17" fmla="*/ 376 h 571"/>
                  <a:gd name="T18" fmla="*/ 258 w 1362"/>
                  <a:gd name="T19" fmla="*/ 368 h 571"/>
                  <a:gd name="T20" fmla="*/ 288 w 1362"/>
                  <a:gd name="T21" fmla="*/ 391 h 571"/>
                  <a:gd name="T22" fmla="*/ 295 w 1362"/>
                  <a:gd name="T23" fmla="*/ 421 h 571"/>
                  <a:gd name="T24" fmla="*/ 318 w 1362"/>
                  <a:gd name="T25" fmla="*/ 458 h 571"/>
                  <a:gd name="T26" fmla="*/ 341 w 1362"/>
                  <a:gd name="T27" fmla="*/ 428 h 571"/>
                  <a:gd name="T28" fmla="*/ 356 w 1362"/>
                  <a:gd name="T29" fmla="*/ 383 h 571"/>
                  <a:gd name="T30" fmla="*/ 371 w 1362"/>
                  <a:gd name="T31" fmla="*/ 316 h 571"/>
                  <a:gd name="T32" fmla="*/ 386 w 1362"/>
                  <a:gd name="T33" fmla="*/ 255 h 571"/>
                  <a:gd name="T34" fmla="*/ 401 w 1362"/>
                  <a:gd name="T35" fmla="*/ 218 h 571"/>
                  <a:gd name="T36" fmla="*/ 416 w 1362"/>
                  <a:gd name="T37" fmla="*/ 195 h 571"/>
                  <a:gd name="T38" fmla="*/ 439 w 1362"/>
                  <a:gd name="T39" fmla="*/ 203 h 571"/>
                  <a:gd name="T40" fmla="*/ 462 w 1362"/>
                  <a:gd name="T41" fmla="*/ 255 h 571"/>
                  <a:gd name="T42" fmla="*/ 469 w 1362"/>
                  <a:gd name="T43" fmla="*/ 285 h 571"/>
                  <a:gd name="T44" fmla="*/ 492 w 1362"/>
                  <a:gd name="T45" fmla="*/ 323 h 571"/>
                  <a:gd name="T46" fmla="*/ 522 w 1362"/>
                  <a:gd name="T47" fmla="*/ 308 h 571"/>
                  <a:gd name="T48" fmla="*/ 545 w 1362"/>
                  <a:gd name="T49" fmla="*/ 255 h 571"/>
                  <a:gd name="T50" fmla="*/ 568 w 1362"/>
                  <a:gd name="T51" fmla="*/ 173 h 571"/>
                  <a:gd name="T52" fmla="*/ 590 w 1362"/>
                  <a:gd name="T53" fmla="*/ 97 h 571"/>
                  <a:gd name="T54" fmla="*/ 613 w 1362"/>
                  <a:gd name="T55" fmla="*/ 37 h 571"/>
                  <a:gd name="T56" fmla="*/ 658 w 1362"/>
                  <a:gd name="T57" fmla="*/ 0 h 571"/>
                  <a:gd name="T58" fmla="*/ 674 w 1362"/>
                  <a:gd name="T59" fmla="*/ 22 h 571"/>
                  <a:gd name="T60" fmla="*/ 696 w 1362"/>
                  <a:gd name="T61" fmla="*/ 82 h 571"/>
                  <a:gd name="T62" fmla="*/ 711 w 1362"/>
                  <a:gd name="T63" fmla="*/ 150 h 571"/>
                  <a:gd name="T64" fmla="*/ 734 w 1362"/>
                  <a:gd name="T65" fmla="*/ 225 h 571"/>
                  <a:gd name="T66" fmla="*/ 757 w 1362"/>
                  <a:gd name="T67" fmla="*/ 285 h 571"/>
                  <a:gd name="T68" fmla="*/ 795 w 1362"/>
                  <a:gd name="T69" fmla="*/ 293 h 571"/>
                  <a:gd name="T70" fmla="*/ 810 w 1362"/>
                  <a:gd name="T71" fmla="*/ 263 h 571"/>
                  <a:gd name="T72" fmla="*/ 825 w 1362"/>
                  <a:gd name="T73" fmla="*/ 225 h 571"/>
                  <a:gd name="T74" fmla="*/ 840 w 1362"/>
                  <a:gd name="T75" fmla="*/ 195 h 571"/>
                  <a:gd name="T76" fmla="*/ 870 w 1362"/>
                  <a:gd name="T77" fmla="*/ 180 h 571"/>
                  <a:gd name="T78" fmla="*/ 901 w 1362"/>
                  <a:gd name="T79" fmla="*/ 225 h 571"/>
                  <a:gd name="T80" fmla="*/ 923 w 1362"/>
                  <a:gd name="T81" fmla="*/ 278 h 571"/>
                  <a:gd name="T82" fmla="*/ 938 w 1362"/>
                  <a:gd name="T83" fmla="*/ 331 h 571"/>
                  <a:gd name="T84" fmla="*/ 953 w 1362"/>
                  <a:gd name="T85" fmla="*/ 398 h 571"/>
                  <a:gd name="T86" fmla="*/ 976 w 1362"/>
                  <a:gd name="T87" fmla="*/ 443 h 571"/>
                  <a:gd name="T88" fmla="*/ 999 w 1362"/>
                  <a:gd name="T89" fmla="*/ 474 h 571"/>
                  <a:gd name="T90" fmla="*/ 1037 w 1362"/>
                  <a:gd name="T91" fmla="*/ 466 h 571"/>
                  <a:gd name="T92" fmla="*/ 1067 w 1362"/>
                  <a:gd name="T93" fmla="*/ 413 h 571"/>
                  <a:gd name="T94" fmla="*/ 1097 w 1362"/>
                  <a:gd name="T95" fmla="*/ 406 h 571"/>
                  <a:gd name="T96" fmla="*/ 1127 w 1362"/>
                  <a:gd name="T97" fmla="*/ 451 h 571"/>
                  <a:gd name="T98" fmla="*/ 1135 w 1362"/>
                  <a:gd name="T99" fmla="*/ 504 h 571"/>
                  <a:gd name="T100" fmla="*/ 1165 w 1362"/>
                  <a:gd name="T101" fmla="*/ 556 h 571"/>
                  <a:gd name="T102" fmla="*/ 1196 w 1362"/>
                  <a:gd name="T103" fmla="*/ 556 h 571"/>
                  <a:gd name="T104" fmla="*/ 1226 w 1362"/>
                  <a:gd name="T105" fmla="*/ 534 h 571"/>
                  <a:gd name="T106" fmla="*/ 1264 w 1362"/>
                  <a:gd name="T107" fmla="*/ 534 h 571"/>
                  <a:gd name="T108" fmla="*/ 1294 w 1362"/>
                  <a:gd name="T109" fmla="*/ 564 h 571"/>
                  <a:gd name="T110" fmla="*/ 1362 w 1362"/>
                  <a:gd name="T111" fmla="*/ 571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2" h="571">
                    <a:moveTo>
                      <a:pt x="0" y="571"/>
                    </a:moveTo>
                    <a:lnTo>
                      <a:pt x="16" y="571"/>
                    </a:lnTo>
                    <a:lnTo>
                      <a:pt x="46" y="564"/>
                    </a:lnTo>
                    <a:lnTo>
                      <a:pt x="69" y="549"/>
                    </a:lnTo>
                    <a:lnTo>
                      <a:pt x="91" y="534"/>
                    </a:lnTo>
                    <a:lnTo>
                      <a:pt x="99" y="519"/>
                    </a:lnTo>
                    <a:lnTo>
                      <a:pt x="106" y="504"/>
                    </a:lnTo>
                    <a:lnTo>
                      <a:pt x="114" y="496"/>
                    </a:lnTo>
                    <a:lnTo>
                      <a:pt x="121" y="496"/>
                    </a:lnTo>
                    <a:lnTo>
                      <a:pt x="137" y="504"/>
                    </a:lnTo>
                    <a:lnTo>
                      <a:pt x="137" y="519"/>
                    </a:lnTo>
                    <a:lnTo>
                      <a:pt x="144" y="526"/>
                    </a:lnTo>
                    <a:lnTo>
                      <a:pt x="144" y="534"/>
                    </a:lnTo>
                    <a:lnTo>
                      <a:pt x="152" y="549"/>
                    </a:lnTo>
                    <a:lnTo>
                      <a:pt x="159" y="556"/>
                    </a:lnTo>
                    <a:lnTo>
                      <a:pt x="167" y="556"/>
                    </a:lnTo>
                    <a:lnTo>
                      <a:pt x="174" y="549"/>
                    </a:lnTo>
                    <a:lnTo>
                      <a:pt x="182" y="549"/>
                    </a:lnTo>
                    <a:lnTo>
                      <a:pt x="190" y="526"/>
                    </a:lnTo>
                    <a:lnTo>
                      <a:pt x="205" y="496"/>
                    </a:lnTo>
                    <a:lnTo>
                      <a:pt x="212" y="474"/>
                    </a:lnTo>
                    <a:lnTo>
                      <a:pt x="220" y="451"/>
                    </a:lnTo>
                    <a:lnTo>
                      <a:pt x="220" y="443"/>
                    </a:lnTo>
                    <a:lnTo>
                      <a:pt x="227" y="428"/>
                    </a:lnTo>
                    <a:lnTo>
                      <a:pt x="235" y="406"/>
                    </a:lnTo>
                    <a:lnTo>
                      <a:pt x="242" y="391"/>
                    </a:lnTo>
                    <a:lnTo>
                      <a:pt x="250" y="376"/>
                    </a:lnTo>
                    <a:lnTo>
                      <a:pt x="258" y="368"/>
                    </a:lnTo>
                    <a:lnTo>
                      <a:pt x="265" y="368"/>
                    </a:lnTo>
                    <a:lnTo>
                      <a:pt x="258" y="368"/>
                    </a:lnTo>
                    <a:lnTo>
                      <a:pt x="273" y="368"/>
                    </a:lnTo>
                    <a:lnTo>
                      <a:pt x="280" y="376"/>
                    </a:lnTo>
                    <a:lnTo>
                      <a:pt x="288" y="391"/>
                    </a:lnTo>
                    <a:lnTo>
                      <a:pt x="288" y="398"/>
                    </a:lnTo>
                    <a:lnTo>
                      <a:pt x="295" y="413"/>
                    </a:lnTo>
                    <a:lnTo>
                      <a:pt x="295" y="421"/>
                    </a:lnTo>
                    <a:lnTo>
                      <a:pt x="303" y="443"/>
                    </a:lnTo>
                    <a:lnTo>
                      <a:pt x="311" y="458"/>
                    </a:lnTo>
                    <a:lnTo>
                      <a:pt x="318" y="458"/>
                    </a:lnTo>
                    <a:lnTo>
                      <a:pt x="333" y="451"/>
                    </a:lnTo>
                    <a:lnTo>
                      <a:pt x="333" y="443"/>
                    </a:lnTo>
                    <a:lnTo>
                      <a:pt x="341" y="428"/>
                    </a:lnTo>
                    <a:lnTo>
                      <a:pt x="348" y="406"/>
                    </a:lnTo>
                    <a:lnTo>
                      <a:pt x="348" y="398"/>
                    </a:lnTo>
                    <a:lnTo>
                      <a:pt x="356" y="383"/>
                    </a:lnTo>
                    <a:lnTo>
                      <a:pt x="364" y="353"/>
                    </a:lnTo>
                    <a:lnTo>
                      <a:pt x="371" y="323"/>
                    </a:lnTo>
                    <a:lnTo>
                      <a:pt x="371" y="316"/>
                    </a:lnTo>
                    <a:lnTo>
                      <a:pt x="371" y="308"/>
                    </a:lnTo>
                    <a:lnTo>
                      <a:pt x="379" y="278"/>
                    </a:lnTo>
                    <a:lnTo>
                      <a:pt x="386" y="255"/>
                    </a:lnTo>
                    <a:lnTo>
                      <a:pt x="394" y="233"/>
                    </a:lnTo>
                    <a:lnTo>
                      <a:pt x="394" y="225"/>
                    </a:lnTo>
                    <a:lnTo>
                      <a:pt x="401" y="218"/>
                    </a:lnTo>
                    <a:lnTo>
                      <a:pt x="409" y="195"/>
                    </a:lnTo>
                    <a:lnTo>
                      <a:pt x="416" y="188"/>
                    </a:lnTo>
                    <a:lnTo>
                      <a:pt x="416" y="195"/>
                    </a:lnTo>
                    <a:lnTo>
                      <a:pt x="432" y="188"/>
                    </a:lnTo>
                    <a:lnTo>
                      <a:pt x="432" y="195"/>
                    </a:lnTo>
                    <a:lnTo>
                      <a:pt x="439" y="203"/>
                    </a:lnTo>
                    <a:lnTo>
                      <a:pt x="447" y="218"/>
                    </a:lnTo>
                    <a:lnTo>
                      <a:pt x="454" y="240"/>
                    </a:lnTo>
                    <a:lnTo>
                      <a:pt x="462" y="255"/>
                    </a:lnTo>
                    <a:lnTo>
                      <a:pt x="462" y="263"/>
                    </a:lnTo>
                    <a:lnTo>
                      <a:pt x="462" y="270"/>
                    </a:lnTo>
                    <a:lnTo>
                      <a:pt x="469" y="285"/>
                    </a:lnTo>
                    <a:lnTo>
                      <a:pt x="477" y="308"/>
                    </a:lnTo>
                    <a:lnTo>
                      <a:pt x="485" y="316"/>
                    </a:lnTo>
                    <a:lnTo>
                      <a:pt x="492" y="323"/>
                    </a:lnTo>
                    <a:lnTo>
                      <a:pt x="507" y="323"/>
                    </a:lnTo>
                    <a:lnTo>
                      <a:pt x="515" y="316"/>
                    </a:lnTo>
                    <a:lnTo>
                      <a:pt x="522" y="308"/>
                    </a:lnTo>
                    <a:lnTo>
                      <a:pt x="530" y="293"/>
                    </a:lnTo>
                    <a:lnTo>
                      <a:pt x="537" y="278"/>
                    </a:lnTo>
                    <a:lnTo>
                      <a:pt x="545" y="255"/>
                    </a:lnTo>
                    <a:lnTo>
                      <a:pt x="553" y="233"/>
                    </a:lnTo>
                    <a:lnTo>
                      <a:pt x="560" y="203"/>
                    </a:lnTo>
                    <a:lnTo>
                      <a:pt x="568" y="173"/>
                    </a:lnTo>
                    <a:lnTo>
                      <a:pt x="575" y="150"/>
                    </a:lnTo>
                    <a:lnTo>
                      <a:pt x="583" y="127"/>
                    </a:lnTo>
                    <a:lnTo>
                      <a:pt x="590" y="97"/>
                    </a:lnTo>
                    <a:lnTo>
                      <a:pt x="598" y="75"/>
                    </a:lnTo>
                    <a:lnTo>
                      <a:pt x="606" y="52"/>
                    </a:lnTo>
                    <a:lnTo>
                      <a:pt x="613" y="37"/>
                    </a:lnTo>
                    <a:lnTo>
                      <a:pt x="628" y="15"/>
                    </a:lnTo>
                    <a:lnTo>
                      <a:pt x="636" y="7"/>
                    </a:lnTo>
                    <a:lnTo>
                      <a:pt x="658" y="0"/>
                    </a:lnTo>
                    <a:lnTo>
                      <a:pt x="666" y="7"/>
                    </a:lnTo>
                    <a:lnTo>
                      <a:pt x="674" y="15"/>
                    </a:lnTo>
                    <a:lnTo>
                      <a:pt x="674" y="22"/>
                    </a:lnTo>
                    <a:lnTo>
                      <a:pt x="681" y="37"/>
                    </a:lnTo>
                    <a:lnTo>
                      <a:pt x="689" y="60"/>
                    </a:lnTo>
                    <a:lnTo>
                      <a:pt x="696" y="82"/>
                    </a:lnTo>
                    <a:lnTo>
                      <a:pt x="711" y="120"/>
                    </a:lnTo>
                    <a:lnTo>
                      <a:pt x="711" y="135"/>
                    </a:lnTo>
                    <a:lnTo>
                      <a:pt x="711" y="150"/>
                    </a:lnTo>
                    <a:lnTo>
                      <a:pt x="719" y="180"/>
                    </a:lnTo>
                    <a:lnTo>
                      <a:pt x="727" y="203"/>
                    </a:lnTo>
                    <a:lnTo>
                      <a:pt x="734" y="225"/>
                    </a:lnTo>
                    <a:lnTo>
                      <a:pt x="742" y="255"/>
                    </a:lnTo>
                    <a:lnTo>
                      <a:pt x="749" y="270"/>
                    </a:lnTo>
                    <a:lnTo>
                      <a:pt x="757" y="285"/>
                    </a:lnTo>
                    <a:lnTo>
                      <a:pt x="764" y="293"/>
                    </a:lnTo>
                    <a:lnTo>
                      <a:pt x="780" y="301"/>
                    </a:lnTo>
                    <a:lnTo>
                      <a:pt x="795" y="293"/>
                    </a:lnTo>
                    <a:lnTo>
                      <a:pt x="787" y="293"/>
                    </a:lnTo>
                    <a:lnTo>
                      <a:pt x="802" y="278"/>
                    </a:lnTo>
                    <a:lnTo>
                      <a:pt x="810" y="263"/>
                    </a:lnTo>
                    <a:lnTo>
                      <a:pt x="817" y="248"/>
                    </a:lnTo>
                    <a:lnTo>
                      <a:pt x="817" y="240"/>
                    </a:lnTo>
                    <a:lnTo>
                      <a:pt x="825" y="225"/>
                    </a:lnTo>
                    <a:lnTo>
                      <a:pt x="825" y="218"/>
                    </a:lnTo>
                    <a:lnTo>
                      <a:pt x="832" y="203"/>
                    </a:lnTo>
                    <a:lnTo>
                      <a:pt x="840" y="195"/>
                    </a:lnTo>
                    <a:lnTo>
                      <a:pt x="848" y="188"/>
                    </a:lnTo>
                    <a:lnTo>
                      <a:pt x="863" y="180"/>
                    </a:lnTo>
                    <a:lnTo>
                      <a:pt x="870" y="180"/>
                    </a:lnTo>
                    <a:lnTo>
                      <a:pt x="885" y="188"/>
                    </a:lnTo>
                    <a:lnTo>
                      <a:pt x="893" y="203"/>
                    </a:lnTo>
                    <a:lnTo>
                      <a:pt x="901" y="225"/>
                    </a:lnTo>
                    <a:lnTo>
                      <a:pt x="908" y="240"/>
                    </a:lnTo>
                    <a:lnTo>
                      <a:pt x="916" y="255"/>
                    </a:lnTo>
                    <a:lnTo>
                      <a:pt x="923" y="278"/>
                    </a:lnTo>
                    <a:lnTo>
                      <a:pt x="931" y="308"/>
                    </a:lnTo>
                    <a:lnTo>
                      <a:pt x="931" y="316"/>
                    </a:lnTo>
                    <a:lnTo>
                      <a:pt x="938" y="331"/>
                    </a:lnTo>
                    <a:lnTo>
                      <a:pt x="938" y="353"/>
                    </a:lnTo>
                    <a:lnTo>
                      <a:pt x="946" y="376"/>
                    </a:lnTo>
                    <a:lnTo>
                      <a:pt x="953" y="398"/>
                    </a:lnTo>
                    <a:lnTo>
                      <a:pt x="961" y="421"/>
                    </a:lnTo>
                    <a:lnTo>
                      <a:pt x="969" y="436"/>
                    </a:lnTo>
                    <a:lnTo>
                      <a:pt x="976" y="443"/>
                    </a:lnTo>
                    <a:lnTo>
                      <a:pt x="984" y="458"/>
                    </a:lnTo>
                    <a:lnTo>
                      <a:pt x="991" y="466"/>
                    </a:lnTo>
                    <a:lnTo>
                      <a:pt x="999" y="474"/>
                    </a:lnTo>
                    <a:lnTo>
                      <a:pt x="1014" y="481"/>
                    </a:lnTo>
                    <a:lnTo>
                      <a:pt x="1029" y="474"/>
                    </a:lnTo>
                    <a:lnTo>
                      <a:pt x="1037" y="466"/>
                    </a:lnTo>
                    <a:lnTo>
                      <a:pt x="1044" y="451"/>
                    </a:lnTo>
                    <a:lnTo>
                      <a:pt x="1052" y="436"/>
                    </a:lnTo>
                    <a:lnTo>
                      <a:pt x="1067" y="413"/>
                    </a:lnTo>
                    <a:lnTo>
                      <a:pt x="1074" y="413"/>
                    </a:lnTo>
                    <a:lnTo>
                      <a:pt x="1090" y="398"/>
                    </a:lnTo>
                    <a:lnTo>
                      <a:pt x="1097" y="406"/>
                    </a:lnTo>
                    <a:lnTo>
                      <a:pt x="1112" y="413"/>
                    </a:lnTo>
                    <a:lnTo>
                      <a:pt x="1112" y="421"/>
                    </a:lnTo>
                    <a:lnTo>
                      <a:pt x="1127" y="451"/>
                    </a:lnTo>
                    <a:lnTo>
                      <a:pt x="1127" y="466"/>
                    </a:lnTo>
                    <a:lnTo>
                      <a:pt x="1127" y="481"/>
                    </a:lnTo>
                    <a:lnTo>
                      <a:pt x="1135" y="504"/>
                    </a:lnTo>
                    <a:lnTo>
                      <a:pt x="1143" y="526"/>
                    </a:lnTo>
                    <a:lnTo>
                      <a:pt x="1150" y="541"/>
                    </a:lnTo>
                    <a:lnTo>
                      <a:pt x="1165" y="556"/>
                    </a:lnTo>
                    <a:lnTo>
                      <a:pt x="1173" y="556"/>
                    </a:lnTo>
                    <a:lnTo>
                      <a:pt x="1180" y="556"/>
                    </a:lnTo>
                    <a:lnTo>
                      <a:pt x="1196" y="556"/>
                    </a:lnTo>
                    <a:lnTo>
                      <a:pt x="1203" y="549"/>
                    </a:lnTo>
                    <a:lnTo>
                      <a:pt x="1211" y="541"/>
                    </a:lnTo>
                    <a:lnTo>
                      <a:pt x="1226" y="534"/>
                    </a:lnTo>
                    <a:lnTo>
                      <a:pt x="1241" y="526"/>
                    </a:lnTo>
                    <a:lnTo>
                      <a:pt x="1248" y="526"/>
                    </a:lnTo>
                    <a:lnTo>
                      <a:pt x="1264" y="534"/>
                    </a:lnTo>
                    <a:lnTo>
                      <a:pt x="1271" y="541"/>
                    </a:lnTo>
                    <a:lnTo>
                      <a:pt x="1279" y="549"/>
                    </a:lnTo>
                    <a:lnTo>
                      <a:pt x="1294" y="564"/>
                    </a:lnTo>
                    <a:lnTo>
                      <a:pt x="1317" y="571"/>
                    </a:lnTo>
                    <a:lnTo>
                      <a:pt x="1347" y="571"/>
                    </a:lnTo>
                    <a:lnTo>
                      <a:pt x="1362" y="571"/>
                    </a:lnTo>
                  </a:path>
                </a:pathLst>
              </a:custGeom>
              <a:noFill/>
              <a:ln w="476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6" name="Group 45"/>
              <p:cNvGrpSpPr>
                <a:grpSpLocks/>
              </p:cNvGrpSpPr>
              <p:nvPr/>
            </p:nvGrpSpPr>
            <p:grpSpPr bwMode="auto">
              <a:xfrm>
                <a:off x="3411" y="2730"/>
                <a:ext cx="2231" cy="45"/>
                <a:chOff x="3411" y="2730"/>
                <a:chExt cx="2231" cy="45"/>
              </a:xfrm>
            </p:grpSpPr>
            <p:sp>
              <p:nvSpPr>
                <p:cNvPr id="9" name="Freeform 43"/>
                <p:cNvSpPr>
                  <a:spLocks/>
                </p:cNvSpPr>
                <p:nvPr/>
              </p:nvSpPr>
              <p:spPr bwMode="auto">
                <a:xfrm>
                  <a:off x="5552" y="2730"/>
                  <a:ext cx="90" cy="45"/>
                </a:xfrm>
                <a:custGeom>
                  <a:avLst/>
                  <a:gdLst>
                    <a:gd name="T0" fmla="*/ 90 w 90"/>
                    <a:gd name="T1" fmla="*/ 23 h 45"/>
                    <a:gd name="T2" fmla="*/ 0 w 90"/>
                    <a:gd name="T3" fmla="*/ 45 h 45"/>
                    <a:gd name="T4" fmla="*/ 0 w 90"/>
                    <a:gd name="T5" fmla="*/ 23 h 45"/>
                    <a:gd name="T6" fmla="*/ 0 w 90"/>
                    <a:gd name="T7" fmla="*/ 0 h 45"/>
                    <a:gd name="T8" fmla="*/ 90 w 90"/>
                    <a:gd name="T9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90" y="23"/>
                      </a:moveTo>
                      <a:lnTo>
                        <a:pt x="0" y="45"/>
                      </a:lnTo>
                      <a:lnTo>
                        <a:pt x="0" y="23"/>
                      </a:lnTo>
                      <a:lnTo>
                        <a:pt x="0" y="0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" name="Line 44"/>
                <p:cNvSpPr>
                  <a:spLocks noChangeShapeType="1"/>
                </p:cNvSpPr>
                <p:nvPr/>
              </p:nvSpPr>
              <p:spPr bwMode="auto">
                <a:xfrm>
                  <a:off x="3411" y="2753"/>
                  <a:ext cx="214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7" name="Rectangle 46"/>
              <p:cNvSpPr>
                <a:spLocks noChangeArrowheads="1"/>
              </p:cNvSpPr>
              <p:nvPr/>
            </p:nvSpPr>
            <p:spPr bwMode="auto">
              <a:xfrm>
                <a:off x="3555" y="1971"/>
                <a:ext cx="1249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70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Intensité observée</a:t>
                </a:r>
                <a:endParaRPr kumimoji="0" lang="fr-FR" altLang="fr-FR" sz="18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8" name="Rectangle 47"/>
              <p:cNvSpPr>
                <a:spLocks noChangeArrowheads="1"/>
              </p:cNvSpPr>
              <p:nvPr/>
            </p:nvSpPr>
            <p:spPr bwMode="auto">
              <a:xfrm>
                <a:off x="5408" y="2558"/>
                <a:ext cx="8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70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x</a:t>
                </a:r>
                <a:endParaRPr kumimoji="0" lang="fr-FR" altLang="fr-FR" sz="180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</p:grpSp>
      </p:grpSp>
      <p:grpSp>
        <p:nvGrpSpPr>
          <p:cNvPr id="12" name="Groupe 11"/>
          <p:cNvGrpSpPr/>
          <p:nvPr/>
        </p:nvGrpSpPr>
        <p:grpSpPr>
          <a:xfrm>
            <a:off x="582613" y="5943600"/>
            <a:ext cx="6386512" cy="673100"/>
            <a:chOff x="582613" y="5943600"/>
            <a:chExt cx="6386512" cy="673100"/>
          </a:xfrm>
        </p:grpSpPr>
        <p:graphicFrame>
          <p:nvGraphicFramePr>
            <p:cNvPr id="57358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2843124"/>
                </p:ext>
              </p:extLst>
            </p:nvPr>
          </p:nvGraphicFramePr>
          <p:xfrm>
            <a:off x="782638" y="6319838"/>
            <a:ext cx="6186487" cy="296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85" name="Équation" r:id="rId3" imgW="3911400" imgH="190440" progId="Equation.3">
                    <p:embed/>
                  </p:oleObj>
                </mc:Choice>
                <mc:Fallback>
                  <p:oleObj name="Équation" r:id="rId3" imgW="391140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638" y="6319838"/>
                          <a:ext cx="6186487" cy="296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ZoneTexte 10"/>
            <p:cNvSpPr txBox="1"/>
            <p:nvPr/>
          </p:nvSpPr>
          <p:spPr>
            <a:xfrm>
              <a:off x="582613" y="5943600"/>
              <a:ext cx="2419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mtClean="0"/>
                <a:t>attention  MATHS !</a:t>
              </a:r>
              <a:endParaRPr lang="fr-FR" b="1"/>
            </a:p>
          </p:txBody>
        </p:sp>
      </p:grpSp>
    </p:spTree>
    <p:extLst>
      <p:ext uri="{BB962C8B-B14F-4D97-AF65-F5344CB8AC3E}">
        <p14:creationId xmlns:p14="http://schemas.microsoft.com/office/powerpoint/2010/main" val="1780463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050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6811778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>
                <a:latin typeface="Comic Sans MS" pitchFamily="66" charset="0"/>
              </a:rPr>
              <a:t>autre exemple de mesure avec un lobe frangé</a:t>
            </a:r>
          </a:p>
        </p:txBody>
      </p:sp>
      <p:grpSp>
        <p:nvGrpSpPr>
          <p:cNvPr id="25604" name="Group 2120"/>
          <p:cNvGrpSpPr>
            <a:grpSpLocks/>
          </p:cNvGrpSpPr>
          <p:nvPr/>
        </p:nvGrpSpPr>
        <p:grpSpPr bwMode="auto">
          <a:xfrm>
            <a:off x="10264775" y="3144838"/>
            <a:ext cx="1428750" cy="989012"/>
            <a:chOff x="4033" y="1432"/>
            <a:chExt cx="900" cy="623"/>
          </a:xfrm>
        </p:grpSpPr>
        <p:sp>
          <p:nvSpPr>
            <p:cNvPr id="25675" name="Freeform 2121"/>
            <p:cNvSpPr>
              <a:spLocks/>
            </p:cNvSpPr>
            <p:nvPr/>
          </p:nvSpPr>
          <p:spPr bwMode="auto">
            <a:xfrm>
              <a:off x="4033" y="1432"/>
              <a:ext cx="900" cy="623"/>
            </a:xfrm>
            <a:custGeom>
              <a:avLst/>
              <a:gdLst>
                <a:gd name="T0" fmla="*/ 0 w 900"/>
                <a:gd name="T1" fmla="*/ 566 h 623"/>
                <a:gd name="T2" fmla="*/ 76 w 900"/>
                <a:gd name="T3" fmla="*/ 556 h 623"/>
                <a:gd name="T4" fmla="*/ 109 w 900"/>
                <a:gd name="T5" fmla="*/ 579 h 623"/>
                <a:gd name="T6" fmla="*/ 237 w 900"/>
                <a:gd name="T7" fmla="*/ 387 h 623"/>
                <a:gd name="T8" fmla="*/ 310 w 900"/>
                <a:gd name="T9" fmla="*/ 543 h 623"/>
                <a:gd name="T10" fmla="*/ 447 w 900"/>
                <a:gd name="T11" fmla="*/ 3 h 623"/>
                <a:gd name="T12" fmla="*/ 602 w 900"/>
                <a:gd name="T13" fmla="*/ 561 h 623"/>
                <a:gd name="T14" fmla="*/ 676 w 900"/>
                <a:gd name="T15" fmla="*/ 378 h 623"/>
                <a:gd name="T16" fmla="*/ 767 w 900"/>
                <a:gd name="T17" fmla="*/ 552 h 623"/>
                <a:gd name="T18" fmla="*/ 824 w 900"/>
                <a:gd name="T19" fmla="*/ 552 h 623"/>
                <a:gd name="T20" fmla="*/ 900 w 900"/>
                <a:gd name="T21" fmla="*/ 563 h 6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0" h="623">
                  <a:moveTo>
                    <a:pt x="0" y="566"/>
                  </a:moveTo>
                  <a:cubicBezTo>
                    <a:pt x="12" y="564"/>
                    <a:pt x="58" y="554"/>
                    <a:pt x="76" y="556"/>
                  </a:cubicBezTo>
                  <a:cubicBezTo>
                    <a:pt x="94" y="558"/>
                    <a:pt x="82" y="607"/>
                    <a:pt x="109" y="579"/>
                  </a:cubicBezTo>
                  <a:cubicBezTo>
                    <a:pt x="136" y="551"/>
                    <a:pt x="204" y="393"/>
                    <a:pt x="237" y="387"/>
                  </a:cubicBezTo>
                  <a:cubicBezTo>
                    <a:pt x="270" y="381"/>
                    <a:pt x="275" y="607"/>
                    <a:pt x="310" y="543"/>
                  </a:cubicBezTo>
                  <a:cubicBezTo>
                    <a:pt x="345" y="479"/>
                    <a:pt x="398" y="0"/>
                    <a:pt x="447" y="3"/>
                  </a:cubicBezTo>
                  <a:cubicBezTo>
                    <a:pt x="496" y="6"/>
                    <a:pt x="564" y="499"/>
                    <a:pt x="602" y="561"/>
                  </a:cubicBezTo>
                  <a:cubicBezTo>
                    <a:pt x="640" y="623"/>
                    <a:pt x="649" y="379"/>
                    <a:pt x="676" y="378"/>
                  </a:cubicBezTo>
                  <a:cubicBezTo>
                    <a:pt x="703" y="377"/>
                    <a:pt x="742" y="523"/>
                    <a:pt x="767" y="552"/>
                  </a:cubicBezTo>
                  <a:cubicBezTo>
                    <a:pt x="792" y="581"/>
                    <a:pt x="802" y="550"/>
                    <a:pt x="824" y="552"/>
                  </a:cubicBezTo>
                  <a:cubicBezTo>
                    <a:pt x="846" y="554"/>
                    <a:pt x="884" y="561"/>
                    <a:pt x="900" y="563"/>
                  </a:cubicBezTo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5676" name="Freeform 2122"/>
            <p:cNvSpPr>
              <a:spLocks/>
            </p:cNvSpPr>
            <p:nvPr/>
          </p:nvSpPr>
          <p:spPr bwMode="auto">
            <a:xfrm>
              <a:off x="4033" y="1439"/>
              <a:ext cx="891" cy="563"/>
            </a:xfrm>
            <a:custGeom>
              <a:avLst/>
              <a:gdLst>
                <a:gd name="T0" fmla="*/ 0 w 2789"/>
                <a:gd name="T1" fmla="*/ 563 h 1480"/>
                <a:gd name="T2" fmla="*/ 169 w 2789"/>
                <a:gd name="T3" fmla="*/ 466 h 1480"/>
                <a:gd name="T4" fmla="*/ 295 w 2789"/>
                <a:gd name="T5" fmla="*/ 229 h 1480"/>
                <a:gd name="T6" fmla="*/ 447 w 2789"/>
                <a:gd name="T7" fmla="*/ 3 h 1480"/>
                <a:gd name="T8" fmla="*/ 611 w 2789"/>
                <a:gd name="T9" fmla="*/ 247 h 1480"/>
                <a:gd name="T10" fmla="*/ 721 w 2789"/>
                <a:gd name="T11" fmla="*/ 455 h 1480"/>
                <a:gd name="T12" fmla="*/ 891 w 2789"/>
                <a:gd name="T13" fmla="*/ 549 h 14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9" h="1480">
                  <a:moveTo>
                    <a:pt x="0" y="1480"/>
                  </a:moveTo>
                  <a:cubicBezTo>
                    <a:pt x="88" y="1437"/>
                    <a:pt x="376" y="1370"/>
                    <a:pt x="530" y="1224"/>
                  </a:cubicBezTo>
                  <a:cubicBezTo>
                    <a:pt x="684" y="1078"/>
                    <a:pt x="779" y="805"/>
                    <a:pt x="924" y="602"/>
                  </a:cubicBezTo>
                  <a:cubicBezTo>
                    <a:pt x="1069" y="399"/>
                    <a:pt x="1235" y="0"/>
                    <a:pt x="1399" y="8"/>
                  </a:cubicBezTo>
                  <a:cubicBezTo>
                    <a:pt x="1563" y="16"/>
                    <a:pt x="1768" y="450"/>
                    <a:pt x="1911" y="648"/>
                  </a:cubicBezTo>
                  <a:cubicBezTo>
                    <a:pt x="2054" y="846"/>
                    <a:pt x="2112" y="1064"/>
                    <a:pt x="2258" y="1197"/>
                  </a:cubicBezTo>
                  <a:cubicBezTo>
                    <a:pt x="2404" y="1330"/>
                    <a:pt x="2679" y="1392"/>
                    <a:pt x="2789" y="1443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25605" name="Group 2133"/>
          <p:cNvGrpSpPr>
            <a:grpSpLocks/>
          </p:cNvGrpSpPr>
          <p:nvPr/>
        </p:nvGrpSpPr>
        <p:grpSpPr bwMode="auto">
          <a:xfrm>
            <a:off x="9313863" y="4216400"/>
            <a:ext cx="1466850" cy="893763"/>
            <a:chOff x="4922" y="2656"/>
            <a:chExt cx="924" cy="563"/>
          </a:xfrm>
        </p:grpSpPr>
        <p:sp>
          <p:nvSpPr>
            <p:cNvPr id="25673" name="Freeform 2128"/>
            <p:cNvSpPr>
              <a:spLocks/>
            </p:cNvSpPr>
            <p:nvPr/>
          </p:nvSpPr>
          <p:spPr bwMode="auto">
            <a:xfrm>
              <a:off x="4922" y="2656"/>
              <a:ext cx="924" cy="563"/>
            </a:xfrm>
            <a:custGeom>
              <a:avLst/>
              <a:gdLst>
                <a:gd name="T0" fmla="*/ 0 w 2789"/>
                <a:gd name="T1" fmla="*/ 563 h 1480"/>
                <a:gd name="T2" fmla="*/ 176 w 2789"/>
                <a:gd name="T3" fmla="*/ 466 h 1480"/>
                <a:gd name="T4" fmla="*/ 306 w 2789"/>
                <a:gd name="T5" fmla="*/ 229 h 1480"/>
                <a:gd name="T6" fmla="*/ 463 w 2789"/>
                <a:gd name="T7" fmla="*/ 3 h 1480"/>
                <a:gd name="T8" fmla="*/ 633 w 2789"/>
                <a:gd name="T9" fmla="*/ 247 h 1480"/>
                <a:gd name="T10" fmla="*/ 748 w 2789"/>
                <a:gd name="T11" fmla="*/ 455 h 1480"/>
                <a:gd name="T12" fmla="*/ 924 w 2789"/>
                <a:gd name="T13" fmla="*/ 549 h 14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9" h="1480">
                  <a:moveTo>
                    <a:pt x="0" y="1480"/>
                  </a:moveTo>
                  <a:cubicBezTo>
                    <a:pt x="88" y="1437"/>
                    <a:pt x="376" y="1370"/>
                    <a:pt x="530" y="1224"/>
                  </a:cubicBezTo>
                  <a:cubicBezTo>
                    <a:pt x="684" y="1078"/>
                    <a:pt x="779" y="805"/>
                    <a:pt x="924" y="602"/>
                  </a:cubicBezTo>
                  <a:cubicBezTo>
                    <a:pt x="1069" y="399"/>
                    <a:pt x="1235" y="0"/>
                    <a:pt x="1399" y="8"/>
                  </a:cubicBezTo>
                  <a:cubicBezTo>
                    <a:pt x="1563" y="16"/>
                    <a:pt x="1768" y="450"/>
                    <a:pt x="1911" y="648"/>
                  </a:cubicBezTo>
                  <a:cubicBezTo>
                    <a:pt x="2054" y="846"/>
                    <a:pt x="2112" y="1064"/>
                    <a:pt x="2258" y="1197"/>
                  </a:cubicBezTo>
                  <a:cubicBezTo>
                    <a:pt x="2404" y="1330"/>
                    <a:pt x="2679" y="1392"/>
                    <a:pt x="2789" y="1443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5674" name="Freeform 2129"/>
            <p:cNvSpPr>
              <a:spLocks/>
            </p:cNvSpPr>
            <p:nvPr/>
          </p:nvSpPr>
          <p:spPr bwMode="auto">
            <a:xfrm>
              <a:off x="4946" y="2905"/>
              <a:ext cx="891" cy="302"/>
            </a:xfrm>
            <a:custGeom>
              <a:avLst/>
              <a:gdLst>
                <a:gd name="T0" fmla="*/ 0 w 2789"/>
                <a:gd name="T1" fmla="*/ 302 h 1480"/>
                <a:gd name="T2" fmla="*/ 169 w 2789"/>
                <a:gd name="T3" fmla="*/ 250 h 1480"/>
                <a:gd name="T4" fmla="*/ 295 w 2789"/>
                <a:gd name="T5" fmla="*/ 123 h 1480"/>
                <a:gd name="T6" fmla="*/ 447 w 2789"/>
                <a:gd name="T7" fmla="*/ 2 h 1480"/>
                <a:gd name="T8" fmla="*/ 611 w 2789"/>
                <a:gd name="T9" fmla="*/ 132 h 1480"/>
                <a:gd name="T10" fmla="*/ 721 w 2789"/>
                <a:gd name="T11" fmla="*/ 244 h 1480"/>
                <a:gd name="T12" fmla="*/ 891 w 2789"/>
                <a:gd name="T13" fmla="*/ 294 h 14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9" h="1480">
                  <a:moveTo>
                    <a:pt x="0" y="1480"/>
                  </a:moveTo>
                  <a:cubicBezTo>
                    <a:pt x="88" y="1437"/>
                    <a:pt x="376" y="1370"/>
                    <a:pt x="530" y="1224"/>
                  </a:cubicBezTo>
                  <a:cubicBezTo>
                    <a:pt x="684" y="1078"/>
                    <a:pt x="779" y="805"/>
                    <a:pt x="924" y="602"/>
                  </a:cubicBezTo>
                  <a:cubicBezTo>
                    <a:pt x="1069" y="399"/>
                    <a:pt x="1235" y="0"/>
                    <a:pt x="1399" y="8"/>
                  </a:cubicBezTo>
                  <a:cubicBezTo>
                    <a:pt x="1563" y="16"/>
                    <a:pt x="1768" y="450"/>
                    <a:pt x="1911" y="648"/>
                  </a:cubicBezTo>
                  <a:cubicBezTo>
                    <a:pt x="2054" y="846"/>
                    <a:pt x="2112" y="1064"/>
                    <a:pt x="2258" y="1197"/>
                  </a:cubicBezTo>
                  <a:cubicBezTo>
                    <a:pt x="2404" y="1330"/>
                    <a:pt x="2679" y="1392"/>
                    <a:pt x="2789" y="1443"/>
                  </a:cubicBezTo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486500" name="Group 2148"/>
          <p:cNvGrpSpPr>
            <a:grpSpLocks/>
          </p:cNvGrpSpPr>
          <p:nvPr/>
        </p:nvGrpSpPr>
        <p:grpSpPr bwMode="auto">
          <a:xfrm>
            <a:off x="461963" y="1138238"/>
            <a:ext cx="5257800" cy="1147762"/>
            <a:chOff x="291" y="717"/>
            <a:chExt cx="3312" cy="723"/>
          </a:xfrm>
        </p:grpSpPr>
        <p:grpSp>
          <p:nvGrpSpPr>
            <p:cNvPr id="25663" name="Group 2134"/>
            <p:cNvGrpSpPr>
              <a:grpSpLocks/>
            </p:cNvGrpSpPr>
            <p:nvPr/>
          </p:nvGrpSpPr>
          <p:grpSpPr bwMode="auto">
            <a:xfrm>
              <a:off x="698" y="717"/>
              <a:ext cx="2905" cy="723"/>
              <a:chOff x="698" y="861"/>
              <a:chExt cx="3205" cy="798"/>
            </a:xfrm>
          </p:grpSpPr>
          <p:sp>
            <p:nvSpPr>
              <p:cNvPr id="25665" name="Line 2051"/>
              <p:cNvSpPr>
                <a:spLocks noChangeShapeType="1"/>
              </p:cNvSpPr>
              <p:nvPr/>
            </p:nvSpPr>
            <p:spPr bwMode="auto">
              <a:xfrm>
                <a:off x="906" y="1261"/>
                <a:ext cx="2997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66" name="Freeform 2063"/>
              <p:cNvSpPr>
                <a:spLocks/>
              </p:cNvSpPr>
              <p:nvPr/>
            </p:nvSpPr>
            <p:spPr bwMode="auto">
              <a:xfrm rot="5400000">
                <a:off x="3309" y="1055"/>
                <a:ext cx="623" cy="431"/>
              </a:xfrm>
              <a:custGeom>
                <a:avLst/>
                <a:gdLst>
                  <a:gd name="T0" fmla="*/ 0 w 900"/>
                  <a:gd name="T1" fmla="*/ 392 h 623"/>
                  <a:gd name="T2" fmla="*/ 53 w 900"/>
                  <a:gd name="T3" fmla="*/ 385 h 623"/>
                  <a:gd name="T4" fmla="*/ 75 w 900"/>
                  <a:gd name="T5" fmla="*/ 401 h 623"/>
                  <a:gd name="T6" fmla="*/ 164 w 900"/>
                  <a:gd name="T7" fmla="*/ 268 h 623"/>
                  <a:gd name="T8" fmla="*/ 215 w 900"/>
                  <a:gd name="T9" fmla="*/ 376 h 623"/>
                  <a:gd name="T10" fmla="*/ 309 w 900"/>
                  <a:gd name="T11" fmla="*/ 2 h 623"/>
                  <a:gd name="T12" fmla="*/ 417 w 900"/>
                  <a:gd name="T13" fmla="*/ 388 h 623"/>
                  <a:gd name="T14" fmla="*/ 468 w 900"/>
                  <a:gd name="T15" fmla="*/ 262 h 623"/>
                  <a:gd name="T16" fmla="*/ 531 w 900"/>
                  <a:gd name="T17" fmla="*/ 382 h 623"/>
                  <a:gd name="T18" fmla="*/ 570 w 900"/>
                  <a:gd name="T19" fmla="*/ 382 h 623"/>
                  <a:gd name="T20" fmla="*/ 623 w 900"/>
                  <a:gd name="T21" fmla="*/ 389 h 6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00" h="623">
                    <a:moveTo>
                      <a:pt x="0" y="566"/>
                    </a:moveTo>
                    <a:cubicBezTo>
                      <a:pt x="12" y="564"/>
                      <a:pt x="58" y="554"/>
                      <a:pt x="76" y="556"/>
                    </a:cubicBezTo>
                    <a:cubicBezTo>
                      <a:pt x="94" y="558"/>
                      <a:pt x="82" y="607"/>
                      <a:pt x="109" y="579"/>
                    </a:cubicBezTo>
                    <a:cubicBezTo>
                      <a:pt x="136" y="551"/>
                      <a:pt x="204" y="393"/>
                      <a:pt x="237" y="387"/>
                    </a:cubicBezTo>
                    <a:cubicBezTo>
                      <a:pt x="270" y="381"/>
                      <a:pt x="275" y="607"/>
                      <a:pt x="310" y="543"/>
                    </a:cubicBezTo>
                    <a:cubicBezTo>
                      <a:pt x="345" y="479"/>
                      <a:pt x="398" y="0"/>
                      <a:pt x="447" y="3"/>
                    </a:cubicBezTo>
                    <a:cubicBezTo>
                      <a:pt x="496" y="6"/>
                      <a:pt x="564" y="499"/>
                      <a:pt x="602" y="561"/>
                    </a:cubicBezTo>
                    <a:cubicBezTo>
                      <a:pt x="640" y="623"/>
                      <a:pt x="649" y="379"/>
                      <a:pt x="676" y="378"/>
                    </a:cubicBezTo>
                    <a:cubicBezTo>
                      <a:pt x="703" y="377"/>
                      <a:pt x="742" y="523"/>
                      <a:pt x="767" y="552"/>
                    </a:cubicBezTo>
                    <a:cubicBezTo>
                      <a:pt x="792" y="581"/>
                      <a:pt x="802" y="550"/>
                      <a:pt x="824" y="552"/>
                    </a:cubicBezTo>
                    <a:cubicBezTo>
                      <a:pt x="846" y="554"/>
                      <a:pt x="884" y="561"/>
                      <a:pt x="900" y="563"/>
                    </a:cubicBezTo>
                  </a:path>
                </a:pathLst>
              </a:cu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67" name="Freeform 2066"/>
              <p:cNvSpPr>
                <a:spLocks/>
              </p:cNvSpPr>
              <p:nvPr/>
            </p:nvSpPr>
            <p:spPr bwMode="auto">
              <a:xfrm rot="5400000">
                <a:off x="3327" y="1072"/>
                <a:ext cx="617" cy="389"/>
              </a:xfrm>
              <a:custGeom>
                <a:avLst/>
                <a:gdLst>
                  <a:gd name="T0" fmla="*/ 0 w 2789"/>
                  <a:gd name="T1" fmla="*/ 389 h 1480"/>
                  <a:gd name="T2" fmla="*/ 117 w 2789"/>
                  <a:gd name="T3" fmla="*/ 322 h 1480"/>
                  <a:gd name="T4" fmla="*/ 204 w 2789"/>
                  <a:gd name="T5" fmla="*/ 158 h 1480"/>
                  <a:gd name="T6" fmla="*/ 309 w 2789"/>
                  <a:gd name="T7" fmla="*/ 2 h 1480"/>
                  <a:gd name="T8" fmla="*/ 423 w 2789"/>
                  <a:gd name="T9" fmla="*/ 170 h 1480"/>
                  <a:gd name="T10" fmla="*/ 500 w 2789"/>
                  <a:gd name="T11" fmla="*/ 315 h 1480"/>
                  <a:gd name="T12" fmla="*/ 617 w 2789"/>
                  <a:gd name="T13" fmla="*/ 379 h 1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89" h="1480">
                    <a:moveTo>
                      <a:pt x="0" y="1480"/>
                    </a:moveTo>
                    <a:cubicBezTo>
                      <a:pt x="88" y="1437"/>
                      <a:pt x="376" y="1370"/>
                      <a:pt x="530" y="1224"/>
                    </a:cubicBezTo>
                    <a:cubicBezTo>
                      <a:pt x="684" y="1078"/>
                      <a:pt x="779" y="805"/>
                      <a:pt x="924" y="602"/>
                    </a:cubicBezTo>
                    <a:cubicBezTo>
                      <a:pt x="1069" y="399"/>
                      <a:pt x="1235" y="0"/>
                      <a:pt x="1399" y="8"/>
                    </a:cubicBezTo>
                    <a:cubicBezTo>
                      <a:pt x="1563" y="16"/>
                      <a:pt x="1768" y="450"/>
                      <a:pt x="1911" y="648"/>
                    </a:cubicBezTo>
                    <a:cubicBezTo>
                      <a:pt x="2054" y="846"/>
                      <a:pt x="2112" y="1064"/>
                      <a:pt x="2258" y="1197"/>
                    </a:cubicBezTo>
                    <a:cubicBezTo>
                      <a:pt x="2404" y="1330"/>
                      <a:pt x="2679" y="1392"/>
                      <a:pt x="2789" y="1443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68" name="Oval 2071"/>
              <p:cNvSpPr>
                <a:spLocks noChangeArrowheads="1"/>
              </p:cNvSpPr>
              <p:nvPr/>
            </p:nvSpPr>
            <p:spPr bwMode="auto">
              <a:xfrm>
                <a:off x="2721" y="861"/>
                <a:ext cx="151" cy="79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69" name="Oval 2072"/>
              <p:cNvSpPr>
                <a:spLocks noChangeArrowheads="1"/>
              </p:cNvSpPr>
              <p:nvPr/>
            </p:nvSpPr>
            <p:spPr bwMode="auto">
              <a:xfrm>
                <a:off x="2763" y="1092"/>
                <a:ext cx="88" cy="15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70" name="Oval 2073"/>
              <p:cNvSpPr>
                <a:spLocks noChangeArrowheads="1"/>
              </p:cNvSpPr>
              <p:nvPr/>
            </p:nvSpPr>
            <p:spPr bwMode="auto">
              <a:xfrm>
                <a:off x="2767" y="1245"/>
                <a:ext cx="88" cy="1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71" name="AutoShape 2075"/>
              <p:cNvSpPr>
                <a:spLocks noChangeArrowheads="1"/>
              </p:cNvSpPr>
              <p:nvPr/>
            </p:nvSpPr>
            <p:spPr bwMode="auto">
              <a:xfrm>
                <a:off x="698" y="1209"/>
                <a:ext cx="75" cy="95"/>
              </a:xfrm>
              <a:prstGeom prst="sun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72" name="Freeform 2076"/>
              <p:cNvSpPr>
                <a:spLocks/>
              </p:cNvSpPr>
              <p:nvPr/>
            </p:nvSpPr>
            <p:spPr bwMode="auto">
              <a:xfrm>
                <a:off x="2796" y="887"/>
                <a:ext cx="639" cy="772"/>
              </a:xfrm>
              <a:custGeom>
                <a:avLst/>
                <a:gdLst>
                  <a:gd name="T0" fmla="*/ 7 w 924"/>
                  <a:gd name="T1" fmla="*/ 0 h 1116"/>
                  <a:gd name="T2" fmla="*/ 639 w 924"/>
                  <a:gd name="T3" fmla="*/ 374 h 1116"/>
                  <a:gd name="T4" fmla="*/ 0 w 924"/>
                  <a:gd name="T5" fmla="*/ 772 h 11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24" h="1116">
                    <a:moveTo>
                      <a:pt x="10" y="0"/>
                    </a:moveTo>
                    <a:lnTo>
                      <a:pt x="924" y="540"/>
                    </a:lnTo>
                    <a:lnTo>
                      <a:pt x="0" y="1116"/>
                    </a:ln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5664" name="Text Box 2138"/>
            <p:cNvSpPr txBox="1">
              <a:spLocks noChangeArrowheads="1"/>
            </p:cNvSpPr>
            <p:nvPr/>
          </p:nvSpPr>
          <p:spPr bwMode="auto">
            <a:xfrm>
              <a:off x="291" y="759"/>
              <a:ext cx="232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800" smtClean="0"/>
                <a:t>source ponctuelle et base courte</a:t>
              </a:r>
              <a:endParaRPr lang="fr-FR" altLang="fr-FR" sz="1400"/>
            </a:p>
          </p:txBody>
        </p:sp>
      </p:grpSp>
      <p:grpSp>
        <p:nvGrpSpPr>
          <p:cNvPr id="486501" name="Group 2149"/>
          <p:cNvGrpSpPr>
            <a:grpSpLocks/>
          </p:cNvGrpSpPr>
          <p:nvPr/>
        </p:nvGrpSpPr>
        <p:grpSpPr bwMode="auto">
          <a:xfrm>
            <a:off x="427038" y="2041525"/>
            <a:ext cx="5280025" cy="1420813"/>
            <a:chOff x="269" y="1286"/>
            <a:chExt cx="3326" cy="895"/>
          </a:xfrm>
        </p:grpSpPr>
        <p:grpSp>
          <p:nvGrpSpPr>
            <p:cNvPr id="25653" name="Group 2135"/>
            <p:cNvGrpSpPr>
              <a:grpSpLocks/>
            </p:cNvGrpSpPr>
            <p:nvPr/>
          </p:nvGrpSpPr>
          <p:grpSpPr bwMode="auto">
            <a:xfrm>
              <a:off x="689" y="1458"/>
              <a:ext cx="2906" cy="723"/>
              <a:chOff x="708" y="1668"/>
              <a:chExt cx="3206" cy="798"/>
            </a:xfrm>
          </p:grpSpPr>
          <p:sp>
            <p:nvSpPr>
              <p:cNvPr id="25655" name="Freeform 2077"/>
              <p:cNvSpPr>
                <a:spLocks/>
              </p:cNvSpPr>
              <p:nvPr/>
            </p:nvSpPr>
            <p:spPr bwMode="auto">
              <a:xfrm rot="5400000">
                <a:off x="3346" y="1858"/>
                <a:ext cx="622" cy="423"/>
              </a:xfrm>
              <a:custGeom>
                <a:avLst/>
                <a:gdLst>
                  <a:gd name="T0" fmla="*/ 0 w 2816"/>
                  <a:gd name="T1" fmla="*/ 390 h 1607"/>
                  <a:gd name="T2" fmla="*/ 53 w 2816"/>
                  <a:gd name="T3" fmla="*/ 383 h 1607"/>
                  <a:gd name="T4" fmla="*/ 97 w 2816"/>
                  <a:gd name="T5" fmla="*/ 344 h 1607"/>
                  <a:gd name="T6" fmla="*/ 150 w 2816"/>
                  <a:gd name="T7" fmla="*/ 385 h 1607"/>
                  <a:gd name="T8" fmla="*/ 206 w 2816"/>
                  <a:gd name="T9" fmla="*/ 159 h 1607"/>
                  <a:gd name="T10" fmla="*/ 256 w 2816"/>
                  <a:gd name="T11" fmla="*/ 392 h 1607"/>
                  <a:gd name="T12" fmla="*/ 309 w 2816"/>
                  <a:gd name="T13" fmla="*/ 0 h 1607"/>
                  <a:gd name="T14" fmla="*/ 362 w 2816"/>
                  <a:gd name="T15" fmla="*/ 395 h 1607"/>
                  <a:gd name="T16" fmla="*/ 408 w 2816"/>
                  <a:gd name="T17" fmla="*/ 154 h 1607"/>
                  <a:gd name="T18" fmla="*/ 461 w 2816"/>
                  <a:gd name="T19" fmla="*/ 392 h 1607"/>
                  <a:gd name="T20" fmla="*/ 515 w 2816"/>
                  <a:gd name="T21" fmla="*/ 337 h 1607"/>
                  <a:gd name="T22" fmla="*/ 569 w 2816"/>
                  <a:gd name="T23" fmla="*/ 380 h 1607"/>
                  <a:gd name="T24" fmla="*/ 622 w 2816"/>
                  <a:gd name="T25" fmla="*/ 388 h 16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16" h="1607">
                    <a:moveTo>
                      <a:pt x="0" y="1482"/>
                    </a:moveTo>
                    <a:cubicBezTo>
                      <a:pt x="38" y="1475"/>
                      <a:pt x="165" y="1484"/>
                      <a:pt x="238" y="1455"/>
                    </a:cubicBezTo>
                    <a:cubicBezTo>
                      <a:pt x="311" y="1426"/>
                      <a:pt x="366" y="1307"/>
                      <a:pt x="439" y="1308"/>
                    </a:cubicBezTo>
                    <a:cubicBezTo>
                      <a:pt x="512" y="1309"/>
                      <a:pt x="595" y="1581"/>
                      <a:pt x="677" y="1464"/>
                    </a:cubicBezTo>
                    <a:cubicBezTo>
                      <a:pt x="759" y="1347"/>
                      <a:pt x="852" y="600"/>
                      <a:pt x="933" y="604"/>
                    </a:cubicBezTo>
                    <a:cubicBezTo>
                      <a:pt x="1014" y="608"/>
                      <a:pt x="1083" y="1592"/>
                      <a:pt x="1161" y="1491"/>
                    </a:cubicBezTo>
                    <a:cubicBezTo>
                      <a:pt x="1239" y="1390"/>
                      <a:pt x="1320" y="0"/>
                      <a:pt x="1399" y="1"/>
                    </a:cubicBezTo>
                    <a:cubicBezTo>
                      <a:pt x="1478" y="2"/>
                      <a:pt x="1562" y="1403"/>
                      <a:pt x="1637" y="1500"/>
                    </a:cubicBezTo>
                    <a:cubicBezTo>
                      <a:pt x="1712" y="1597"/>
                      <a:pt x="1772" y="588"/>
                      <a:pt x="1847" y="586"/>
                    </a:cubicBezTo>
                    <a:cubicBezTo>
                      <a:pt x="1922" y="584"/>
                      <a:pt x="2004" y="1375"/>
                      <a:pt x="2085" y="1491"/>
                    </a:cubicBezTo>
                    <a:cubicBezTo>
                      <a:pt x="2166" y="1607"/>
                      <a:pt x="2250" y="1289"/>
                      <a:pt x="2332" y="1281"/>
                    </a:cubicBezTo>
                    <a:cubicBezTo>
                      <a:pt x="2414" y="1273"/>
                      <a:pt x="2497" y="1413"/>
                      <a:pt x="2578" y="1445"/>
                    </a:cubicBezTo>
                    <a:cubicBezTo>
                      <a:pt x="2659" y="1477"/>
                      <a:pt x="2767" y="1467"/>
                      <a:pt x="2816" y="1473"/>
                    </a:cubicBezTo>
                  </a:path>
                </a:pathLst>
              </a:cu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56" name="Freeform 2078"/>
              <p:cNvSpPr>
                <a:spLocks/>
              </p:cNvSpPr>
              <p:nvPr/>
            </p:nvSpPr>
            <p:spPr bwMode="auto">
              <a:xfrm rot="5400000">
                <a:off x="3376" y="1878"/>
                <a:ext cx="616" cy="390"/>
              </a:xfrm>
              <a:custGeom>
                <a:avLst/>
                <a:gdLst>
                  <a:gd name="T0" fmla="*/ 0 w 2789"/>
                  <a:gd name="T1" fmla="*/ 390 h 1480"/>
                  <a:gd name="T2" fmla="*/ 117 w 2789"/>
                  <a:gd name="T3" fmla="*/ 323 h 1480"/>
                  <a:gd name="T4" fmla="*/ 204 w 2789"/>
                  <a:gd name="T5" fmla="*/ 159 h 1480"/>
                  <a:gd name="T6" fmla="*/ 309 w 2789"/>
                  <a:gd name="T7" fmla="*/ 2 h 1480"/>
                  <a:gd name="T8" fmla="*/ 422 w 2789"/>
                  <a:gd name="T9" fmla="*/ 171 h 1480"/>
                  <a:gd name="T10" fmla="*/ 499 w 2789"/>
                  <a:gd name="T11" fmla="*/ 315 h 1480"/>
                  <a:gd name="T12" fmla="*/ 616 w 2789"/>
                  <a:gd name="T13" fmla="*/ 380 h 1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89" h="1480">
                    <a:moveTo>
                      <a:pt x="0" y="1480"/>
                    </a:moveTo>
                    <a:cubicBezTo>
                      <a:pt x="88" y="1437"/>
                      <a:pt x="376" y="1370"/>
                      <a:pt x="530" y="1224"/>
                    </a:cubicBezTo>
                    <a:cubicBezTo>
                      <a:pt x="684" y="1078"/>
                      <a:pt x="779" y="805"/>
                      <a:pt x="924" y="602"/>
                    </a:cubicBezTo>
                    <a:cubicBezTo>
                      <a:pt x="1069" y="399"/>
                      <a:pt x="1235" y="0"/>
                      <a:pt x="1399" y="8"/>
                    </a:cubicBezTo>
                    <a:cubicBezTo>
                      <a:pt x="1563" y="16"/>
                      <a:pt x="1768" y="450"/>
                      <a:pt x="1911" y="648"/>
                    </a:cubicBezTo>
                    <a:cubicBezTo>
                      <a:pt x="2054" y="846"/>
                      <a:pt x="2112" y="1064"/>
                      <a:pt x="2258" y="1197"/>
                    </a:cubicBezTo>
                    <a:cubicBezTo>
                      <a:pt x="2404" y="1330"/>
                      <a:pt x="2679" y="1392"/>
                      <a:pt x="2789" y="1443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57" name="Line 2082"/>
              <p:cNvSpPr>
                <a:spLocks noChangeShapeType="1"/>
              </p:cNvSpPr>
              <p:nvPr/>
            </p:nvSpPr>
            <p:spPr bwMode="auto">
              <a:xfrm>
                <a:off x="916" y="2068"/>
                <a:ext cx="2998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58" name="Oval 2086"/>
              <p:cNvSpPr>
                <a:spLocks noChangeArrowheads="1"/>
              </p:cNvSpPr>
              <p:nvPr/>
            </p:nvSpPr>
            <p:spPr bwMode="auto">
              <a:xfrm>
                <a:off x="2732" y="1668"/>
                <a:ext cx="151" cy="79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59" name="Oval 2087"/>
              <p:cNvSpPr>
                <a:spLocks noChangeArrowheads="1"/>
              </p:cNvSpPr>
              <p:nvPr/>
            </p:nvSpPr>
            <p:spPr bwMode="auto">
              <a:xfrm>
                <a:off x="2767" y="1793"/>
                <a:ext cx="88" cy="1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60" name="Oval 2088"/>
              <p:cNvSpPr>
                <a:spLocks noChangeArrowheads="1"/>
              </p:cNvSpPr>
              <p:nvPr/>
            </p:nvSpPr>
            <p:spPr bwMode="auto">
              <a:xfrm>
                <a:off x="2765" y="2183"/>
                <a:ext cx="88" cy="1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61" name="AutoShape 2089"/>
              <p:cNvSpPr>
                <a:spLocks noChangeArrowheads="1"/>
              </p:cNvSpPr>
              <p:nvPr/>
            </p:nvSpPr>
            <p:spPr bwMode="auto">
              <a:xfrm>
                <a:off x="708" y="2016"/>
                <a:ext cx="75" cy="95"/>
              </a:xfrm>
              <a:prstGeom prst="sun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62" name="Freeform 2090"/>
              <p:cNvSpPr>
                <a:spLocks/>
              </p:cNvSpPr>
              <p:nvPr/>
            </p:nvSpPr>
            <p:spPr bwMode="auto">
              <a:xfrm>
                <a:off x="2807" y="1694"/>
                <a:ext cx="639" cy="772"/>
              </a:xfrm>
              <a:custGeom>
                <a:avLst/>
                <a:gdLst>
                  <a:gd name="T0" fmla="*/ 7 w 924"/>
                  <a:gd name="T1" fmla="*/ 0 h 1116"/>
                  <a:gd name="T2" fmla="*/ 639 w 924"/>
                  <a:gd name="T3" fmla="*/ 374 h 1116"/>
                  <a:gd name="T4" fmla="*/ 0 w 924"/>
                  <a:gd name="T5" fmla="*/ 772 h 11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24" h="1116">
                    <a:moveTo>
                      <a:pt x="10" y="0"/>
                    </a:moveTo>
                    <a:lnTo>
                      <a:pt x="924" y="540"/>
                    </a:lnTo>
                    <a:lnTo>
                      <a:pt x="0" y="1116"/>
                    </a:ln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5654" name="Text Box 2139"/>
            <p:cNvSpPr txBox="1">
              <a:spLocks noChangeArrowheads="1"/>
            </p:cNvSpPr>
            <p:nvPr/>
          </p:nvSpPr>
          <p:spPr bwMode="auto">
            <a:xfrm>
              <a:off x="269" y="1286"/>
              <a:ext cx="1743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800" smtClean="0"/>
                <a:t>on agrandit </a:t>
              </a:r>
              <a:r>
                <a:rPr lang="fr-FR" altLang="fr-FR" sz="2000" smtClean="0"/>
                <a:t>la base</a:t>
              </a:r>
              <a:endParaRPr lang="fr-FR" altLang="fr-FR" sz="2000"/>
            </a:p>
            <a:p>
              <a:r>
                <a:rPr lang="fr-FR" altLang="fr-FR" sz="1800" smtClean="0"/>
                <a:t>interfrange </a:t>
              </a:r>
              <a:r>
                <a:rPr lang="fr-FR" altLang="fr-FR" sz="1800" smtClean="0">
                  <a:latin typeface="Symbol" pitchFamily="18" charset="2"/>
                </a:rPr>
                <a:t>l</a:t>
              </a:r>
              <a:r>
                <a:rPr lang="fr-FR" altLang="fr-FR" sz="1800" smtClean="0"/>
                <a:t>/B diminue</a:t>
              </a:r>
              <a:endParaRPr lang="fr-FR" altLang="fr-FR" sz="1800"/>
            </a:p>
          </p:txBody>
        </p:sp>
      </p:grpSp>
      <p:sp>
        <p:nvSpPr>
          <p:cNvPr id="486492" name="Text Box 2140"/>
          <p:cNvSpPr txBox="1">
            <a:spLocks noChangeArrowheads="1"/>
          </p:cNvSpPr>
          <p:nvPr/>
        </p:nvSpPr>
        <p:spPr bwMode="auto">
          <a:xfrm>
            <a:off x="6035675" y="1693863"/>
            <a:ext cx="2374666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smtClean="0"/>
              <a:t>franges avec </a:t>
            </a:r>
          </a:p>
          <a:p>
            <a:r>
              <a:rPr lang="fr-FR" altLang="fr-FR" sz="2000" smtClean="0"/>
              <a:t>contraste maximal</a:t>
            </a:r>
            <a:endParaRPr lang="fr-FR" altLang="fr-FR" sz="2000"/>
          </a:p>
          <a:p>
            <a:r>
              <a:rPr lang="fr-FR" altLang="fr-FR" sz="2000"/>
              <a:t>(max = 1, min = 0)</a:t>
            </a:r>
          </a:p>
        </p:txBody>
      </p:sp>
      <p:grpSp>
        <p:nvGrpSpPr>
          <p:cNvPr id="486502" name="Group 2150"/>
          <p:cNvGrpSpPr>
            <a:grpSpLocks/>
          </p:cNvGrpSpPr>
          <p:nvPr/>
        </p:nvGrpSpPr>
        <p:grpSpPr bwMode="auto">
          <a:xfrm>
            <a:off x="1093788" y="3036888"/>
            <a:ext cx="4613275" cy="1785937"/>
            <a:chOff x="689" y="1967"/>
            <a:chExt cx="2906" cy="1125"/>
          </a:xfrm>
        </p:grpSpPr>
        <p:grpSp>
          <p:nvGrpSpPr>
            <p:cNvPr id="25639" name="Group 2147"/>
            <p:cNvGrpSpPr>
              <a:grpSpLocks/>
            </p:cNvGrpSpPr>
            <p:nvPr/>
          </p:nvGrpSpPr>
          <p:grpSpPr bwMode="auto">
            <a:xfrm>
              <a:off x="689" y="2350"/>
              <a:ext cx="2906" cy="742"/>
              <a:chOff x="707" y="2260"/>
              <a:chExt cx="2906" cy="742"/>
            </a:xfrm>
          </p:grpSpPr>
          <p:sp>
            <p:nvSpPr>
              <p:cNvPr id="25641" name="Oval 2098"/>
              <p:cNvSpPr>
                <a:spLocks noChangeArrowheads="1"/>
              </p:cNvSpPr>
              <p:nvPr/>
            </p:nvSpPr>
            <p:spPr bwMode="auto">
              <a:xfrm>
                <a:off x="2546" y="2260"/>
                <a:ext cx="161" cy="72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25642" name="Group 2136"/>
              <p:cNvGrpSpPr>
                <a:grpSpLocks/>
              </p:cNvGrpSpPr>
              <p:nvPr/>
            </p:nvGrpSpPr>
            <p:grpSpPr bwMode="auto">
              <a:xfrm>
                <a:off x="707" y="2302"/>
                <a:ext cx="2906" cy="700"/>
                <a:chOff x="708" y="2510"/>
                <a:chExt cx="3206" cy="772"/>
              </a:xfrm>
            </p:grpSpPr>
            <p:sp>
              <p:nvSpPr>
                <p:cNvPr id="25643" name="Line 2094"/>
                <p:cNvSpPr>
                  <a:spLocks noChangeShapeType="1"/>
                </p:cNvSpPr>
                <p:nvPr/>
              </p:nvSpPr>
              <p:spPr bwMode="auto">
                <a:xfrm>
                  <a:off x="916" y="2884"/>
                  <a:ext cx="2998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5644" name="Freeform 2096"/>
                <p:cNvSpPr>
                  <a:spLocks/>
                </p:cNvSpPr>
                <p:nvPr/>
              </p:nvSpPr>
              <p:spPr bwMode="auto">
                <a:xfrm rot="5400000">
                  <a:off x="3320" y="2678"/>
                  <a:ext cx="623" cy="431"/>
                </a:xfrm>
                <a:custGeom>
                  <a:avLst/>
                  <a:gdLst>
                    <a:gd name="T0" fmla="*/ 0 w 900"/>
                    <a:gd name="T1" fmla="*/ 392 h 623"/>
                    <a:gd name="T2" fmla="*/ 53 w 900"/>
                    <a:gd name="T3" fmla="*/ 385 h 623"/>
                    <a:gd name="T4" fmla="*/ 75 w 900"/>
                    <a:gd name="T5" fmla="*/ 401 h 623"/>
                    <a:gd name="T6" fmla="*/ 164 w 900"/>
                    <a:gd name="T7" fmla="*/ 268 h 623"/>
                    <a:gd name="T8" fmla="*/ 215 w 900"/>
                    <a:gd name="T9" fmla="*/ 376 h 623"/>
                    <a:gd name="T10" fmla="*/ 309 w 900"/>
                    <a:gd name="T11" fmla="*/ 2 h 623"/>
                    <a:gd name="T12" fmla="*/ 417 w 900"/>
                    <a:gd name="T13" fmla="*/ 388 h 623"/>
                    <a:gd name="T14" fmla="*/ 468 w 900"/>
                    <a:gd name="T15" fmla="*/ 262 h 623"/>
                    <a:gd name="T16" fmla="*/ 531 w 900"/>
                    <a:gd name="T17" fmla="*/ 382 h 623"/>
                    <a:gd name="T18" fmla="*/ 570 w 900"/>
                    <a:gd name="T19" fmla="*/ 382 h 623"/>
                    <a:gd name="T20" fmla="*/ 623 w 900"/>
                    <a:gd name="T21" fmla="*/ 389 h 6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00" h="623">
                      <a:moveTo>
                        <a:pt x="0" y="566"/>
                      </a:moveTo>
                      <a:cubicBezTo>
                        <a:pt x="12" y="564"/>
                        <a:pt x="58" y="554"/>
                        <a:pt x="76" y="556"/>
                      </a:cubicBezTo>
                      <a:cubicBezTo>
                        <a:pt x="94" y="558"/>
                        <a:pt x="82" y="607"/>
                        <a:pt x="109" y="579"/>
                      </a:cubicBezTo>
                      <a:cubicBezTo>
                        <a:pt x="136" y="551"/>
                        <a:pt x="204" y="393"/>
                        <a:pt x="237" y="387"/>
                      </a:cubicBezTo>
                      <a:cubicBezTo>
                        <a:pt x="270" y="381"/>
                        <a:pt x="275" y="607"/>
                        <a:pt x="310" y="543"/>
                      </a:cubicBezTo>
                      <a:cubicBezTo>
                        <a:pt x="345" y="479"/>
                        <a:pt x="398" y="0"/>
                        <a:pt x="447" y="3"/>
                      </a:cubicBezTo>
                      <a:cubicBezTo>
                        <a:pt x="496" y="6"/>
                        <a:pt x="564" y="499"/>
                        <a:pt x="602" y="561"/>
                      </a:cubicBezTo>
                      <a:cubicBezTo>
                        <a:pt x="640" y="623"/>
                        <a:pt x="649" y="379"/>
                        <a:pt x="676" y="378"/>
                      </a:cubicBezTo>
                      <a:cubicBezTo>
                        <a:pt x="703" y="377"/>
                        <a:pt x="742" y="523"/>
                        <a:pt x="767" y="552"/>
                      </a:cubicBezTo>
                      <a:cubicBezTo>
                        <a:pt x="792" y="581"/>
                        <a:pt x="802" y="550"/>
                        <a:pt x="824" y="552"/>
                      </a:cubicBezTo>
                      <a:cubicBezTo>
                        <a:pt x="846" y="554"/>
                        <a:pt x="884" y="561"/>
                        <a:pt x="900" y="563"/>
                      </a:cubicBezTo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 cap="flat" cmpd="sng">
                      <a:solidFill>
                        <a:srgbClr val="FF99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5645" name="Freeform 2097"/>
                <p:cNvSpPr>
                  <a:spLocks/>
                </p:cNvSpPr>
                <p:nvPr/>
              </p:nvSpPr>
              <p:spPr bwMode="auto">
                <a:xfrm rot="5400000">
                  <a:off x="3338" y="2695"/>
                  <a:ext cx="617" cy="389"/>
                </a:xfrm>
                <a:custGeom>
                  <a:avLst/>
                  <a:gdLst>
                    <a:gd name="T0" fmla="*/ 0 w 2789"/>
                    <a:gd name="T1" fmla="*/ 389 h 1480"/>
                    <a:gd name="T2" fmla="*/ 117 w 2789"/>
                    <a:gd name="T3" fmla="*/ 322 h 1480"/>
                    <a:gd name="T4" fmla="*/ 204 w 2789"/>
                    <a:gd name="T5" fmla="*/ 158 h 1480"/>
                    <a:gd name="T6" fmla="*/ 309 w 2789"/>
                    <a:gd name="T7" fmla="*/ 2 h 1480"/>
                    <a:gd name="T8" fmla="*/ 423 w 2789"/>
                    <a:gd name="T9" fmla="*/ 170 h 1480"/>
                    <a:gd name="T10" fmla="*/ 500 w 2789"/>
                    <a:gd name="T11" fmla="*/ 315 h 1480"/>
                    <a:gd name="T12" fmla="*/ 617 w 2789"/>
                    <a:gd name="T13" fmla="*/ 379 h 14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9" h="1480">
                      <a:moveTo>
                        <a:pt x="0" y="1480"/>
                      </a:moveTo>
                      <a:cubicBezTo>
                        <a:pt x="88" y="1437"/>
                        <a:pt x="376" y="1370"/>
                        <a:pt x="530" y="1224"/>
                      </a:cubicBezTo>
                      <a:cubicBezTo>
                        <a:pt x="684" y="1078"/>
                        <a:pt x="779" y="805"/>
                        <a:pt x="924" y="602"/>
                      </a:cubicBezTo>
                      <a:cubicBezTo>
                        <a:pt x="1069" y="399"/>
                        <a:pt x="1235" y="0"/>
                        <a:pt x="1399" y="8"/>
                      </a:cubicBezTo>
                      <a:cubicBezTo>
                        <a:pt x="1563" y="16"/>
                        <a:pt x="1768" y="450"/>
                        <a:pt x="1911" y="648"/>
                      </a:cubicBezTo>
                      <a:cubicBezTo>
                        <a:pt x="2054" y="846"/>
                        <a:pt x="2112" y="1064"/>
                        <a:pt x="2258" y="1197"/>
                      </a:cubicBezTo>
                      <a:cubicBezTo>
                        <a:pt x="2404" y="1330"/>
                        <a:pt x="2679" y="1392"/>
                        <a:pt x="2789" y="1443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5646" name="Oval 2099"/>
                <p:cNvSpPr>
                  <a:spLocks noChangeArrowheads="1"/>
                </p:cNvSpPr>
                <p:nvPr/>
              </p:nvSpPr>
              <p:spPr bwMode="auto">
                <a:xfrm>
                  <a:off x="2773" y="2715"/>
                  <a:ext cx="89" cy="15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647" name="Oval 2100"/>
                <p:cNvSpPr>
                  <a:spLocks noChangeArrowheads="1"/>
                </p:cNvSpPr>
                <p:nvPr/>
              </p:nvSpPr>
              <p:spPr bwMode="auto">
                <a:xfrm>
                  <a:off x="2777" y="2868"/>
                  <a:ext cx="89" cy="15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648" name="AutoShape 2101"/>
                <p:cNvSpPr>
                  <a:spLocks noChangeArrowheads="1"/>
                </p:cNvSpPr>
                <p:nvPr/>
              </p:nvSpPr>
              <p:spPr bwMode="auto">
                <a:xfrm>
                  <a:off x="708" y="2832"/>
                  <a:ext cx="75" cy="95"/>
                </a:xfrm>
                <a:prstGeom prst="sun">
                  <a:avLst>
                    <a:gd name="adj" fmla="val 25000"/>
                  </a:avLst>
                </a:prstGeom>
                <a:solidFill>
                  <a:srgbClr val="FF9900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649" name="Freeform 2102"/>
                <p:cNvSpPr>
                  <a:spLocks/>
                </p:cNvSpPr>
                <p:nvPr/>
              </p:nvSpPr>
              <p:spPr bwMode="auto">
                <a:xfrm>
                  <a:off x="2807" y="2510"/>
                  <a:ext cx="639" cy="772"/>
                </a:xfrm>
                <a:custGeom>
                  <a:avLst/>
                  <a:gdLst>
                    <a:gd name="T0" fmla="*/ 7 w 924"/>
                    <a:gd name="T1" fmla="*/ 0 h 1116"/>
                    <a:gd name="T2" fmla="*/ 639 w 924"/>
                    <a:gd name="T3" fmla="*/ 374 h 1116"/>
                    <a:gd name="T4" fmla="*/ 0 w 924"/>
                    <a:gd name="T5" fmla="*/ 772 h 11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24" h="1116">
                      <a:moveTo>
                        <a:pt x="10" y="0"/>
                      </a:moveTo>
                      <a:lnTo>
                        <a:pt x="924" y="540"/>
                      </a:lnTo>
                      <a:lnTo>
                        <a:pt x="0" y="111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5650" name="AutoShape 2114"/>
                <p:cNvSpPr>
                  <a:spLocks noChangeArrowheads="1"/>
                </p:cNvSpPr>
                <p:nvPr/>
              </p:nvSpPr>
              <p:spPr bwMode="auto">
                <a:xfrm>
                  <a:off x="714" y="2694"/>
                  <a:ext cx="75" cy="95"/>
                </a:xfrm>
                <a:prstGeom prst="sun">
                  <a:avLst>
                    <a:gd name="adj" fmla="val 25000"/>
                  </a:avLst>
                </a:prstGeom>
                <a:solidFill>
                  <a:schemeClr val="bg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651" name="Freeform 2116"/>
                <p:cNvSpPr>
                  <a:spLocks/>
                </p:cNvSpPr>
                <p:nvPr/>
              </p:nvSpPr>
              <p:spPr bwMode="auto">
                <a:xfrm>
                  <a:off x="3414" y="2619"/>
                  <a:ext cx="398" cy="623"/>
                </a:xfrm>
                <a:custGeom>
                  <a:avLst/>
                  <a:gdLst>
                    <a:gd name="T0" fmla="*/ 46 w 398"/>
                    <a:gd name="T1" fmla="*/ 0 h 623"/>
                    <a:gd name="T2" fmla="*/ 53 w 398"/>
                    <a:gd name="T3" fmla="*/ 53 h 623"/>
                    <a:gd name="T4" fmla="*/ 37 w 398"/>
                    <a:gd name="T5" fmla="*/ 75 h 623"/>
                    <a:gd name="T6" fmla="*/ 189 w 398"/>
                    <a:gd name="T7" fmla="*/ 150 h 623"/>
                    <a:gd name="T8" fmla="*/ 62 w 398"/>
                    <a:gd name="T9" fmla="*/ 215 h 623"/>
                    <a:gd name="T10" fmla="*/ 396 w 398"/>
                    <a:gd name="T11" fmla="*/ 298 h 623"/>
                    <a:gd name="T12" fmla="*/ 50 w 398"/>
                    <a:gd name="T13" fmla="*/ 417 h 623"/>
                    <a:gd name="T14" fmla="*/ 94 w 398"/>
                    <a:gd name="T15" fmla="*/ 462 h 623"/>
                    <a:gd name="T16" fmla="*/ 56 w 398"/>
                    <a:gd name="T17" fmla="*/ 531 h 623"/>
                    <a:gd name="T18" fmla="*/ 56 w 398"/>
                    <a:gd name="T19" fmla="*/ 570 h 623"/>
                    <a:gd name="T20" fmla="*/ 49 w 398"/>
                    <a:gd name="T21" fmla="*/ 623 h 6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98" h="623">
                      <a:moveTo>
                        <a:pt x="46" y="0"/>
                      </a:moveTo>
                      <a:cubicBezTo>
                        <a:pt x="48" y="8"/>
                        <a:pt x="55" y="40"/>
                        <a:pt x="53" y="53"/>
                      </a:cubicBezTo>
                      <a:cubicBezTo>
                        <a:pt x="52" y="65"/>
                        <a:pt x="14" y="59"/>
                        <a:pt x="37" y="75"/>
                      </a:cubicBezTo>
                      <a:cubicBezTo>
                        <a:pt x="60" y="91"/>
                        <a:pt x="185" y="127"/>
                        <a:pt x="189" y="150"/>
                      </a:cubicBezTo>
                      <a:cubicBezTo>
                        <a:pt x="193" y="173"/>
                        <a:pt x="28" y="190"/>
                        <a:pt x="62" y="215"/>
                      </a:cubicBezTo>
                      <a:cubicBezTo>
                        <a:pt x="96" y="240"/>
                        <a:pt x="398" y="264"/>
                        <a:pt x="396" y="298"/>
                      </a:cubicBezTo>
                      <a:cubicBezTo>
                        <a:pt x="394" y="332"/>
                        <a:pt x="100" y="390"/>
                        <a:pt x="50" y="417"/>
                      </a:cubicBezTo>
                      <a:cubicBezTo>
                        <a:pt x="0" y="444"/>
                        <a:pt x="93" y="443"/>
                        <a:pt x="94" y="462"/>
                      </a:cubicBezTo>
                      <a:cubicBezTo>
                        <a:pt x="95" y="481"/>
                        <a:pt x="62" y="513"/>
                        <a:pt x="56" y="531"/>
                      </a:cubicBezTo>
                      <a:cubicBezTo>
                        <a:pt x="50" y="549"/>
                        <a:pt x="58" y="555"/>
                        <a:pt x="56" y="570"/>
                      </a:cubicBezTo>
                      <a:cubicBezTo>
                        <a:pt x="55" y="586"/>
                        <a:pt x="50" y="612"/>
                        <a:pt x="49" y="623"/>
                      </a:cubicBezTo>
                    </a:path>
                  </a:pathLst>
                </a:custGeom>
                <a:solidFill>
                  <a:srgbClr val="0066FF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5652" name="Line 2118"/>
                <p:cNvSpPr>
                  <a:spLocks noChangeShapeType="1"/>
                </p:cNvSpPr>
                <p:nvPr/>
              </p:nvSpPr>
              <p:spPr bwMode="auto">
                <a:xfrm>
                  <a:off x="808" y="2752"/>
                  <a:ext cx="2648" cy="16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25640" name="Text Box 2141"/>
            <p:cNvSpPr txBox="1">
              <a:spLocks noChangeArrowheads="1"/>
            </p:cNvSpPr>
            <p:nvPr/>
          </p:nvSpPr>
          <p:spPr bwMode="auto">
            <a:xfrm>
              <a:off x="694" y="1967"/>
              <a:ext cx="1869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800" smtClean="0"/>
                <a:t>etoile double, base courte</a:t>
              </a:r>
              <a:endParaRPr lang="fr-FR" altLang="fr-FR" sz="1800"/>
            </a:p>
            <a:p>
              <a:r>
                <a:rPr lang="fr-FR" altLang="fr-FR" sz="1800" smtClean="0"/>
                <a:t>figures de franges</a:t>
              </a:r>
            </a:p>
            <a:p>
              <a:r>
                <a:rPr lang="fr-FR" altLang="fr-FR" sz="1800" smtClean="0"/>
                <a:t>un peu décalées</a:t>
              </a:r>
              <a:endParaRPr lang="fr-FR" altLang="fr-FR" sz="1800"/>
            </a:p>
          </p:txBody>
        </p:sp>
      </p:grpSp>
      <p:grpSp>
        <p:nvGrpSpPr>
          <p:cNvPr id="486505" name="Group 2153"/>
          <p:cNvGrpSpPr>
            <a:grpSpLocks/>
          </p:cNvGrpSpPr>
          <p:nvPr/>
        </p:nvGrpSpPr>
        <p:grpSpPr bwMode="auto">
          <a:xfrm>
            <a:off x="331788" y="4521200"/>
            <a:ext cx="5381625" cy="1709738"/>
            <a:chOff x="209" y="2788"/>
            <a:chExt cx="3390" cy="1077"/>
          </a:xfrm>
        </p:grpSpPr>
        <p:grpSp>
          <p:nvGrpSpPr>
            <p:cNvPr id="25626" name="Group 2137"/>
            <p:cNvGrpSpPr>
              <a:grpSpLocks/>
            </p:cNvGrpSpPr>
            <p:nvPr/>
          </p:nvGrpSpPr>
          <p:grpSpPr bwMode="auto">
            <a:xfrm>
              <a:off x="692" y="3142"/>
              <a:ext cx="2907" cy="723"/>
              <a:chOff x="711" y="3328"/>
              <a:chExt cx="3207" cy="798"/>
            </a:xfrm>
          </p:grpSpPr>
          <p:sp>
            <p:nvSpPr>
              <p:cNvPr id="25628" name="Freeform 2105"/>
              <p:cNvSpPr>
                <a:spLocks/>
              </p:cNvSpPr>
              <p:nvPr/>
            </p:nvSpPr>
            <p:spPr bwMode="auto">
              <a:xfrm rot="5400000">
                <a:off x="3350" y="3518"/>
                <a:ext cx="622" cy="423"/>
              </a:xfrm>
              <a:custGeom>
                <a:avLst/>
                <a:gdLst>
                  <a:gd name="T0" fmla="*/ 0 w 2816"/>
                  <a:gd name="T1" fmla="*/ 390 h 1607"/>
                  <a:gd name="T2" fmla="*/ 53 w 2816"/>
                  <a:gd name="T3" fmla="*/ 383 h 1607"/>
                  <a:gd name="T4" fmla="*/ 97 w 2816"/>
                  <a:gd name="T5" fmla="*/ 344 h 1607"/>
                  <a:gd name="T6" fmla="*/ 150 w 2816"/>
                  <a:gd name="T7" fmla="*/ 385 h 1607"/>
                  <a:gd name="T8" fmla="*/ 206 w 2816"/>
                  <a:gd name="T9" fmla="*/ 159 h 1607"/>
                  <a:gd name="T10" fmla="*/ 256 w 2816"/>
                  <a:gd name="T11" fmla="*/ 392 h 1607"/>
                  <a:gd name="T12" fmla="*/ 309 w 2816"/>
                  <a:gd name="T13" fmla="*/ 0 h 1607"/>
                  <a:gd name="T14" fmla="*/ 362 w 2816"/>
                  <a:gd name="T15" fmla="*/ 395 h 1607"/>
                  <a:gd name="T16" fmla="*/ 408 w 2816"/>
                  <a:gd name="T17" fmla="*/ 154 h 1607"/>
                  <a:gd name="T18" fmla="*/ 461 w 2816"/>
                  <a:gd name="T19" fmla="*/ 392 h 1607"/>
                  <a:gd name="T20" fmla="*/ 515 w 2816"/>
                  <a:gd name="T21" fmla="*/ 337 h 1607"/>
                  <a:gd name="T22" fmla="*/ 569 w 2816"/>
                  <a:gd name="T23" fmla="*/ 380 h 1607"/>
                  <a:gd name="T24" fmla="*/ 622 w 2816"/>
                  <a:gd name="T25" fmla="*/ 388 h 16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16" h="1607">
                    <a:moveTo>
                      <a:pt x="0" y="1482"/>
                    </a:moveTo>
                    <a:cubicBezTo>
                      <a:pt x="38" y="1475"/>
                      <a:pt x="165" y="1484"/>
                      <a:pt x="238" y="1455"/>
                    </a:cubicBezTo>
                    <a:cubicBezTo>
                      <a:pt x="311" y="1426"/>
                      <a:pt x="366" y="1307"/>
                      <a:pt x="439" y="1308"/>
                    </a:cubicBezTo>
                    <a:cubicBezTo>
                      <a:pt x="512" y="1309"/>
                      <a:pt x="595" y="1581"/>
                      <a:pt x="677" y="1464"/>
                    </a:cubicBezTo>
                    <a:cubicBezTo>
                      <a:pt x="759" y="1347"/>
                      <a:pt x="852" y="600"/>
                      <a:pt x="933" y="604"/>
                    </a:cubicBezTo>
                    <a:cubicBezTo>
                      <a:pt x="1014" y="608"/>
                      <a:pt x="1083" y="1592"/>
                      <a:pt x="1161" y="1491"/>
                    </a:cubicBezTo>
                    <a:cubicBezTo>
                      <a:pt x="1239" y="1390"/>
                      <a:pt x="1320" y="0"/>
                      <a:pt x="1399" y="1"/>
                    </a:cubicBezTo>
                    <a:cubicBezTo>
                      <a:pt x="1478" y="2"/>
                      <a:pt x="1562" y="1403"/>
                      <a:pt x="1637" y="1500"/>
                    </a:cubicBezTo>
                    <a:cubicBezTo>
                      <a:pt x="1712" y="1597"/>
                      <a:pt x="1772" y="588"/>
                      <a:pt x="1847" y="586"/>
                    </a:cubicBezTo>
                    <a:cubicBezTo>
                      <a:pt x="1922" y="584"/>
                      <a:pt x="2004" y="1375"/>
                      <a:pt x="2085" y="1491"/>
                    </a:cubicBezTo>
                    <a:cubicBezTo>
                      <a:pt x="2166" y="1607"/>
                      <a:pt x="2250" y="1289"/>
                      <a:pt x="2332" y="1281"/>
                    </a:cubicBezTo>
                    <a:cubicBezTo>
                      <a:pt x="2414" y="1273"/>
                      <a:pt x="2497" y="1413"/>
                      <a:pt x="2578" y="1445"/>
                    </a:cubicBezTo>
                    <a:cubicBezTo>
                      <a:pt x="2659" y="1477"/>
                      <a:pt x="2767" y="1467"/>
                      <a:pt x="2816" y="1473"/>
                    </a:cubicBezTo>
                  </a:path>
                </a:pathLst>
              </a:cu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29" name="Freeform 2106"/>
              <p:cNvSpPr>
                <a:spLocks/>
              </p:cNvSpPr>
              <p:nvPr/>
            </p:nvSpPr>
            <p:spPr bwMode="auto">
              <a:xfrm rot="5400000">
                <a:off x="3380" y="3538"/>
                <a:ext cx="616" cy="390"/>
              </a:xfrm>
              <a:custGeom>
                <a:avLst/>
                <a:gdLst>
                  <a:gd name="T0" fmla="*/ 0 w 2789"/>
                  <a:gd name="T1" fmla="*/ 390 h 1480"/>
                  <a:gd name="T2" fmla="*/ 117 w 2789"/>
                  <a:gd name="T3" fmla="*/ 323 h 1480"/>
                  <a:gd name="T4" fmla="*/ 204 w 2789"/>
                  <a:gd name="T5" fmla="*/ 159 h 1480"/>
                  <a:gd name="T6" fmla="*/ 309 w 2789"/>
                  <a:gd name="T7" fmla="*/ 2 h 1480"/>
                  <a:gd name="T8" fmla="*/ 422 w 2789"/>
                  <a:gd name="T9" fmla="*/ 171 h 1480"/>
                  <a:gd name="T10" fmla="*/ 499 w 2789"/>
                  <a:gd name="T11" fmla="*/ 315 h 1480"/>
                  <a:gd name="T12" fmla="*/ 616 w 2789"/>
                  <a:gd name="T13" fmla="*/ 380 h 1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89" h="1480">
                    <a:moveTo>
                      <a:pt x="0" y="1480"/>
                    </a:moveTo>
                    <a:cubicBezTo>
                      <a:pt x="88" y="1437"/>
                      <a:pt x="376" y="1370"/>
                      <a:pt x="530" y="1224"/>
                    </a:cubicBezTo>
                    <a:cubicBezTo>
                      <a:pt x="684" y="1078"/>
                      <a:pt x="779" y="805"/>
                      <a:pt x="924" y="602"/>
                    </a:cubicBezTo>
                    <a:cubicBezTo>
                      <a:pt x="1069" y="399"/>
                      <a:pt x="1235" y="0"/>
                      <a:pt x="1399" y="8"/>
                    </a:cubicBezTo>
                    <a:cubicBezTo>
                      <a:pt x="1563" y="16"/>
                      <a:pt x="1768" y="450"/>
                      <a:pt x="1911" y="648"/>
                    </a:cubicBezTo>
                    <a:cubicBezTo>
                      <a:pt x="2054" y="846"/>
                      <a:pt x="2112" y="1064"/>
                      <a:pt x="2258" y="1197"/>
                    </a:cubicBezTo>
                    <a:cubicBezTo>
                      <a:pt x="2404" y="1330"/>
                      <a:pt x="2679" y="1392"/>
                      <a:pt x="2789" y="1443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30" name="Line 2107"/>
              <p:cNvSpPr>
                <a:spLocks noChangeShapeType="1"/>
              </p:cNvSpPr>
              <p:nvPr/>
            </p:nvSpPr>
            <p:spPr bwMode="auto">
              <a:xfrm>
                <a:off x="921" y="3728"/>
                <a:ext cx="2997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31" name="Oval 2108"/>
              <p:cNvSpPr>
                <a:spLocks noChangeArrowheads="1"/>
              </p:cNvSpPr>
              <p:nvPr/>
            </p:nvSpPr>
            <p:spPr bwMode="auto">
              <a:xfrm>
                <a:off x="2736" y="3328"/>
                <a:ext cx="151" cy="79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32" name="Oval 2109"/>
              <p:cNvSpPr>
                <a:spLocks noChangeArrowheads="1"/>
              </p:cNvSpPr>
              <p:nvPr/>
            </p:nvSpPr>
            <p:spPr bwMode="auto">
              <a:xfrm>
                <a:off x="2771" y="3453"/>
                <a:ext cx="89" cy="1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33" name="Oval 2110"/>
              <p:cNvSpPr>
                <a:spLocks noChangeArrowheads="1"/>
              </p:cNvSpPr>
              <p:nvPr/>
            </p:nvSpPr>
            <p:spPr bwMode="auto">
              <a:xfrm>
                <a:off x="2769" y="3843"/>
                <a:ext cx="89" cy="15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34" name="AutoShape 2111"/>
              <p:cNvSpPr>
                <a:spLocks noChangeArrowheads="1"/>
              </p:cNvSpPr>
              <p:nvPr/>
            </p:nvSpPr>
            <p:spPr bwMode="auto">
              <a:xfrm>
                <a:off x="713" y="3676"/>
                <a:ext cx="75" cy="95"/>
              </a:xfrm>
              <a:prstGeom prst="sun">
                <a:avLst>
                  <a:gd name="adj" fmla="val 25000"/>
                </a:avLst>
              </a:prstGeom>
              <a:solidFill>
                <a:srgbClr val="FF99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35" name="Freeform 2112"/>
              <p:cNvSpPr>
                <a:spLocks/>
              </p:cNvSpPr>
              <p:nvPr/>
            </p:nvSpPr>
            <p:spPr bwMode="auto">
              <a:xfrm>
                <a:off x="2811" y="3354"/>
                <a:ext cx="639" cy="772"/>
              </a:xfrm>
              <a:custGeom>
                <a:avLst/>
                <a:gdLst>
                  <a:gd name="T0" fmla="*/ 7 w 924"/>
                  <a:gd name="T1" fmla="*/ 0 h 1116"/>
                  <a:gd name="T2" fmla="*/ 639 w 924"/>
                  <a:gd name="T3" fmla="*/ 374 h 1116"/>
                  <a:gd name="T4" fmla="*/ 0 w 924"/>
                  <a:gd name="T5" fmla="*/ 772 h 11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24" h="1116">
                    <a:moveTo>
                      <a:pt x="10" y="0"/>
                    </a:moveTo>
                    <a:lnTo>
                      <a:pt x="924" y="540"/>
                    </a:lnTo>
                    <a:lnTo>
                      <a:pt x="0" y="1116"/>
                    </a:ln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36" name="AutoShape 2115"/>
              <p:cNvSpPr>
                <a:spLocks noChangeArrowheads="1"/>
              </p:cNvSpPr>
              <p:nvPr/>
            </p:nvSpPr>
            <p:spPr bwMode="auto">
              <a:xfrm>
                <a:off x="711" y="3537"/>
                <a:ext cx="75" cy="95"/>
              </a:xfrm>
              <a:prstGeom prst="sun">
                <a:avLst>
                  <a:gd name="adj" fmla="val 25000"/>
                </a:avLst>
              </a:prstGeom>
              <a:solidFill>
                <a:schemeClr val="bg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25637" name="Freeform 2117"/>
              <p:cNvSpPr>
                <a:spLocks/>
              </p:cNvSpPr>
              <p:nvPr/>
            </p:nvSpPr>
            <p:spPr bwMode="auto">
              <a:xfrm>
                <a:off x="3442" y="3390"/>
                <a:ext cx="381" cy="549"/>
              </a:xfrm>
              <a:custGeom>
                <a:avLst/>
                <a:gdLst>
                  <a:gd name="T0" fmla="*/ 30 w 381"/>
                  <a:gd name="T1" fmla="*/ 0 h 549"/>
                  <a:gd name="T2" fmla="*/ 37 w 381"/>
                  <a:gd name="T3" fmla="*/ 53 h 549"/>
                  <a:gd name="T4" fmla="*/ 44 w 381"/>
                  <a:gd name="T5" fmla="*/ 114 h 549"/>
                  <a:gd name="T6" fmla="*/ 149 w 381"/>
                  <a:gd name="T7" fmla="*/ 174 h 549"/>
                  <a:gd name="T8" fmla="*/ 46 w 381"/>
                  <a:gd name="T9" fmla="*/ 215 h 549"/>
                  <a:gd name="T10" fmla="*/ 380 w 381"/>
                  <a:gd name="T11" fmla="*/ 298 h 549"/>
                  <a:gd name="T12" fmla="*/ 41 w 381"/>
                  <a:gd name="T13" fmla="*/ 339 h 549"/>
                  <a:gd name="T14" fmla="*/ 356 w 381"/>
                  <a:gd name="T15" fmla="*/ 402 h 549"/>
                  <a:gd name="T16" fmla="*/ 35 w 381"/>
                  <a:gd name="T17" fmla="*/ 450 h 549"/>
                  <a:gd name="T18" fmla="*/ 143 w 381"/>
                  <a:gd name="T19" fmla="*/ 513 h 549"/>
                  <a:gd name="T20" fmla="*/ 38 w 381"/>
                  <a:gd name="T21" fmla="*/ 549 h 5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1" h="549">
                    <a:moveTo>
                      <a:pt x="30" y="0"/>
                    </a:moveTo>
                    <a:cubicBezTo>
                      <a:pt x="32" y="8"/>
                      <a:pt x="35" y="34"/>
                      <a:pt x="37" y="53"/>
                    </a:cubicBezTo>
                    <a:cubicBezTo>
                      <a:pt x="39" y="72"/>
                      <a:pt x="25" y="94"/>
                      <a:pt x="44" y="114"/>
                    </a:cubicBezTo>
                    <a:cubicBezTo>
                      <a:pt x="63" y="134"/>
                      <a:pt x="149" y="157"/>
                      <a:pt x="149" y="174"/>
                    </a:cubicBezTo>
                    <a:cubicBezTo>
                      <a:pt x="149" y="191"/>
                      <a:pt x="8" y="194"/>
                      <a:pt x="46" y="215"/>
                    </a:cubicBezTo>
                    <a:cubicBezTo>
                      <a:pt x="84" y="236"/>
                      <a:pt x="381" y="277"/>
                      <a:pt x="380" y="298"/>
                    </a:cubicBezTo>
                    <a:cubicBezTo>
                      <a:pt x="379" y="319"/>
                      <a:pt x="45" y="322"/>
                      <a:pt x="41" y="339"/>
                    </a:cubicBezTo>
                    <a:cubicBezTo>
                      <a:pt x="37" y="356"/>
                      <a:pt x="357" y="384"/>
                      <a:pt x="356" y="402"/>
                    </a:cubicBezTo>
                    <a:cubicBezTo>
                      <a:pt x="355" y="420"/>
                      <a:pt x="70" y="432"/>
                      <a:pt x="35" y="450"/>
                    </a:cubicBezTo>
                    <a:cubicBezTo>
                      <a:pt x="0" y="468"/>
                      <a:pt x="143" y="497"/>
                      <a:pt x="143" y="513"/>
                    </a:cubicBezTo>
                    <a:cubicBezTo>
                      <a:pt x="143" y="529"/>
                      <a:pt x="60" y="542"/>
                      <a:pt x="38" y="549"/>
                    </a:cubicBezTo>
                  </a:path>
                </a:pathLst>
              </a:custGeom>
              <a:solidFill>
                <a:srgbClr val="0066FF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cap="flat" cmpd="sng">
                    <a:solidFill>
                      <a:schemeClr val="accent2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38" name="Line 2119"/>
              <p:cNvSpPr>
                <a:spLocks noChangeShapeType="1"/>
              </p:cNvSpPr>
              <p:nvPr/>
            </p:nvSpPr>
            <p:spPr bwMode="auto">
              <a:xfrm>
                <a:off x="832" y="3608"/>
                <a:ext cx="2648" cy="16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5627" name="Text Box 2142"/>
            <p:cNvSpPr txBox="1">
              <a:spLocks noChangeArrowheads="1"/>
            </p:cNvSpPr>
            <p:nvPr/>
          </p:nvSpPr>
          <p:spPr bwMode="auto">
            <a:xfrm>
              <a:off x="209" y="2788"/>
              <a:ext cx="2346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800" smtClean="0"/>
                <a:t>on agrandit la base,interfrange </a:t>
              </a:r>
            </a:p>
            <a:p>
              <a:r>
                <a:rPr lang="fr-FR" altLang="fr-FR" sz="1800" smtClean="0"/>
                <a:t>moitié de la separation angulaire </a:t>
              </a:r>
            </a:p>
            <a:p>
              <a:r>
                <a:rPr lang="fr-FR" altLang="fr-FR" sz="1800" smtClean="0"/>
                <a:t>de la source</a:t>
              </a:r>
              <a:endParaRPr lang="fr-FR" altLang="fr-FR" sz="1800"/>
            </a:p>
          </p:txBody>
        </p:sp>
      </p:grpSp>
      <p:grpSp>
        <p:nvGrpSpPr>
          <p:cNvPr id="486503" name="Group 2151"/>
          <p:cNvGrpSpPr>
            <a:grpSpLocks/>
          </p:cNvGrpSpPr>
          <p:nvPr/>
        </p:nvGrpSpPr>
        <p:grpSpPr bwMode="auto">
          <a:xfrm>
            <a:off x="6080138" y="3006725"/>
            <a:ext cx="2479679" cy="1906588"/>
            <a:chOff x="3830" y="2020"/>
            <a:chExt cx="1562" cy="1201"/>
          </a:xfrm>
        </p:grpSpPr>
        <p:grpSp>
          <p:nvGrpSpPr>
            <p:cNvPr id="25620" name="Group 2131"/>
            <p:cNvGrpSpPr>
              <a:grpSpLocks/>
            </p:cNvGrpSpPr>
            <p:nvPr/>
          </p:nvGrpSpPr>
          <p:grpSpPr bwMode="auto">
            <a:xfrm>
              <a:off x="4181" y="2623"/>
              <a:ext cx="924" cy="598"/>
              <a:chOff x="4118" y="2560"/>
              <a:chExt cx="924" cy="598"/>
            </a:xfrm>
          </p:grpSpPr>
          <p:sp>
            <p:nvSpPr>
              <p:cNvPr id="25622" name="Freeform 2084"/>
              <p:cNvSpPr>
                <a:spLocks/>
              </p:cNvSpPr>
              <p:nvPr/>
            </p:nvSpPr>
            <p:spPr bwMode="auto">
              <a:xfrm>
                <a:off x="4130" y="2612"/>
                <a:ext cx="900" cy="517"/>
              </a:xfrm>
              <a:custGeom>
                <a:avLst/>
                <a:gdLst>
                  <a:gd name="T0" fmla="*/ 0 w 900"/>
                  <a:gd name="T1" fmla="*/ 507 h 517"/>
                  <a:gd name="T2" fmla="*/ 76 w 900"/>
                  <a:gd name="T3" fmla="*/ 497 h 517"/>
                  <a:gd name="T4" fmla="*/ 109 w 900"/>
                  <a:gd name="T5" fmla="*/ 496 h 517"/>
                  <a:gd name="T6" fmla="*/ 232 w 900"/>
                  <a:gd name="T7" fmla="*/ 370 h 517"/>
                  <a:gd name="T8" fmla="*/ 310 w 900"/>
                  <a:gd name="T9" fmla="*/ 418 h 517"/>
                  <a:gd name="T10" fmla="*/ 448 w 900"/>
                  <a:gd name="T11" fmla="*/ 1 h 517"/>
                  <a:gd name="T12" fmla="*/ 589 w 900"/>
                  <a:gd name="T13" fmla="*/ 412 h 517"/>
                  <a:gd name="T14" fmla="*/ 688 w 900"/>
                  <a:gd name="T15" fmla="*/ 361 h 517"/>
                  <a:gd name="T16" fmla="*/ 763 w 900"/>
                  <a:gd name="T17" fmla="*/ 472 h 517"/>
                  <a:gd name="T18" fmla="*/ 826 w 900"/>
                  <a:gd name="T19" fmla="*/ 481 h 517"/>
                  <a:gd name="T20" fmla="*/ 900 w 900"/>
                  <a:gd name="T21" fmla="*/ 504 h 5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00" h="517">
                    <a:moveTo>
                      <a:pt x="0" y="507"/>
                    </a:moveTo>
                    <a:cubicBezTo>
                      <a:pt x="12" y="505"/>
                      <a:pt x="58" y="499"/>
                      <a:pt x="76" y="497"/>
                    </a:cubicBezTo>
                    <a:cubicBezTo>
                      <a:pt x="94" y="495"/>
                      <a:pt x="83" y="517"/>
                      <a:pt x="109" y="496"/>
                    </a:cubicBezTo>
                    <a:cubicBezTo>
                      <a:pt x="135" y="475"/>
                      <a:pt x="199" y="383"/>
                      <a:pt x="232" y="370"/>
                    </a:cubicBezTo>
                    <a:cubicBezTo>
                      <a:pt x="265" y="357"/>
                      <a:pt x="274" y="479"/>
                      <a:pt x="310" y="418"/>
                    </a:cubicBezTo>
                    <a:cubicBezTo>
                      <a:pt x="346" y="357"/>
                      <a:pt x="402" y="2"/>
                      <a:pt x="448" y="1"/>
                    </a:cubicBezTo>
                    <a:cubicBezTo>
                      <a:pt x="494" y="0"/>
                      <a:pt x="549" y="352"/>
                      <a:pt x="589" y="412"/>
                    </a:cubicBezTo>
                    <a:cubicBezTo>
                      <a:pt x="629" y="472"/>
                      <a:pt x="659" y="351"/>
                      <a:pt x="688" y="361"/>
                    </a:cubicBezTo>
                    <a:cubicBezTo>
                      <a:pt x="717" y="371"/>
                      <a:pt x="740" y="452"/>
                      <a:pt x="763" y="472"/>
                    </a:cubicBezTo>
                    <a:cubicBezTo>
                      <a:pt x="786" y="492"/>
                      <a:pt x="803" y="476"/>
                      <a:pt x="826" y="481"/>
                    </a:cubicBezTo>
                    <a:cubicBezTo>
                      <a:pt x="849" y="486"/>
                      <a:pt x="885" y="499"/>
                      <a:pt x="900" y="504"/>
                    </a:cubicBezTo>
                  </a:path>
                </a:pathLst>
              </a:custGeom>
              <a:solidFill>
                <a:srgbClr val="CC6600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23" name="Freeform 2085"/>
              <p:cNvSpPr>
                <a:spLocks/>
              </p:cNvSpPr>
              <p:nvPr/>
            </p:nvSpPr>
            <p:spPr bwMode="auto">
              <a:xfrm>
                <a:off x="4118" y="2560"/>
                <a:ext cx="924" cy="563"/>
              </a:xfrm>
              <a:custGeom>
                <a:avLst/>
                <a:gdLst>
                  <a:gd name="T0" fmla="*/ 0 w 2789"/>
                  <a:gd name="T1" fmla="*/ 563 h 1480"/>
                  <a:gd name="T2" fmla="*/ 176 w 2789"/>
                  <a:gd name="T3" fmla="*/ 466 h 1480"/>
                  <a:gd name="T4" fmla="*/ 306 w 2789"/>
                  <a:gd name="T5" fmla="*/ 229 h 1480"/>
                  <a:gd name="T6" fmla="*/ 463 w 2789"/>
                  <a:gd name="T7" fmla="*/ 3 h 1480"/>
                  <a:gd name="T8" fmla="*/ 633 w 2789"/>
                  <a:gd name="T9" fmla="*/ 247 h 1480"/>
                  <a:gd name="T10" fmla="*/ 748 w 2789"/>
                  <a:gd name="T11" fmla="*/ 455 h 1480"/>
                  <a:gd name="T12" fmla="*/ 924 w 2789"/>
                  <a:gd name="T13" fmla="*/ 549 h 1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89" h="1480">
                    <a:moveTo>
                      <a:pt x="0" y="1480"/>
                    </a:moveTo>
                    <a:cubicBezTo>
                      <a:pt x="88" y="1437"/>
                      <a:pt x="376" y="1370"/>
                      <a:pt x="530" y="1224"/>
                    </a:cubicBezTo>
                    <a:cubicBezTo>
                      <a:pt x="684" y="1078"/>
                      <a:pt x="779" y="805"/>
                      <a:pt x="924" y="602"/>
                    </a:cubicBezTo>
                    <a:cubicBezTo>
                      <a:pt x="1069" y="399"/>
                      <a:pt x="1235" y="0"/>
                      <a:pt x="1399" y="8"/>
                    </a:cubicBezTo>
                    <a:cubicBezTo>
                      <a:pt x="1563" y="16"/>
                      <a:pt x="1768" y="450"/>
                      <a:pt x="1911" y="648"/>
                    </a:cubicBezTo>
                    <a:cubicBezTo>
                      <a:pt x="2054" y="846"/>
                      <a:pt x="2112" y="1064"/>
                      <a:pt x="2258" y="1197"/>
                    </a:cubicBezTo>
                    <a:cubicBezTo>
                      <a:pt x="2404" y="1330"/>
                      <a:pt x="2679" y="1392"/>
                      <a:pt x="2789" y="1443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24" name="Freeform 2123"/>
              <p:cNvSpPr>
                <a:spLocks/>
              </p:cNvSpPr>
              <p:nvPr/>
            </p:nvSpPr>
            <p:spPr bwMode="auto">
              <a:xfrm>
                <a:off x="4142" y="2809"/>
                <a:ext cx="891" cy="302"/>
              </a:xfrm>
              <a:custGeom>
                <a:avLst/>
                <a:gdLst>
                  <a:gd name="T0" fmla="*/ 0 w 2789"/>
                  <a:gd name="T1" fmla="*/ 302 h 1480"/>
                  <a:gd name="T2" fmla="*/ 169 w 2789"/>
                  <a:gd name="T3" fmla="*/ 250 h 1480"/>
                  <a:gd name="T4" fmla="*/ 295 w 2789"/>
                  <a:gd name="T5" fmla="*/ 123 h 1480"/>
                  <a:gd name="T6" fmla="*/ 447 w 2789"/>
                  <a:gd name="T7" fmla="*/ 2 h 1480"/>
                  <a:gd name="T8" fmla="*/ 611 w 2789"/>
                  <a:gd name="T9" fmla="*/ 132 h 1480"/>
                  <a:gd name="T10" fmla="*/ 721 w 2789"/>
                  <a:gd name="T11" fmla="*/ 244 h 1480"/>
                  <a:gd name="T12" fmla="*/ 891 w 2789"/>
                  <a:gd name="T13" fmla="*/ 294 h 1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89" h="1480">
                    <a:moveTo>
                      <a:pt x="0" y="1480"/>
                    </a:moveTo>
                    <a:cubicBezTo>
                      <a:pt x="88" y="1437"/>
                      <a:pt x="376" y="1370"/>
                      <a:pt x="530" y="1224"/>
                    </a:cubicBezTo>
                    <a:cubicBezTo>
                      <a:pt x="684" y="1078"/>
                      <a:pt x="779" y="805"/>
                      <a:pt x="924" y="602"/>
                    </a:cubicBezTo>
                    <a:cubicBezTo>
                      <a:pt x="1069" y="399"/>
                      <a:pt x="1235" y="0"/>
                      <a:pt x="1399" y="8"/>
                    </a:cubicBezTo>
                    <a:cubicBezTo>
                      <a:pt x="1563" y="16"/>
                      <a:pt x="1768" y="450"/>
                      <a:pt x="1911" y="648"/>
                    </a:cubicBezTo>
                    <a:cubicBezTo>
                      <a:pt x="2054" y="846"/>
                      <a:pt x="2112" y="1064"/>
                      <a:pt x="2258" y="1197"/>
                    </a:cubicBezTo>
                    <a:cubicBezTo>
                      <a:pt x="2404" y="1330"/>
                      <a:pt x="2679" y="1392"/>
                      <a:pt x="2789" y="1443"/>
                    </a:cubicBez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25" name="Freeform 2130"/>
              <p:cNvSpPr>
                <a:spLocks/>
              </p:cNvSpPr>
              <p:nvPr/>
            </p:nvSpPr>
            <p:spPr bwMode="auto">
              <a:xfrm>
                <a:off x="4130" y="2568"/>
                <a:ext cx="900" cy="590"/>
              </a:xfrm>
              <a:custGeom>
                <a:avLst/>
                <a:gdLst>
                  <a:gd name="T0" fmla="*/ 0 w 900"/>
                  <a:gd name="T1" fmla="*/ 553 h 590"/>
                  <a:gd name="T2" fmla="*/ 76 w 900"/>
                  <a:gd name="T3" fmla="*/ 542 h 590"/>
                  <a:gd name="T4" fmla="*/ 109 w 900"/>
                  <a:gd name="T5" fmla="*/ 541 h 590"/>
                  <a:gd name="T6" fmla="*/ 226 w 900"/>
                  <a:gd name="T7" fmla="*/ 390 h 590"/>
                  <a:gd name="T8" fmla="*/ 316 w 900"/>
                  <a:gd name="T9" fmla="*/ 525 h 590"/>
                  <a:gd name="T10" fmla="*/ 448 w 900"/>
                  <a:gd name="T11" fmla="*/ 0 h 590"/>
                  <a:gd name="T12" fmla="*/ 592 w 900"/>
                  <a:gd name="T13" fmla="*/ 525 h 590"/>
                  <a:gd name="T14" fmla="*/ 685 w 900"/>
                  <a:gd name="T15" fmla="*/ 377 h 590"/>
                  <a:gd name="T16" fmla="*/ 763 w 900"/>
                  <a:gd name="T17" fmla="*/ 515 h 590"/>
                  <a:gd name="T18" fmla="*/ 826 w 900"/>
                  <a:gd name="T19" fmla="*/ 524 h 590"/>
                  <a:gd name="T20" fmla="*/ 900 w 900"/>
                  <a:gd name="T21" fmla="*/ 550 h 5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00" h="590">
                    <a:moveTo>
                      <a:pt x="0" y="553"/>
                    </a:moveTo>
                    <a:cubicBezTo>
                      <a:pt x="12" y="551"/>
                      <a:pt x="58" y="544"/>
                      <a:pt x="76" y="542"/>
                    </a:cubicBezTo>
                    <a:cubicBezTo>
                      <a:pt x="94" y="540"/>
                      <a:pt x="84" y="566"/>
                      <a:pt x="109" y="541"/>
                    </a:cubicBezTo>
                    <a:cubicBezTo>
                      <a:pt x="134" y="516"/>
                      <a:pt x="192" y="393"/>
                      <a:pt x="226" y="390"/>
                    </a:cubicBezTo>
                    <a:cubicBezTo>
                      <a:pt x="260" y="387"/>
                      <a:pt x="279" y="590"/>
                      <a:pt x="316" y="525"/>
                    </a:cubicBezTo>
                    <a:cubicBezTo>
                      <a:pt x="353" y="460"/>
                      <a:pt x="402" y="0"/>
                      <a:pt x="448" y="0"/>
                    </a:cubicBezTo>
                    <a:cubicBezTo>
                      <a:pt x="494" y="0"/>
                      <a:pt x="552" y="462"/>
                      <a:pt x="592" y="525"/>
                    </a:cubicBezTo>
                    <a:cubicBezTo>
                      <a:pt x="632" y="588"/>
                      <a:pt x="657" y="379"/>
                      <a:pt x="685" y="377"/>
                    </a:cubicBezTo>
                    <a:cubicBezTo>
                      <a:pt x="713" y="375"/>
                      <a:pt x="740" y="491"/>
                      <a:pt x="763" y="515"/>
                    </a:cubicBezTo>
                    <a:cubicBezTo>
                      <a:pt x="786" y="539"/>
                      <a:pt x="803" y="519"/>
                      <a:pt x="826" y="524"/>
                    </a:cubicBezTo>
                    <a:cubicBezTo>
                      <a:pt x="849" y="530"/>
                      <a:pt x="885" y="544"/>
                      <a:pt x="900" y="55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5621" name="Text Box 2143"/>
            <p:cNvSpPr txBox="1">
              <a:spLocks noChangeArrowheads="1"/>
            </p:cNvSpPr>
            <p:nvPr/>
          </p:nvSpPr>
          <p:spPr bwMode="auto">
            <a:xfrm>
              <a:off x="3830" y="2020"/>
              <a:ext cx="1562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encore des franges</a:t>
              </a:r>
            </a:p>
            <a:p>
              <a:r>
                <a:rPr lang="fr-FR" altLang="fr-FR" sz="2000" smtClean="0"/>
                <a:t>mais contraste </a:t>
              </a:r>
            </a:p>
            <a:p>
              <a:r>
                <a:rPr lang="fr-FR" altLang="fr-FR" sz="2000" smtClean="0"/>
                <a:t>un peu diminué</a:t>
              </a:r>
              <a:endParaRPr lang="fr-FR" altLang="fr-FR" sz="2000"/>
            </a:p>
          </p:txBody>
        </p:sp>
      </p:grpSp>
      <p:grpSp>
        <p:nvGrpSpPr>
          <p:cNvPr id="486504" name="Group 2152"/>
          <p:cNvGrpSpPr>
            <a:grpSpLocks/>
          </p:cNvGrpSpPr>
          <p:nvPr/>
        </p:nvGrpSpPr>
        <p:grpSpPr bwMode="auto">
          <a:xfrm>
            <a:off x="5275271" y="5119692"/>
            <a:ext cx="3983041" cy="1658939"/>
            <a:chOff x="3323" y="3207"/>
            <a:chExt cx="2509" cy="1045"/>
          </a:xfrm>
        </p:grpSpPr>
        <p:grpSp>
          <p:nvGrpSpPr>
            <p:cNvPr id="25614" name="Group 2132"/>
            <p:cNvGrpSpPr>
              <a:grpSpLocks/>
            </p:cNvGrpSpPr>
            <p:nvPr/>
          </p:nvGrpSpPr>
          <p:grpSpPr bwMode="auto">
            <a:xfrm>
              <a:off x="4169" y="3207"/>
              <a:ext cx="924" cy="614"/>
              <a:chOff x="4214" y="1938"/>
              <a:chExt cx="924" cy="614"/>
            </a:xfrm>
          </p:grpSpPr>
          <p:sp>
            <p:nvSpPr>
              <p:cNvPr id="25616" name="Freeform 2124"/>
              <p:cNvSpPr>
                <a:spLocks/>
              </p:cNvSpPr>
              <p:nvPr/>
            </p:nvSpPr>
            <p:spPr bwMode="auto">
              <a:xfrm>
                <a:off x="4226" y="2169"/>
                <a:ext cx="900" cy="335"/>
              </a:xfrm>
              <a:custGeom>
                <a:avLst/>
                <a:gdLst>
                  <a:gd name="T0" fmla="*/ 0 w 900"/>
                  <a:gd name="T1" fmla="*/ 335 h 335"/>
                  <a:gd name="T2" fmla="*/ 76 w 900"/>
                  <a:gd name="T3" fmla="*/ 325 h 335"/>
                  <a:gd name="T4" fmla="*/ 106 w 900"/>
                  <a:gd name="T5" fmla="*/ 315 h 335"/>
                  <a:gd name="T6" fmla="*/ 217 w 900"/>
                  <a:gd name="T7" fmla="*/ 228 h 335"/>
                  <a:gd name="T8" fmla="*/ 319 w 900"/>
                  <a:gd name="T9" fmla="*/ 162 h 335"/>
                  <a:gd name="T10" fmla="*/ 451 w 900"/>
                  <a:gd name="T11" fmla="*/ 3 h 335"/>
                  <a:gd name="T12" fmla="*/ 592 w 900"/>
                  <a:gd name="T13" fmla="*/ 144 h 335"/>
                  <a:gd name="T14" fmla="*/ 682 w 900"/>
                  <a:gd name="T15" fmla="*/ 207 h 335"/>
                  <a:gd name="T16" fmla="*/ 763 w 900"/>
                  <a:gd name="T17" fmla="*/ 291 h 335"/>
                  <a:gd name="T18" fmla="*/ 826 w 900"/>
                  <a:gd name="T19" fmla="*/ 309 h 335"/>
                  <a:gd name="T20" fmla="*/ 900 w 900"/>
                  <a:gd name="T21" fmla="*/ 332 h 3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00" h="335">
                    <a:moveTo>
                      <a:pt x="0" y="335"/>
                    </a:moveTo>
                    <a:cubicBezTo>
                      <a:pt x="12" y="333"/>
                      <a:pt x="58" y="328"/>
                      <a:pt x="76" y="325"/>
                    </a:cubicBezTo>
                    <a:cubicBezTo>
                      <a:pt x="94" y="322"/>
                      <a:pt x="83" y="331"/>
                      <a:pt x="106" y="315"/>
                    </a:cubicBezTo>
                    <a:cubicBezTo>
                      <a:pt x="129" y="299"/>
                      <a:pt x="182" y="253"/>
                      <a:pt x="217" y="228"/>
                    </a:cubicBezTo>
                    <a:cubicBezTo>
                      <a:pt x="252" y="203"/>
                      <a:pt x="280" y="199"/>
                      <a:pt x="319" y="162"/>
                    </a:cubicBezTo>
                    <a:cubicBezTo>
                      <a:pt x="358" y="125"/>
                      <a:pt x="406" y="6"/>
                      <a:pt x="451" y="3"/>
                    </a:cubicBezTo>
                    <a:cubicBezTo>
                      <a:pt x="496" y="0"/>
                      <a:pt x="554" y="110"/>
                      <a:pt x="592" y="144"/>
                    </a:cubicBezTo>
                    <a:cubicBezTo>
                      <a:pt x="630" y="178"/>
                      <a:pt x="654" y="183"/>
                      <a:pt x="682" y="207"/>
                    </a:cubicBezTo>
                    <a:cubicBezTo>
                      <a:pt x="710" y="231"/>
                      <a:pt x="739" y="274"/>
                      <a:pt x="763" y="291"/>
                    </a:cubicBezTo>
                    <a:cubicBezTo>
                      <a:pt x="787" y="308"/>
                      <a:pt x="803" y="302"/>
                      <a:pt x="826" y="309"/>
                    </a:cubicBezTo>
                    <a:cubicBezTo>
                      <a:pt x="849" y="316"/>
                      <a:pt x="885" y="327"/>
                      <a:pt x="900" y="332"/>
                    </a:cubicBezTo>
                  </a:path>
                </a:pathLst>
              </a:custGeom>
              <a:solidFill>
                <a:schemeClr val="folHlink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17" name="Freeform 2125"/>
              <p:cNvSpPr>
                <a:spLocks/>
              </p:cNvSpPr>
              <p:nvPr/>
            </p:nvSpPr>
            <p:spPr bwMode="auto">
              <a:xfrm>
                <a:off x="4214" y="1938"/>
                <a:ext cx="924" cy="570"/>
              </a:xfrm>
              <a:custGeom>
                <a:avLst/>
                <a:gdLst>
                  <a:gd name="T0" fmla="*/ 0 w 2789"/>
                  <a:gd name="T1" fmla="*/ 570 h 1480"/>
                  <a:gd name="T2" fmla="*/ 176 w 2789"/>
                  <a:gd name="T3" fmla="*/ 471 h 1480"/>
                  <a:gd name="T4" fmla="*/ 306 w 2789"/>
                  <a:gd name="T5" fmla="*/ 232 h 1480"/>
                  <a:gd name="T6" fmla="*/ 463 w 2789"/>
                  <a:gd name="T7" fmla="*/ 3 h 1480"/>
                  <a:gd name="T8" fmla="*/ 633 w 2789"/>
                  <a:gd name="T9" fmla="*/ 250 h 1480"/>
                  <a:gd name="T10" fmla="*/ 748 w 2789"/>
                  <a:gd name="T11" fmla="*/ 461 h 1480"/>
                  <a:gd name="T12" fmla="*/ 924 w 2789"/>
                  <a:gd name="T13" fmla="*/ 556 h 1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89" h="1480">
                    <a:moveTo>
                      <a:pt x="0" y="1480"/>
                    </a:moveTo>
                    <a:cubicBezTo>
                      <a:pt x="88" y="1437"/>
                      <a:pt x="376" y="1370"/>
                      <a:pt x="530" y="1224"/>
                    </a:cubicBezTo>
                    <a:cubicBezTo>
                      <a:pt x="684" y="1078"/>
                      <a:pt x="779" y="805"/>
                      <a:pt x="924" y="602"/>
                    </a:cubicBezTo>
                    <a:cubicBezTo>
                      <a:pt x="1069" y="399"/>
                      <a:pt x="1235" y="0"/>
                      <a:pt x="1399" y="8"/>
                    </a:cubicBezTo>
                    <a:cubicBezTo>
                      <a:pt x="1563" y="16"/>
                      <a:pt x="1768" y="450"/>
                      <a:pt x="1911" y="648"/>
                    </a:cubicBezTo>
                    <a:cubicBezTo>
                      <a:pt x="2054" y="846"/>
                      <a:pt x="2112" y="1064"/>
                      <a:pt x="2258" y="1197"/>
                    </a:cubicBezTo>
                    <a:cubicBezTo>
                      <a:pt x="2404" y="1330"/>
                      <a:pt x="2679" y="1392"/>
                      <a:pt x="2789" y="1443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18" name="Freeform 2126"/>
              <p:cNvSpPr>
                <a:spLocks/>
              </p:cNvSpPr>
              <p:nvPr/>
            </p:nvSpPr>
            <p:spPr bwMode="auto">
              <a:xfrm>
                <a:off x="4238" y="2191"/>
                <a:ext cx="891" cy="305"/>
              </a:xfrm>
              <a:custGeom>
                <a:avLst/>
                <a:gdLst>
                  <a:gd name="T0" fmla="*/ 0 w 2789"/>
                  <a:gd name="T1" fmla="*/ 305 h 1480"/>
                  <a:gd name="T2" fmla="*/ 169 w 2789"/>
                  <a:gd name="T3" fmla="*/ 252 h 1480"/>
                  <a:gd name="T4" fmla="*/ 295 w 2789"/>
                  <a:gd name="T5" fmla="*/ 124 h 1480"/>
                  <a:gd name="T6" fmla="*/ 447 w 2789"/>
                  <a:gd name="T7" fmla="*/ 2 h 1480"/>
                  <a:gd name="T8" fmla="*/ 611 w 2789"/>
                  <a:gd name="T9" fmla="*/ 134 h 1480"/>
                  <a:gd name="T10" fmla="*/ 721 w 2789"/>
                  <a:gd name="T11" fmla="*/ 247 h 1480"/>
                  <a:gd name="T12" fmla="*/ 891 w 2789"/>
                  <a:gd name="T13" fmla="*/ 297 h 1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89" h="1480">
                    <a:moveTo>
                      <a:pt x="0" y="1480"/>
                    </a:moveTo>
                    <a:cubicBezTo>
                      <a:pt x="88" y="1437"/>
                      <a:pt x="376" y="1370"/>
                      <a:pt x="530" y="1224"/>
                    </a:cubicBezTo>
                    <a:cubicBezTo>
                      <a:pt x="684" y="1078"/>
                      <a:pt x="779" y="805"/>
                      <a:pt x="924" y="602"/>
                    </a:cubicBezTo>
                    <a:cubicBezTo>
                      <a:pt x="1069" y="399"/>
                      <a:pt x="1235" y="0"/>
                      <a:pt x="1399" y="8"/>
                    </a:cubicBezTo>
                    <a:cubicBezTo>
                      <a:pt x="1563" y="16"/>
                      <a:pt x="1768" y="450"/>
                      <a:pt x="1911" y="648"/>
                    </a:cubicBezTo>
                    <a:cubicBezTo>
                      <a:pt x="2054" y="846"/>
                      <a:pt x="2112" y="1064"/>
                      <a:pt x="2258" y="1197"/>
                    </a:cubicBezTo>
                    <a:cubicBezTo>
                      <a:pt x="2404" y="1330"/>
                      <a:pt x="2679" y="1392"/>
                      <a:pt x="2789" y="1443"/>
                    </a:cubicBezTo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19" name="Freeform 2127"/>
              <p:cNvSpPr>
                <a:spLocks/>
              </p:cNvSpPr>
              <p:nvPr/>
            </p:nvSpPr>
            <p:spPr bwMode="auto">
              <a:xfrm>
                <a:off x="4229" y="1953"/>
                <a:ext cx="900" cy="599"/>
              </a:xfrm>
              <a:custGeom>
                <a:avLst/>
                <a:gdLst>
                  <a:gd name="T0" fmla="*/ 0 w 900"/>
                  <a:gd name="T1" fmla="*/ 561 h 590"/>
                  <a:gd name="T2" fmla="*/ 76 w 900"/>
                  <a:gd name="T3" fmla="*/ 550 h 590"/>
                  <a:gd name="T4" fmla="*/ 109 w 900"/>
                  <a:gd name="T5" fmla="*/ 549 h 590"/>
                  <a:gd name="T6" fmla="*/ 226 w 900"/>
                  <a:gd name="T7" fmla="*/ 396 h 590"/>
                  <a:gd name="T8" fmla="*/ 316 w 900"/>
                  <a:gd name="T9" fmla="*/ 533 h 590"/>
                  <a:gd name="T10" fmla="*/ 448 w 900"/>
                  <a:gd name="T11" fmla="*/ 0 h 590"/>
                  <a:gd name="T12" fmla="*/ 592 w 900"/>
                  <a:gd name="T13" fmla="*/ 533 h 590"/>
                  <a:gd name="T14" fmla="*/ 685 w 900"/>
                  <a:gd name="T15" fmla="*/ 383 h 590"/>
                  <a:gd name="T16" fmla="*/ 763 w 900"/>
                  <a:gd name="T17" fmla="*/ 523 h 590"/>
                  <a:gd name="T18" fmla="*/ 826 w 900"/>
                  <a:gd name="T19" fmla="*/ 532 h 590"/>
                  <a:gd name="T20" fmla="*/ 900 w 900"/>
                  <a:gd name="T21" fmla="*/ 558 h 5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00" h="590">
                    <a:moveTo>
                      <a:pt x="0" y="553"/>
                    </a:moveTo>
                    <a:cubicBezTo>
                      <a:pt x="12" y="551"/>
                      <a:pt x="58" y="544"/>
                      <a:pt x="76" y="542"/>
                    </a:cubicBezTo>
                    <a:cubicBezTo>
                      <a:pt x="94" y="540"/>
                      <a:pt x="84" y="566"/>
                      <a:pt x="109" y="541"/>
                    </a:cubicBezTo>
                    <a:cubicBezTo>
                      <a:pt x="134" y="516"/>
                      <a:pt x="192" y="393"/>
                      <a:pt x="226" y="390"/>
                    </a:cubicBezTo>
                    <a:cubicBezTo>
                      <a:pt x="260" y="387"/>
                      <a:pt x="279" y="590"/>
                      <a:pt x="316" y="525"/>
                    </a:cubicBezTo>
                    <a:cubicBezTo>
                      <a:pt x="353" y="460"/>
                      <a:pt x="402" y="0"/>
                      <a:pt x="448" y="0"/>
                    </a:cubicBezTo>
                    <a:cubicBezTo>
                      <a:pt x="494" y="0"/>
                      <a:pt x="552" y="462"/>
                      <a:pt x="592" y="525"/>
                    </a:cubicBezTo>
                    <a:cubicBezTo>
                      <a:pt x="632" y="588"/>
                      <a:pt x="657" y="379"/>
                      <a:pt x="685" y="377"/>
                    </a:cubicBezTo>
                    <a:cubicBezTo>
                      <a:pt x="713" y="375"/>
                      <a:pt x="740" y="491"/>
                      <a:pt x="763" y="515"/>
                    </a:cubicBezTo>
                    <a:cubicBezTo>
                      <a:pt x="786" y="539"/>
                      <a:pt x="803" y="519"/>
                      <a:pt x="826" y="524"/>
                    </a:cubicBezTo>
                    <a:cubicBezTo>
                      <a:pt x="849" y="530"/>
                      <a:pt x="885" y="544"/>
                      <a:pt x="900" y="55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5615" name="Text Box 2144"/>
            <p:cNvSpPr txBox="1">
              <a:spLocks noChangeArrowheads="1"/>
            </p:cNvSpPr>
            <p:nvPr/>
          </p:nvSpPr>
          <p:spPr bwMode="auto">
            <a:xfrm>
              <a:off x="3323" y="3805"/>
              <a:ext cx="2509" cy="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plus de franges, brouillage total</a:t>
              </a:r>
            </a:p>
            <a:p>
              <a:r>
                <a:rPr lang="fr-FR" altLang="fr-FR" sz="2000" smtClean="0"/>
                <a:t>contraste détruit</a:t>
              </a:r>
              <a:endParaRPr lang="fr-FR" altLang="fr-FR" sz="1800"/>
            </a:p>
          </p:txBody>
        </p:sp>
      </p:grpSp>
      <p:sp>
        <p:nvSpPr>
          <p:cNvPr id="486497" name="Text Box 2145"/>
          <p:cNvSpPr txBox="1">
            <a:spLocks noChangeArrowheads="1"/>
          </p:cNvSpPr>
          <p:nvPr/>
        </p:nvSpPr>
        <p:spPr bwMode="auto">
          <a:xfrm>
            <a:off x="449263" y="5853113"/>
            <a:ext cx="3055943" cy="710067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smtClean="0"/>
              <a:t>la separation angulaire</a:t>
            </a:r>
          </a:p>
          <a:p>
            <a:r>
              <a:rPr lang="fr-FR" altLang="fr-FR" sz="2000" smtClean="0"/>
              <a:t>est alors mesurée: </a:t>
            </a:r>
            <a:r>
              <a:rPr lang="fr-FR" altLang="fr-FR" sz="2000">
                <a:latin typeface="Symbol" pitchFamily="18" charset="2"/>
              </a:rPr>
              <a:t>l</a:t>
            </a:r>
            <a:r>
              <a:rPr lang="fr-FR" altLang="fr-FR" sz="2000"/>
              <a:t>/2B</a:t>
            </a:r>
          </a:p>
        </p:txBody>
      </p:sp>
    </p:spTree>
    <p:extLst>
      <p:ext uri="{BB962C8B-B14F-4D97-AF65-F5344CB8AC3E}">
        <p14:creationId xmlns:p14="http://schemas.microsoft.com/office/powerpoint/2010/main" val="42510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92" grpId="0" autoUpdateAnimBg="0"/>
      <p:bldP spid="486497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6115590" y="833513"/>
            <a:ext cx="2610433" cy="1134717"/>
            <a:chOff x="6115590" y="785888"/>
            <a:chExt cx="2610433" cy="1134717"/>
          </a:xfrm>
        </p:grpSpPr>
        <p:pic>
          <p:nvPicPr>
            <p:cNvPr id="140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7" t="22055" r="15445"/>
            <a:stretch/>
          </p:blipFill>
          <p:spPr bwMode="auto">
            <a:xfrm>
              <a:off x="6115590" y="785888"/>
              <a:ext cx="829197" cy="1134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e 13"/>
            <p:cNvGrpSpPr/>
            <p:nvPr/>
          </p:nvGrpSpPr>
          <p:grpSpPr>
            <a:xfrm>
              <a:off x="6939634" y="1082102"/>
              <a:ext cx="1786389" cy="532755"/>
              <a:chOff x="6920584" y="1082102"/>
              <a:chExt cx="1786389" cy="532755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7118713" y="1168151"/>
                <a:ext cx="1377588" cy="369332"/>
                <a:chOff x="7118713" y="1168151"/>
                <a:chExt cx="1377588" cy="369332"/>
              </a:xfrm>
            </p:grpSpPr>
            <p:sp>
              <p:nvSpPr>
                <p:cNvPr id="10" name="Forme libre 9"/>
                <p:cNvSpPr/>
                <p:nvPr/>
              </p:nvSpPr>
              <p:spPr bwMode="auto">
                <a:xfrm>
                  <a:off x="7881938" y="1244675"/>
                  <a:ext cx="614363" cy="208902"/>
                </a:xfrm>
                <a:custGeom>
                  <a:avLst/>
                  <a:gdLst>
                    <a:gd name="connsiteX0" fmla="*/ 0 w 1228725"/>
                    <a:gd name="connsiteY0" fmla="*/ 390525 h 457271"/>
                    <a:gd name="connsiteX1" fmla="*/ 247650 w 1228725"/>
                    <a:gd name="connsiteY1" fmla="*/ 0 h 457271"/>
                    <a:gd name="connsiteX2" fmla="*/ 409575 w 1228725"/>
                    <a:gd name="connsiteY2" fmla="*/ 390525 h 457271"/>
                    <a:gd name="connsiteX3" fmla="*/ 638175 w 1228725"/>
                    <a:gd name="connsiteY3" fmla="*/ 9525 h 457271"/>
                    <a:gd name="connsiteX4" fmla="*/ 857250 w 1228725"/>
                    <a:gd name="connsiteY4" fmla="*/ 457200 h 457271"/>
                    <a:gd name="connsiteX5" fmla="*/ 1047750 w 1228725"/>
                    <a:gd name="connsiteY5" fmla="*/ 47625 h 457271"/>
                    <a:gd name="connsiteX6" fmla="*/ 1228725 w 1228725"/>
                    <a:gd name="connsiteY6" fmla="*/ 457200 h 457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8725" h="457271">
                      <a:moveTo>
                        <a:pt x="0" y="390525"/>
                      </a:moveTo>
                      <a:cubicBezTo>
                        <a:pt x="89694" y="195262"/>
                        <a:pt x="179388" y="0"/>
                        <a:pt x="247650" y="0"/>
                      </a:cubicBezTo>
                      <a:cubicBezTo>
                        <a:pt x="315912" y="0"/>
                        <a:pt x="344488" y="388938"/>
                        <a:pt x="409575" y="390525"/>
                      </a:cubicBezTo>
                      <a:cubicBezTo>
                        <a:pt x="474662" y="392112"/>
                        <a:pt x="563563" y="-1587"/>
                        <a:pt x="638175" y="9525"/>
                      </a:cubicBezTo>
                      <a:cubicBezTo>
                        <a:pt x="712787" y="20637"/>
                        <a:pt x="788988" y="450850"/>
                        <a:pt x="857250" y="457200"/>
                      </a:cubicBezTo>
                      <a:cubicBezTo>
                        <a:pt x="925513" y="463550"/>
                        <a:pt x="985838" y="47625"/>
                        <a:pt x="1047750" y="47625"/>
                      </a:cubicBezTo>
                      <a:cubicBezTo>
                        <a:pt x="1109662" y="47625"/>
                        <a:pt x="1169193" y="252412"/>
                        <a:pt x="1228725" y="45720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7118713" y="1168151"/>
                  <a:ext cx="8146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mtClean="0"/>
                    <a:t>1 + V. </a:t>
                  </a:r>
                  <a:endParaRPr lang="fr-FR"/>
                </a:p>
              </p:txBody>
            </p:sp>
          </p:grpSp>
          <p:sp>
            <p:nvSpPr>
              <p:cNvPr id="13" name="ZoneTexte 12"/>
              <p:cNvSpPr txBox="1"/>
              <p:nvPr/>
            </p:nvSpPr>
            <p:spPr>
              <a:xfrm>
                <a:off x="6920584" y="1082102"/>
                <a:ext cx="2920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smtClean="0"/>
                  <a:t> </a:t>
                </a:r>
                <a:endParaRPr lang="fr-FR"/>
              </a:p>
            </p:txBody>
          </p:sp>
          <p:sp>
            <p:nvSpPr>
              <p:cNvPr id="149" name="ZoneTexte 148"/>
              <p:cNvSpPr txBox="1"/>
              <p:nvPr/>
            </p:nvSpPr>
            <p:spPr>
              <a:xfrm>
                <a:off x="8390861" y="1091637"/>
                <a:ext cx="316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smtClean="0"/>
                  <a:t>)</a:t>
                </a:r>
                <a:endParaRPr lang="fr-FR"/>
              </a:p>
            </p:txBody>
          </p:sp>
          <p:sp>
            <p:nvSpPr>
              <p:cNvPr id="151" name="ZoneTexte 150"/>
              <p:cNvSpPr txBox="1"/>
              <p:nvPr/>
            </p:nvSpPr>
            <p:spPr>
              <a:xfrm>
                <a:off x="6952357" y="1083561"/>
                <a:ext cx="316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smtClean="0"/>
                  <a:t>(</a:t>
                </a:r>
                <a:endParaRPr lang="fr-FR"/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6799957" y="114877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x</a:t>
              </a:r>
              <a:endParaRPr lang="fr-FR"/>
            </a:p>
          </p:txBody>
        </p:sp>
      </p:grpSp>
      <p:sp>
        <p:nvSpPr>
          <p:cNvPr id="5632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7356475" cy="4667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réponse de l'interféromètre en termes de franges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147888" y="3128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700338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643188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29384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2552700" y="318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graphicFrame>
        <p:nvGraphicFramePr>
          <p:cNvPr id="56329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123148"/>
              </p:ext>
            </p:extLst>
          </p:nvPr>
        </p:nvGraphicFramePr>
        <p:xfrm>
          <a:off x="9525" y="1335088"/>
          <a:ext cx="58848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38" name="Équation" r:id="rId4" imgW="3720960" imgH="203040" progId="Equation.3">
                  <p:embed/>
                </p:oleObj>
              </mc:Choice>
              <mc:Fallback>
                <p:oleObj name="Équation" r:id="rId4" imgW="3720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335088"/>
                        <a:ext cx="58848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e 3"/>
          <p:cNvGrpSpPr/>
          <p:nvPr/>
        </p:nvGrpSpPr>
        <p:grpSpPr>
          <a:xfrm>
            <a:off x="438919" y="1717361"/>
            <a:ext cx="8559403" cy="2069862"/>
            <a:chOff x="438919" y="1628461"/>
            <a:chExt cx="8559403" cy="2069862"/>
          </a:xfrm>
        </p:grpSpPr>
        <p:sp>
          <p:nvSpPr>
            <p:cNvPr id="56330" name="Text Box 69"/>
            <p:cNvSpPr txBox="1">
              <a:spLocks noChangeArrowheads="1"/>
            </p:cNvSpPr>
            <p:nvPr/>
          </p:nvSpPr>
          <p:spPr bwMode="auto">
            <a:xfrm>
              <a:off x="438919" y="2113959"/>
              <a:ext cx="4410480" cy="925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source "ponctuelle"</a:t>
              </a:r>
            </a:p>
            <a:p>
              <a:r>
                <a:rPr lang="fr-FR" altLang="fr-FR"/>
                <a:t>(extension angulaire  négligeable</a:t>
              </a:r>
            </a:p>
            <a:p>
              <a:r>
                <a:rPr lang="fr-FR" altLang="fr-FR"/>
                <a:t>devant l'extension d'une frange </a:t>
              </a:r>
              <a:r>
                <a:rPr lang="fr-FR" altLang="fr-FR" smtClean="0"/>
                <a:t>)  V = 1</a:t>
              </a:r>
              <a:endParaRPr lang="fr-FR" altLang="fr-FR"/>
            </a:p>
          </p:txBody>
        </p:sp>
        <p:grpSp>
          <p:nvGrpSpPr>
            <p:cNvPr id="56331" name="Group 72"/>
            <p:cNvGrpSpPr>
              <a:grpSpLocks/>
            </p:cNvGrpSpPr>
            <p:nvPr/>
          </p:nvGrpSpPr>
          <p:grpSpPr bwMode="auto">
            <a:xfrm>
              <a:off x="5393109" y="1628461"/>
              <a:ext cx="3605213" cy="1785938"/>
              <a:chOff x="2063" y="782"/>
              <a:chExt cx="2718" cy="1346"/>
            </a:xfrm>
          </p:grpSpPr>
          <p:grpSp>
            <p:nvGrpSpPr>
              <p:cNvPr id="56438" name="Group 21"/>
              <p:cNvGrpSpPr>
                <a:grpSpLocks/>
              </p:cNvGrpSpPr>
              <p:nvPr/>
            </p:nvGrpSpPr>
            <p:grpSpPr bwMode="auto">
              <a:xfrm>
                <a:off x="2063" y="856"/>
                <a:ext cx="2560" cy="1272"/>
                <a:chOff x="469" y="2391"/>
                <a:chExt cx="2067" cy="1027"/>
              </a:xfrm>
            </p:grpSpPr>
            <p:sp>
              <p:nvSpPr>
                <p:cNvPr id="56441" name="Line 22"/>
                <p:cNvSpPr>
                  <a:spLocks noChangeShapeType="1"/>
                </p:cNvSpPr>
                <p:nvPr/>
              </p:nvSpPr>
              <p:spPr bwMode="auto">
                <a:xfrm>
                  <a:off x="469" y="3319"/>
                  <a:ext cx="2067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6442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560" y="2439"/>
                  <a:ext cx="0" cy="887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6443" name="Freeform 24"/>
                <p:cNvSpPr>
                  <a:spLocks/>
                </p:cNvSpPr>
                <p:nvPr/>
              </p:nvSpPr>
              <p:spPr bwMode="auto">
                <a:xfrm>
                  <a:off x="624" y="2852"/>
                  <a:ext cx="1664" cy="524"/>
                </a:xfrm>
                <a:custGeom>
                  <a:avLst/>
                  <a:gdLst>
                    <a:gd name="T0" fmla="*/ 0 w 1042"/>
                    <a:gd name="T1" fmla="*/ 467 h 524"/>
                    <a:gd name="T2" fmla="*/ 278 w 1042"/>
                    <a:gd name="T3" fmla="*/ 394 h 524"/>
                    <a:gd name="T4" fmla="*/ 540 w 1042"/>
                    <a:gd name="T5" fmla="*/ 449 h 524"/>
                    <a:gd name="T6" fmla="*/ 934 w 1042"/>
                    <a:gd name="T7" fmla="*/ 1 h 524"/>
                    <a:gd name="T8" fmla="*/ 1271 w 1042"/>
                    <a:gd name="T9" fmla="*/ 458 h 524"/>
                    <a:gd name="T10" fmla="*/ 1490 w 1042"/>
                    <a:gd name="T11" fmla="*/ 394 h 524"/>
                    <a:gd name="T12" fmla="*/ 1664 w 1042"/>
                    <a:gd name="T13" fmla="*/ 458 h 5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42" h="524">
                      <a:moveTo>
                        <a:pt x="0" y="467"/>
                      </a:moveTo>
                      <a:cubicBezTo>
                        <a:pt x="59" y="432"/>
                        <a:pt x="118" y="397"/>
                        <a:pt x="174" y="394"/>
                      </a:cubicBezTo>
                      <a:cubicBezTo>
                        <a:pt x="230" y="391"/>
                        <a:pt x="270" y="514"/>
                        <a:pt x="338" y="449"/>
                      </a:cubicBezTo>
                      <a:cubicBezTo>
                        <a:pt x="406" y="384"/>
                        <a:pt x="509" y="0"/>
                        <a:pt x="585" y="1"/>
                      </a:cubicBezTo>
                      <a:cubicBezTo>
                        <a:pt x="661" y="2"/>
                        <a:pt x="738" y="392"/>
                        <a:pt x="796" y="458"/>
                      </a:cubicBezTo>
                      <a:cubicBezTo>
                        <a:pt x="854" y="524"/>
                        <a:pt x="892" y="394"/>
                        <a:pt x="933" y="394"/>
                      </a:cubicBezTo>
                      <a:cubicBezTo>
                        <a:pt x="974" y="394"/>
                        <a:pt x="1008" y="426"/>
                        <a:pt x="1042" y="458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6600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6444" name="Freeform 25"/>
                <p:cNvSpPr>
                  <a:spLocks/>
                </p:cNvSpPr>
                <p:nvPr/>
              </p:nvSpPr>
              <p:spPr bwMode="auto">
                <a:xfrm>
                  <a:off x="1573" y="2412"/>
                  <a:ext cx="262" cy="967"/>
                </a:xfrm>
                <a:custGeom>
                  <a:avLst/>
                  <a:gdLst>
                    <a:gd name="T0" fmla="*/ 0 w 262"/>
                    <a:gd name="T1" fmla="*/ 0 h 967"/>
                    <a:gd name="T2" fmla="*/ 73 w 262"/>
                    <a:gd name="T3" fmla="*/ 906 h 967"/>
                    <a:gd name="T4" fmla="*/ 128 w 262"/>
                    <a:gd name="T5" fmla="*/ 311 h 967"/>
                    <a:gd name="T6" fmla="*/ 164 w 262"/>
                    <a:gd name="T7" fmla="*/ 915 h 967"/>
                    <a:gd name="T8" fmla="*/ 234 w 262"/>
                    <a:gd name="T9" fmla="*/ 624 h 967"/>
                    <a:gd name="T10" fmla="*/ 262 w 262"/>
                    <a:gd name="T11" fmla="*/ 898 h 9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2" h="967">
                      <a:moveTo>
                        <a:pt x="0" y="0"/>
                      </a:moveTo>
                      <a:cubicBezTo>
                        <a:pt x="12" y="149"/>
                        <a:pt x="52" y="854"/>
                        <a:pt x="73" y="906"/>
                      </a:cubicBezTo>
                      <a:cubicBezTo>
                        <a:pt x="94" y="958"/>
                        <a:pt x="113" y="310"/>
                        <a:pt x="128" y="311"/>
                      </a:cubicBezTo>
                      <a:cubicBezTo>
                        <a:pt x="143" y="312"/>
                        <a:pt x="146" y="863"/>
                        <a:pt x="164" y="915"/>
                      </a:cubicBezTo>
                      <a:cubicBezTo>
                        <a:pt x="182" y="967"/>
                        <a:pt x="218" y="627"/>
                        <a:pt x="234" y="624"/>
                      </a:cubicBezTo>
                      <a:cubicBezTo>
                        <a:pt x="250" y="621"/>
                        <a:pt x="256" y="841"/>
                        <a:pt x="262" y="898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6445" name="Freeform 26"/>
                <p:cNvSpPr>
                  <a:spLocks/>
                </p:cNvSpPr>
                <p:nvPr/>
              </p:nvSpPr>
              <p:spPr bwMode="auto">
                <a:xfrm>
                  <a:off x="648" y="2391"/>
                  <a:ext cx="1664" cy="1027"/>
                </a:xfrm>
                <a:custGeom>
                  <a:avLst/>
                  <a:gdLst>
                    <a:gd name="T0" fmla="*/ 0 w 1042"/>
                    <a:gd name="T1" fmla="*/ 915 h 524"/>
                    <a:gd name="T2" fmla="*/ 278 w 1042"/>
                    <a:gd name="T3" fmla="*/ 772 h 524"/>
                    <a:gd name="T4" fmla="*/ 540 w 1042"/>
                    <a:gd name="T5" fmla="*/ 880 h 524"/>
                    <a:gd name="T6" fmla="*/ 934 w 1042"/>
                    <a:gd name="T7" fmla="*/ 2 h 524"/>
                    <a:gd name="T8" fmla="*/ 1271 w 1042"/>
                    <a:gd name="T9" fmla="*/ 898 h 524"/>
                    <a:gd name="T10" fmla="*/ 1490 w 1042"/>
                    <a:gd name="T11" fmla="*/ 772 h 524"/>
                    <a:gd name="T12" fmla="*/ 1664 w 1042"/>
                    <a:gd name="T13" fmla="*/ 898 h 5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42" h="524">
                      <a:moveTo>
                        <a:pt x="0" y="467"/>
                      </a:moveTo>
                      <a:cubicBezTo>
                        <a:pt x="59" y="432"/>
                        <a:pt x="118" y="397"/>
                        <a:pt x="174" y="394"/>
                      </a:cubicBezTo>
                      <a:cubicBezTo>
                        <a:pt x="230" y="391"/>
                        <a:pt x="270" y="514"/>
                        <a:pt x="338" y="449"/>
                      </a:cubicBezTo>
                      <a:cubicBezTo>
                        <a:pt x="406" y="384"/>
                        <a:pt x="509" y="0"/>
                        <a:pt x="585" y="1"/>
                      </a:cubicBezTo>
                      <a:cubicBezTo>
                        <a:pt x="661" y="2"/>
                        <a:pt x="738" y="392"/>
                        <a:pt x="796" y="458"/>
                      </a:cubicBezTo>
                      <a:cubicBezTo>
                        <a:pt x="854" y="524"/>
                        <a:pt x="892" y="394"/>
                        <a:pt x="933" y="394"/>
                      </a:cubicBezTo>
                      <a:cubicBezTo>
                        <a:pt x="974" y="394"/>
                        <a:pt x="1008" y="426"/>
                        <a:pt x="1042" y="458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6446" name="Freeform 27"/>
                <p:cNvSpPr>
                  <a:spLocks/>
                </p:cNvSpPr>
                <p:nvPr/>
              </p:nvSpPr>
              <p:spPr bwMode="auto">
                <a:xfrm flipH="1">
                  <a:off x="1291" y="2409"/>
                  <a:ext cx="262" cy="967"/>
                </a:xfrm>
                <a:custGeom>
                  <a:avLst/>
                  <a:gdLst>
                    <a:gd name="T0" fmla="*/ 0 w 262"/>
                    <a:gd name="T1" fmla="*/ 0 h 967"/>
                    <a:gd name="T2" fmla="*/ 73 w 262"/>
                    <a:gd name="T3" fmla="*/ 906 h 967"/>
                    <a:gd name="T4" fmla="*/ 128 w 262"/>
                    <a:gd name="T5" fmla="*/ 311 h 967"/>
                    <a:gd name="T6" fmla="*/ 164 w 262"/>
                    <a:gd name="T7" fmla="*/ 915 h 967"/>
                    <a:gd name="T8" fmla="*/ 234 w 262"/>
                    <a:gd name="T9" fmla="*/ 624 h 967"/>
                    <a:gd name="T10" fmla="*/ 262 w 262"/>
                    <a:gd name="T11" fmla="*/ 898 h 9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62" h="967">
                      <a:moveTo>
                        <a:pt x="0" y="0"/>
                      </a:moveTo>
                      <a:cubicBezTo>
                        <a:pt x="12" y="149"/>
                        <a:pt x="52" y="854"/>
                        <a:pt x="73" y="906"/>
                      </a:cubicBezTo>
                      <a:cubicBezTo>
                        <a:pt x="94" y="958"/>
                        <a:pt x="113" y="310"/>
                        <a:pt x="128" y="311"/>
                      </a:cubicBezTo>
                      <a:cubicBezTo>
                        <a:pt x="143" y="312"/>
                        <a:pt x="146" y="863"/>
                        <a:pt x="164" y="915"/>
                      </a:cubicBezTo>
                      <a:cubicBezTo>
                        <a:pt x="182" y="967"/>
                        <a:pt x="218" y="627"/>
                        <a:pt x="234" y="624"/>
                      </a:cubicBezTo>
                      <a:cubicBezTo>
                        <a:pt x="250" y="621"/>
                        <a:pt x="256" y="841"/>
                        <a:pt x="262" y="898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56439" name="Text Box 70"/>
              <p:cNvSpPr txBox="1">
                <a:spLocks noChangeArrowheads="1"/>
              </p:cNvSpPr>
              <p:nvPr/>
            </p:nvSpPr>
            <p:spPr bwMode="auto">
              <a:xfrm>
                <a:off x="3618" y="782"/>
                <a:ext cx="642" cy="3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800"/>
                  <a:t>I</a:t>
                </a:r>
                <a:r>
                  <a:rPr lang="fr-FR" altLang="fr-FR" sz="2800" smtClean="0"/>
                  <a:t>(x</a:t>
                </a:r>
                <a:r>
                  <a:rPr lang="fr-FR" altLang="fr-FR" sz="2800"/>
                  <a:t>)</a:t>
                </a:r>
              </a:p>
            </p:txBody>
          </p:sp>
          <p:sp>
            <p:nvSpPr>
              <p:cNvPr id="56440" name="Text Box 71"/>
              <p:cNvSpPr txBox="1">
                <a:spLocks noChangeArrowheads="1"/>
              </p:cNvSpPr>
              <p:nvPr/>
            </p:nvSpPr>
            <p:spPr bwMode="auto">
              <a:xfrm>
                <a:off x="4486" y="1651"/>
                <a:ext cx="295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800"/>
                  <a:t>x</a:t>
                </a:r>
              </a:p>
            </p:txBody>
          </p:sp>
        </p:grpSp>
        <p:graphicFrame>
          <p:nvGraphicFramePr>
            <p:cNvPr id="134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9547661"/>
                </p:ext>
              </p:extLst>
            </p:nvPr>
          </p:nvGraphicFramePr>
          <p:xfrm>
            <a:off x="633006" y="3380823"/>
            <a:ext cx="642937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439" name="Équation" r:id="rId6" imgW="4063680" imgH="203040" progId="Equation.3">
                    <p:embed/>
                  </p:oleObj>
                </mc:Choice>
                <mc:Fallback>
                  <p:oleObj name="Équation" r:id="rId6" imgW="4063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3006" y="3380823"/>
                          <a:ext cx="6429375" cy="31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5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701491"/>
              </p:ext>
            </p:extLst>
          </p:nvPr>
        </p:nvGraphicFramePr>
        <p:xfrm>
          <a:off x="1984375" y="6410325"/>
          <a:ext cx="67103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40" name="Équation" r:id="rId8" imgW="4241520" imgH="203040" progId="Equation.3">
                  <p:embed/>
                </p:oleObj>
              </mc:Choice>
              <mc:Fallback>
                <p:oleObj name="Équation" r:id="rId8" imgW="42415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6410325"/>
                        <a:ext cx="67103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e 5"/>
          <p:cNvGrpSpPr/>
          <p:nvPr/>
        </p:nvGrpSpPr>
        <p:grpSpPr>
          <a:xfrm>
            <a:off x="439738" y="3821113"/>
            <a:ext cx="8240713" cy="2562138"/>
            <a:chOff x="439738" y="3821113"/>
            <a:chExt cx="8240713" cy="2562138"/>
          </a:xfrm>
        </p:grpSpPr>
        <p:sp>
          <p:nvSpPr>
            <p:cNvPr id="56332" name="Text Box 73"/>
            <p:cNvSpPr txBox="1">
              <a:spLocks noChangeArrowheads="1"/>
            </p:cNvSpPr>
            <p:nvPr/>
          </p:nvSpPr>
          <p:spPr bwMode="auto">
            <a:xfrm>
              <a:off x="439738" y="3821113"/>
              <a:ext cx="4519484" cy="925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source "étendue"</a:t>
              </a:r>
            </a:p>
            <a:p>
              <a:r>
                <a:rPr lang="fr-FR" altLang="fr-FR"/>
                <a:t>(extension angulaire  non négligeable</a:t>
              </a:r>
            </a:p>
            <a:p>
              <a:r>
                <a:rPr lang="fr-FR" altLang="fr-FR"/>
                <a:t>devant l'extension d'une frange </a:t>
              </a:r>
              <a:r>
                <a:rPr lang="fr-FR" altLang="fr-FR" smtClean="0"/>
                <a:t>)  V  &lt;  1</a:t>
              </a:r>
              <a:endParaRPr lang="fr-FR" altLang="fr-FR"/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786809" y="4787807"/>
              <a:ext cx="2900358" cy="1595444"/>
              <a:chOff x="786809" y="4787807"/>
              <a:chExt cx="2900358" cy="1595444"/>
            </a:xfrm>
          </p:grpSpPr>
          <p:grpSp>
            <p:nvGrpSpPr>
              <p:cNvPr id="56334" name="Group 75"/>
              <p:cNvGrpSpPr>
                <a:grpSpLocks/>
              </p:cNvGrpSpPr>
              <p:nvPr/>
            </p:nvGrpSpPr>
            <p:grpSpPr bwMode="auto">
              <a:xfrm>
                <a:off x="1851284" y="4787807"/>
                <a:ext cx="1835883" cy="1595444"/>
                <a:chOff x="1269" y="2581"/>
                <a:chExt cx="2164" cy="1750"/>
              </a:xfrm>
            </p:grpSpPr>
            <p:sp>
              <p:nvSpPr>
                <p:cNvPr id="56336" name="Line 76"/>
                <p:cNvSpPr>
                  <a:spLocks noChangeShapeType="1"/>
                </p:cNvSpPr>
                <p:nvPr/>
              </p:nvSpPr>
              <p:spPr bwMode="auto">
                <a:xfrm>
                  <a:off x="1377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37" name="Line 77"/>
                <p:cNvSpPr>
                  <a:spLocks noChangeShapeType="1"/>
                </p:cNvSpPr>
                <p:nvPr/>
              </p:nvSpPr>
              <p:spPr bwMode="auto">
                <a:xfrm>
                  <a:off x="1377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38" name="Line 78"/>
                <p:cNvSpPr>
                  <a:spLocks noChangeShapeType="1"/>
                </p:cNvSpPr>
                <p:nvPr/>
              </p:nvSpPr>
              <p:spPr bwMode="auto">
                <a:xfrm>
                  <a:off x="1623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39" name="Line 79"/>
                <p:cNvSpPr>
                  <a:spLocks noChangeShapeType="1"/>
                </p:cNvSpPr>
                <p:nvPr/>
              </p:nvSpPr>
              <p:spPr bwMode="auto">
                <a:xfrm>
                  <a:off x="1623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0" name="Line 80"/>
                <p:cNvSpPr>
                  <a:spLocks noChangeShapeType="1"/>
                </p:cNvSpPr>
                <p:nvPr/>
              </p:nvSpPr>
              <p:spPr bwMode="auto">
                <a:xfrm>
                  <a:off x="1875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1" name="Line 81"/>
                <p:cNvSpPr>
                  <a:spLocks noChangeShapeType="1"/>
                </p:cNvSpPr>
                <p:nvPr/>
              </p:nvSpPr>
              <p:spPr bwMode="auto">
                <a:xfrm>
                  <a:off x="1875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2" name="Line 82"/>
                <p:cNvSpPr>
                  <a:spLocks noChangeShapeType="1"/>
                </p:cNvSpPr>
                <p:nvPr/>
              </p:nvSpPr>
              <p:spPr bwMode="auto">
                <a:xfrm>
                  <a:off x="2127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3" name="Line 83"/>
                <p:cNvSpPr>
                  <a:spLocks noChangeShapeType="1"/>
                </p:cNvSpPr>
                <p:nvPr/>
              </p:nvSpPr>
              <p:spPr bwMode="auto">
                <a:xfrm>
                  <a:off x="2127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4" name="Line 84"/>
                <p:cNvSpPr>
                  <a:spLocks noChangeShapeType="1"/>
                </p:cNvSpPr>
                <p:nvPr/>
              </p:nvSpPr>
              <p:spPr bwMode="auto">
                <a:xfrm>
                  <a:off x="2379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5" name="Line 85"/>
                <p:cNvSpPr>
                  <a:spLocks noChangeShapeType="1"/>
                </p:cNvSpPr>
                <p:nvPr/>
              </p:nvSpPr>
              <p:spPr bwMode="auto">
                <a:xfrm>
                  <a:off x="2379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6" name="Line 86"/>
                <p:cNvSpPr>
                  <a:spLocks noChangeShapeType="1"/>
                </p:cNvSpPr>
                <p:nvPr/>
              </p:nvSpPr>
              <p:spPr bwMode="auto">
                <a:xfrm>
                  <a:off x="2631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7" name="Line 87"/>
                <p:cNvSpPr>
                  <a:spLocks noChangeShapeType="1"/>
                </p:cNvSpPr>
                <p:nvPr/>
              </p:nvSpPr>
              <p:spPr bwMode="auto">
                <a:xfrm>
                  <a:off x="2631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8" name="Line 88"/>
                <p:cNvSpPr>
                  <a:spLocks noChangeShapeType="1"/>
                </p:cNvSpPr>
                <p:nvPr/>
              </p:nvSpPr>
              <p:spPr bwMode="auto">
                <a:xfrm>
                  <a:off x="2883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49" name="Line 89"/>
                <p:cNvSpPr>
                  <a:spLocks noChangeShapeType="1"/>
                </p:cNvSpPr>
                <p:nvPr/>
              </p:nvSpPr>
              <p:spPr bwMode="auto">
                <a:xfrm>
                  <a:off x="2883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0" name="Line 90"/>
                <p:cNvSpPr>
                  <a:spLocks noChangeShapeType="1"/>
                </p:cNvSpPr>
                <p:nvPr/>
              </p:nvSpPr>
              <p:spPr bwMode="auto">
                <a:xfrm>
                  <a:off x="3135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1" name="Line 91"/>
                <p:cNvSpPr>
                  <a:spLocks noChangeShapeType="1"/>
                </p:cNvSpPr>
                <p:nvPr/>
              </p:nvSpPr>
              <p:spPr bwMode="auto">
                <a:xfrm>
                  <a:off x="3135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2" name="Line 92"/>
                <p:cNvSpPr>
                  <a:spLocks noChangeShapeType="1"/>
                </p:cNvSpPr>
                <p:nvPr/>
              </p:nvSpPr>
              <p:spPr bwMode="auto">
                <a:xfrm>
                  <a:off x="3387" y="2694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3" name="Line 93"/>
                <p:cNvSpPr>
                  <a:spLocks noChangeShapeType="1"/>
                </p:cNvSpPr>
                <p:nvPr/>
              </p:nvSpPr>
              <p:spPr bwMode="auto">
                <a:xfrm>
                  <a:off x="3387" y="3942"/>
                  <a:ext cx="1" cy="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4" name="Line 94"/>
                <p:cNvSpPr>
                  <a:spLocks noChangeShapeType="1"/>
                </p:cNvSpPr>
                <p:nvPr/>
              </p:nvSpPr>
              <p:spPr bwMode="auto">
                <a:xfrm>
                  <a:off x="1377" y="3990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5" name="Line 95"/>
                <p:cNvSpPr>
                  <a:spLocks noChangeShapeType="1"/>
                </p:cNvSpPr>
                <p:nvPr/>
              </p:nvSpPr>
              <p:spPr bwMode="auto">
                <a:xfrm>
                  <a:off x="3339" y="3990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6" name="Line 96"/>
                <p:cNvSpPr>
                  <a:spLocks noChangeShapeType="1"/>
                </p:cNvSpPr>
                <p:nvPr/>
              </p:nvSpPr>
              <p:spPr bwMode="auto">
                <a:xfrm>
                  <a:off x="1377" y="3666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7" name="Line 97"/>
                <p:cNvSpPr>
                  <a:spLocks noChangeShapeType="1"/>
                </p:cNvSpPr>
                <p:nvPr/>
              </p:nvSpPr>
              <p:spPr bwMode="auto">
                <a:xfrm>
                  <a:off x="3339" y="3666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8" name="Line 98"/>
                <p:cNvSpPr>
                  <a:spLocks noChangeShapeType="1"/>
                </p:cNvSpPr>
                <p:nvPr/>
              </p:nvSpPr>
              <p:spPr bwMode="auto">
                <a:xfrm>
                  <a:off x="1377" y="3342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59" name="Line 99"/>
                <p:cNvSpPr>
                  <a:spLocks noChangeShapeType="1"/>
                </p:cNvSpPr>
                <p:nvPr/>
              </p:nvSpPr>
              <p:spPr bwMode="auto">
                <a:xfrm>
                  <a:off x="3339" y="3342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60" name="Line 100"/>
                <p:cNvSpPr>
                  <a:spLocks noChangeShapeType="1"/>
                </p:cNvSpPr>
                <p:nvPr/>
              </p:nvSpPr>
              <p:spPr bwMode="auto">
                <a:xfrm>
                  <a:off x="1377" y="3018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61" name="Line 101"/>
                <p:cNvSpPr>
                  <a:spLocks noChangeShapeType="1"/>
                </p:cNvSpPr>
                <p:nvPr/>
              </p:nvSpPr>
              <p:spPr bwMode="auto">
                <a:xfrm>
                  <a:off x="3339" y="3018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62" name="Line 102"/>
                <p:cNvSpPr>
                  <a:spLocks noChangeShapeType="1"/>
                </p:cNvSpPr>
                <p:nvPr/>
              </p:nvSpPr>
              <p:spPr bwMode="auto">
                <a:xfrm>
                  <a:off x="1377" y="2694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63" name="Line 103"/>
                <p:cNvSpPr>
                  <a:spLocks noChangeShapeType="1"/>
                </p:cNvSpPr>
                <p:nvPr/>
              </p:nvSpPr>
              <p:spPr bwMode="auto">
                <a:xfrm>
                  <a:off x="3339" y="2694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64" name="Line 104"/>
                <p:cNvSpPr>
                  <a:spLocks noChangeShapeType="1"/>
                </p:cNvSpPr>
                <p:nvPr/>
              </p:nvSpPr>
              <p:spPr bwMode="auto">
                <a:xfrm>
                  <a:off x="1353" y="4044"/>
                  <a:ext cx="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65" name="Rectangle 105"/>
                <p:cNvSpPr>
                  <a:spLocks noChangeArrowheads="1"/>
                </p:cNvSpPr>
                <p:nvPr/>
              </p:nvSpPr>
              <p:spPr bwMode="auto">
                <a:xfrm>
                  <a:off x="1389" y="4009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8</a:t>
                  </a:r>
                  <a:endParaRPr lang="fr-FR" altLang="fr-FR"/>
                </a:p>
              </p:txBody>
            </p:sp>
            <p:sp>
              <p:nvSpPr>
                <p:cNvPr id="56366" name="Line 106"/>
                <p:cNvSpPr>
                  <a:spLocks noChangeShapeType="1"/>
                </p:cNvSpPr>
                <p:nvPr/>
              </p:nvSpPr>
              <p:spPr bwMode="auto">
                <a:xfrm>
                  <a:off x="1599" y="4044"/>
                  <a:ext cx="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67" name="Rectangle 107"/>
                <p:cNvSpPr>
                  <a:spLocks noChangeArrowheads="1"/>
                </p:cNvSpPr>
                <p:nvPr/>
              </p:nvSpPr>
              <p:spPr bwMode="auto">
                <a:xfrm>
                  <a:off x="1636" y="4009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6</a:t>
                  </a:r>
                  <a:endParaRPr lang="fr-FR" altLang="fr-FR"/>
                </a:p>
              </p:txBody>
            </p:sp>
            <p:sp>
              <p:nvSpPr>
                <p:cNvPr id="56368" name="Line 108"/>
                <p:cNvSpPr>
                  <a:spLocks noChangeShapeType="1"/>
                </p:cNvSpPr>
                <p:nvPr/>
              </p:nvSpPr>
              <p:spPr bwMode="auto">
                <a:xfrm>
                  <a:off x="1851" y="4044"/>
                  <a:ext cx="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69" name="Rectangle 109"/>
                <p:cNvSpPr>
                  <a:spLocks noChangeArrowheads="1"/>
                </p:cNvSpPr>
                <p:nvPr/>
              </p:nvSpPr>
              <p:spPr bwMode="auto">
                <a:xfrm>
                  <a:off x="1887" y="4009"/>
                  <a:ext cx="50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  <a:endParaRPr lang="fr-FR" altLang="fr-FR"/>
                </a:p>
              </p:txBody>
            </p:sp>
            <p:sp>
              <p:nvSpPr>
                <p:cNvPr id="56370" name="Line 110"/>
                <p:cNvSpPr>
                  <a:spLocks noChangeShapeType="1"/>
                </p:cNvSpPr>
                <p:nvPr/>
              </p:nvSpPr>
              <p:spPr bwMode="auto">
                <a:xfrm>
                  <a:off x="2103" y="4044"/>
                  <a:ext cx="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71" name="Rectangle 111"/>
                <p:cNvSpPr>
                  <a:spLocks noChangeArrowheads="1"/>
                </p:cNvSpPr>
                <p:nvPr/>
              </p:nvSpPr>
              <p:spPr bwMode="auto">
                <a:xfrm>
                  <a:off x="2140" y="4009"/>
                  <a:ext cx="50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  <a:endParaRPr lang="fr-FR" altLang="fr-FR"/>
                </a:p>
              </p:txBody>
            </p:sp>
            <p:sp>
              <p:nvSpPr>
                <p:cNvPr id="56372" name="Rectangle 112"/>
                <p:cNvSpPr>
                  <a:spLocks noChangeArrowheads="1"/>
                </p:cNvSpPr>
                <p:nvPr/>
              </p:nvSpPr>
              <p:spPr bwMode="auto">
                <a:xfrm>
                  <a:off x="2373" y="4009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0</a:t>
                  </a:r>
                  <a:endParaRPr lang="fr-FR" altLang="fr-FR"/>
                </a:p>
              </p:txBody>
            </p:sp>
            <p:sp>
              <p:nvSpPr>
                <p:cNvPr id="56373" name="Rectangle 113"/>
                <p:cNvSpPr>
                  <a:spLocks noChangeArrowheads="1"/>
                </p:cNvSpPr>
                <p:nvPr/>
              </p:nvSpPr>
              <p:spPr bwMode="auto">
                <a:xfrm>
                  <a:off x="2625" y="4009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  <a:endParaRPr lang="fr-FR" altLang="fr-FR"/>
                </a:p>
              </p:txBody>
            </p:sp>
            <p:sp>
              <p:nvSpPr>
                <p:cNvPr id="56374" name="Rectangle 114"/>
                <p:cNvSpPr>
                  <a:spLocks noChangeArrowheads="1"/>
                </p:cNvSpPr>
                <p:nvPr/>
              </p:nvSpPr>
              <p:spPr bwMode="auto">
                <a:xfrm>
                  <a:off x="2877" y="4009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  <a:endParaRPr lang="fr-FR" altLang="fr-FR"/>
                </a:p>
              </p:txBody>
            </p:sp>
            <p:sp>
              <p:nvSpPr>
                <p:cNvPr id="56375" name="Rectangle 115"/>
                <p:cNvSpPr>
                  <a:spLocks noChangeArrowheads="1"/>
                </p:cNvSpPr>
                <p:nvPr/>
              </p:nvSpPr>
              <p:spPr bwMode="auto">
                <a:xfrm>
                  <a:off x="3129" y="4009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6</a:t>
                  </a:r>
                  <a:endParaRPr lang="fr-FR" altLang="fr-FR"/>
                </a:p>
              </p:txBody>
            </p:sp>
            <p:sp>
              <p:nvSpPr>
                <p:cNvPr id="56376" name="Rectangle 116"/>
                <p:cNvSpPr>
                  <a:spLocks noChangeArrowheads="1"/>
                </p:cNvSpPr>
                <p:nvPr/>
              </p:nvSpPr>
              <p:spPr bwMode="auto">
                <a:xfrm>
                  <a:off x="3382" y="4009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8</a:t>
                  </a:r>
                  <a:endParaRPr lang="fr-FR" altLang="fr-FR"/>
                </a:p>
              </p:txBody>
            </p:sp>
            <p:sp>
              <p:nvSpPr>
                <p:cNvPr id="56377" name="Line 117"/>
                <p:cNvSpPr>
                  <a:spLocks noChangeShapeType="1"/>
                </p:cNvSpPr>
                <p:nvPr/>
              </p:nvSpPr>
              <p:spPr bwMode="auto">
                <a:xfrm>
                  <a:off x="1269" y="3990"/>
                  <a:ext cx="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78" name="Rectangle 118"/>
                <p:cNvSpPr>
                  <a:spLocks noChangeArrowheads="1"/>
                </p:cNvSpPr>
                <p:nvPr/>
              </p:nvSpPr>
              <p:spPr bwMode="auto">
                <a:xfrm>
                  <a:off x="1306" y="3953"/>
                  <a:ext cx="51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  <a:endParaRPr lang="fr-FR" altLang="fr-FR"/>
                </a:p>
              </p:txBody>
            </p:sp>
            <p:sp>
              <p:nvSpPr>
                <p:cNvPr id="56379" name="Line 119"/>
                <p:cNvSpPr>
                  <a:spLocks noChangeShapeType="1"/>
                </p:cNvSpPr>
                <p:nvPr/>
              </p:nvSpPr>
              <p:spPr bwMode="auto">
                <a:xfrm>
                  <a:off x="1269" y="3666"/>
                  <a:ext cx="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80" name="Rectangle 120"/>
                <p:cNvSpPr>
                  <a:spLocks noChangeArrowheads="1"/>
                </p:cNvSpPr>
                <p:nvPr/>
              </p:nvSpPr>
              <p:spPr bwMode="auto">
                <a:xfrm>
                  <a:off x="1306" y="3630"/>
                  <a:ext cx="51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  <a:endParaRPr lang="fr-FR" altLang="fr-FR"/>
                </a:p>
              </p:txBody>
            </p:sp>
            <p:sp>
              <p:nvSpPr>
                <p:cNvPr id="5638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311" y="3305"/>
                  <a:ext cx="51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0</a:t>
                  </a:r>
                  <a:endParaRPr lang="fr-FR" altLang="fr-FR"/>
                </a:p>
              </p:txBody>
            </p:sp>
            <p:sp>
              <p:nvSpPr>
                <p:cNvPr id="56382" name="Rectangle 122"/>
                <p:cNvSpPr>
                  <a:spLocks noChangeArrowheads="1"/>
                </p:cNvSpPr>
                <p:nvPr/>
              </p:nvSpPr>
              <p:spPr bwMode="auto">
                <a:xfrm>
                  <a:off x="1311" y="2983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  <a:endParaRPr lang="fr-FR" altLang="fr-FR"/>
                </a:p>
              </p:txBody>
            </p:sp>
            <p:sp>
              <p:nvSpPr>
                <p:cNvPr id="56383" name="Rectangle 123"/>
                <p:cNvSpPr>
                  <a:spLocks noChangeArrowheads="1"/>
                </p:cNvSpPr>
                <p:nvPr/>
              </p:nvSpPr>
              <p:spPr bwMode="auto">
                <a:xfrm>
                  <a:off x="1311" y="2659"/>
                  <a:ext cx="51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  <a:endParaRPr lang="fr-FR" altLang="fr-FR"/>
                </a:p>
              </p:txBody>
            </p:sp>
            <p:sp>
              <p:nvSpPr>
                <p:cNvPr id="56384" name="Rectangle 124"/>
                <p:cNvSpPr>
                  <a:spLocks noChangeArrowheads="1"/>
                </p:cNvSpPr>
                <p:nvPr/>
              </p:nvSpPr>
              <p:spPr bwMode="auto">
                <a:xfrm>
                  <a:off x="1377" y="2694"/>
                  <a:ext cx="2010" cy="1296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56385" name="Freeform 125"/>
                <p:cNvSpPr>
                  <a:spLocks/>
                </p:cNvSpPr>
                <p:nvPr/>
              </p:nvSpPr>
              <p:spPr bwMode="auto">
                <a:xfrm>
                  <a:off x="1581" y="3180"/>
                  <a:ext cx="1608" cy="324"/>
                </a:xfrm>
                <a:custGeom>
                  <a:avLst/>
                  <a:gdLst>
                    <a:gd name="T0" fmla="*/ 24 w 268"/>
                    <a:gd name="T1" fmla="*/ 312 h 54"/>
                    <a:gd name="T2" fmla="*/ 60 w 268"/>
                    <a:gd name="T3" fmla="*/ 318 h 54"/>
                    <a:gd name="T4" fmla="*/ 102 w 268"/>
                    <a:gd name="T5" fmla="*/ 288 h 54"/>
                    <a:gd name="T6" fmla="*/ 138 w 268"/>
                    <a:gd name="T7" fmla="*/ 234 h 54"/>
                    <a:gd name="T8" fmla="*/ 174 w 268"/>
                    <a:gd name="T9" fmla="*/ 162 h 54"/>
                    <a:gd name="T10" fmla="*/ 216 w 268"/>
                    <a:gd name="T11" fmla="*/ 84 h 54"/>
                    <a:gd name="T12" fmla="*/ 252 w 268"/>
                    <a:gd name="T13" fmla="*/ 30 h 54"/>
                    <a:gd name="T14" fmla="*/ 288 w 268"/>
                    <a:gd name="T15" fmla="*/ 0 h 54"/>
                    <a:gd name="T16" fmla="*/ 324 w 268"/>
                    <a:gd name="T17" fmla="*/ 6 h 54"/>
                    <a:gd name="T18" fmla="*/ 366 w 268"/>
                    <a:gd name="T19" fmla="*/ 42 h 54"/>
                    <a:gd name="T20" fmla="*/ 402 w 268"/>
                    <a:gd name="T21" fmla="*/ 108 h 54"/>
                    <a:gd name="T22" fmla="*/ 438 w 268"/>
                    <a:gd name="T23" fmla="*/ 186 h 54"/>
                    <a:gd name="T24" fmla="*/ 480 w 268"/>
                    <a:gd name="T25" fmla="*/ 252 h 54"/>
                    <a:gd name="T26" fmla="*/ 516 w 268"/>
                    <a:gd name="T27" fmla="*/ 306 h 54"/>
                    <a:gd name="T28" fmla="*/ 552 w 268"/>
                    <a:gd name="T29" fmla="*/ 324 h 54"/>
                    <a:gd name="T30" fmla="*/ 588 w 268"/>
                    <a:gd name="T31" fmla="*/ 306 h 54"/>
                    <a:gd name="T32" fmla="*/ 630 w 268"/>
                    <a:gd name="T33" fmla="*/ 252 h 54"/>
                    <a:gd name="T34" fmla="*/ 666 w 268"/>
                    <a:gd name="T35" fmla="*/ 186 h 54"/>
                    <a:gd name="T36" fmla="*/ 702 w 268"/>
                    <a:gd name="T37" fmla="*/ 108 h 54"/>
                    <a:gd name="T38" fmla="*/ 744 w 268"/>
                    <a:gd name="T39" fmla="*/ 42 h 54"/>
                    <a:gd name="T40" fmla="*/ 780 w 268"/>
                    <a:gd name="T41" fmla="*/ 6 h 54"/>
                    <a:gd name="T42" fmla="*/ 816 w 268"/>
                    <a:gd name="T43" fmla="*/ 0 h 54"/>
                    <a:gd name="T44" fmla="*/ 852 w 268"/>
                    <a:gd name="T45" fmla="*/ 30 h 54"/>
                    <a:gd name="T46" fmla="*/ 894 w 268"/>
                    <a:gd name="T47" fmla="*/ 84 h 54"/>
                    <a:gd name="T48" fmla="*/ 930 w 268"/>
                    <a:gd name="T49" fmla="*/ 162 h 54"/>
                    <a:gd name="T50" fmla="*/ 966 w 268"/>
                    <a:gd name="T51" fmla="*/ 234 h 54"/>
                    <a:gd name="T52" fmla="*/ 1008 w 268"/>
                    <a:gd name="T53" fmla="*/ 288 h 54"/>
                    <a:gd name="T54" fmla="*/ 1044 w 268"/>
                    <a:gd name="T55" fmla="*/ 318 h 54"/>
                    <a:gd name="T56" fmla="*/ 1080 w 268"/>
                    <a:gd name="T57" fmla="*/ 312 h 54"/>
                    <a:gd name="T58" fmla="*/ 1116 w 268"/>
                    <a:gd name="T59" fmla="*/ 276 h 54"/>
                    <a:gd name="T60" fmla="*/ 1158 w 268"/>
                    <a:gd name="T61" fmla="*/ 210 h 54"/>
                    <a:gd name="T62" fmla="*/ 1194 w 268"/>
                    <a:gd name="T63" fmla="*/ 132 h 54"/>
                    <a:gd name="T64" fmla="*/ 1230 w 268"/>
                    <a:gd name="T65" fmla="*/ 66 h 54"/>
                    <a:gd name="T66" fmla="*/ 1266 w 268"/>
                    <a:gd name="T67" fmla="*/ 12 h 54"/>
                    <a:gd name="T68" fmla="*/ 1308 w 268"/>
                    <a:gd name="T69" fmla="*/ 0 h 54"/>
                    <a:gd name="T70" fmla="*/ 1344 w 268"/>
                    <a:gd name="T71" fmla="*/ 12 h 54"/>
                    <a:gd name="T72" fmla="*/ 1380 w 268"/>
                    <a:gd name="T73" fmla="*/ 66 h 54"/>
                    <a:gd name="T74" fmla="*/ 1422 w 268"/>
                    <a:gd name="T75" fmla="*/ 132 h 54"/>
                    <a:gd name="T76" fmla="*/ 1458 w 268"/>
                    <a:gd name="T77" fmla="*/ 210 h 54"/>
                    <a:gd name="T78" fmla="*/ 1494 w 268"/>
                    <a:gd name="T79" fmla="*/ 276 h 54"/>
                    <a:gd name="T80" fmla="*/ 1530 w 268"/>
                    <a:gd name="T81" fmla="*/ 312 h 54"/>
                    <a:gd name="T82" fmla="*/ 1572 w 268"/>
                    <a:gd name="T83" fmla="*/ 318 h 54"/>
                    <a:gd name="T84" fmla="*/ 1608 w 268"/>
                    <a:gd name="T85" fmla="*/ 288 h 5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68" h="54">
                      <a:moveTo>
                        <a:pt x="0" y="48"/>
                      </a:moveTo>
                      <a:lnTo>
                        <a:pt x="2" y="51"/>
                      </a:lnTo>
                      <a:lnTo>
                        <a:pt x="4" y="52"/>
                      </a:lnTo>
                      <a:lnTo>
                        <a:pt x="6" y="53"/>
                      </a:lnTo>
                      <a:lnTo>
                        <a:pt x="8" y="54"/>
                      </a:lnTo>
                      <a:lnTo>
                        <a:pt x="10" y="53"/>
                      </a:lnTo>
                      <a:lnTo>
                        <a:pt x="13" y="52"/>
                      </a:lnTo>
                      <a:lnTo>
                        <a:pt x="15" y="51"/>
                      </a:lnTo>
                      <a:lnTo>
                        <a:pt x="17" y="48"/>
                      </a:lnTo>
                      <a:lnTo>
                        <a:pt x="19" y="46"/>
                      </a:lnTo>
                      <a:lnTo>
                        <a:pt x="21" y="42"/>
                      </a:lnTo>
                      <a:lnTo>
                        <a:pt x="23" y="39"/>
                      </a:lnTo>
                      <a:lnTo>
                        <a:pt x="25" y="35"/>
                      </a:lnTo>
                      <a:lnTo>
                        <a:pt x="27" y="31"/>
                      </a:lnTo>
                      <a:lnTo>
                        <a:pt x="29" y="27"/>
                      </a:lnTo>
                      <a:lnTo>
                        <a:pt x="31" y="22"/>
                      </a:lnTo>
                      <a:lnTo>
                        <a:pt x="33" y="18"/>
                      </a:lnTo>
                      <a:lnTo>
                        <a:pt x="36" y="14"/>
                      </a:lnTo>
                      <a:lnTo>
                        <a:pt x="38" y="11"/>
                      </a:lnTo>
                      <a:lnTo>
                        <a:pt x="40" y="7"/>
                      </a:lnTo>
                      <a:lnTo>
                        <a:pt x="42" y="5"/>
                      </a:lnTo>
                      <a:lnTo>
                        <a:pt x="44" y="2"/>
                      </a:lnTo>
                      <a:lnTo>
                        <a:pt x="46" y="1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4" y="1"/>
                      </a:lnTo>
                      <a:lnTo>
                        <a:pt x="57" y="2"/>
                      </a:lnTo>
                      <a:lnTo>
                        <a:pt x="59" y="5"/>
                      </a:lnTo>
                      <a:lnTo>
                        <a:pt x="61" y="7"/>
                      </a:lnTo>
                      <a:lnTo>
                        <a:pt x="63" y="11"/>
                      </a:lnTo>
                      <a:lnTo>
                        <a:pt x="65" y="14"/>
                      </a:lnTo>
                      <a:lnTo>
                        <a:pt x="67" y="18"/>
                      </a:lnTo>
                      <a:lnTo>
                        <a:pt x="69" y="22"/>
                      </a:lnTo>
                      <a:lnTo>
                        <a:pt x="71" y="27"/>
                      </a:lnTo>
                      <a:lnTo>
                        <a:pt x="73" y="31"/>
                      </a:lnTo>
                      <a:lnTo>
                        <a:pt x="75" y="35"/>
                      </a:lnTo>
                      <a:lnTo>
                        <a:pt x="77" y="39"/>
                      </a:lnTo>
                      <a:lnTo>
                        <a:pt x="80" y="42"/>
                      </a:lnTo>
                      <a:lnTo>
                        <a:pt x="82" y="46"/>
                      </a:lnTo>
                      <a:lnTo>
                        <a:pt x="84" y="48"/>
                      </a:lnTo>
                      <a:lnTo>
                        <a:pt x="86" y="51"/>
                      </a:lnTo>
                      <a:lnTo>
                        <a:pt x="88" y="52"/>
                      </a:lnTo>
                      <a:lnTo>
                        <a:pt x="90" y="53"/>
                      </a:lnTo>
                      <a:lnTo>
                        <a:pt x="92" y="54"/>
                      </a:lnTo>
                      <a:lnTo>
                        <a:pt x="94" y="53"/>
                      </a:lnTo>
                      <a:lnTo>
                        <a:pt x="96" y="52"/>
                      </a:lnTo>
                      <a:lnTo>
                        <a:pt x="98" y="51"/>
                      </a:lnTo>
                      <a:lnTo>
                        <a:pt x="101" y="48"/>
                      </a:lnTo>
                      <a:lnTo>
                        <a:pt x="103" y="46"/>
                      </a:lnTo>
                      <a:lnTo>
                        <a:pt x="105" y="42"/>
                      </a:lnTo>
                      <a:lnTo>
                        <a:pt x="107" y="39"/>
                      </a:lnTo>
                      <a:lnTo>
                        <a:pt x="109" y="35"/>
                      </a:lnTo>
                      <a:lnTo>
                        <a:pt x="111" y="31"/>
                      </a:lnTo>
                      <a:lnTo>
                        <a:pt x="113" y="27"/>
                      </a:lnTo>
                      <a:lnTo>
                        <a:pt x="115" y="22"/>
                      </a:lnTo>
                      <a:lnTo>
                        <a:pt x="117" y="18"/>
                      </a:lnTo>
                      <a:lnTo>
                        <a:pt x="119" y="14"/>
                      </a:lnTo>
                      <a:lnTo>
                        <a:pt x="121" y="11"/>
                      </a:lnTo>
                      <a:lnTo>
                        <a:pt x="124" y="7"/>
                      </a:lnTo>
                      <a:lnTo>
                        <a:pt x="126" y="5"/>
                      </a:lnTo>
                      <a:lnTo>
                        <a:pt x="128" y="2"/>
                      </a:lnTo>
                      <a:lnTo>
                        <a:pt x="130" y="1"/>
                      </a:lnTo>
                      <a:lnTo>
                        <a:pt x="132" y="0"/>
                      </a:lnTo>
                      <a:lnTo>
                        <a:pt x="134" y="0"/>
                      </a:lnTo>
                      <a:lnTo>
                        <a:pt x="136" y="0"/>
                      </a:lnTo>
                      <a:lnTo>
                        <a:pt x="138" y="1"/>
                      </a:lnTo>
                      <a:lnTo>
                        <a:pt x="140" y="2"/>
                      </a:lnTo>
                      <a:lnTo>
                        <a:pt x="142" y="5"/>
                      </a:lnTo>
                      <a:lnTo>
                        <a:pt x="144" y="7"/>
                      </a:lnTo>
                      <a:lnTo>
                        <a:pt x="147" y="11"/>
                      </a:lnTo>
                      <a:lnTo>
                        <a:pt x="149" y="14"/>
                      </a:lnTo>
                      <a:lnTo>
                        <a:pt x="151" y="18"/>
                      </a:lnTo>
                      <a:lnTo>
                        <a:pt x="153" y="22"/>
                      </a:lnTo>
                      <a:lnTo>
                        <a:pt x="155" y="27"/>
                      </a:lnTo>
                      <a:lnTo>
                        <a:pt x="157" y="31"/>
                      </a:lnTo>
                      <a:lnTo>
                        <a:pt x="159" y="35"/>
                      </a:lnTo>
                      <a:lnTo>
                        <a:pt x="161" y="39"/>
                      </a:lnTo>
                      <a:lnTo>
                        <a:pt x="163" y="42"/>
                      </a:lnTo>
                      <a:lnTo>
                        <a:pt x="165" y="46"/>
                      </a:lnTo>
                      <a:lnTo>
                        <a:pt x="168" y="48"/>
                      </a:lnTo>
                      <a:lnTo>
                        <a:pt x="170" y="51"/>
                      </a:lnTo>
                      <a:lnTo>
                        <a:pt x="172" y="52"/>
                      </a:lnTo>
                      <a:lnTo>
                        <a:pt x="174" y="53"/>
                      </a:lnTo>
                      <a:lnTo>
                        <a:pt x="176" y="54"/>
                      </a:lnTo>
                      <a:lnTo>
                        <a:pt x="178" y="53"/>
                      </a:lnTo>
                      <a:lnTo>
                        <a:pt x="180" y="52"/>
                      </a:lnTo>
                      <a:lnTo>
                        <a:pt x="182" y="51"/>
                      </a:lnTo>
                      <a:lnTo>
                        <a:pt x="184" y="48"/>
                      </a:lnTo>
                      <a:lnTo>
                        <a:pt x="186" y="46"/>
                      </a:lnTo>
                      <a:lnTo>
                        <a:pt x="188" y="42"/>
                      </a:lnTo>
                      <a:lnTo>
                        <a:pt x="191" y="39"/>
                      </a:lnTo>
                      <a:lnTo>
                        <a:pt x="193" y="35"/>
                      </a:lnTo>
                      <a:lnTo>
                        <a:pt x="195" y="31"/>
                      </a:lnTo>
                      <a:lnTo>
                        <a:pt x="197" y="27"/>
                      </a:lnTo>
                      <a:lnTo>
                        <a:pt x="199" y="22"/>
                      </a:lnTo>
                      <a:lnTo>
                        <a:pt x="201" y="18"/>
                      </a:lnTo>
                      <a:lnTo>
                        <a:pt x="203" y="14"/>
                      </a:lnTo>
                      <a:lnTo>
                        <a:pt x="205" y="11"/>
                      </a:lnTo>
                      <a:lnTo>
                        <a:pt x="207" y="7"/>
                      </a:lnTo>
                      <a:lnTo>
                        <a:pt x="209" y="5"/>
                      </a:lnTo>
                      <a:lnTo>
                        <a:pt x="211" y="2"/>
                      </a:lnTo>
                      <a:lnTo>
                        <a:pt x="214" y="1"/>
                      </a:lnTo>
                      <a:lnTo>
                        <a:pt x="216" y="0"/>
                      </a:lnTo>
                      <a:lnTo>
                        <a:pt x="218" y="0"/>
                      </a:lnTo>
                      <a:lnTo>
                        <a:pt x="220" y="0"/>
                      </a:lnTo>
                      <a:lnTo>
                        <a:pt x="222" y="1"/>
                      </a:lnTo>
                      <a:lnTo>
                        <a:pt x="224" y="2"/>
                      </a:lnTo>
                      <a:lnTo>
                        <a:pt x="226" y="5"/>
                      </a:lnTo>
                      <a:lnTo>
                        <a:pt x="228" y="7"/>
                      </a:lnTo>
                      <a:lnTo>
                        <a:pt x="230" y="11"/>
                      </a:lnTo>
                      <a:lnTo>
                        <a:pt x="232" y="14"/>
                      </a:lnTo>
                      <a:lnTo>
                        <a:pt x="235" y="18"/>
                      </a:lnTo>
                      <a:lnTo>
                        <a:pt x="237" y="22"/>
                      </a:lnTo>
                      <a:lnTo>
                        <a:pt x="239" y="27"/>
                      </a:lnTo>
                      <a:lnTo>
                        <a:pt x="241" y="31"/>
                      </a:lnTo>
                      <a:lnTo>
                        <a:pt x="243" y="35"/>
                      </a:lnTo>
                      <a:lnTo>
                        <a:pt x="245" y="39"/>
                      </a:lnTo>
                      <a:lnTo>
                        <a:pt x="247" y="42"/>
                      </a:lnTo>
                      <a:lnTo>
                        <a:pt x="249" y="46"/>
                      </a:lnTo>
                      <a:lnTo>
                        <a:pt x="251" y="48"/>
                      </a:lnTo>
                      <a:lnTo>
                        <a:pt x="253" y="51"/>
                      </a:lnTo>
                      <a:lnTo>
                        <a:pt x="255" y="52"/>
                      </a:lnTo>
                      <a:lnTo>
                        <a:pt x="258" y="53"/>
                      </a:lnTo>
                      <a:lnTo>
                        <a:pt x="260" y="54"/>
                      </a:lnTo>
                      <a:lnTo>
                        <a:pt x="262" y="53"/>
                      </a:lnTo>
                      <a:lnTo>
                        <a:pt x="264" y="52"/>
                      </a:lnTo>
                      <a:lnTo>
                        <a:pt x="266" y="51"/>
                      </a:lnTo>
                      <a:lnTo>
                        <a:pt x="268" y="48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86" name="Freeform 126"/>
                <p:cNvSpPr>
                  <a:spLocks/>
                </p:cNvSpPr>
                <p:nvPr/>
              </p:nvSpPr>
              <p:spPr bwMode="auto">
                <a:xfrm>
                  <a:off x="1581" y="3180"/>
                  <a:ext cx="1608" cy="324"/>
                </a:xfrm>
                <a:custGeom>
                  <a:avLst/>
                  <a:gdLst>
                    <a:gd name="T0" fmla="*/ 24 w 268"/>
                    <a:gd name="T1" fmla="*/ 66 h 54"/>
                    <a:gd name="T2" fmla="*/ 60 w 268"/>
                    <a:gd name="T3" fmla="*/ 12 h 54"/>
                    <a:gd name="T4" fmla="*/ 102 w 268"/>
                    <a:gd name="T5" fmla="*/ 0 h 54"/>
                    <a:gd name="T6" fmla="*/ 138 w 268"/>
                    <a:gd name="T7" fmla="*/ 12 h 54"/>
                    <a:gd name="T8" fmla="*/ 174 w 268"/>
                    <a:gd name="T9" fmla="*/ 66 h 54"/>
                    <a:gd name="T10" fmla="*/ 216 w 268"/>
                    <a:gd name="T11" fmla="*/ 132 h 54"/>
                    <a:gd name="T12" fmla="*/ 252 w 268"/>
                    <a:gd name="T13" fmla="*/ 210 h 54"/>
                    <a:gd name="T14" fmla="*/ 288 w 268"/>
                    <a:gd name="T15" fmla="*/ 276 h 54"/>
                    <a:gd name="T16" fmla="*/ 324 w 268"/>
                    <a:gd name="T17" fmla="*/ 312 h 54"/>
                    <a:gd name="T18" fmla="*/ 366 w 268"/>
                    <a:gd name="T19" fmla="*/ 318 h 54"/>
                    <a:gd name="T20" fmla="*/ 402 w 268"/>
                    <a:gd name="T21" fmla="*/ 288 h 54"/>
                    <a:gd name="T22" fmla="*/ 438 w 268"/>
                    <a:gd name="T23" fmla="*/ 234 h 54"/>
                    <a:gd name="T24" fmla="*/ 480 w 268"/>
                    <a:gd name="T25" fmla="*/ 162 h 54"/>
                    <a:gd name="T26" fmla="*/ 516 w 268"/>
                    <a:gd name="T27" fmla="*/ 84 h 54"/>
                    <a:gd name="T28" fmla="*/ 552 w 268"/>
                    <a:gd name="T29" fmla="*/ 30 h 54"/>
                    <a:gd name="T30" fmla="*/ 588 w 268"/>
                    <a:gd name="T31" fmla="*/ 0 h 54"/>
                    <a:gd name="T32" fmla="*/ 630 w 268"/>
                    <a:gd name="T33" fmla="*/ 6 h 54"/>
                    <a:gd name="T34" fmla="*/ 666 w 268"/>
                    <a:gd name="T35" fmla="*/ 42 h 54"/>
                    <a:gd name="T36" fmla="*/ 702 w 268"/>
                    <a:gd name="T37" fmla="*/ 108 h 54"/>
                    <a:gd name="T38" fmla="*/ 744 w 268"/>
                    <a:gd name="T39" fmla="*/ 186 h 54"/>
                    <a:gd name="T40" fmla="*/ 780 w 268"/>
                    <a:gd name="T41" fmla="*/ 252 h 54"/>
                    <a:gd name="T42" fmla="*/ 816 w 268"/>
                    <a:gd name="T43" fmla="*/ 306 h 54"/>
                    <a:gd name="T44" fmla="*/ 852 w 268"/>
                    <a:gd name="T45" fmla="*/ 324 h 54"/>
                    <a:gd name="T46" fmla="*/ 894 w 268"/>
                    <a:gd name="T47" fmla="*/ 306 h 54"/>
                    <a:gd name="T48" fmla="*/ 930 w 268"/>
                    <a:gd name="T49" fmla="*/ 252 h 54"/>
                    <a:gd name="T50" fmla="*/ 966 w 268"/>
                    <a:gd name="T51" fmla="*/ 186 h 54"/>
                    <a:gd name="T52" fmla="*/ 1008 w 268"/>
                    <a:gd name="T53" fmla="*/ 108 h 54"/>
                    <a:gd name="T54" fmla="*/ 1044 w 268"/>
                    <a:gd name="T55" fmla="*/ 42 h 54"/>
                    <a:gd name="T56" fmla="*/ 1080 w 268"/>
                    <a:gd name="T57" fmla="*/ 6 h 54"/>
                    <a:gd name="T58" fmla="*/ 1116 w 268"/>
                    <a:gd name="T59" fmla="*/ 0 h 54"/>
                    <a:gd name="T60" fmla="*/ 1158 w 268"/>
                    <a:gd name="T61" fmla="*/ 30 h 54"/>
                    <a:gd name="T62" fmla="*/ 1194 w 268"/>
                    <a:gd name="T63" fmla="*/ 84 h 54"/>
                    <a:gd name="T64" fmla="*/ 1230 w 268"/>
                    <a:gd name="T65" fmla="*/ 162 h 54"/>
                    <a:gd name="T66" fmla="*/ 1266 w 268"/>
                    <a:gd name="T67" fmla="*/ 234 h 54"/>
                    <a:gd name="T68" fmla="*/ 1308 w 268"/>
                    <a:gd name="T69" fmla="*/ 288 h 54"/>
                    <a:gd name="T70" fmla="*/ 1344 w 268"/>
                    <a:gd name="T71" fmla="*/ 318 h 54"/>
                    <a:gd name="T72" fmla="*/ 1380 w 268"/>
                    <a:gd name="T73" fmla="*/ 312 h 54"/>
                    <a:gd name="T74" fmla="*/ 1422 w 268"/>
                    <a:gd name="T75" fmla="*/ 276 h 54"/>
                    <a:gd name="T76" fmla="*/ 1458 w 268"/>
                    <a:gd name="T77" fmla="*/ 210 h 54"/>
                    <a:gd name="T78" fmla="*/ 1494 w 268"/>
                    <a:gd name="T79" fmla="*/ 132 h 54"/>
                    <a:gd name="T80" fmla="*/ 1530 w 268"/>
                    <a:gd name="T81" fmla="*/ 66 h 54"/>
                    <a:gd name="T82" fmla="*/ 1572 w 268"/>
                    <a:gd name="T83" fmla="*/ 12 h 54"/>
                    <a:gd name="T84" fmla="*/ 1608 w 268"/>
                    <a:gd name="T85" fmla="*/ 0 h 5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68" h="54">
                      <a:moveTo>
                        <a:pt x="0" y="18"/>
                      </a:moveTo>
                      <a:lnTo>
                        <a:pt x="2" y="14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8" y="5"/>
                      </a:lnTo>
                      <a:lnTo>
                        <a:pt x="10" y="2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9" y="0"/>
                      </a:lnTo>
                      <a:lnTo>
                        <a:pt x="21" y="1"/>
                      </a:lnTo>
                      <a:lnTo>
                        <a:pt x="23" y="2"/>
                      </a:lnTo>
                      <a:lnTo>
                        <a:pt x="25" y="5"/>
                      </a:lnTo>
                      <a:lnTo>
                        <a:pt x="27" y="7"/>
                      </a:lnTo>
                      <a:lnTo>
                        <a:pt x="29" y="11"/>
                      </a:lnTo>
                      <a:lnTo>
                        <a:pt x="31" y="14"/>
                      </a:lnTo>
                      <a:lnTo>
                        <a:pt x="33" y="18"/>
                      </a:lnTo>
                      <a:lnTo>
                        <a:pt x="36" y="22"/>
                      </a:lnTo>
                      <a:lnTo>
                        <a:pt x="38" y="26"/>
                      </a:lnTo>
                      <a:lnTo>
                        <a:pt x="40" y="31"/>
                      </a:lnTo>
                      <a:lnTo>
                        <a:pt x="42" y="35"/>
                      </a:lnTo>
                      <a:lnTo>
                        <a:pt x="44" y="39"/>
                      </a:lnTo>
                      <a:lnTo>
                        <a:pt x="46" y="42"/>
                      </a:lnTo>
                      <a:lnTo>
                        <a:pt x="48" y="46"/>
                      </a:lnTo>
                      <a:lnTo>
                        <a:pt x="50" y="48"/>
                      </a:lnTo>
                      <a:lnTo>
                        <a:pt x="52" y="51"/>
                      </a:lnTo>
                      <a:lnTo>
                        <a:pt x="54" y="52"/>
                      </a:lnTo>
                      <a:lnTo>
                        <a:pt x="57" y="53"/>
                      </a:lnTo>
                      <a:lnTo>
                        <a:pt x="59" y="54"/>
                      </a:lnTo>
                      <a:lnTo>
                        <a:pt x="61" y="53"/>
                      </a:lnTo>
                      <a:lnTo>
                        <a:pt x="63" y="52"/>
                      </a:lnTo>
                      <a:lnTo>
                        <a:pt x="65" y="51"/>
                      </a:lnTo>
                      <a:lnTo>
                        <a:pt x="67" y="48"/>
                      </a:lnTo>
                      <a:lnTo>
                        <a:pt x="69" y="46"/>
                      </a:lnTo>
                      <a:lnTo>
                        <a:pt x="71" y="42"/>
                      </a:lnTo>
                      <a:lnTo>
                        <a:pt x="73" y="39"/>
                      </a:lnTo>
                      <a:lnTo>
                        <a:pt x="75" y="35"/>
                      </a:lnTo>
                      <a:lnTo>
                        <a:pt x="77" y="31"/>
                      </a:lnTo>
                      <a:lnTo>
                        <a:pt x="80" y="27"/>
                      </a:lnTo>
                      <a:lnTo>
                        <a:pt x="82" y="22"/>
                      </a:lnTo>
                      <a:lnTo>
                        <a:pt x="84" y="18"/>
                      </a:lnTo>
                      <a:lnTo>
                        <a:pt x="86" y="14"/>
                      </a:lnTo>
                      <a:lnTo>
                        <a:pt x="88" y="11"/>
                      </a:lnTo>
                      <a:lnTo>
                        <a:pt x="90" y="7"/>
                      </a:lnTo>
                      <a:lnTo>
                        <a:pt x="92" y="5"/>
                      </a:lnTo>
                      <a:lnTo>
                        <a:pt x="94" y="2"/>
                      </a:lnTo>
                      <a:lnTo>
                        <a:pt x="96" y="1"/>
                      </a:lnTo>
                      <a:lnTo>
                        <a:pt x="98" y="0"/>
                      </a:lnTo>
                      <a:lnTo>
                        <a:pt x="101" y="0"/>
                      </a:lnTo>
                      <a:lnTo>
                        <a:pt x="103" y="0"/>
                      </a:lnTo>
                      <a:lnTo>
                        <a:pt x="105" y="1"/>
                      </a:lnTo>
                      <a:lnTo>
                        <a:pt x="107" y="2"/>
                      </a:lnTo>
                      <a:lnTo>
                        <a:pt x="109" y="5"/>
                      </a:lnTo>
                      <a:lnTo>
                        <a:pt x="111" y="7"/>
                      </a:lnTo>
                      <a:lnTo>
                        <a:pt x="113" y="11"/>
                      </a:lnTo>
                      <a:lnTo>
                        <a:pt x="115" y="14"/>
                      </a:lnTo>
                      <a:lnTo>
                        <a:pt x="117" y="18"/>
                      </a:lnTo>
                      <a:lnTo>
                        <a:pt x="119" y="22"/>
                      </a:lnTo>
                      <a:lnTo>
                        <a:pt x="121" y="27"/>
                      </a:lnTo>
                      <a:lnTo>
                        <a:pt x="124" y="31"/>
                      </a:lnTo>
                      <a:lnTo>
                        <a:pt x="126" y="35"/>
                      </a:lnTo>
                      <a:lnTo>
                        <a:pt x="128" y="39"/>
                      </a:lnTo>
                      <a:lnTo>
                        <a:pt x="130" y="42"/>
                      </a:lnTo>
                      <a:lnTo>
                        <a:pt x="132" y="46"/>
                      </a:lnTo>
                      <a:lnTo>
                        <a:pt x="134" y="48"/>
                      </a:lnTo>
                      <a:lnTo>
                        <a:pt x="136" y="51"/>
                      </a:lnTo>
                      <a:lnTo>
                        <a:pt x="138" y="52"/>
                      </a:lnTo>
                      <a:lnTo>
                        <a:pt x="140" y="53"/>
                      </a:lnTo>
                      <a:lnTo>
                        <a:pt x="142" y="54"/>
                      </a:lnTo>
                      <a:lnTo>
                        <a:pt x="144" y="53"/>
                      </a:lnTo>
                      <a:lnTo>
                        <a:pt x="147" y="52"/>
                      </a:lnTo>
                      <a:lnTo>
                        <a:pt x="149" y="51"/>
                      </a:lnTo>
                      <a:lnTo>
                        <a:pt x="151" y="48"/>
                      </a:lnTo>
                      <a:lnTo>
                        <a:pt x="153" y="46"/>
                      </a:lnTo>
                      <a:lnTo>
                        <a:pt x="155" y="42"/>
                      </a:lnTo>
                      <a:lnTo>
                        <a:pt x="157" y="39"/>
                      </a:lnTo>
                      <a:lnTo>
                        <a:pt x="159" y="35"/>
                      </a:lnTo>
                      <a:lnTo>
                        <a:pt x="161" y="31"/>
                      </a:lnTo>
                      <a:lnTo>
                        <a:pt x="163" y="27"/>
                      </a:lnTo>
                      <a:lnTo>
                        <a:pt x="165" y="22"/>
                      </a:lnTo>
                      <a:lnTo>
                        <a:pt x="168" y="18"/>
                      </a:lnTo>
                      <a:lnTo>
                        <a:pt x="170" y="14"/>
                      </a:lnTo>
                      <a:lnTo>
                        <a:pt x="172" y="11"/>
                      </a:lnTo>
                      <a:lnTo>
                        <a:pt x="174" y="7"/>
                      </a:lnTo>
                      <a:lnTo>
                        <a:pt x="176" y="5"/>
                      </a:lnTo>
                      <a:lnTo>
                        <a:pt x="178" y="2"/>
                      </a:lnTo>
                      <a:lnTo>
                        <a:pt x="180" y="1"/>
                      </a:lnTo>
                      <a:lnTo>
                        <a:pt x="182" y="0"/>
                      </a:lnTo>
                      <a:lnTo>
                        <a:pt x="184" y="0"/>
                      </a:lnTo>
                      <a:lnTo>
                        <a:pt x="186" y="0"/>
                      </a:lnTo>
                      <a:lnTo>
                        <a:pt x="188" y="1"/>
                      </a:lnTo>
                      <a:lnTo>
                        <a:pt x="191" y="2"/>
                      </a:lnTo>
                      <a:lnTo>
                        <a:pt x="193" y="5"/>
                      </a:lnTo>
                      <a:lnTo>
                        <a:pt x="195" y="7"/>
                      </a:lnTo>
                      <a:lnTo>
                        <a:pt x="197" y="11"/>
                      </a:lnTo>
                      <a:lnTo>
                        <a:pt x="199" y="14"/>
                      </a:lnTo>
                      <a:lnTo>
                        <a:pt x="201" y="18"/>
                      </a:lnTo>
                      <a:lnTo>
                        <a:pt x="203" y="22"/>
                      </a:lnTo>
                      <a:lnTo>
                        <a:pt x="205" y="27"/>
                      </a:lnTo>
                      <a:lnTo>
                        <a:pt x="207" y="31"/>
                      </a:lnTo>
                      <a:lnTo>
                        <a:pt x="209" y="35"/>
                      </a:lnTo>
                      <a:lnTo>
                        <a:pt x="211" y="39"/>
                      </a:lnTo>
                      <a:lnTo>
                        <a:pt x="214" y="42"/>
                      </a:lnTo>
                      <a:lnTo>
                        <a:pt x="216" y="46"/>
                      </a:lnTo>
                      <a:lnTo>
                        <a:pt x="218" y="48"/>
                      </a:lnTo>
                      <a:lnTo>
                        <a:pt x="220" y="51"/>
                      </a:lnTo>
                      <a:lnTo>
                        <a:pt x="222" y="52"/>
                      </a:lnTo>
                      <a:lnTo>
                        <a:pt x="224" y="53"/>
                      </a:lnTo>
                      <a:lnTo>
                        <a:pt x="226" y="54"/>
                      </a:lnTo>
                      <a:lnTo>
                        <a:pt x="228" y="53"/>
                      </a:lnTo>
                      <a:lnTo>
                        <a:pt x="230" y="52"/>
                      </a:lnTo>
                      <a:lnTo>
                        <a:pt x="232" y="51"/>
                      </a:lnTo>
                      <a:lnTo>
                        <a:pt x="235" y="48"/>
                      </a:lnTo>
                      <a:lnTo>
                        <a:pt x="237" y="46"/>
                      </a:lnTo>
                      <a:lnTo>
                        <a:pt x="239" y="42"/>
                      </a:lnTo>
                      <a:lnTo>
                        <a:pt x="241" y="39"/>
                      </a:lnTo>
                      <a:lnTo>
                        <a:pt x="243" y="35"/>
                      </a:lnTo>
                      <a:lnTo>
                        <a:pt x="245" y="31"/>
                      </a:lnTo>
                      <a:lnTo>
                        <a:pt x="247" y="27"/>
                      </a:lnTo>
                      <a:lnTo>
                        <a:pt x="249" y="22"/>
                      </a:lnTo>
                      <a:lnTo>
                        <a:pt x="251" y="18"/>
                      </a:lnTo>
                      <a:lnTo>
                        <a:pt x="253" y="14"/>
                      </a:lnTo>
                      <a:lnTo>
                        <a:pt x="255" y="11"/>
                      </a:lnTo>
                      <a:lnTo>
                        <a:pt x="258" y="7"/>
                      </a:lnTo>
                      <a:lnTo>
                        <a:pt x="260" y="5"/>
                      </a:lnTo>
                      <a:lnTo>
                        <a:pt x="262" y="2"/>
                      </a:lnTo>
                      <a:lnTo>
                        <a:pt x="264" y="1"/>
                      </a:lnTo>
                      <a:lnTo>
                        <a:pt x="266" y="0"/>
                      </a:lnTo>
                      <a:lnTo>
                        <a:pt x="268" y="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87" name="Freeform 127"/>
                <p:cNvSpPr>
                  <a:spLocks/>
                </p:cNvSpPr>
                <p:nvPr/>
              </p:nvSpPr>
              <p:spPr bwMode="auto">
                <a:xfrm>
                  <a:off x="1581" y="3240"/>
                  <a:ext cx="1608" cy="198"/>
                </a:xfrm>
                <a:custGeom>
                  <a:avLst/>
                  <a:gdLst>
                    <a:gd name="T0" fmla="*/ 24 w 268"/>
                    <a:gd name="T1" fmla="*/ 156 h 33"/>
                    <a:gd name="T2" fmla="*/ 60 w 268"/>
                    <a:gd name="T3" fmla="*/ 114 h 33"/>
                    <a:gd name="T4" fmla="*/ 102 w 268"/>
                    <a:gd name="T5" fmla="*/ 66 h 33"/>
                    <a:gd name="T6" fmla="*/ 138 w 268"/>
                    <a:gd name="T7" fmla="*/ 30 h 33"/>
                    <a:gd name="T8" fmla="*/ 174 w 268"/>
                    <a:gd name="T9" fmla="*/ 6 h 33"/>
                    <a:gd name="T10" fmla="*/ 216 w 268"/>
                    <a:gd name="T11" fmla="*/ 0 h 33"/>
                    <a:gd name="T12" fmla="*/ 252 w 268"/>
                    <a:gd name="T13" fmla="*/ 18 h 33"/>
                    <a:gd name="T14" fmla="*/ 288 w 268"/>
                    <a:gd name="T15" fmla="*/ 54 h 33"/>
                    <a:gd name="T16" fmla="*/ 324 w 268"/>
                    <a:gd name="T17" fmla="*/ 102 h 33"/>
                    <a:gd name="T18" fmla="*/ 366 w 268"/>
                    <a:gd name="T19" fmla="*/ 144 h 33"/>
                    <a:gd name="T20" fmla="*/ 402 w 268"/>
                    <a:gd name="T21" fmla="*/ 180 h 33"/>
                    <a:gd name="T22" fmla="*/ 438 w 268"/>
                    <a:gd name="T23" fmla="*/ 198 h 33"/>
                    <a:gd name="T24" fmla="*/ 480 w 268"/>
                    <a:gd name="T25" fmla="*/ 192 h 33"/>
                    <a:gd name="T26" fmla="*/ 516 w 268"/>
                    <a:gd name="T27" fmla="*/ 168 h 33"/>
                    <a:gd name="T28" fmla="*/ 552 w 268"/>
                    <a:gd name="T29" fmla="*/ 132 h 33"/>
                    <a:gd name="T30" fmla="*/ 588 w 268"/>
                    <a:gd name="T31" fmla="*/ 84 h 33"/>
                    <a:gd name="T32" fmla="*/ 630 w 268"/>
                    <a:gd name="T33" fmla="*/ 42 h 33"/>
                    <a:gd name="T34" fmla="*/ 666 w 268"/>
                    <a:gd name="T35" fmla="*/ 12 h 33"/>
                    <a:gd name="T36" fmla="*/ 702 w 268"/>
                    <a:gd name="T37" fmla="*/ 0 h 33"/>
                    <a:gd name="T38" fmla="*/ 744 w 268"/>
                    <a:gd name="T39" fmla="*/ 12 h 33"/>
                    <a:gd name="T40" fmla="*/ 780 w 268"/>
                    <a:gd name="T41" fmla="*/ 42 h 33"/>
                    <a:gd name="T42" fmla="*/ 816 w 268"/>
                    <a:gd name="T43" fmla="*/ 84 h 33"/>
                    <a:gd name="T44" fmla="*/ 852 w 268"/>
                    <a:gd name="T45" fmla="*/ 132 h 33"/>
                    <a:gd name="T46" fmla="*/ 894 w 268"/>
                    <a:gd name="T47" fmla="*/ 168 h 33"/>
                    <a:gd name="T48" fmla="*/ 930 w 268"/>
                    <a:gd name="T49" fmla="*/ 192 h 33"/>
                    <a:gd name="T50" fmla="*/ 966 w 268"/>
                    <a:gd name="T51" fmla="*/ 198 h 33"/>
                    <a:gd name="T52" fmla="*/ 1008 w 268"/>
                    <a:gd name="T53" fmla="*/ 180 h 33"/>
                    <a:gd name="T54" fmla="*/ 1044 w 268"/>
                    <a:gd name="T55" fmla="*/ 144 h 33"/>
                    <a:gd name="T56" fmla="*/ 1080 w 268"/>
                    <a:gd name="T57" fmla="*/ 102 h 33"/>
                    <a:gd name="T58" fmla="*/ 1116 w 268"/>
                    <a:gd name="T59" fmla="*/ 54 h 33"/>
                    <a:gd name="T60" fmla="*/ 1158 w 268"/>
                    <a:gd name="T61" fmla="*/ 18 h 33"/>
                    <a:gd name="T62" fmla="*/ 1194 w 268"/>
                    <a:gd name="T63" fmla="*/ 0 h 33"/>
                    <a:gd name="T64" fmla="*/ 1230 w 268"/>
                    <a:gd name="T65" fmla="*/ 6 h 33"/>
                    <a:gd name="T66" fmla="*/ 1266 w 268"/>
                    <a:gd name="T67" fmla="*/ 30 h 33"/>
                    <a:gd name="T68" fmla="*/ 1308 w 268"/>
                    <a:gd name="T69" fmla="*/ 66 h 33"/>
                    <a:gd name="T70" fmla="*/ 1344 w 268"/>
                    <a:gd name="T71" fmla="*/ 114 h 33"/>
                    <a:gd name="T72" fmla="*/ 1380 w 268"/>
                    <a:gd name="T73" fmla="*/ 156 h 33"/>
                    <a:gd name="T74" fmla="*/ 1422 w 268"/>
                    <a:gd name="T75" fmla="*/ 186 h 33"/>
                    <a:gd name="T76" fmla="*/ 1458 w 268"/>
                    <a:gd name="T77" fmla="*/ 198 h 33"/>
                    <a:gd name="T78" fmla="*/ 1494 w 268"/>
                    <a:gd name="T79" fmla="*/ 186 h 33"/>
                    <a:gd name="T80" fmla="*/ 1530 w 268"/>
                    <a:gd name="T81" fmla="*/ 156 h 33"/>
                    <a:gd name="T82" fmla="*/ 1572 w 268"/>
                    <a:gd name="T83" fmla="*/ 114 h 33"/>
                    <a:gd name="T84" fmla="*/ 1608 w 268"/>
                    <a:gd name="T85" fmla="*/ 66 h 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68" h="33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6"/>
                      </a:lnTo>
                      <a:lnTo>
                        <a:pt x="6" y="24"/>
                      </a:lnTo>
                      <a:lnTo>
                        <a:pt x="8" y="22"/>
                      </a:lnTo>
                      <a:lnTo>
                        <a:pt x="10" y="19"/>
                      </a:lnTo>
                      <a:lnTo>
                        <a:pt x="13" y="17"/>
                      </a:lnTo>
                      <a:lnTo>
                        <a:pt x="15" y="14"/>
                      </a:lnTo>
                      <a:lnTo>
                        <a:pt x="17" y="11"/>
                      </a:lnTo>
                      <a:lnTo>
                        <a:pt x="19" y="9"/>
                      </a:lnTo>
                      <a:lnTo>
                        <a:pt x="21" y="7"/>
                      </a:lnTo>
                      <a:lnTo>
                        <a:pt x="23" y="5"/>
                      </a:lnTo>
                      <a:lnTo>
                        <a:pt x="25" y="3"/>
                      </a:lnTo>
                      <a:lnTo>
                        <a:pt x="27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6" y="0"/>
                      </a:lnTo>
                      <a:lnTo>
                        <a:pt x="38" y="1"/>
                      </a:lnTo>
                      <a:lnTo>
                        <a:pt x="40" y="2"/>
                      </a:lnTo>
                      <a:lnTo>
                        <a:pt x="42" y="3"/>
                      </a:lnTo>
                      <a:lnTo>
                        <a:pt x="44" y="5"/>
                      </a:lnTo>
                      <a:lnTo>
                        <a:pt x="46" y="7"/>
                      </a:lnTo>
                      <a:lnTo>
                        <a:pt x="48" y="9"/>
                      </a:lnTo>
                      <a:lnTo>
                        <a:pt x="50" y="11"/>
                      </a:lnTo>
                      <a:lnTo>
                        <a:pt x="52" y="14"/>
                      </a:lnTo>
                      <a:lnTo>
                        <a:pt x="54" y="17"/>
                      </a:lnTo>
                      <a:lnTo>
                        <a:pt x="57" y="19"/>
                      </a:lnTo>
                      <a:lnTo>
                        <a:pt x="59" y="22"/>
                      </a:lnTo>
                      <a:lnTo>
                        <a:pt x="61" y="24"/>
                      </a:lnTo>
                      <a:lnTo>
                        <a:pt x="63" y="26"/>
                      </a:lnTo>
                      <a:lnTo>
                        <a:pt x="65" y="28"/>
                      </a:lnTo>
                      <a:lnTo>
                        <a:pt x="67" y="30"/>
                      </a:lnTo>
                      <a:lnTo>
                        <a:pt x="69" y="31"/>
                      </a:lnTo>
                      <a:lnTo>
                        <a:pt x="71" y="32"/>
                      </a:lnTo>
                      <a:lnTo>
                        <a:pt x="73" y="33"/>
                      </a:lnTo>
                      <a:lnTo>
                        <a:pt x="75" y="33"/>
                      </a:lnTo>
                      <a:lnTo>
                        <a:pt x="77" y="33"/>
                      </a:lnTo>
                      <a:lnTo>
                        <a:pt x="80" y="32"/>
                      </a:lnTo>
                      <a:lnTo>
                        <a:pt x="82" y="31"/>
                      </a:lnTo>
                      <a:lnTo>
                        <a:pt x="84" y="30"/>
                      </a:lnTo>
                      <a:lnTo>
                        <a:pt x="86" y="28"/>
                      </a:lnTo>
                      <a:lnTo>
                        <a:pt x="88" y="26"/>
                      </a:lnTo>
                      <a:lnTo>
                        <a:pt x="90" y="24"/>
                      </a:lnTo>
                      <a:lnTo>
                        <a:pt x="92" y="22"/>
                      </a:lnTo>
                      <a:lnTo>
                        <a:pt x="94" y="19"/>
                      </a:lnTo>
                      <a:lnTo>
                        <a:pt x="96" y="17"/>
                      </a:lnTo>
                      <a:lnTo>
                        <a:pt x="98" y="14"/>
                      </a:lnTo>
                      <a:lnTo>
                        <a:pt x="101" y="11"/>
                      </a:lnTo>
                      <a:lnTo>
                        <a:pt x="103" y="9"/>
                      </a:lnTo>
                      <a:lnTo>
                        <a:pt x="105" y="7"/>
                      </a:lnTo>
                      <a:lnTo>
                        <a:pt x="107" y="5"/>
                      </a:lnTo>
                      <a:lnTo>
                        <a:pt x="109" y="3"/>
                      </a:lnTo>
                      <a:lnTo>
                        <a:pt x="111" y="2"/>
                      </a:lnTo>
                      <a:lnTo>
                        <a:pt x="113" y="1"/>
                      </a:lnTo>
                      <a:lnTo>
                        <a:pt x="115" y="0"/>
                      </a:lnTo>
                      <a:lnTo>
                        <a:pt x="117" y="0"/>
                      </a:lnTo>
                      <a:lnTo>
                        <a:pt x="119" y="0"/>
                      </a:lnTo>
                      <a:lnTo>
                        <a:pt x="121" y="1"/>
                      </a:lnTo>
                      <a:lnTo>
                        <a:pt x="124" y="2"/>
                      </a:lnTo>
                      <a:lnTo>
                        <a:pt x="126" y="3"/>
                      </a:lnTo>
                      <a:lnTo>
                        <a:pt x="128" y="5"/>
                      </a:lnTo>
                      <a:lnTo>
                        <a:pt x="130" y="7"/>
                      </a:lnTo>
                      <a:lnTo>
                        <a:pt x="132" y="9"/>
                      </a:lnTo>
                      <a:lnTo>
                        <a:pt x="134" y="11"/>
                      </a:lnTo>
                      <a:lnTo>
                        <a:pt x="136" y="14"/>
                      </a:lnTo>
                      <a:lnTo>
                        <a:pt x="138" y="17"/>
                      </a:lnTo>
                      <a:lnTo>
                        <a:pt x="140" y="19"/>
                      </a:lnTo>
                      <a:lnTo>
                        <a:pt x="142" y="22"/>
                      </a:lnTo>
                      <a:lnTo>
                        <a:pt x="144" y="24"/>
                      </a:lnTo>
                      <a:lnTo>
                        <a:pt x="147" y="26"/>
                      </a:lnTo>
                      <a:lnTo>
                        <a:pt x="149" y="28"/>
                      </a:lnTo>
                      <a:lnTo>
                        <a:pt x="151" y="30"/>
                      </a:lnTo>
                      <a:lnTo>
                        <a:pt x="153" y="31"/>
                      </a:lnTo>
                      <a:lnTo>
                        <a:pt x="155" y="32"/>
                      </a:lnTo>
                      <a:lnTo>
                        <a:pt x="157" y="33"/>
                      </a:lnTo>
                      <a:lnTo>
                        <a:pt x="159" y="33"/>
                      </a:lnTo>
                      <a:lnTo>
                        <a:pt x="161" y="33"/>
                      </a:lnTo>
                      <a:lnTo>
                        <a:pt x="163" y="32"/>
                      </a:lnTo>
                      <a:lnTo>
                        <a:pt x="165" y="31"/>
                      </a:lnTo>
                      <a:lnTo>
                        <a:pt x="168" y="30"/>
                      </a:lnTo>
                      <a:lnTo>
                        <a:pt x="170" y="28"/>
                      </a:lnTo>
                      <a:lnTo>
                        <a:pt x="172" y="26"/>
                      </a:lnTo>
                      <a:lnTo>
                        <a:pt x="174" y="24"/>
                      </a:lnTo>
                      <a:lnTo>
                        <a:pt x="176" y="22"/>
                      </a:lnTo>
                      <a:lnTo>
                        <a:pt x="178" y="19"/>
                      </a:lnTo>
                      <a:lnTo>
                        <a:pt x="180" y="17"/>
                      </a:lnTo>
                      <a:lnTo>
                        <a:pt x="182" y="14"/>
                      </a:lnTo>
                      <a:lnTo>
                        <a:pt x="184" y="11"/>
                      </a:lnTo>
                      <a:lnTo>
                        <a:pt x="186" y="9"/>
                      </a:lnTo>
                      <a:lnTo>
                        <a:pt x="188" y="7"/>
                      </a:lnTo>
                      <a:lnTo>
                        <a:pt x="191" y="5"/>
                      </a:lnTo>
                      <a:lnTo>
                        <a:pt x="193" y="3"/>
                      </a:lnTo>
                      <a:lnTo>
                        <a:pt x="195" y="2"/>
                      </a:lnTo>
                      <a:lnTo>
                        <a:pt x="197" y="1"/>
                      </a:lnTo>
                      <a:lnTo>
                        <a:pt x="199" y="0"/>
                      </a:lnTo>
                      <a:lnTo>
                        <a:pt x="201" y="0"/>
                      </a:lnTo>
                      <a:lnTo>
                        <a:pt x="203" y="0"/>
                      </a:lnTo>
                      <a:lnTo>
                        <a:pt x="205" y="1"/>
                      </a:lnTo>
                      <a:lnTo>
                        <a:pt x="207" y="2"/>
                      </a:lnTo>
                      <a:lnTo>
                        <a:pt x="209" y="3"/>
                      </a:lnTo>
                      <a:lnTo>
                        <a:pt x="211" y="5"/>
                      </a:lnTo>
                      <a:lnTo>
                        <a:pt x="214" y="7"/>
                      </a:lnTo>
                      <a:lnTo>
                        <a:pt x="216" y="9"/>
                      </a:lnTo>
                      <a:lnTo>
                        <a:pt x="218" y="11"/>
                      </a:lnTo>
                      <a:lnTo>
                        <a:pt x="220" y="14"/>
                      </a:lnTo>
                      <a:lnTo>
                        <a:pt x="222" y="17"/>
                      </a:lnTo>
                      <a:lnTo>
                        <a:pt x="224" y="19"/>
                      </a:lnTo>
                      <a:lnTo>
                        <a:pt x="226" y="22"/>
                      </a:lnTo>
                      <a:lnTo>
                        <a:pt x="228" y="24"/>
                      </a:lnTo>
                      <a:lnTo>
                        <a:pt x="230" y="26"/>
                      </a:lnTo>
                      <a:lnTo>
                        <a:pt x="232" y="28"/>
                      </a:lnTo>
                      <a:lnTo>
                        <a:pt x="235" y="30"/>
                      </a:lnTo>
                      <a:lnTo>
                        <a:pt x="237" y="31"/>
                      </a:lnTo>
                      <a:lnTo>
                        <a:pt x="239" y="32"/>
                      </a:lnTo>
                      <a:lnTo>
                        <a:pt x="241" y="33"/>
                      </a:lnTo>
                      <a:lnTo>
                        <a:pt x="243" y="33"/>
                      </a:lnTo>
                      <a:lnTo>
                        <a:pt x="245" y="33"/>
                      </a:lnTo>
                      <a:lnTo>
                        <a:pt x="247" y="32"/>
                      </a:lnTo>
                      <a:lnTo>
                        <a:pt x="249" y="31"/>
                      </a:lnTo>
                      <a:lnTo>
                        <a:pt x="251" y="30"/>
                      </a:lnTo>
                      <a:lnTo>
                        <a:pt x="253" y="28"/>
                      </a:lnTo>
                      <a:lnTo>
                        <a:pt x="255" y="26"/>
                      </a:lnTo>
                      <a:lnTo>
                        <a:pt x="258" y="24"/>
                      </a:lnTo>
                      <a:lnTo>
                        <a:pt x="260" y="22"/>
                      </a:lnTo>
                      <a:lnTo>
                        <a:pt x="262" y="19"/>
                      </a:lnTo>
                      <a:lnTo>
                        <a:pt x="264" y="17"/>
                      </a:lnTo>
                      <a:lnTo>
                        <a:pt x="266" y="14"/>
                      </a:lnTo>
                      <a:lnTo>
                        <a:pt x="268" y="11"/>
                      </a:ln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88" name="Freeform 128"/>
                <p:cNvSpPr>
                  <a:spLocks/>
                </p:cNvSpPr>
                <p:nvPr/>
              </p:nvSpPr>
              <p:spPr bwMode="auto">
                <a:xfrm>
                  <a:off x="1581" y="3276"/>
                  <a:ext cx="1608" cy="66"/>
                </a:xfrm>
                <a:custGeom>
                  <a:avLst/>
                  <a:gdLst>
                    <a:gd name="T0" fmla="*/ 24 w 268"/>
                    <a:gd name="T1" fmla="*/ 42 h 11"/>
                    <a:gd name="T2" fmla="*/ 60 w 268"/>
                    <a:gd name="T3" fmla="*/ 60 h 11"/>
                    <a:gd name="T4" fmla="*/ 102 w 268"/>
                    <a:gd name="T5" fmla="*/ 60 h 11"/>
                    <a:gd name="T6" fmla="*/ 138 w 268"/>
                    <a:gd name="T7" fmla="*/ 30 h 11"/>
                    <a:gd name="T8" fmla="*/ 174 w 268"/>
                    <a:gd name="T9" fmla="*/ 6 h 11"/>
                    <a:gd name="T10" fmla="*/ 216 w 268"/>
                    <a:gd name="T11" fmla="*/ 0 h 11"/>
                    <a:gd name="T12" fmla="*/ 252 w 268"/>
                    <a:gd name="T13" fmla="*/ 24 h 11"/>
                    <a:gd name="T14" fmla="*/ 288 w 268"/>
                    <a:gd name="T15" fmla="*/ 48 h 11"/>
                    <a:gd name="T16" fmla="*/ 324 w 268"/>
                    <a:gd name="T17" fmla="*/ 66 h 11"/>
                    <a:gd name="T18" fmla="*/ 366 w 268"/>
                    <a:gd name="T19" fmla="*/ 48 h 11"/>
                    <a:gd name="T20" fmla="*/ 402 w 268"/>
                    <a:gd name="T21" fmla="*/ 24 h 11"/>
                    <a:gd name="T22" fmla="*/ 438 w 268"/>
                    <a:gd name="T23" fmla="*/ 0 h 11"/>
                    <a:gd name="T24" fmla="*/ 480 w 268"/>
                    <a:gd name="T25" fmla="*/ 6 h 11"/>
                    <a:gd name="T26" fmla="*/ 516 w 268"/>
                    <a:gd name="T27" fmla="*/ 30 h 11"/>
                    <a:gd name="T28" fmla="*/ 552 w 268"/>
                    <a:gd name="T29" fmla="*/ 60 h 11"/>
                    <a:gd name="T30" fmla="*/ 588 w 268"/>
                    <a:gd name="T31" fmla="*/ 60 h 11"/>
                    <a:gd name="T32" fmla="*/ 630 w 268"/>
                    <a:gd name="T33" fmla="*/ 42 h 11"/>
                    <a:gd name="T34" fmla="*/ 666 w 268"/>
                    <a:gd name="T35" fmla="*/ 12 h 11"/>
                    <a:gd name="T36" fmla="*/ 702 w 268"/>
                    <a:gd name="T37" fmla="*/ 0 h 11"/>
                    <a:gd name="T38" fmla="*/ 744 w 268"/>
                    <a:gd name="T39" fmla="*/ 12 h 11"/>
                    <a:gd name="T40" fmla="*/ 780 w 268"/>
                    <a:gd name="T41" fmla="*/ 42 h 11"/>
                    <a:gd name="T42" fmla="*/ 816 w 268"/>
                    <a:gd name="T43" fmla="*/ 60 h 11"/>
                    <a:gd name="T44" fmla="*/ 852 w 268"/>
                    <a:gd name="T45" fmla="*/ 60 h 11"/>
                    <a:gd name="T46" fmla="*/ 894 w 268"/>
                    <a:gd name="T47" fmla="*/ 30 h 11"/>
                    <a:gd name="T48" fmla="*/ 930 w 268"/>
                    <a:gd name="T49" fmla="*/ 6 h 11"/>
                    <a:gd name="T50" fmla="*/ 966 w 268"/>
                    <a:gd name="T51" fmla="*/ 0 h 11"/>
                    <a:gd name="T52" fmla="*/ 1008 w 268"/>
                    <a:gd name="T53" fmla="*/ 24 h 11"/>
                    <a:gd name="T54" fmla="*/ 1044 w 268"/>
                    <a:gd name="T55" fmla="*/ 48 h 11"/>
                    <a:gd name="T56" fmla="*/ 1080 w 268"/>
                    <a:gd name="T57" fmla="*/ 66 h 11"/>
                    <a:gd name="T58" fmla="*/ 1116 w 268"/>
                    <a:gd name="T59" fmla="*/ 48 h 11"/>
                    <a:gd name="T60" fmla="*/ 1158 w 268"/>
                    <a:gd name="T61" fmla="*/ 24 h 11"/>
                    <a:gd name="T62" fmla="*/ 1194 w 268"/>
                    <a:gd name="T63" fmla="*/ 0 h 11"/>
                    <a:gd name="T64" fmla="*/ 1230 w 268"/>
                    <a:gd name="T65" fmla="*/ 6 h 11"/>
                    <a:gd name="T66" fmla="*/ 1266 w 268"/>
                    <a:gd name="T67" fmla="*/ 30 h 11"/>
                    <a:gd name="T68" fmla="*/ 1308 w 268"/>
                    <a:gd name="T69" fmla="*/ 60 h 11"/>
                    <a:gd name="T70" fmla="*/ 1344 w 268"/>
                    <a:gd name="T71" fmla="*/ 60 h 11"/>
                    <a:gd name="T72" fmla="*/ 1380 w 268"/>
                    <a:gd name="T73" fmla="*/ 42 h 11"/>
                    <a:gd name="T74" fmla="*/ 1422 w 268"/>
                    <a:gd name="T75" fmla="*/ 12 h 11"/>
                    <a:gd name="T76" fmla="*/ 1458 w 268"/>
                    <a:gd name="T77" fmla="*/ 0 h 11"/>
                    <a:gd name="T78" fmla="*/ 1494 w 268"/>
                    <a:gd name="T79" fmla="*/ 12 h 11"/>
                    <a:gd name="T80" fmla="*/ 1530 w 268"/>
                    <a:gd name="T81" fmla="*/ 42 h 11"/>
                    <a:gd name="T82" fmla="*/ 1572 w 268"/>
                    <a:gd name="T83" fmla="*/ 60 h 11"/>
                    <a:gd name="T84" fmla="*/ 1608 w 268"/>
                    <a:gd name="T85" fmla="*/ 60 h 1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68" h="11">
                      <a:moveTo>
                        <a:pt x="0" y="4"/>
                      </a:moveTo>
                      <a:lnTo>
                        <a:pt x="2" y="5"/>
                      </a:lnTo>
                      <a:lnTo>
                        <a:pt x="4" y="7"/>
                      </a:lnTo>
                      <a:lnTo>
                        <a:pt x="6" y="8"/>
                      </a:lnTo>
                      <a:lnTo>
                        <a:pt x="8" y="10"/>
                      </a:lnTo>
                      <a:lnTo>
                        <a:pt x="10" y="10"/>
                      </a:lnTo>
                      <a:lnTo>
                        <a:pt x="13" y="11"/>
                      </a:lnTo>
                      <a:lnTo>
                        <a:pt x="15" y="10"/>
                      </a:lnTo>
                      <a:lnTo>
                        <a:pt x="17" y="10"/>
                      </a:lnTo>
                      <a:lnTo>
                        <a:pt x="19" y="8"/>
                      </a:lnTo>
                      <a:lnTo>
                        <a:pt x="21" y="7"/>
                      </a:lnTo>
                      <a:lnTo>
                        <a:pt x="23" y="5"/>
                      </a:lnTo>
                      <a:lnTo>
                        <a:pt x="25" y="4"/>
                      </a:lnTo>
                      <a:lnTo>
                        <a:pt x="27" y="2"/>
                      </a:lnTo>
                      <a:lnTo>
                        <a:pt x="29" y="1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6" y="0"/>
                      </a:lnTo>
                      <a:lnTo>
                        <a:pt x="38" y="1"/>
                      </a:lnTo>
                      <a:lnTo>
                        <a:pt x="40" y="2"/>
                      </a:lnTo>
                      <a:lnTo>
                        <a:pt x="42" y="4"/>
                      </a:lnTo>
                      <a:lnTo>
                        <a:pt x="44" y="5"/>
                      </a:lnTo>
                      <a:lnTo>
                        <a:pt x="46" y="7"/>
                      </a:lnTo>
                      <a:lnTo>
                        <a:pt x="48" y="8"/>
                      </a:lnTo>
                      <a:lnTo>
                        <a:pt x="50" y="10"/>
                      </a:lnTo>
                      <a:lnTo>
                        <a:pt x="52" y="10"/>
                      </a:lnTo>
                      <a:lnTo>
                        <a:pt x="54" y="11"/>
                      </a:lnTo>
                      <a:lnTo>
                        <a:pt x="57" y="10"/>
                      </a:lnTo>
                      <a:lnTo>
                        <a:pt x="59" y="10"/>
                      </a:lnTo>
                      <a:lnTo>
                        <a:pt x="61" y="8"/>
                      </a:lnTo>
                      <a:lnTo>
                        <a:pt x="63" y="7"/>
                      </a:lnTo>
                      <a:lnTo>
                        <a:pt x="65" y="5"/>
                      </a:lnTo>
                      <a:lnTo>
                        <a:pt x="67" y="4"/>
                      </a:lnTo>
                      <a:lnTo>
                        <a:pt x="69" y="2"/>
                      </a:lnTo>
                      <a:lnTo>
                        <a:pt x="71" y="1"/>
                      </a:lnTo>
                      <a:lnTo>
                        <a:pt x="73" y="0"/>
                      </a:lnTo>
                      <a:lnTo>
                        <a:pt x="75" y="0"/>
                      </a:lnTo>
                      <a:lnTo>
                        <a:pt x="77" y="0"/>
                      </a:lnTo>
                      <a:lnTo>
                        <a:pt x="80" y="1"/>
                      </a:lnTo>
                      <a:lnTo>
                        <a:pt x="82" y="2"/>
                      </a:lnTo>
                      <a:lnTo>
                        <a:pt x="84" y="4"/>
                      </a:lnTo>
                      <a:lnTo>
                        <a:pt x="86" y="5"/>
                      </a:lnTo>
                      <a:lnTo>
                        <a:pt x="88" y="7"/>
                      </a:lnTo>
                      <a:lnTo>
                        <a:pt x="90" y="8"/>
                      </a:lnTo>
                      <a:lnTo>
                        <a:pt x="92" y="10"/>
                      </a:lnTo>
                      <a:lnTo>
                        <a:pt x="94" y="10"/>
                      </a:lnTo>
                      <a:lnTo>
                        <a:pt x="96" y="11"/>
                      </a:lnTo>
                      <a:lnTo>
                        <a:pt x="98" y="10"/>
                      </a:lnTo>
                      <a:lnTo>
                        <a:pt x="101" y="10"/>
                      </a:lnTo>
                      <a:lnTo>
                        <a:pt x="103" y="8"/>
                      </a:lnTo>
                      <a:lnTo>
                        <a:pt x="105" y="7"/>
                      </a:lnTo>
                      <a:lnTo>
                        <a:pt x="107" y="5"/>
                      </a:lnTo>
                      <a:lnTo>
                        <a:pt x="109" y="4"/>
                      </a:lnTo>
                      <a:lnTo>
                        <a:pt x="111" y="2"/>
                      </a:lnTo>
                      <a:lnTo>
                        <a:pt x="113" y="1"/>
                      </a:lnTo>
                      <a:lnTo>
                        <a:pt x="115" y="0"/>
                      </a:lnTo>
                      <a:lnTo>
                        <a:pt x="117" y="0"/>
                      </a:lnTo>
                      <a:lnTo>
                        <a:pt x="119" y="0"/>
                      </a:lnTo>
                      <a:lnTo>
                        <a:pt x="121" y="1"/>
                      </a:lnTo>
                      <a:lnTo>
                        <a:pt x="124" y="2"/>
                      </a:lnTo>
                      <a:lnTo>
                        <a:pt x="126" y="4"/>
                      </a:lnTo>
                      <a:lnTo>
                        <a:pt x="128" y="5"/>
                      </a:lnTo>
                      <a:lnTo>
                        <a:pt x="130" y="7"/>
                      </a:lnTo>
                      <a:lnTo>
                        <a:pt x="132" y="8"/>
                      </a:lnTo>
                      <a:lnTo>
                        <a:pt x="134" y="10"/>
                      </a:lnTo>
                      <a:lnTo>
                        <a:pt x="136" y="10"/>
                      </a:lnTo>
                      <a:lnTo>
                        <a:pt x="138" y="11"/>
                      </a:lnTo>
                      <a:lnTo>
                        <a:pt x="140" y="10"/>
                      </a:lnTo>
                      <a:lnTo>
                        <a:pt x="142" y="10"/>
                      </a:lnTo>
                      <a:lnTo>
                        <a:pt x="144" y="8"/>
                      </a:lnTo>
                      <a:lnTo>
                        <a:pt x="147" y="7"/>
                      </a:lnTo>
                      <a:lnTo>
                        <a:pt x="149" y="5"/>
                      </a:lnTo>
                      <a:lnTo>
                        <a:pt x="151" y="4"/>
                      </a:lnTo>
                      <a:lnTo>
                        <a:pt x="153" y="2"/>
                      </a:lnTo>
                      <a:lnTo>
                        <a:pt x="155" y="1"/>
                      </a:lnTo>
                      <a:lnTo>
                        <a:pt x="157" y="0"/>
                      </a:lnTo>
                      <a:lnTo>
                        <a:pt x="159" y="0"/>
                      </a:lnTo>
                      <a:lnTo>
                        <a:pt x="161" y="0"/>
                      </a:lnTo>
                      <a:lnTo>
                        <a:pt x="163" y="1"/>
                      </a:lnTo>
                      <a:lnTo>
                        <a:pt x="165" y="2"/>
                      </a:lnTo>
                      <a:lnTo>
                        <a:pt x="168" y="4"/>
                      </a:lnTo>
                      <a:lnTo>
                        <a:pt x="170" y="5"/>
                      </a:lnTo>
                      <a:lnTo>
                        <a:pt x="172" y="7"/>
                      </a:lnTo>
                      <a:lnTo>
                        <a:pt x="174" y="8"/>
                      </a:lnTo>
                      <a:lnTo>
                        <a:pt x="176" y="10"/>
                      </a:lnTo>
                      <a:lnTo>
                        <a:pt x="178" y="10"/>
                      </a:lnTo>
                      <a:lnTo>
                        <a:pt x="180" y="11"/>
                      </a:lnTo>
                      <a:lnTo>
                        <a:pt x="182" y="10"/>
                      </a:lnTo>
                      <a:lnTo>
                        <a:pt x="184" y="10"/>
                      </a:lnTo>
                      <a:lnTo>
                        <a:pt x="186" y="8"/>
                      </a:lnTo>
                      <a:lnTo>
                        <a:pt x="188" y="7"/>
                      </a:lnTo>
                      <a:lnTo>
                        <a:pt x="191" y="5"/>
                      </a:lnTo>
                      <a:lnTo>
                        <a:pt x="193" y="4"/>
                      </a:lnTo>
                      <a:lnTo>
                        <a:pt x="195" y="2"/>
                      </a:lnTo>
                      <a:lnTo>
                        <a:pt x="197" y="1"/>
                      </a:lnTo>
                      <a:lnTo>
                        <a:pt x="199" y="0"/>
                      </a:lnTo>
                      <a:lnTo>
                        <a:pt x="201" y="0"/>
                      </a:lnTo>
                      <a:lnTo>
                        <a:pt x="203" y="0"/>
                      </a:lnTo>
                      <a:lnTo>
                        <a:pt x="205" y="1"/>
                      </a:lnTo>
                      <a:lnTo>
                        <a:pt x="207" y="2"/>
                      </a:lnTo>
                      <a:lnTo>
                        <a:pt x="209" y="4"/>
                      </a:lnTo>
                      <a:lnTo>
                        <a:pt x="211" y="5"/>
                      </a:lnTo>
                      <a:lnTo>
                        <a:pt x="214" y="7"/>
                      </a:lnTo>
                      <a:lnTo>
                        <a:pt x="216" y="8"/>
                      </a:lnTo>
                      <a:lnTo>
                        <a:pt x="218" y="10"/>
                      </a:lnTo>
                      <a:lnTo>
                        <a:pt x="220" y="10"/>
                      </a:lnTo>
                      <a:lnTo>
                        <a:pt x="222" y="11"/>
                      </a:lnTo>
                      <a:lnTo>
                        <a:pt x="224" y="10"/>
                      </a:lnTo>
                      <a:lnTo>
                        <a:pt x="226" y="10"/>
                      </a:lnTo>
                      <a:lnTo>
                        <a:pt x="228" y="8"/>
                      </a:lnTo>
                      <a:lnTo>
                        <a:pt x="230" y="7"/>
                      </a:lnTo>
                      <a:lnTo>
                        <a:pt x="232" y="5"/>
                      </a:lnTo>
                      <a:lnTo>
                        <a:pt x="235" y="4"/>
                      </a:lnTo>
                      <a:lnTo>
                        <a:pt x="237" y="2"/>
                      </a:lnTo>
                      <a:lnTo>
                        <a:pt x="239" y="1"/>
                      </a:lnTo>
                      <a:lnTo>
                        <a:pt x="241" y="0"/>
                      </a:lnTo>
                      <a:lnTo>
                        <a:pt x="243" y="0"/>
                      </a:lnTo>
                      <a:lnTo>
                        <a:pt x="245" y="0"/>
                      </a:lnTo>
                      <a:lnTo>
                        <a:pt x="247" y="1"/>
                      </a:lnTo>
                      <a:lnTo>
                        <a:pt x="249" y="2"/>
                      </a:lnTo>
                      <a:lnTo>
                        <a:pt x="251" y="4"/>
                      </a:lnTo>
                      <a:lnTo>
                        <a:pt x="253" y="5"/>
                      </a:lnTo>
                      <a:lnTo>
                        <a:pt x="255" y="7"/>
                      </a:lnTo>
                      <a:lnTo>
                        <a:pt x="258" y="8"/>
                      </a:lnTo>
                      <a:lnTo>
                        <a:pt x="260" y="10"/>
                      </a:lnTo>
                      <a:lnTo>
                        <a:pt x="262" y="10"/>
                      </a:lnTo>
                      <a:lnTo>
                        <a:pt x="264" y="11"/>
                      </a:lnTo>
                      <a:lnTo>
                        <a:pt x="266" y="10"/>
                      </a:lnTo>
                      <a:lnTo>
                        <a:pt x="268" y="10"/>
                      </a:lnTo>
                    </a:path>
                  </a:pathLst>
                </a:custGeom>
                <a:noFill/>
                <a:ln w="476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89" name="Freeform 129"/>
                <p:cNvSpPr>
                  <a:spLocks/>
                </p:cNvSpPr>
                <p:nvPr/>
              </p:nvSpPr>
              <p:spPr bwMode="auto">
                <a:xfrm>
                  <a:off x="158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0" name="Freeform 130"/>
                <p:cNvSpPr>
                  <a:spLocks/>
                </p:cNvSpPr>
                <p:nvPr/>
              </p:nvSpPr>
              <p:spPr bwMode="auto">
                <a:xfrm>
                  <a:off x="161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1" name="Freeform 131"/>
                <p:cNvSpPr>
                  <a:spLocks/>
                </p:cNvSpPr>
                <p:nvPr/>
              </p:nvSpPr>
              <p:spPr bwMode="auto">
                <a:xfrm>
                  <a:off x="165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2" name="Freeform 132"/>
                <p:cNvSpPr>
                  <a:spLocks/>
                </p:cNvSpPr>
                <p:nvPr/>
              </p:nvSpPr>
              <p:spPr bwMode="auto">
                <a:xfrm>
                  <a:off x="168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3" name="Freeform 133"/>
                <p:cNvSpPr>
                  <a:spLocks/>
                </p:cNvSpPr>
                <p:nvPr/>
              </p:nvSpPr>
              <p:spPr bwMode="auto">
                <a:xfrm>
                  <a:off x="1725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4" name="Freeform 134"/>
                <p:cNvSpPr>
                  <a:spLocks/>
                </p:cNvSpPr>
                <p:nvPr/>
              </p:nvSpPr>
              <p:spPr bwMode="auto">
                <a:xfrm>
                  <a:off x="176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5" name="Freeform 135"/>
                <p:cNvSpPr>
                  <a:spLocks/>
                </p:cNvSpPr>
                <p:nvPr/>
              </p:nvSpPr>
              <p:spPr bwMode="auto">
                <a:xfrm>
                  <a:off x="179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6" name="Freeform 136"/>
                <p:cNvSpPr>
                  <a:spLocks/>
                </p:cNvSpPr>
                <p:nvPr/>
              </p:nvSpPr>
              <p:spPr bwMode="auto">
                <a:xfrm>
                  <a:off x="183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7" name="Freeform 137"/>
                <p:cNvSpPr>
                  <a:spLocks/>
                </p:cNvSpPr>
                <p:nvPr/>
              </p:nvSpPr>
              <p:spPr bwMode="auto">
                <a:xfrm>
                  <a:off x="186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8" name="Line 138"/>
                <p:cNvSpPr>
                  <a:spLocks noChangeShapeType="1"/>
                </p:cNvSpPr>
                <p:nvPr/>
              </p:nvSpPr>
              <p:spPr bwMode="auto">
                <a:xfrm>
                  <a:off x="1905" y="3342"/>
                  <a:ext cx="1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99" name="Freeform 139"/>
                <p:cNvSpPr>
                  <a:spLocks/>
                </p:cNvSpPr>
                <p:nvPr/>
              </p:nvSpPr>
              <p:spPr bwMode="auto">
                <a:xfrm>
                  <a:off x="194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0" name="Freeform 140"/>
                <p:cNvSpPr>
                  <a:spLocks/>
                </p:cNvSpPr>
                <p:nvPr/>
              </p:nvSpPr>
              <p:spPr bwMode="auto">
                <a:xfrm>
                  <a:off x="197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1" name="Freeform 141"/>
                <p:cNvSpPr>
                  <a:spLocks/>
                </p:cNvSpPr>
                <p:nvPr/>
              </p:nvSpPr>
              <p:spPr bwMode="auto">
                <a:xfrm>
                  <a:off x="201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2" name="Freeform 142"/>
                <p:cNvSpPr>
                  <a:spLocks/>
                </p:cNvSpPr>
                <p:nvPr/>
              </p:nvSpPr>
              <p:spPr bwMode="auto">
                <a:xfrm>
                  <a:off x="204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3" name="Freeform 143"/>
                <p:cNvSpPr>
                  <a:spLocks/>
                </p:cNvSpPr>
                <p:nvPr/>
              </p:nvSpPr>
              <p:spPr bwMode="auto">
                <a:xfrm>
                  <a:off x="2085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4" name="Freeform 144"/>
                <p:cNvSpPr>
                  <a:spLocks/>
                </p:cNvSpPr>
                <p:nvPr/>
              </p:nvSpPr>
              <p:spPr bwMode="auto">
                <a:xfrm>
                  <a:off x="212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5" name="Freeform 145"/>
                <p:cNvSpPr>
                  <a:spLocks/>
                </p:cNvSpPr>
                <p:nvPr/>
              </p:nvSpPr>
              <p:spPr bwMode="auto">
                <a:xfrm>
                  <a:off x="215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6" name="Freeform 146"/>
                <p:cNvSpPr>
                  <a:spLocks/>
                </p:cNvSpPr>
                <p:nvPr/>
              </p:nvSpPr>
              <p:spPr bwMode="auto">
                <a:xfrm>
                  <a:off x="219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7" name="Freeform 147"/>
                <p:cNvSpPr>
                  <a:spLocks/>
                </p:cNvSpPr>
                <p:nvPr/>
              </p:nvSpPr>
              <p:spPr bwMode="auto">
                <a:xfrm>
                  <a:off x="222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8" name="Freeform 148"/>
                <p:cNvSpPr>
                  <a:spLocks/>
                </p:cNvSpPr>
                <p:nvPr/>
              </p:nvSpPr>
              <p:spPr bwMode="auto">
                <a:xfrm>
                  <a:off x="2265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09" name="Freeform 149"/>
                <p:cNvSpPr>
                  <a:spLocks/>
                </p:cNvSpPr>
                <p:nvPr/>
              </p:nvSpPr>
              <p:spPr bwMode="auto">
                <a:xfrm>
                  <a:off x="230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0" name="Freeform 150"/>
                <p:cNvSpPr>
                  <a:spLocks/>
                </p:cNvSpPr>
                <p:nvPr/>
              </p:nvSpPr>
              <p:spPr bwMode="auto">
                <a:xfrm>
                  <a:off x="233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1" name="Freeform 151"/>
                <p:cNvSpPr>
                  <a:spLocks/>
                </p:cNvSpPr>
                <p:nvPr/>
              </p:nvSpPr>
              <p:spPr bwMode="auto">
                <a:xfrm>
                  <a:off x="237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2" name="Freeform 152"/>
                <p:cNvSpPr>
                  <a:spLocks/>
                </p:cNvSpPr>
                <p:nvPr/>
              </p:nvSpPr>
              <p:spPr bwMode="auto">
                <a:xfrm>
                  <a:off x="240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3" name="Line 153"/>
                <p:cNvSpPr>
                  <a:spLocks noChangeShapeType="1"/>
                </p:cNvSpPr>
                <p:nvPr/>
              </p:nvSpPr>
              <p:spPr bwMode="auto">
                <a:xfrm>
                  <a:off x="2445" y="3342"/>
                  <a:ext cx="1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4" name="Freeform 154"/>
                <p:cNvSpPr>
                  <a:spLocks/>
                </p:cNvSpPr>
                <p:nvPr/>
              </p:nvSpPr>
              <p:spPr bwMode="auto">
                <a:xfrm>
                  <a:off x="248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5" name="Freeform 155"/>
                <p:cNvSpPr>
                  <a:spLocks/>
                </p:cNvSpPr>
                <p:nvPr/>
              </p:nvSpPr>
              <p:spPr bwMode="auto">
                <a:xfrm>
                  <a:off x="251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6" name="Freeform 156"/>
                <p:cNvSpPr>
                  <a:spLocks/>
                </p:cNvSpPr>
                <p:nvPr/>
              </p:nvSpPr>
              <p:spPr bwMode="auto">
                <a:xfrm>
                  <a:off x="255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7" name="Freeform 157"/>
                <p:cNvSpPr>
                  <a:spLocks/>
                </p:cNvSpPr>
                <p:nvPr/>
              </p:nvSpPr>
              <p:spPr bwMode="auto">
                <a:xfrm>
                  <a:off x="258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8" name="Freeform 158"/>
                <p:cNvSpPr>
                  <a:spLocks/>
                </p:cNvSpPr>
                <p:nvPr/>
              </p:nvSpPr>
              <p:spPr bwMode="auto">
                <a:xfrm>
                  <a:off x="2625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19" name="Freeform 159"/>
                <p:cNvSpPr>
                  <a:spLocks/>
                </p:cNvSpPr>
                <p:nvPr/>
              </p:nvSpPr>
              <p:spPr bwMode="auto">
                <a:xfrm>
                  <a:off x="266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0" name="Freeform 160"/>
                <p:cNvSpPr>
                  <a:spLocks/>
                </p:cNvSpPr>
                <p:nvPr/>
              </p:nvSpPr>
              <p:spPr bwMode="auto">
                <a:xfrm>
                  <a:off x="269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1" name="Freeform 161"/>
                <p:cNvSpPr>
                  <a:spLocks/>
                </p:cNvSpPr>
                <p:nvPr/>
              </p:nvSpPr>
              <p:spPr bwMode="auto">
                <a:xfrm>
                  <a:off x="273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2" name="Freeform 162"/>
                <p:cNvSpPr>
                  <a:spLocks/>
                </p:cNvSpPr>
                <p:nvPr/>
              </p:nvSpPr>
              <p:spPr bwMode="auto">
                <a:xfrm>
                  <a:off x="276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3" name="Freeform 163"/>
                <p:cNvSpPr>
                  <a:spLocks/>
                </p:cNvSpPr>
                <p:nvPr/>
              </p:nvSpPr>
              <p:spPr bwMode="auto">
                <a:xfrm>
                  <a:off x="2805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4" name="Freeform 164"/>
                <p:cNvSpPr>
                  <a:spLocks/>
                </p:cNvSpPr>
                <p:nvPr/>
              </p:nvSpPr>
              <p:spPr bwMode="auto">
                <a:xfrm>
                  <a:off x="284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5" name="Freeform 165"/>
                <p:cNvSpPr>
                  <a:spLocks/>
                </p:cNvSpPr>
                <p:nvPr/>
              </p:nvSpPr>
              <p:spPr bwMode="auto">
                <a:xfrm>
                  <a:off x="287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6" name="Freeform 166"/>
                <p:cNvSpPr>
                  <a:spLocks/>
                </p:cNvSpPr>
                <p:nvPr/>
              </p:nvSpPr>
              <p:spPr bwMode="auto">
                <a:xfrm>
                  <a:off x="291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7" name="Freeform 167"/>
                <p:cNvSpPr>
                  <a:spLocks/>
                </p:cNvSpPr>
                <p:nvPr/>
              </p:nvSpPr>
              <p:spPr bwMode="auto">
                <a:xfrm>
                  <a:off x="294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8" name="Freeform 168"/>
                <p:cNvSpPr>
                  <a:spLocks/>
                </p:cNvSpPr>
                <p:nvPr/>
              </p:nvSpPr>
              <p:spPr bwMode="auto">
                <a:xfrm>
                  <a:off x="2985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29" name="Freeform 169"/>
                <p:cNvSpPr>
                  <a:spLocks/>
                </p:cNvSpPr>
                <p:nvPr/>
              </p:nvSpPr>
              <p:spPr bwMode="auto">
                <a:xfrm>
                  <a:off x="3021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0" name="Freeform 170"/>
                <p:cNvSpPr>
                  <a:spLocks/>
                </p:cNvSpPr>
                <p:nvPr/>
              </p:nvSpPr>
              <p:spPr bwMode="auto">
                <a:xfrm>
                  <a:off x="3057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1" name="Freeform 171"/>
                <p:cNvSpPr>
                  <a:spLocks/>
                </p:cNvSpPr>
                <p:nvPr/>
              </p:nvSpPr>
              <p:spPr bwMode="auto">
                <a:xfrm>
                  <a:off x="3093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2" name="Freeform 172"/>
                <p:cNvSpPr>
                  <a:spLocks/>
                </p:cNvSpPr>
                <p:nvPr/>
              </p:nvSpPr>
              <p:spPr bwMode="auto">
                <a:xfrm>
                  <a:off x="3129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3" name="Freeform 173"/>
                <p:cNvSpPr>
                  <a:spLocks/>
                </p:cNvSpPr>
                <p:nvPr/>
              </p:nvSpPr>
              <p:spPr bwMode="auto">
                <a:xfrm>
                  <a:off x="3165" y="3342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6 w 2"/>
                    <a:gd name="T3" fmla="*/ 0 h 1"/>
                    <a:gd name="T4" fmla="*/ 12 w 2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34" name="Rectangle 174"/>
                <p:cNvSpPr>
                  <a:spLocks noChangeArrowheads="1"/>
                </p:cNvSpPr>
                <p:nvPr/>
              </p:nvSpPr>
              <p:spPr bwMode="auto">
                <a:xfrm>
                  <a:off x="2079" y="2581"/>
                  <a:ext cx="838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000">
                      <a:solidFill>
                        <a:srgbClr val="000000"/>
                      </a:solidFill>
                      <a:latin typeface="Times New Roman" pitchFamily="18" charset="0"/>
                    </a:rPr>
                    <a:t>addition des ondes</a:t>
                  </a:r>
                  <a:endParaRPr lang="fr-FR" altLang="fr-FR"/>
                </a:p>
              </p:txBody>
            </p:sp>
            <p:sp>
              <p:nvSpPr>
                <p:cNvPr id="56435" name="Rectangle 175"/>
                <p:cNvSpPr>
                  <a:spLocks noChangeArrowheads="1"/>
                </p:cNvSpPr>
                <p:nvPr/>
              </p:nvSpPr>
              <p:spPr bwMode="auto">
                <a:xfrm>
                  <a:off x="2295" y="4211"/>
                  <a:ext cx="242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temps</a:t>
                  </a:r>
                  <a:endParaRPr lang="fr-FR" altLang="fr-FR"/>
                </a:p>
              </p:txBody>
            </p:sp>
            <p:sp>
              <p:nvSpPr>
                <p:cNvPr id="56436" name="Rectangle 176"/>
                <p:cNvSpPr>
                  <a:spLocks noChangeArrowheads="1"/>
                </p:cNvSpPr>
                <p:nvPr/>
              </p:nvSpPr>
              <p:spPr bwMode="auto">
                <a:xfrm>
                  <a:off x="2362" y="4121"/>
                  <a:ext cx="27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900">
                      <a:solidFill>
                        <a:srgbClr val="000000"/>
                      </a:solidFill>
                      <a:latin typeface="Times New Roman" pitchFamily="18" charset="0"/>
                    </a:rPr>
                    <a:t>t</a:t>
                  </a:r>
                  <a:endParaRPr lang="fr-FR" altLang="fr-FR"/>
                </a:p>
              </p:txBody>
            </p:sp>
            <p:sp>
              <p:nvSpPr>
                <p:cNvPr id="56437" name="Rectangle 177"/>
                <p:cNvSpPr>
                  <a:spLocks noChangeArrowheads="1"/>
                </p:cNvSpPr>
                <p:nvPr/>
              </p:nvSpPr>
              <p:spPr bwMode="auto">
                <a:xfrm>
                  <a:off x="2391" y="4152"/>
                  <a:ext cx="45" cy="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800">
                      <a:solidFill>
                        <a:srgbClr val="000000"/>
                      </a:solidFill>
                      <a:latin typeface="Times New Roman" pitchFamily="18" charset="0"/>
                    </a:rPr>
                    <a:t>n</a:t>
                  </a:r>
                  <a:endParaRPr lang="fr-FR" altLang="fr-FR"/>
                </a:p>
              </p:txBody>
            </p:sp>
          </p:grpSp>
          <p:sp>
            <p:nvSpPr>
              <p:cNvPr id="2" name="ZoneTexte 1"/>
              <p:cNvSpPr txBox="1"/>
              <p:nvPr/>
            </p:nvSpPr>
            <p:spPr>
              <a:xfrm>
                <a:off x="786809" y="5421426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mtClean="0"/>
                  <a:t>rappel</a:t>
                </a:r>
                <a:endParaRPr lang="fr-FR"/>
              </a:p>
            </p:txBody>
          </p:sp>
        </p:grpSp>
        <p:grpSp>
          <p:nvGrpSpPr>
            <p:cNvPr id="148" name="Group 10"/>
            <p:cNvGrpSpPr>
              <a:grpSpLocks/>
            </p:cNvGrpSpPr>
            <p:nvPr/>
          </p:nvGrpSpPr>
          <p:grpSpPr bwMode="auto">
            <a:xfrm>
              <a:off x="5399088" y="4162426"/>
              <a:ext cx="3281363" cy="1535113"/>
              <a:chOff x="463" y="942"/>
              <a:chExt cx="2067" cy="967"/>
            </a:xfrm>
          </p:grpSpPr>
          <p:sp>
            <p:nvSpPr>
              <p:cNvPr id="150" name="Line 11"/>
              <p:cNvSpPr>
                <a:spLocks noChangeShapeType="1"/>
              </p:cNvSpPr>
              <p:nvPr/>
            </p:nvSpPr>
            <p:spPr bwMode="auto">
              <a:xfrm>
                <a:off x="463" y="1819"/>
                <a:ext cx="2067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2" name="Line 12"/>
              <p:cNvSpPr>
                <a:spLocks noChangeShapeType="1"/>
              </p:cNvSpPr>
              <p:nvPr/>
            </p:nvSpPr>
            <p:spPr bwMode="auto">
              <a:xfrm flipV="1">
                <a:off x="1554" y="942"/>
                <a:ext cx="0" cy="887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3" name="Freeform 13"/>
              <p:cNvSpPr>
                <a:spLocks/>
              </p:cNvSpPr>
              <p:nvPr/>
            </p:nvSpPr>
            <p:spPr bwMode="auto">
              <a:xfrm>
                <a:off x="618" y="1352"/>
                <a:ext cx="1664" cy="524"/>
              </a:xfrm>
              <a:custGeom>
                <a:avLst/>
                <a:gdLst>
                  <a:gd name="T0" fmla="*/ 0 w 1042"/>
                  <a:gd name="T1" fmla="*/ 467 h 524"/>
                  <a:gd name="T2" fmla="*/ 4610 w 1042"/>
                  <a:gd name="T3" fmla="*/ 394 h 524"/>
                  <a:gd name="T4" fmla="*/ 8956 w 1042"/>
                  <a:gd name="T5" fmla="*/ 449 h 524"/>
                  <a:gd name="T6" fmla="*/ 15495 w 1042"/>
                  <a:gd name="T7" fmla="*/ 1 h 524"/>
                  <a:gd name="T8" fmla="*/ 21083 w 1042"/>
                  <a:gd name="T9" fmla="*/ 458 h 524"/>
                  <a:gd name="T10" fmla="*/ 24709 w 1042"/>
                  <a:gd name="T11" fmla="*/ 394 h 524"/>
                  <a:gd name="T12" fmla="*/ 27595 w 1042"/>
                  <a:gd name="T13" fmla="*/ 458 h 5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2" h="524">
                    <a:moveTo>
                      <a:pt x="0" y="467"/>
                    </a:moveTo>
                    <a:cubicBezTo>
                      <a:pt x="59" y="432"/>
                      <a:pt x="118" y="397"/>
                      <a:pt x="174" y="394"/>
                    </a:cubicBezTo>
                    <a:cubicBezTo>
                      <a:pt x="230" y="391"/>
                      <a:pt x="270" y="514"/>
                      <a:pt x="338" y="449"/>
                    </a:cubicBezTo>
                    <a:cubicBezTo>
                      <a:pt x="406" y="384"/>
                      <a:pt x="509" y="0"/>
                      <a:pt x="585" y="1"/>
                    </a:cubicBezTo>
                    <a:cubicBezTo>
                      <a:pt x="661" y="2"/>
                      <a:pt x="738" y="392"/>
                      <a:pt x="796" y="458"/>
                    </a:cubicBezTo>
                    <a:cubicBezTo>
                      <a:pt x="854" y="524"/>
                      <a:pt x="892" y="394"/>
                      <a:pt x="933" y="394"/>
                    </a:cubicBezTo>
                    <a:cubicBezTo>
                      <a:pt x="974" y="394"/>
                      <a:pt x="1008" y="426"/>
                      <a:pt x="1042" y="458"/>
                    </a:cubicBezTo>
                  </a:path>
                </a:pathLst>
              </a:custGeom>
              <a:noFill/>
              <a:ln w="38100" cap="flat" cmpd="sng">
                <a:solidFill>
                  <a:srgbClr val="66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4" name="Freeform 14"/>
              <p:cNvSpPr>
                <a:spLocks/>
              </p:cNvSpPr>
              <p:nvPr/>
            </p:nvSpPr>
            <p:spPr bwMode="auto">
              <a:xfrm>
                <a:off x="1554" y="1200"/>
                <a:ext cx="275" cy="610"/>
              </a:xfrm>
              <a:custGeom>
                <a:avLst/>
                <a:gdLst>
                  <a:gd name="T0" fmla="*/ 0 w 275"/>
                  <a:gd name="T1" fmla="*/ 0 h 610"/>
                  <a:gd name="T2" fmla="*/ 83 w 275"/>
                  <a:gd name="T3" fmla="*/ 369 h 610"/>
                  <a:gd name="T4" fmla="*/ 147 w 275"/>
                  <a:gd name="T5" fmla="*/ 153 h 610"/>
                  <a:gd name="T6" fmla="*/ 192 w 275"/>
                  <a:gd name="T7" fmla="*/ 501 h 610"/>
                  <a:gd name="T8" fmla="*/ 247 w 275"/>
                  <a:gd name="T9" fmla="*/ 336 h 610"/>
                  <a:gd name="T10" fmla="*/ 275 w 275"/>
                  <a:gd name="T11" fmla="*/ 610 h 6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5" h="610">
                    <a:moveTo>
                      <a:pt x="0" y="0"/>
                    </a:moveTo>
                    <a:cubicBezTo>
                      <a:pt x="30" y="178"/>
                      <a:pt x="59" y="344"/>
                      <a:pt x="83" y="369"/>
                    </a:cubicBezTo>
                    <a:cubicBezTo>
                      <a:pt x="107" y="394"/>
                      <a:pt x="129" y="131"/>
                      <a:pt x="147" y="153"/>
                    </a:cubicBezTo>
                    <a:cubicBezTo>
                      <a:pt x="165" y="175"/>
                      <a:pt x="175" y="470"/>
                      <a:pt x="192" y="501"/>
                    </a:cubicBezTo>
                    <a:cubicBezTo>
                      <a:pt x="209" y="532"/>
                      <a:pt x="233" y="318"/>
                      <a:pt x="247" y="336"/>
                    </a:cubicBezTo>
                    <a:cubicBezTo>
                      <a:pt x="261" y="354"/>
                      <a:pt x="269" y="553"/>
                      <a:pt x="275" y="610"/>
                    </a:cubicBezTo>
                  </a:path>
                </a:pathLst>
              </a:custGeom>
              <a:noFill/>
              <a:ln w="3810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5" name="Freeform 15"/>
              <p:cNvSpPr>
                <a:spLocks/>
              </p:cNvSpPr>
              <p:nvPr/>
            </p:nvSpPr>
            <p:spPr bwMode="auto">
              <a:xfrm>
                <a:off x="633" y="1193"/>
                <a:ext cx="1664" cy="716"/>
              </a:xfrm>
              <a:custGeom>
                <a:avLst/>
                <a:gdLst>
                  <a:gd name="T0" fmla="*/ 0 w 1042"/>
                  <a:gd name="T1" fmla="*/ 4157 h 524"/>
                  <a:gd name="T2" fmla="*/ 4610 w 1042"/>
                  <a:gd name="T3" fmla="*/ 3501 h 524"/>
                  <a:gd name="T4" fmla="*/ 8956 w 1042"/>
                  <a:gd name="T5" fmla="*/ 3995 h 524"/>
                  <a:gd name="T6" fmla="*/ 15495 w 1042"/>
                  <a:gd name="T7" fmla="*/ 1 h 524"/>
                  <a:gd name="T8" fmla="*/ 21083 w 1042"/>
                  <a:gd name="T9" fmla="*/ 4072 h 524"/>
                  <a:gd name="T10" fmla="*/ 24709 w 1042"/>
                  <a:gd name="T11" fmla="*/ 3501 h 524"/>
                  <a:gd name="T12" fmla="*/ 27595 w 1042"/>
                  <a:gd name="T13" fmla="*/ 4072 h 5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2" h="524">
                    <a:moveTo>
                      <a:pt x="0" y="467"/>
                    </a:moveTo>
                    <a:cubicBezTo>
                      <a:pt x="59" y="432"/>
                      <a:pt x="118" y="397"/>
                      <a:pt x="174" y="394"/>
                    </a:cubicBezTo>
                    <a:cubicBezTo>
                      <a:pt x="230" y="391"/>
                      <a:pt x="270" y="514"/>
                      <a:pt x="338" y="449"/>
                    </a:cubicBezTo>
                    <a:cubicBezTo>
                      <a:pt x="406" y="384"/>
                      <a:pt x="509" y="0"/>
                      <a:pt x="585" y="1"/>
                    </a:cubicBezTo>
                    <a:cubicBezTo>
                      <a:pt x="661" y="2"/>
                      <a:pt x="738" y="392"/>
                      <a:pt x="796" y="458"/>
                    </a:cubicBezTo>
                    <a:cubicBezTo>
                      <a:pt x="854" y="524"/>
                      <a:pt x="892" y="394"/>
                      <a:pt x="933" y="394"/>
                    </a:cubicBezTo>
                    <a:cubicBezTo>
                      <a:pt x="974" y="394"/>
                      <a:pt x="1008" y="426"/>
                      <a:pt x="1042" y="458"/>
                    </a:cubicBez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6" name="Freeform 16"/>
              <p:cNvSpPr>
                <a:spLocks/>
              </p:cNvSpPr>
              <p:nvPr/>
            </p:nvSpPr>
            <p:spPr bwMode="auto">
              <a:xfrm>
                <a:off x="621" y="1556"/>
                <a:ext cx="1664" cy="305"/>
              </a:xfrm>
              <a:custGeom>
                <a:avLst/>
                <a:gdLst>
                  <a:gd name="T0" fmla="*/ 0 w 1042"/>
                  <a:gd name="T1" fmla="*/ 10 h 524"/>
                  <a:gd name="T2" fmla="*/ 4610 w 1042"/>
                  <a:gd name="T3" fmla="*/ 9 h 524"/>
                  <a:gd name="T4" fmla="*/ 8956 w 1042"/>
                  <a:gd name="T5" fmla="*/ 10 h 524"/>
                  <a:gd name="T6" fmla="*/ 15495 w 1042"/>
                  <a:gd name="T7" fmla="*/ 1 h 524"/>
                  <a:gd name="T8" fmla="*/ 21083 w 1042"/>
                  <a:gd name="T9" fmla="*/ 10 h 524"/>
                  <a:gd name="T10" fmla="*/ 24709 w 1042"/>
                  <a:gd name="T11" fmla="*/ 9 h 524"/>
                  <a:gd name="T12" fmla="*/ 27595 w 1042"/>
                  <a:gd name="T13" fmla="*/ 10 h 5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2" h="524">
                    <a:moveTo>
                      <a:pt x="0" y="467"/>
                    </a:moveTo>
                    <a:cubicBezTo>
                      <a:pt x="59" y="432"/>
                      <a:pt x="118" y="397"/>
                      <a:pt x="174" y="394"/>
                    </a:cubicBezTo>
                    <a:cubicBezTo>
                      <a:pt x="230" y="391"/>
                      <a:pt x="270" y="514"/>
                      <a:pt x="338" y="449"/>
                    </a:cubicBezTo>
                    <a:cubicBezTo>
                      <a:pt x="406" y="384"/>
                      <a:pt x="509" y="0"/>
                      <a:pt x="585" y="1"/>
                    </a:cubicBezTo>
                    <a:cubicBezTo>
                      <a:pt x="661" y="2"/>
                      <a:pt x="738" y="392"/>
                      <a:pt x="796" y="458"/>
                    </a:cubicBezTo>
                    <a:cubicBezTo>
                      <a:pt x="854" y="524"/>
                      <a:pt x="892" y="394"/>
                      <a:pt x="933" y="394"/>
                    </a:cubicBezTo>
                    <a:cubicBezTo>
                      <a:pt x="974" y="394"/>
                      <a:pt x="1008" y="426"/>
                      <a:pt x="1042" y="458"/>
                    </a:cubicBez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7" name="Freeform 17"/>
              <p:cNvSpPr>
                <a:spLocks/>
              </p:cNvSpPr>
              <p:nvPr/>
            </p:nvSpPr>
            <p:spPr bwMode="auto">
              <a:xfrm flipH="1">
                <a:off x="1272" y="1206"/>
                <a:ext cx="275" cy="610"/>
              </a:xfrm>
              <a:custGeom>
                <a:avLst/>
                <a:gdLst>
                  <a:gd name="T0" fmla="*/ 0 w 275"/>
                  <a:gd name="T1" fmla="*/ 0 h 610"/>
                  <a:gd name="T2" fmla="*/ 83 w 275"/>
                  <a:gd name="T3" fmla="*/ 369 h 610"/>
                  <a:gd name="T4" fmla="*/ 147 w 275"/>
                  <a:gd name="T5" fmla="*/ 153 h 610"/>
                  <a:gd name="T6" fmla="*/ 192 w 275"/>
                  <a:gd name="T7" fmla="*/ 501 h 610"/>
                  <a:gd name="T8" fmla="*/ 247 w 275"/>
                  <a:gd name="T9" fmla="*/ 336 h 610"/>
                  <a:gd name="T10" fmla="*/ 275 w 275"/>
                  <a:gd name="T11" fmla="*/ 610 h 6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5" h="610">
                    <a:moveTo>
                      <a:pt x="0" y="0"/>
                    </a:moveTo>
                    <a:cubicBezTo>
                      <a:pt x="30" y="178"/>
                      <a:pt x="59" y="344"/>
                      <a:pt x="83" y="369"/>
                    </a:cubicBezTo>
                    <a:cubicBezTo>
                      <a:pt x="107" y="394"/>
                      <a:pt x="129" y="131"/>
                      <a:pt x="147" y="153"/>
                    </a:cubicBezTo>
                    <a:cubicBezTo>
                      <a:pt x="165" y="175"/>
                      <a:pt x="175" y="470"/>
                      <a:pt x="192" y="501"/>
                    </a:cubicBezTo>
                    <a:cubicBezTo>
                      <a:pt x="209" y="532"/>
                      <a:pt x="233" y="318"/>
                      <a:pt x="247" y="336"/>
                    </a:cubicBezTo>
                    <a:cubicBezTo>
                      <a:pt x="261" y="354"/>
                      <a:pt x="269" y="553"/>
                      <a:pt x="275" y="610"/>
                    </a:cubicBezTo>
                  </a:path>
                </a:pathLst>
              </a:custGeom>
              <a:noFill/>
              <a:ln w="3810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14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594072"/>
            <a:ext cx="4620638" cy="579120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3200" smtClean="0"/>
              <a:t>il faut aller plus loin</a:t>
            </a:r>
            <a:endParaRPr lang="fr-FR" sz="3200"/>
          </a:p>
        </p:txBody>
      </p:sp>
      <p:sp>
        <p:nvSpPr>
          <p:cNvPr id="2" name="ZoneTexte 1"/>
          <p:cNvSpPr txBox="1"/>
          <p:nvPr/>
        </p:nvSpPr>
        <p:spPr>
          <a:xfrm>
            <a:off x="350196" y="1339916"/>
            <a:ext cx="67104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jusqu’ici, on s’est donné une idée sur la manière </a:t>
            </a:r>
          </a:p>
          <a:p>
            <a:r>
              <a:rPr lang="fr-FR" sz="2000" smtClean="0"/>
              <a:t>d’extraire de l’info à partir du champ de franges</a:t>
            </a:r>
          </a:p>
          <a:p>
            <a:r>
              <a:rPr lang="fr-FR" sz="2000" smtClean="0"/>
              <a:t>mais cela ne nous mène pas très loin : </a:t>
            </a:r>
          </a:p>
          <a:p>
            <a:r>
              <a:rPr lang="fr-FR" sz="2000"/>
              <a:t> </a:t>
            </a:r>
            <a:r>
              <a:rPr lang="fr-FR" sz="2000" smtClean="0"/>
              <a:t>  estimation  d’une separation angulaire ou du</a:t>
            </a:r>
          </a:p>
          <a:p>
            <a:r>
              <a:rPr lang="fr-FR" sz="2000" smtClean="0"/>
              <a:t>   diamètre angulaire d’un disque uniformement brillant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0196" y="3209064"/>
            <a:ext cx="740298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pour progresser il ne faut pas se limiter </a:t>
            </a:r>
          </a:p>
          <a:p>
            <a:r>
              <a:rPr lang="fr-FR" sz="2000" smtClean="0"/>
              <a:t>à la disparition du contraste :</a:t>
            </a:r>
          </a:p>
          <a:p>
            <a:endParaRPr lang="fr-FR" sz="120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/>
              <a:t>	</a:t>
            </a:r>
            <a:r>
              <a:rPr lang="fr-FR" sz="2000" smtClean="0"/>
              <a:t>l’accès au contraste nul n’est pas souvent possible</a:t>
            </a:r>
          </a:p>
          <a:p>
            <a:endParaRPr lang="fr-FR" sz="120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/>
              <a:t>	</a:t>
            </a:r>
            <a:r>
              <a:rPr lang="fr-FR" sz="2000" smtClean="0"/>
              <a:t>se référer au disque uniforme pour décrire la source</a:t>
            </a:r>
          </a:p>
          <a:p>
            <a:r>
              <a:rPr lang="fr-FR" sz="2000"/>
              <a:t>	</a:t>
            </a:r>
            <a:r>
              <a:rPr lang="fr-FR" sz="2000" smtClean="0"/>
              <a:t>est très limitant et irréaliste pour l’astrophysique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3807" y="5829666"/>
            <a:ext cx="6966972" cy="830997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smtClean="0"/>
              <a:t>d’autres morphologies doivent être envisagées  </a:t>
            </a:r>
          </a:p>
          <a:p>
            <a:r>
              <a:rPr lang="fr-FR" sz="2400" smtClean="0"/>
              <a:t>(voir début)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9140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59924" y="604740"/>
            <a:ext cx="8375515" cy="579120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2800"/>
              <a:t>é</a:t>
            </a:r>
            <a:r>
              <a:rPr lang="fr-FR" sz="2800" smtClean="0"/>
              <a:t>tendre l’utilisation du champ de franges</a:t>
            </a:r>
            <a:endParaRPr lang="fr-FR" sz="2800"/>
          </a:p>
        </p:txBody>
      </p:sp>
      <p:sp>
        <p:nvSpPr>
          <p:cNvPr id="2" name="ZoneTexte 1"/>
          <p:cNvSpPr txBox="1"/>
          <p:nvPr/>
        </p:nvSpPr>
        <p:spPr>
          <a:xfrm>
            <a:off x="252920" y="1478608"/>
            <a:ext cx="75360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pour cela on determine (mesure) </a:t>
            </a:r>
          </a:p>
          <a:p>
            <a:r>
              <a:rPr lang="fr-FR" sz="2000" b="1" smtClean="0">
                <a:solidFill>
                  <a:schemeClr val="accent2"/>
                </a:solidFill>
              </a:rPr>
              <a:t>les visibilités obtenues à plusieurs bases</a:t>
            </a:r>
          </a:p>
          <a:p>
            <a:r>
              <a:rPr lang="fr-FR" sz="2000" smtClean="0"/>
              <a:t>et on les porte sur un graphe formé par les couples (Base,Vis)</a:t>
            </a:r>
          </a:p>
          <a:p>
            <a:r>
              <a:rPr lang="fr-FR" sz="2000" smtClean="0"/>
              <a:t>puis on construit une ligne joignant  ces points  :</a:t>
            </a:r>
          </a:p>
          <a:p>
            <a:r>
              <a:rPr lang="fr-FR" sz="2000" smtClean="0"/>
              <a:t>on forme ainsi une: </a:t>
            </a:r>
            <a:r>
              <a:rPr lang="fr-FR" sz="2400" b="1" smtClean="0">
                <a:solidFill>
                  <a:schemeClr val="accent2"/>
                </a:solidFill>
              </a:rPr>
              <a:t>courbe de visibilités</a:t>
            </a:r>
            <a:endParaRPr lang="fr-FR" sz="2000" b="1">
              <a:solidFill>
                <a:schemeClr val="accent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0195" y="3300863"/>
            <a:ext cx="6630341" cy="8309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smtClean="0"/>
              <a:t>question cruciale : quel est le lien entre </a:t>
            </a:r>
          </a:p>
          <a:p>
            <a:r>
              <a:rPr lang="fr-FR" sz="2400" smtClean="0"/>
              <a:t>la courbe de visibilité et l’info sur la source ?</a:t>
            </a:r>
            <a:endParaRPr lang="fr-FR" sz="2400" b="1">
              <a:solidFill>
                <a:schemeClr val="accent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1285" y="4367643"/>
            <a:ext cx="8049436" cy="209288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smtClean="0">
                <a:solidFill>
                  <a:schemeClr val="accent2"/>
                </a:solidFill>
              </a:rPr>
              <a:t>la forme de la courbe dépend </a:t>
            </a:r>
          </a:p>
          <a:p>
            <a:r>
              <a:rPr lang="fr-FR" sz="2000" b="1" smtClean="0">
                <a:solidFill>
                  <a:schemeClr val="accent2"/>
                </a:solidFill>
              </a:rPr>
              <a:t>de la morphologie de la source   </a:t>
            </a:r>
            <a:r>
              <a:rPr lang="fr-FR" smtClean="0"/>
              <a:t>et le lien est une transformation mathématique </a:t>
            </a:r>
            <a:r>
              <a:rPr lang="fr-FR" b="1" smtClean="0">
                <a:solidFill>
                  <a:schemeClr val="accent2"/>
                </a:solidFill>
              </a:rPr>
              <a:t>(transformation de Fourier)</a:t>
            </a:r>
          </a:p>
          <a:p>
            <a:r>
              <a:rPr lang="fr-FR" b="1" smtClean="0">
                <a:solidFill>
                  <a:schemeClr val="accent2"/>
                </a:solidFill>
              </a:rPr>
              <a:t> </a:t>
            </a:r>
            <a:r>
              <a:rPr lang="fr-FR" smtClean="0"/>
              <a:t>lien établi par un théorème fondamental : </a:t>
            </a:r>
          </a:p>
          <a:p>
            <a:r>
              <a:rPr lang="fr-FR" b="1" smtClean="0">
                <a:solidFill>
                  <a:schemeClr val="accent2"/>
                </a:solidFill>
              </a:rPr>
              <a:t>le théorème de VanCittert et Zernicke</a:t>
            </a:r>
          </a:p>
          <a:p>
            <a:endParaRPr lang="fr-FR" b="1" smtClean="0">
              <a:solidFill>
                <a:schemeClr val="accent2"/>
              </a:solidFill>
            </a:endParaRPr>
          </a:p>
          <a:p>
            <a:r>
              <a:rPr lang="fr-FR" smtClean="0"/>
              <a:t>c’est la « relation exacte et necessaire » pressentie par Fizeau</a:t>
            </a:r>
          </a:p>
        </p:txBody>
      </p:sp>
    </p:spTree>
    <p:extLst>
      <p:ext uri="{BB962C8B-B14F-4D97-AF65-F5344CB8AC3E}">
        <p14:creationId xmlns:p14="http://schemas.microsoft.com/office/powerpoint/2010/main" val="205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2250" y="604737"/>
            <a:ext cx="7365324" cy="579120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3200" smtClean="0"/>
              <a:t>construire la courbe de visibilité</a:t>
            </a:r>
            <a:endParaRPr lang="fr-FR" sz="320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04838" y="1685100"/>
            <a:ext cx="5054887" cy="203164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39000"/>
              </a:lnSpc>
              <a:spcBef>
                <a:spcPct val="43000"/>
              </a:spcBef>
            </a:pPr>
            <a:endParaRPr lang="fr-FR" altLang="fr-FR" sz="2000" smtClean="0"/>
          </a:p>
          <a:p>
            <a:pPr>
              <a:lnSpc>
                <a:spcPct val="39000"/>
              </a:lnSpc>
              <a:spcBef>
                <a:spcPct val="43000"/>
              </a:spcBef>
            </a:pPr>
            <a:r>
              <a:rPr lang="fr-FR" altLang="fr-FR" sz="2000" smtClean="0"/>
              <a:t>base</a:t>
            </a:r>
            <a:r>
              <a:rPr lang="fr-FR" altLang="fr-FR" sz="2000"/>
              <a:t>	</a:t>
            </a:r>
            <a:r>
              <a:rPr lang="fr-FR" altLang="fr-FR" sz="2000" smtClean="0"/>
              <a:t>1/interfrange </a:t>
            </a:r>
            <a:r>
              <a:rPr lang="fr-FR" altLang="fr-FR" sz="2000"/>
              <a:t>	</a:t>
            </a:r>
            <a:r>
              <a:rPr lang="fr-FR" altLang="fr-FR" sz="2000" smtClean="0"/>
              <a:t>réponse</a:t>
            </a:r>
          </a:p>
          <a:p>
            <a:pPr>
              <a:lnSpc>
                <a:spcPct val="39000"/>
              </a:lnSpc>
              <a:spcBef>
                <a:spcPct val="43000"/>
              </a:spcBef>
            </a:pPr>
            <a:r>
              <a:rPr lang="fr-FR" altLang="fr-FR" sz="2000"/>
              <a:t>	 (B/</a:t>
            </a:r>
            <a:r>
              <a:rPr lang="fr-FR" altLang="fr-FR" sz="2400">
                <a:latin typeface="Symbol" panose="05050102010706020507" pitchFamily="18" charset="2"/>
              </a:rPr>
              <a:t>l</a:t>
            </a:r>
            <a:r>
              <a:rPr lang="fr-FR" altLang="fr-FR" sz="2000" smtClean="0"/>
              <a:t>)</a:t>
            </a:r>
          </a:p>
          <a:p>
            <a:pPr>
              <a:lnSpc>
                <a:spcPct val="39000"/>
              </a:lnSpc>
              <a:spcBef>
                <a:spcPct val="43000"/>
              </a:spcBef>
            </a:pPr>
            <a:endParaRPr lang="fr-FR" altLang="fr-FR" sz="2000"/>
          </a:p>
          <a:p>
            <a:pPr>
              <a:lnSpc>
                <a:spcPct val="39000"/>
              </a:lnSpc>
              <a:spcBef>
                <a:spcPct val="43000"/>
              </a:spcBef>
            </a:pPr>
            <a:r>
              <a:rPr lang="fr-FR" altLang="fr-FR" sz="2000"/>
              <a:t>B1	u1		</a:t>
            </a:r>
            <a:r>
              <a:rPr lang="fr-FR" altLang="fr-FR" sz="2000" smtClean="0"/>
              <a:t>plein </a:t>
            </a:r>
            <a:r>
              <a:rPr lang="fr-FR" altLang="fr-FR" sz="2000"/>
              <a:t>beaucoup</a:t>
            </a:r>
          </a:p>
          <a:p>
            <a:pPr>
              <a:lnSpc>
                <a:spcPct val="39000"/>
              </a:lnSpc>
              <a:spcBef>
                <a:spcPct val="43000"/>
              </a:spcBef>
            </a:pPr>
            <a:r>
              <a:rPr lang="fr-FR" altLang="fr-FR" sz="2000"/>
              <a:t>B2	u2		</a:t>
            </a:r>
            <a:r>
              <a:rPr lang="fr-FR" altLang="fr-FR" sz="2000" smtClean="0"/>
              <a:t>assez </a:t>
            </a:r>
            <a:r>
              <a:rPr lang="fr-FR" altLang="fr-FR" sz="2000"/>
              <a:t>beaucoup</a:t>
            </a:r>
          </a:p>
          <a:p>
            <a:pPr>
              <a:lnSpc>
                <a:spcPct val="39000"/>
              </a:lnSpc>
              <a:spcBef>
                <a:spcPct val="43000"/>
              </a:spcBef>
            </a:pPr>
            <a:r>
              <a:rPr lang="fr-FR" altLang="fr-FR" sz="2000"/>
              <a:t>B3	u3		</a:t>
            </a:r>
            <a:r>
              <a:rPr lang="fr-FR" altLang="fr-FR" sz="2000" smtClean="0"/>
              <a:t>quasi </a:t>
            </a:r>
            <a:r>
              <a:rPr lang="fr-FR" altLang="fr-FR" sz="2000"/>
              <a:t>rien</a:t>
            </a:r>
          </a:p>
          <a:p>
            <a:pPr>
              <a:lnSpc>
                <a:spcPct val="39000"/>
              </a:lnSpc>
              <a:spcBef>
                <a:spcPct val="43000"/>
              </a:spcBef>
            </a:pPr>
            <a:r>
              <a:rPr lang="fr-FR" altLang="fr-FR" sz="2000"/>
              <a:t>B4	u4		</a:t>
            </a:r>
            <a:r>
              <a:rPr lang="fr-FR" altLang="fr-FR" sz="2000" smtClean="0"/>
              <a:t>quelques </a:t>
            </a:r>
            <a:r>
              <a:rPr lang="fr-FR" altLang="fr-FR" sz="2000"/>
              <a:t>chouillas</a:t>
            </a:r>
          </a:p>
        </p:txBody>
      </p:sp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482600" y="5848350"/>
            <a:ext cx="8108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 b="1">
                <a:solidFill>
                  <a:schemeClr val="accent2"/>
                </a:solidFill>
              </a:rPr>
              <a:t>selon la forme de la source  la courbe est différente</a:t>
            </a:r>
          </a:p>
          <a:p>
            <a:r>
              <a:rPr lang="fr-FR" altLang="fr-FR" sz="2400" b="1">
                <a:solidFill>
                  <a:schemeClr val="accent2"/>
                </a:solidFill>
              </a:rPr>
              <a:t>elle est une signature de la morphologie de la source</a:t>
            </a:r>
          </a:p>
        </p:txBody>
      </p:sp>
      <p:grpSp>
        <p:nvGrpSpPr>
          <p:cNvPr id="54" name="Groupe 53"/>
          <p:cNvGrpSpPr/>
          <p:nvPr/>
        </p:nvGrpSpPr>
        <p:grpSpPr>
          <a:xfrm>
            <a:off x="444500" y="3411198"/>
            <a:ext cx="8329808" cy="2501900"/>
            <a:chOff x="444500" y="3411198"/>
            <a:chExt cx="8329808" cy="2501900"/>
          </a:xfrm>
        </p:grpSpPr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488659" y="3919016"/>
              <a:ext cx="4051300" cy="586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500" tIns="25400" rIns="63500" bIns="25400">
              <a:spAutoFit/>
            </a:bodyPr>
            <a:lstStyle>
              <a:lvl1pPr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620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7000"/>
                </a:lnSpc>
              </a:pPr>
              <a:r>
                <a:rPr lang="fr-FR" altLang="fr-FR" sz="2000"/>
                <a:t>on compile </a:t>
              </a:r>
              <a:r>
                <a:rPr lang="fr-FR" altLang="fr-FR" sz="2000" smtClean="0"/>
                <a:t>les </a:t>
              </a:r>
              <a:r>
                <a:rPr lang="fr-FR" altLang="fr-FR" sz="2000"/>
                <a:t>réponses </a:t>
              </a:r>
            </a:p>
            <a:p>
              <a:pPr>
                <a:lnSpc>
                  <a:spcPct val="87000"/>
                </a:lnSpc>
              </a:pPr>
              <a:r>
                <a:rPr lang="fr-FR" altLang="fr-FR" sz="2000"/>
                <a:t>par un graphe</a:t>
              </a: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444500" y="4556125"/>
              <a:ext cx="2951747" cy="1017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ainsi</a:t>
              </a:r>
            </a:p>
            <a:p>
              <a:r>
                <a:rPr lang="fr-FR" altLang="fr-FR" sz="2000"/>
                <a:t>on construit peu à peu</a:t>
              </a:r>
            </a:p>
            <a:p>
              <a:r>
                <a:rPr lang="fr-FR" altLang="fr-FR" sz="2000"/>
                <a:t>une courbe de visibilité</a:t>
              </a:r>
            </a:p>
          </p:txBody>
        </p:sp>
        <p:grpSp>
          <p:nvGrpSpPr>
            <p:cNvPr id="8" name="Group 57"/>
            <p:cNvGrpSpPr>
              <a:grpSpLocks/>
            </p:cNvGrpSpPr>
            <p:nvPr/>
          </p:nvGrpSpPr>
          <p:grpSpPr bwMode="auto">
            <a:xfrm>
              <a:off x="5464370" y="3411198"/>
              <a:ext cx="3309938" cy="2501900"/>
              <a:chOff x="3148" y="1951"/>
              <a:chExt cx="2085" cy="1576"/>
            </a:xfrm>
          </p:grpSpPr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3148" y="1951"/>
                <a:ext cx="2085" cy="1576"/>
                <a:chOff x="2421" y="1977"/>
                <a:chExt cx="2583" cy="1951"/>
              </a:xfrm>
            </p:grpSpPr>
            <p:grpSp>
              <p:nvGrpSpPr>
                <p:cNvPr id="11" name="Group 10"/>
                <p:cNvGrpSpPr>
                  <a:grpSpLocks/>
                </p:cNvGrpSpPr>
                <p:nvPr/>
              </p:nvGrpSpPr>
              <p:grpSpPr bwMode="auto">
                <a:xfrm>
                  <a:off x="2421" y="1977"/>
                  <a:ext cx="2583" cy="1635"/>
                  <a:chOff x="2476" y="2611"/>
                  <a:chExt cx="2583" cy="1635"/>
                </a:xfrm>
              </p:grpSpPr>
              <p:grpSp>
                <p:nvGrpSpPr>
                  <p:cNvPr id="14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2883" y="4166"/>
                    <a:ext cx="1856" cy="56"/>
                    <a:chOff x="2883" y="4166"/>
                    <a:chExt cx="1856" cy="56"/>
                  </a:xfrm>
                </p:grpSpPr>
                <p:sp>
                  <p:nvSpPr>
                    <p:cNvPr id="52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4629" y="4166"/>
                      <a:ext cx="110" cy="56"/>
                    </a:xfrm>
                    <a:custGeom>
                      <a:avLst/>
                      <a:gdLst>
                        <a:gd name="T0" fmla="*/ 110 w 110"/>
                        <a:gd name="T1" fmla="*/ 28 h 56"/>
                        <a:gd name="T2" fmla="*/ 0 w 110"/>
                        <a:gd name="T3" fmla="*/ 56 h 56"/>
                        <a:gd name="T4" fmla="*/ 0 w 110"/>
                        <a:gd name="T5" fmla="*/ 28 h 56"/>
                        <a:gd name="T6" fmla="*/ 0 w 110"/>
                        <a:gd name="T7" fmla="*/ 0 h 56"/>
                        <a:gd name="T8" fmla="*/ 110 w 110"/>
                        <a:gd name="T9" fmla="*/ 28 h 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10" h="56">
                          <a:moveTo>
                            <a:pt x="110" y="28"/>
                          </a:moveTo>
                          <a:lnTo>
                            <a:pt x="0" y="56"/>
                          </a:lnTo>
                          <a:lnTo>
                            <a:pt x="0" y="28"/>
                          </a:lnTo>
                          <a:lnTo>
                            <a:pt x="0" y="0"/>
                          </a:lnTo>
                          <a:lnTo>
                            <a:pt x="110" y="2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3" y="4194"/>
                      <a:ext cx="1755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5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865" y="2752"/>
                    <a:ext cx="55" cy="1451"/>
                    <a:chOff x="2865" y="2752"/>
                    <a:chExt cx="55" cy="1451"/>
                  </a:xfrm>
                </p:grpSpPr>
                <p:sp>
                  <p:nvSpPr>
                    <p:cNvPr id="50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2865" y="2752"/>
                      <a:ext cx="55" cy="113"/>
                    </a:xfrm>
                    <a:custGeom>
                      <a:avLst/>
                      <a:gdLst>
                        <a:gd name="T0" fmla="*/ 27 w 55"/>
                        <a:gd name="T1" fmla="*/ 0 h 113"/>
                        <a:gd name="T2" fmla="*/ 55 w 55"/>
                        <a:gd name="T3" fmla="*/ 113 h 113"/>
                        <a:gd name="T4" fmla="*/ 27 w 55"/>
                        <a:gd name="T5" fmla="*/ 113 h 113"/>
                        <a:gd name="T6" fmla="*/ 0 w 55"/>
                        <a:gd name="T7" fmla="*/ 113 h 113"/>
                        <a:gd name="T8" fmla="*/ 27 w 55"/>
                        <a:gd name="T9" fmla="*/ 0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5" h="113">
                          <a:moveTo>
                            <a:pt x="27" y="0"/>
                          </a:moveTo>
                          <a:lnTo>
                            <a:pt x="55" y="113"/>
                          </a:lnTo>
                          <a:lnTo>
                            <a:pt x="27" y="113"/>
                          </a:lnTo>
                          <a:lnTo>
                            <a:pt x="0" y="113"/>
                          </a:lnTo>
                          <a:lnTo>
                            <a:pt x="2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92" y="2856"/>
                      <a:ext cx="1" cy="134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3007"/>
                    <a:ext cx="225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2000">
                        <a:solidFill>
                          <a:srgbClr val="000000"/>
                        </a:solidFill>
                      </a:rPr>
                      <a:t>pb</a:t>
                    </a:r>
                    <a:endParaRPr lang="fr-FR" altLang="fr-FR"/>
                  </a:p>
                </p:txBody>
              </p:sp>
              <p:sp>
                <p:nvSpPr>
                  <p:cNvPr id="17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558" y="3318"/>
                    <a:ext cx="219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2000">
                        <a:solidFill>
                          <a:srgbClr val="000000"/>
                        </a:solidFill>
                      </a:rPr>
                      <a:t>ab</a:t>
                    </a:r>
                    <a:endParaRPr lang="fr-FR" altLang="fr-FR"/>
                  </a:p>
                </p:txBody>
              </p:sp>
              <p:sp>
                <p:nvSpPr>
                  <p:cNvPr id="1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578" y="3968"/>
                    <a:ext cx="198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2000">
                        <a:solidFill>
                          <a:srgbClr val="000000"/>
                        </a:solidFill>
                      </a:rPr>
                      <a:t>qr</a:t>
                    </a:r>
                    <a:endParaRPr lang="fr-FR" altLang="fr-FR"/>
                  </a:p>
                </p:txBody>
              </p:sp>
              <p:sp>
                <p:nvSpPr>
                  <p:cNvPr id="1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476" y="3750"/>
                    <a:ext cx="318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2000">
                        <a:solidFill>
                          <a:srgbClr val="000000"/>
                        </a:solidFill>
                      </a:rPr>
                      <a:t>qch</a:t>
                    </a:r>
                    <a:endParaRPr lang="fr-FR" altLang="fr-FR"/>
                  </a:p>
                </p:txBody>
              </p:sp>
              <p:sp>
                <p:nvSpPr>
                  <p:cNvPr id="20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2865" y="3148"/>
                    <a:ext cx="64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1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2865" y="3148"/>
                    <a:ext cx="64" cy="57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2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860" y="3454"/>
                    <a:ext cx="64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3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860" y="3454"/>
                    <a:ext cx="64" cy="57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4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865" y="4072"/>
                    <a:ext cx="64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5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865" y="4071"/>
                    <a:ext cx="64" cy="58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6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865" y="3874"/>
                    <a:ext cx="64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7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865" y="3873"/>
                    <a:ext cx="64" cy="58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8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2611"/>
                    <a:ext cx="725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2000">
                        <a:solidFill>
                          <a:srgbClr val="000000"/>
                        </a:solidFill>
                      </a:rPr>
                      <a:t>réponse</a:t>
                    </a:r>
                    <a:endParaRPr lang="fr-FR" altLang="fr-FR"/>
                  </a:p>
                </p:txBody>
              </p:sp>
              <p:sp>
                <p:nvSpPr>
                  <p:cNvPr id="29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4291" y="3874"/>
                    <a:ext cx="768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2000">
                        <a:solidFill>
                          <a:srgbClr val="000000"/>
                        </a:solidFill>
                      </a:rPr>
                      <a:t>question</a:t>
                    </a:r>
                    <a:endParaRPr lang="fr-FR" altLang="fr-FR"/>
                  </a:p>
                </p:txBody>
              </p:sp>
              <p:sp>
                <p:nvSpPr>
                  <p:cNvPr id="30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112" y="4147"/>
                    <a:ext cx="82" cy="85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1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111" y="4147"/>
                    <a:ext cx="83" cy="85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2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381" y="4152"/>
                    <a:ext cx="83" cy="84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3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381" y="4151"/>
                    <a:ext cx="83" cy="86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4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761" y="4156"/>
                    <a:ext cx="82" cy="85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5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761" y="4156"/>
                    <a:ext cx="82" cy="86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6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4049" y="4161"/>
                    <a:ext cx="82" cy="85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7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049" y="4161"/>
                    <a:ext cx="82" cy="85"/>
                  </a:xfrm>
                  <a:prstGeom prst="ellips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8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929" y="3176"/>
                    <a:ext cx="201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48" y="3176"/>
                    <a:ext cx="1" cy="1009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920" y="3478"/>
                    <a:ext cx="484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3" y="3478"/>
                    <a:ext cx="1" cy="707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920" y="4090"/>
                    <a:ext cx="868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7" y="4090"/>
                    <a:ext cx="1" cy="95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920" y="3893"/>
                    <a:ext cx="1152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81" y="3893"/>
                    <a:ext cx="1" cy="30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95" y="3122"/>
                    <a:ext cx="111" cy="114"/>
                  </a:xfrm>
                  <a:prstGeom prst="ellipse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7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356" y="3419"/>
                    <a:ext cx="110" cy="113"/>
                  </a:xfrm>
                  <a:prstGeom prst="ellipse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8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735" y="4017"/>
                    <a:ext cx="111" cy="114"/>
                  </a:xfrm>
                  <a:prstGeom prst="ellipse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49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4023" y="3843"/>
                    <a:ext cx="111" cy="113"/>
                  </a:xfrm>
                  <a:prstGeom prst="ellipse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1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951" y="3637"/>
                  <a:ext cx="315" cy="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/>
                    <a:t>u1</a:t>
                  </a:r>
                </a:p>
              </p:txBody>
            </p:sp>
            <p:sp>
              <p:nvSpPr>
                <p:cNvPr id="1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3885" y="3642"/>
                  <a:ext cx="343" cy="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/>
                    <a:t>u4</a:t>
                  </a:r>
                </a:p>
              </p:txBody>
            </p:sp>
          </p:grpSp>
          <p:sp>
            <p:nvSpPr>
              <p:cNvPr id="10" name="Freeform 56"/>
              <p:cNvSpPr>
                <a:spLocks/>
              </p:cNvSpPr>
              <p:nvPr/>
            </p:nvSpPr>
            <p:spPr bwMode="auto">
              <a:xfrm>
                <a:off x="3474" y="2249"/>
                <a:ext cx="1079" cy="1021"/>
              </a:xfrm>
              <a:custGeom>
                <a:avLst/>
                <a:gdLst>
                  <a:gd name="T0" fmla="*/ 0 w 1079"/>
                  <a:gd name="T1" fmla="*/ 0 h 1021"/>
                  <a:gd name="T2" fmla="*/ 211 w 1079"/>
                  <a:gd name="T3" fmla="*/ 156 h 1021"/>
                  <a:gd name="T4" fmla="*/ 412 w 1079"/>
                  <a:gd name="T5" fmla="*/ 393 h 1021"/>
                  <a:gd name="T6" fmla="*/ 796 w 1079"/>
                  <a:gd name="T7" fmla="*/ 969 h 1021"/>
                  <a:gd name="T8" fmla="*/ 969 w 1079"/>
                  <a:gd name="T9" fmla="*/ 704 h 1021"/>
                  <a:gd name="T10" fmla="*/ 1079 w 1079"/>
                  <a:gd name="T11" fmla="*/ 649 h 10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9" h="1021">
                    <a:moveTo>
                      <a:pt x="0" y="0"/>
                    </a:moveTo>
                    <a:cubicBezTo>
                      <a:pt x="71" y="45"/>
                      <a:pt x="142" y="91"/>
                      <a:pt x="211" y="156"/>
                    </a:cubicBezTo>
                    <a:cubicBezTo>
                      <a:pt x="280" y="221"/>
                      <a:pt x="315" y="258"/>
                      <a:pt x="412" y="393"/>
                    </a:cubicBezTo>
                    <a:cubicBezTo>
                      <a:pt x="509" y="528"/>
                      <a:pt x="703" y="917"/>
                      <a:pt x="796" y="969"/>
                    </a:cubicBezTo>
                    <a:cubicBezTo>
                      <a:pt x="889" y="1021"/>
                      <a:pt x="922" y="757"/>
                      <a:pt x="969" y="704"/>
                    </a:cubicBezTo>
                    <a:cubicBezTo>
                      <a:pt x="1016" y="651"/>
                      <a:pt x="1047" y="647"/>
                      <a:pt x="1079" y="649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2" name="ZoneTexte 1"/>
          <p:cNvSpPr txBox="1"/>
          <p:nvPr/>
        </p:nvSpPr>
        <p:spPr>
          <a:xfrm>
            <a:off x="236538" y="1268652"/>
            <a:ext cx="8606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smtClean="0">
                <a:solidFill>
                  <a:schemeClr val="accent2"/>
                </a:solidFill>
              </a:rPr>
              <a:t>le lobe frangé « interroge » la source, qui répond par une visibilité</a:t>
            </a:r>
            <a:endParaRPr lang="fr-FR" sz="20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558800"/>
            <a:ext cx="8239328" cy="579120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3600" smtClean="0"/>
              <a:t>retour  vers la source</a:t>
            </a:r>
            <a:endParaRPr lang="fr-FR" sz="3600"/>
          </a:p>
        </p:txBody>
      </p:sp>
      <p:sp>
        <p:nvSpPr>
          <p:cNvPr id="2" name="ZoneTexte 1"/>
          <p:cNvSpPr txBox="1"/>
          <p:nvPr/>
        </p:nvSpPr>
        <p:spPr>
          <a:xfrm>
            <a:off x="457199" y="1266735"/>
            <a:ext cx="816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/>
              <a:t>source  </a:t>
            </a:r>
            <a:r>
              <a:rPr lang="fr-FR" sz="2400" smtClean="0">
                <a:sym typeface="Wingdings" panose="05000000000000000000" pitchFamily="2" charset="2"/>
              </a:rPr>
              <a:t> visibilités  :   par transformation de Fourier) </a:t>
            </a:r>
          </a:p>
          <a:p>
            <a:r>
              <a:rPr lang="fr-FR" sz="2400" smtClean="0">
                <a:sym typeface="Wingdings" panose="05000000000000000000" pitchFamily="2" charset="2"/>
              </a:rPr>
              <a:t>de la distribution de brillance de la source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4200" y="2576948"/>
            <a:ext cx="767710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smtClean="0">
                <a:solidFill>
                  <a:schemeClr val="accent2"/>
                </a:solidFill>
              </a:rPr>
              <a:t>retour à la source par transformation inverse ???</a:t>
            </a:r>
          </a:p>
          <a:p>
            <a:r>
              <a:rPr lang="fr-FR" sz="2800" b="1" smtClean="0">
                <a:solidFill>
                  <a:srgbClr val="FF0000"/>
                </a:solidFill>
              </a:rPr>
              <a:t>NON !</a:t>
            </a:r>
          </a:p>
          <a:p>
            <a:r>
              <a:rPr lang="fr-FR" sz="2400" smtClean="0">
                <a:sym typeface="Wingdings" panose="05000000000000000000" pitchFamily="2" charset="2"/>
              </a:rPr>
              <a:t>des contraintes mathématiques empêchent </a:t>
            </a:r>
          </a:p>
          <a:p>
            <a:r>
              <a:rPr lang="fr-FR" sz="2400" smtClean="0">
                <a:sym typeface="Wingdings" panose="05000000000000000000" pitchFamily="2" charset="2"/>
              </a:rPr>
              <a:t>d’effectuer la démarche inverse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6185" y="4260502"/>
            <a:ext cx="792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/>
              <a:t>courbe de </a:t>
            </a:r>
            <a:r>
              <a:rPr lang="fr-FR" sz="2400" smtClean="0">
                <a:sym typeface="Wingdings" panose="05000000000000000000" pitchFamily="2" charset="2"/>
              </a:rPr>
              <a:t>visibilité  source : transformation inverse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409700" y="4151827"/>
            <a:ext cx="5842000" cy="724973"/>
            <a:chOff x="1409700" y="4494727"/>
            <a:chExt cx="5842000" cy="724973"/>
          </a:xfrm>
        </p:grpSpPr>
        <p:sp>
          <p:nvSpPr>
            <p:cNvPr id="8" name="Forme libre 7"/>
            <p:cNvSpPr/>
            <p:nvPr/>
          </p:nvSpPr>
          <p:spPr bwMode="auto">
            <a:xfrm>
              <a:off x="1409700" y="4494727"/>
              <a:ext cx="5130800" cy="648773"/>
            </a:xfrm>
            <a:custGeom>
              <a:avLst/>
              <a:gdLst>
                <a:gd name="connsiteX0" fmla="*/ 0 w 5130800"/>
                <a:gd name="connsiteY0" fmla="*/ 648773 h 648773"/>
                <a:gd name="connsiteX1" fmla="*/ 2997200 w 5130800"/>
                <a:gd name="connsiteY1" fmla="*/ 102673 h 648773"/>
                <a:gd name="connsiteX2" fmla="*/ 5130800 w 5130800"/>
                <a:gd name="connsiteY2" fmla="*/ 1073 h 64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30800" h="648773">
                  <a:moveTo>
                    <a:pt x="0" y="648773"/>
                  </a:moveTo>
                  <a:cubicBezTo>
                    <a:pt x="1071033" y="429698"/>
                    <a:pt x="2142067" y="210623"/>
                    <a:pt x="2997200" y="102673"/>
                  </a:cubicBezTo>
                  <a:cubicBezTo>
                    <a:pt x="3852333" y="-5277"/>
                    <a:pt x="4491566" y="-2102"/>
                    <a:pt x="5130800" y="1073"/>
                  </a:cubicBezTo>
                </a:path>
              </a:pathLst>
            </a:custGeom>
            <a:noFill/>
            <a:ln w="571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Forme libre 8"/>
            <p:cNvSpPr/>
            <p:nvPr/>
          </p:nvSpPr>
          <p:spPr bwMode="auto">
            <a:xfrm flipH="1">
              <a:off x="2120900" y="4570927"/>
              <a:ext cx="5130800" cy="648773"/>
            </a:xfrm>
            <a:custGeom>
              <a:avLst/>
              <a:gdLst>
                <a:gd name="connsiteX0" fmla="*/ 0 w 5130800"/>
                <a:gd name="connsiteY0" fmla="*/ 648773 h 648773"/>
                <a:gd name="connsiteX1" fmla="*/ 2997200 w 5130800"/>
                <a:gd name="connsiteY1" fmla="*/ 102673 h 648773"/>
                <a:gd name="connsiteX2" fmla="*/ 5130800 w 5130800"/>
                <a:gd name="connsiteY2" fmla="*/ 1073 h 64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30800" h="648773">
                  <a:moveTo>
                    <a:pt x="0" y="648773"/>
                  </a:moveTo>
                  <a:cubicBezTo>
                    <a:pt x="1071033" y="429698"/>
                    <a:pt x="2142067" y="210623"/>
                    <a:pt x="2997200" y="102673"/>
                  </a:cubicBezTo>
                  <a:cubicBezTo>
                    <a:pt x="3852333" y="-5277"/>
                    <a:pt x="4491566" y="-2102"/>
                    <a:pt x="5130800" y="1073"/>
                  </a:cubicBezTo>
                </a:path>
              </a:pathLst>
            </a:custGeom>
            <a:noFill/>
            <a:ln w="571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66185" y="4998134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smtClean="0"/>
              <a:t>alors quoi ??</a:t>
            </a:r>
            <a:endParaRPr lang="fr-FR" sz="3600"/>
          </a:p>
        </p:txBody>
      </p:sp>
      <p:sp>
        <p:nvSpPr>
          <p:cNvPr id="12" name="ZoneTexte 11"/>
          <p:cNvSpPr txBox="1"/>
          <p:nvPr/>
        </p:nvSpPr>
        <p:spPr>
          <a:xfrm>
            <a:off x="666185" y="5727710"/>
            <a:ext cx="8315097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smtClean="0"/>
              <a:t>reponse : ajustement de modèle   (model-fitting)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48824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199" y="594360"/>
            <a:ext cx="7433187" cy="579120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2800" smtClean="0"/>
              <a:t>ajustement de modèle     (model-fitting)</a:t>
            </a:r>
            <a:endParaRPr lang="fr-FR" sz="2800"/>
          </a:p>
        </p:txBody>
      </p:sp>
      <p:sp>
        <p:nvSpPr>
          <p:cNvPr id="2" name="ZoneTexte 1"/>
          <p:cNvSpPr txBox="1"/>
          <p:nvPr/>
        </p:nvSpPr>
        <p:spPr>
          <a:xfrm>
            <a:off x="146727" y="1283604"/>
            <a:ext cx="8967519" cy="30700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smtClean="0"/>
              <a:t>démarche :  </a:t>
            </a:r>
          </a:p>
          <a:p>
            <a:endParaRPr lang="fr-FR" sz="110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smtClean="0"/>
              <a:t>hypothèse sur la distribution  de brillance de la source (modèle)</a:t>
            </a:r>
          </a:p>
          <a:p>
            <a:r>
              <a:rPr lang="fr-FR" sz="2000"/>
              <a:t> </a:t>
            </a:r>
            <a:r>
              <a:rPr lang="fr-FR" sz="2000" smtClean="0"/>
              <a:t>    incluant des paramètres morphologiques </a:t>
            </a:r>
          </a:p>
          <a:p>
            <a:r>
              <a:rPr lang="fr-FR" sz="2000" smtClean="0"/>
              <a:t>    (diametre,  enveloppe circumstellaire, binarité, ....) </a:t>
            </a:r>
          </a:p>
          <a:p>
            <a:endParaRPr lang="fr-FR" sz="120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smtClean="0"/>
              <a:t>calcul d’une famille de courbes de visibilité théoriques (transf Fourier)</a:t>
            </a:r>
          </a:p>
          <a:p>
            <a:r>
              <a:rPr lang="fr-FR" sz="2000"/>
              <a:t> </a:t>
            </a:r>
            <a:r>
              <a:rPr lang="fr-FR" sz="2000" smtClean="0"/>
              <a:t>    la courbe dépend des paramètres du modèle</a:t>
            </a:r>
            <a:endParaRPr lang="fr-FR" sz="1100" smtClean="0"/>
          </a:p>
          <a:p>
            <a:endParaRPr lang="fr-FR" sz="105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smtClean="0"/>
              <a:t>on fait varier les paramètres du modèle </a:t>
            </a:r>
          </a:p>
          <a:p>
            <a:r>
              <a:rPr lang="fr-FR" sz="2000"/>
              <a:t> </a:t>
            </a:r>
            <a:r>
              <a:rPr lang="fr-FR" sz="2000" smtClean="0"/>
              <a:t>    pour trouver la courbe théorique la mieux ajustée sur les visibilités</a:t>
            </a:r>
          </a:p>
        </p:txBody>
      </p:sp>
      <p:grpSp>
        <p:nvGrpSpPr>
          <p:cNvPr id="86" name="Groupe 85"/>
          <p:cNvGrpSpPr/>
          <p:nvPr/>
        </p:nvGrpSpPr>
        <p:grpSpPr>
          <a:xfrm>
            <a:off x="535941" y="4665345"/>
            <a:ext cx="8437161" cy="2139315"/>
            <a:chOff x="535941" y="4665345"/>
            <a:chExt cx="8437161" cy="2139315"/>
          </a:xfrm>
        </p:grpSpPr>
        <p:grpSp>
          <p:nvGrpSpPr>
            <p:cNvPr id="48" name="Groupe 47"/>
            <p:cNvGrpSpPr/>
            <p:nvPr/>
          </p:nvGrpSpPr>
          <p:grpSpPr>
            <a:xfrm>
              <a:off x="535941" y="4680585"/>
              <a:ext cx="2815194" cy="1547955"/>
              <a:chOff x="734061" y="4970145"/>
              <a:chExt cx="2815194" cy="1547955"/>
            </a:xfrm>
          </p:grpSpPr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734061" y="5351287"/>
                <a:ext cx="2052638" cy="1166813"/>
                <a:chOff x="4195" y="995"/>
                <a:chExt cx="1123" cy="648"/>
              </a:xfrm>
            </p:grpSpPr>
            <p:sp>
              <p:nvSpPr>
                <p:cNvPr id="5" name="Line 7"/>
                <p:cNvSpPr>
                  <a:spLocks noChangeShapeType="1"/>
                </p:cNvSpPr>
                <p:nvPr/>
              </p:nvSpPr>
              <p:spPr bwMode="auto">
                <a:xfrm>
                  <a:off x="4195" y="1624"/>
                  <a:ext cx="1035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195" y="1063"/>
                  <a:ext cx="0" cy="561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95" y="995"/>
                  <a:ext cx="485" cy="2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/>
                    <a:t>V(B/</a:t>
                  </a:r>
                  <a:r>
                    <a:rPr lang="fr-FR" altLang="fr-FR" sz="1800">
                      <a:latin typeface="Symbol" pitchFamily="18" charset="2"/>
                    </a:rPr>
                    <a:t>l</a:t>
                  </a:r>
                  <a:r>
                    <a:rPr lang="fr-FR" altLang="fr-FR" sz="1800"/>
                    <a:t>)</a:t>
                  </a:r>
                </a:p>
              </p:txBody>
            </p:sp>
            <p:sp>
              <p:nvSpPr>
                <p:cNvPr id="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841" y="1439"/>
                  <a:ext cx="477" cy="2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/>
                    <a:t>u= B/</a:t>
                  </a:r>
                  <a:r>
                    <a:rPr lang="fr-FR" altLang="fr-FR" sz="1800">
                      <a:latin typeface="Symbol" pitchFamily="18" charset="2"/>
                    </a:rPr>
                    <a:t>l</a:t>
                  </a:r>
                </a:p>
              </p:txBody>
            </p:sp>
            <p:sp>
              <p:nvSpPr>
                <p:cNvPr id="10" name="Rectangle 11"/>
                <p:cNvSpPr>
                  <a:spLocks noChangeArrowheads="1"/>
                </p:cNvSpPr>
                <p:nvPr/>
              </p:nvSpPr>
              <p:spPr bwMode="auto">
                <a:xfrm>
                  <a:off x="4394" y="1233"/>
                  <a:ext cx="43" cy="135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1" name="Rectangle 12"/>
                <p:cNvSpPr>
                  <a:spLocks noChangeArrowheads="1"/>
                </p:cNvSpPr>
                <p:nvPr/>
              </p:nvSpPr>
              <p:spPr bwMode="auto">
                <a:xfrm>
                  <a:off x="4468" y="1322"/>
                  <a:ext cx="43" cy="135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2" name="Rectangle 13"/>
                <p:cNvSpPr>
                  <a:spLocks noChangeArrowheads="1"/>
                </p:cNvSpPr>
                <p:nvPr/>
              </p:nvSpPr>
              <p:spPr bwMode="auto">
                <a:xfrm>
                  <a:off x="4605" y="1319"/>
                  <a:ext cx="44" cy="135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" name="Rectangle 14"/>
                <p:cNvSpPr>
                  <a:spLocks noChangeArrowheads="1"/>
                </p:cNvSpPr>
                <p:nvPr/>
              </p:nvSpPr>
              <p:spPr bwMode="auto">
                <a:xfrm>
                  <a:off x="4757" y="1408"/>
                  <a:ext cx="43" cy="135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3" name="ZoneTexte 2"/>
              <p:cNvSpPr txBox="1"/>
              <p:nvPr/>
            </p:nvSpPr>
            <p:spPr>
              <a:xfrm>
                <a:off x="734061" y="4970145"/>
                <a:ext cx="28151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smtClean="0"/>
                  <a:t>données d’observation</a:t>
                </a:r>
                <a:endParaRPr lang="fr-FR" sz="2000"/>
              </a:p>
            </p:txBody>
          </p:sp>
        </p:grpSp>
        <p:grpSp>
          <p:nvGrpSpPr>
            <p:cNvPr id="85" name="Groupe 84"/>
            <p:cNvGrpSpPr/>
            <p:nvPr/>
          </p:nvGrpSpPr>
          <p:grpSpPr>
            <a:xfrm>
              <a:off x="4101071" y="4665345"/>
              <a:ext cx="4872031" cy="2139315"/>
              <a:chOff x="4101071" y="4680585"/>
              <a:chExt cx="4872031" cy="2139315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4101071" y="5040098"/>
                <a:ext cx="4830340" cy="1779802"/>
                <a:chOff x="2286000" y="4873411"/>
                <a:chExt cx="4830340" cy="1779802"/>
              </a:xfrm>
            </p:grpSpPr>
            <p:sp>
              <p:nvSpPr>
                <p:cNvPr id="16" name="Line 33"/>
                <p:cNvSpPr>
                  <a:spLocks noChangeShapeType="1"/>
                </p:cNvSpPr>
                <p:nvPr/>
              </p:nvSpPr>
              <p:spPr bwMode="auto">
                <a:xfrm>
                  <a:off x="2286000" y="6507163"/>
                  <a:ext cx="3582988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620963" y="5062538"/>
                  <a:ext cx="0" cy="1590675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5549900" y="6083300"/>
                  <a:ext cx="300038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/>
                    <a:t>u</a:t>
                  </a:r>
                </a:p>
              </p:txBody>
            </p:sp>
            <p:sp>
              <p:nvSpPr>
                <p:cNvPr id="1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606675" y="4891088"/>
                  <a:ext cx="617538" cy="3667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/>
                    <a:t>V(u)</a:t>
                  </a:r>
                </a:p>
              </p:txBody>
            </p:sp>
            <p:grpSp>
              <p:nvGrpSpPr>
                <p:cNvPr id="20" name="Group 49"/>
                <p:cNvGrpSpPr>
                  <a:grpSpLocks/>
                </p:cNvGrpSpPr>
                <p:nvPr/>
              </p:nvGrpSpPr>
              <p:grpSpPr bwMode="auto">
                <a:xfrm>
                  <a:off x="2644775" y="5307013"/>
                  <a:ext cx="3265488" cy="1231900"/>
                  <a:chOff x="3511" y="2642"/>
                  <a:chExt cx="1273" cy="537"/>
                </a:xfrm>
              </p:grpSpPr>
              <p:sp>
                <p:nvSpPr>
                  <p:cNvPr id="45" name="Freeform 50"/>
                  <p:cNvSpPr>
                    <a:spLocks/>
                  </p:cNvSpPr>
                  <p:nvPr/>
                </p:nvSpPr>
                <p:spPr bwMode="auto">
                  <a:xfrm>
                    <a:off x="3511" y="2642"/>
                    <a:ext cx="439" cy="531"/>
                  </a:xfrm>
                  <a:custGeom>
                    <a:avLst/>
                    <a:gdLst>
                      <a:gd name="T0" fmla="*/ 0 w 439"/>
                      <a:gd name="T1" fmla="*/ 0 h 439"/>
                      <a:gd name="T2" fmla="*/ 174 w 439"/>
                      <a:gd name="T3" fmla="*/ 238 h 439"/>
                      <a:gd name="T4" fmla="*/ 320 w 439"/>
                      <a:gd name="T5" fmla="*/ 899 h 439"/>
                      <a:gd name="T6" fmla="*/ 439 w 439"/>
                      <a:gd name="T7" fmla="*/ 1663 h 43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39" h="439">
                        <a:moveTo>
                          <a:pt x="0" y="0"/>
                        </a:moveTo>
                        <a:cubicBezTo>
                          <a:pt x="60" y="12"/>
                          <a:pt x="121" y="24"/>
                          <a:pt x="174" y="64"/>
                        </a:cubicBezTo>
                        <a:cubicBezTo>
                          <a:pt x="227" y="104"/>
                          <a:pt x="276" y="175"/>
                          <a:pt x="320" y="237"/>
                        </a:cubicBezTo>
                        <a:cubicBezTo>
                          <a:pt x="364" y="299"/>
                          <a:pt x="401" y="369"/>
                          <a:pt x="439" y="439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" name="Freeform 51"/>
                  <p:cNvSpPr>
                    <a:spLocks/>
                  </p:cNvSpPr>
                  <p:nvPr/>
                </p:nvSpPr>
                <p:spPr bwMode="auto">
                  <a:xfrm>
                    <a:off x="3943" y="3061"/>
                    <a:ext cx="430" cy="112"/>
                  </a:xfrm>
                  <a:custGeom>
                    <a:avLst/>
                    <a:gdLst>
                      <a:gd name="T0" fmla="*/ 0 w 430"/>
                      <a:gd name="T1" fmla="*/ 102 h 112"/>
                      <a:gd name="T2" fmla="*/ 199 w 430"/>
                      <a:gd name="T3" fmla="*/ 2 h 112"/>
                      <a:gd name="T4" fmla="*/ 430 w 430"/>
                      <a:gd name="T5" fmla="*/ 112 h 11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112">
                        <a:moveTo>
                          <a:pt x="0" y="102"/>
                        </a:moveTo>
                        <a:cubicBezTo>
                          <a:pt x="33" y="85"/>
                          <a:pt x="127" y="0"/>
                          <a:pt x="199" y="2"/>
                        </a:cubicBezTo>
                        <a:cubicBezTo>
                          <a:pt x="271" y="4"/>
                          <a:pt x="382" y="89"/>
                          <a:pt x="430" y="11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" name="Freeform 52"/>
                  <p:cNvSpPr>
                    <a:spLocks/>
                  </p:cNvSpPr>
                  <p:nvPr/>
                </p:nvSpPr>
                <p:spPr bwMode="auto">
                  <a:xfrm>
                    <a:off x="4354" y="3107"/>
                    <a:ext cx="430" cy="72"/>
                  </a:xfrm>
                  <a:custGeom>
                    <a:avLst/>
                    <a:gdLst>
                      <a:gd name="T0" fmla="*/ 0 w 430"/>
                      <a:gd name="T1" fmla="*/ 62 h 72"/>
                      <a:gd name="T2" fmla="*/ 190 w 430"/>
                      <a:gd name="T3" fmla="*/ 2 h 72"/>
                      <a:gd name="T4" fmla="*/ 430 w 430"/>
                      <a:gd name="T5" fmla="*/ 72 h 7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72">
                        <a:moveTo>
                          <a:pt x="0" y="62"/>
                        </a:moveTo>
                        <a:cubicBezTo>
                          <a:pt x="32" y="52"/>
                          <a:pt x="118" y="0"/>
                          <a:pt x="190" y="2"/>
                        </a:cubicBezTo>
                        <a:cubicBezTo>
                          <a:pt x="262" y="4"/>
                          <a:pt x="380" y="57"/>
                          <a:pt x="430" y="7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" name="Group 57"/>
                <p:cNvGrpSpPr>
                  <a:grpSpLocks/>
                </p:cNvGrpSpPr>
                <p:nvPr/>
              </p:nvGrpSpPr>
              <p:grpSpPr bwMode="auto">
                <a:xfrm>
                  <a:off x="2649538" y="5297488"/>
                  <a:ext cx="1727200" cy="1231900"/>
                  <a:chOff x="3511" y="2642"/>
                  <a:chExt cx="1273" cy="537"/>
                </a:xfrm>
              </p:grpSpPr>
              <p:sp>
                <p:nvSpPr>
                  <p:cNvPr id="42" name="Freeform 58"/>
                  <p:cNvSpPr>
                    <a:spLocks/>
                  </p:cNvSpPr>
                  <p:nvPr/>
                </p:nvSpPr>
                <p:spPr bwMode="auto">
                  <a:xfrm>
                    <a:off x="3511" y="2642"/>
                    <a:ext cx="439" cy="531"/>
                  </a:xfrm>
                  <a:custGeom>
                    <a:avLst/>
                    <a:gdLst>
                      <a:gd name="T0" fmla="*/ 0 w 439"/>
                      <a:gd name="T1" fmla="*/ 0 h 439"/>
                      <a:gd name="T2" fmla="*/ 174 w 439"/>
                      <a:gd name="T3" fmla="*/ 238 h 439"/>
                      <a:gd name="T4" fmla="*/ 320 w 439"/>
                      <a:gd name="T5" fmla="*/ 899 h 439"/>
                      <a:gd name="T6" fmla="*/ 439 w 439"/>
                      <a:gd name="T7" fmla="*/ 1663 h 43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39" h="439">
                        <a:moveTo>
                          <a:pt x="0" y="0"/>
                        </a:moveTo>
                        <a:cubicBezTo>
                          <a:pt x="60" y="12"/>
                          <a:pt x="121" y="24"/>
                          <a:pt x="174" y="64"/>
                        </a:cubicBezTo>
                        <a:cubicBezTo>
                          <a:pt x="227" y="104"/>
                          <a:pt x="276" y="175"/>
                          <a:pt x="320" y="237"/>
                        </a:cubicBezTo>
                        <a:cubicBezTo>
                          <a:pt x="364" y="299"/>
                          <a:pt x="401" y="369"/>
                          <a:pt x="439" y="439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" name="Freeform 59"/>
                  <p:cNvSpPr>
                    <a:spLocks/>
                  </p:cNvSpPr>
                  <p:nvPr/>
                </p:nvSpPr>
                <p:spPr bwMode="auto">
                  <a:xfrm>
                    <a:off x="3943" y="3061"/>
                    <a:ext cx="430" cy="112"/>
                  </a:xfrm>
                  <a:custGeom>
                    <a:avLst/>
                    <a:gdLst>
                      <a:gd name="T0" fmla="*/ 0 w 430"/>
                      <a:gd name="T1" fmla="*/ 102 h 112"/>
                      <a:gd name="T2" fmla="*/ 199 w 430"/>
                      <a:gd name="T3" fmla="*/ 2 h 112"/>
                      <a:gd name="T4" fmla="*/ 430 w 430"/>
                      <a:gd name="T5" fmla="*/ 112 h 11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112">
                        <a:moveTo>
                          <a:pt x="0" y="102"/>
                        </a:moveTo>
                        <a:cubicBezTo>
                          <a:pt x="33" y="85"/>
                          <a:pt x="127" y="0"/>
                          <a:pt x="199" y="2"/>
                        </a:cubicBezTo>
                        <a:cubicBezTo>
                          <a:pt x="271" y="4"/>
                          <a:pt x="382" y="89"/>
                          <a:pt x="430" y="11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" name="Freeform 60"/>
                  <p:cNvSpPr>
                    <a:spLocks/>
                  </p:cNvSpPr>
                  <p:nvPr/>
                </p:nvSpPr>
                <p:spPr bwMode="auto">
                  <a:xfrm>
                    <a:off x="4354" y="3107"/>
                    <a:ext cx="430" cy="72"/>
                  </a:xfrm>
                  <a:custGeom>
                    <a:avLst/>
                    <a:gdLst>
                      <a:gd name="T0" fmla="*/ 0 w 430"/>
                      <a:gd name="T1" fmla="*/ 62 h 72"/>
                      <a:gd name="T2" fmla="*/ 190 w 430"/>
                      <a:gd name="T3" fmla="*/ 2 h 72"/>
                      <a:gd name="T4" fmla="*/ 430 w 430"/>
                      <a:gd name="T5" fmla="*/ 72 h 7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72">
                        <a:moveTo>
                          <a:pt x="0" y="62"/>
                        </a:moveTo>
                        <a:cubicBezTo>
                          <a:pt x="32" y="52"/>
                          <a:pt x="118" y="0"/>
                          <a:pt x="190" y="2"/>
                        </a:cubicBezTo>
                        <a:cubicBezTo>
                          <a:pt x="262" y="4"/>
                          <a:pt x="380" y="57"/>
                          <a:pt x="430" y="7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" name="Group 61"/>
                <p:cNvGrpSpPr>
                  <a:grpSpLocks/>
                </p:cNvGrpSpPr>
                <p:nvPr/>
              </p:nvGrpSpPr>
              <p:grpSpPr bwMode="auto">
                <a:xfrm>
                  <a:off x="2654300" y="5302250"/>
                  <a:ext cx="3846513" cy="1231900"/>
                  <a:chOff x="3511" y="2642"/>
                  <a:chExt cx="1273" cy="537"/>
                </a:xfrm>
              </p:grpSpPr>
              <p:sp>
                <p:nvSpPr>
                  <p:cNvPr id="39" name="Freeform 62"/>
                  <p:cNvSpPr>
                    <a:spLocks/>
                  </p:cNvSpPr>
                  <p:nvPr/>
                </p:nvSpPr>
                <p:spPr bwMode="auto">
                  <a:xfrm>
                    <a:off x="3511" y="2642"/>
                    <a:ext cx="439" cy="531"/>
                  </a:xfrm>
                  <a:custGeom>
                    <a:avLst/>
                    <a:gdLst>
                      <a:gd name="T0" fmla="*/ 0 w 439"/>
                      <a:gd name="T1" fmla="*/ 0 h 439"/>
                      <a:gd name="T2" fmla="*/ 174 w 439"/>
                      <a:gd name="T3" fmla="*/ 238 h 439"/>
                      <a:gd name="T4" fmla="*/ 320 w 439"/>
                      <a:gd name="T5" fmla="*/ 899 h 439"/>
                      <a:gd name="T6" fmla="*/ 439 w 439"/>
                      <a:gd name="T7" fmla="*/ 1663 h 43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39" h="439">
                        <a:moveTo>
                          <a:pt x="0" y="0"/>
                        </a:moveTo>
                        <a:cubicBezTo>
                          <a:pt x="60" y="12"/>
                          <a:pt x="121" y="24"/>
                          <a:pt x="174" y="64"/>
                        </a:cubicBezTo>
                        <a:cubicBezTo>
                          <a:pt x="227" y="104"/>
                          <a:pt x="276" y="175"/>
                          <a:pt x="320" y="237"/>
                        </a:cubicBezTo>
                        <a:cubicBezTo>
                          <a:pt x="364" y="299"/>
                          <a:pt x="401" y="369"/>
                          <a:pt x="439" y="439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" name="Freeform 63"/>
                  <p:cNvSpPr>
                    <a:spLocks/>
                  </p:cNvSpPr>
                  <p:nvPr/>
                </p:nvSpPr>
                <p:spPr bwMode="auto">
                  <a:xfrm>
                    <a:off x="3943" y="3061"/>
                    <a:ext cx="430" cy="112"/>
                  </a:xfrm>
                  <a:custGeom>
                    <a:avLst/>
                    <a:gdLst>
                      <a:gd name="T0" fmla="*/ 0 w 430"/>
                      <a:gd name="T1" fmla="*/ 102 h 112"/>
                      <a:gd name="T2" fmla="*/ 199 w 430"/>
                      <a:gd name="T3" fmla="*/ 2 h 112"/>
                      <a:gd name="T4" fmla="*/ 430 w 430"/>
                      <a:gd name="T5" fmla="*/ 112 h 11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112">
                        <a:moveTo>
                          <a:pt x="0" y="102"/>
                        </a:moveTo>
                        <a:cubicBezTo>
                          <a:pt x="33" y="85"/>
                          <a:pt x="127" y="0"/>
                          <a:pt x="199" y="2"/>
                        </a:cubicBezTo>
                        <a:cubicBezTo>
                          <a:pt x="271" y="4"/>
                          <a:pt x="382" y="89"/>
                          <a:pt x="430" y="11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" name="Freeform 64"/>
                  <p:cNvSpPr>
                    <a:spLocks/>
                  </p:cNvSpPr>
                  <p:nvPr/>
                </p:nvSpPr>
                <p:spPr bwMode="auto">
                  <a:xfrm>
                    <a:off x="4354" y="3107"/>
                    <a:ext cx="430" cy="72"/>
                  </a:xfrm>
                  <a:custGeom>
                    <a:avLst/>
                    <a:gdLst>
                      <a:gd name="T0" fmla="*/ 0 w 430"/>
                      <a:gd name="T1" fmla="*/ 62 h 72"/>
                      <a:gd name="T2" fmla="*/ 190 w 430"/>
                      <a:gd name="T3" fmla="*/ 2 h 72"/>
                      <a:gd name="T4" fmla="*/ 430 w 430"/>
                      <a:gd name="T5" fmla="*/ 72 h 7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72">
                        <a:moveTo>
                          <a:pt x="0" y="62"/>
                        </a:moveTo>
                        <a:cubicBezTo>
                          <a:pt x="32" y="52"/>
                          <a:pt x="118" y="0"/>
                          <a:pt x="190" y="2"/>
                        </a:cubicBezTo>
                        <a:cubicBezTo>
                          <a:pt x="262" y="4"/>
                          <a:pt x="380" y="57"/>
                          <a:pt x="430" y="7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" name="Group 35"/>
                <p:cNvGrpSpPr>
                  <a:grpSpLocks/>
                </p:cNvGrpSpPr>
                <p:nvPr/>
              </p:nvGrpSpPr>
              <p:grpSpPr bwMode="auto">
                <a:xfrm>
                  <a:off x="2620963" y="5311775"/>
                  <a:ext cx="2917825" cy="1231900"/>
                  <a:chOff x="3511" y="2642"/>
                  <a:chExt cx="1273" cy="537"/>
                </a:xfrm>
              </p:grpSpPr>
              <p:sp>
                <p:nvSpPr>
                  <p:cNvPr id="36" name="Freeform 36"/>
                  <p:cNvSpPr>
                    <a:spLocks/>
                  </p:cNvSpPr>
                  <p:nvPr/>
                </p:nvSpPr>
                <p:spPr bwMode="auto">
                  <a:xfrm>
                    <a:off x="3511" y="2642"/>
                    <a:ext cx="439" cy="531"/>
                  </a:xfrm>
                  <a:custGeom>
                    <a:avLst/>
                    <a:gdLst>
                      <a:gd name="T0" fmla="*/ 0 w 439"/>
                      <a:gd name="T1" fmla="*/ 0 h 439"/>
                      <a:gd name="T2" fmla="*/ 174 w 439"/>
                      <a:gd name="T3" fmla="*/ 238 h 439"/>
                      <a:gd name="T4" fmla="*/ 320 w 439"/>
                      <a:gd name="T5" fmla="*/ 899 h 439"/>
                      <a:gd name="T6" fmla="*/ 439 w 439"/>
                      <a:gd name="T7" fmla="*/ 1663 h 43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39" h="439">
                        <a:moveTo>
                          <a:pt x="0" y="0"/>
                        </a:moveTo>
                        <a:cubicBezTo>
                          <a:pt x="60" y="12"/>
                          <a:pt x="121" y="24"/>
                          <a:pt x="174" y="64"/>
                        </a:cubicBezTo>
                        <a:cubicBezTo>
                          <a:pt x="227" y="104"/>
                          <a:pt x="276" y="175"/>
                          <a:pt x="320" y="237"/>
                        </a:cubicBezTo>
                        <a:cubicBezTo>
                          <a:pt x="364" y="299"/>
                          <a:pt x="401" y="369"/>
                          <a:pt x="439" y="439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chemeClr val="accent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" name="Freeform 37"/>
                  <p:cNvSpPr>
                    <a:spLocks/>
                  </p:cNvSpPr>
                  <p:nvPr/>
                </p:nvSpPr>
                <p:spPr bwMode="auto">
                  <a:xfrm>
                    <a:off x="3943" y="3061"/>
                    <a:ext cx="430" cy="112"/>
                  </a:xfrm>
                  <a:custGeom>
                    <a:avLst/>
                    <a:gdLst>
                      <a:gd name="T0" fmla="*/ 0 w 430"/>
                      <a:gd name="T1" fmla="*/ 102 h 112"/>
                      <a:gd name="T2" fmla="*/ 199 w 430"/>
                      <a:gd name="T3" fmla="*/ 2 h 112"/>
                      <a:gd name="T4" fmla="*/ 430 w 430"/>
                      <a:gd name="T5" fmla="*/ 112 h 11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112">
                        <a:moveTo>
                          <a:pt x="0" y="102"/>
                        </a:moveTo>
                        <a:cubicBezTo>
                          <a:pt x="33" y="85"/>
                          <a:pt x="127" y="0"/>
                          <a:pt x="199" y="2"/>
                        </a:cubicBezTo>
                        <a:cubicBezTo>
                          <a:pt x="271" y="4"/>
                          <a:pt x="382" y="89"/>
                          <a:pt x="430" y="112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chemeClr val="accent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" name="Freeform 38"/>
                  <p:cNvSpPr>
                    <a:spLocks/>
                  </p:cNvSpPr>
                  <p:nvPr/>
                </p:nvSpPr>
                <p:spPr bwMode="auto">
                  <a:xfrm>
                    <a:off x="4354" y="3107"/>
                    <a:ext cx="430" cy="72"/>
                  </a:xfrm>
                  <a:custGeom>
                    <a:avLst/>
                    <a:gdLst>
                      <a:gd name="T0" fmla="*/ 0 w 430"/>
                      <a:gd name="T1" fmla="*/ 62 h 72"/>
                      <a:gd name="T2" fmla="*/ 190 w 430"/>
                      <a:gd name="T3" fmla="*/ 2 h 72"/>
                      <a:gd name="T4" fmla="*/ 430 w 430"/>
                      <a:gd name="T5" fmla="*/ 72 h 7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72">
                        <a:moveTo>
                          <a:pt x="0" y="62"/>
                        </a:moveTo>
                        <a:cubicBezTo>
                          <a:pt x="32" y="52"/>
                          <a:pt x="118" y="0"/>
                          <a:pt x="190" y="2"/>
                        </a:cubicBezTo>
                        <a:cubicBezTo>
                          <a:pt x="262" y="4"/>
                          <a:pt x="380" y="57"/>
                          <a:pt x="430" y="72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chemeClr val="accent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24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4203065" y="4873411"/>
                  <a:ext cx="2913275" cy="13256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 smtClean="0"/>
                    <a:t>le meilleur ajustement</a:t>
                  </a:r>
                </a:p>
                <a:p>
                  <a:r>
                    <a:rPr lang="fr-FR" altLang="fr-FR" sz="1600" smtClean="0"/>
                    <a:t>(en bleu)</a:t>
                  </a:r>
                  <a:endParaRPr lang="fr-FR" altLang="fr-FR" sz="1600"/>
                </a:p>
                <a:p>
                  <a:r>
                    <a:rPr lang="fr-FR" altLang="fr-FR" sz="1600" smtClean="0"/>
                    <a:t>permet d’estimer le </a:t>
                  </a:r>
                </a:p>
                <a:p>
                  <a:r>
                    <a:rPr lang="fr-FR" altLang="fr-FR" sz="1600" smtClean="0"/>
                    <a:t>diametre angulaire</a:t>
                  </a:r>
                </a:p>
                <a:p>
                  <a:r>
                    <a:rPr lang="fr-FR" altLang="fr-FR" sz="1600" smtClean="0"/>
                    <a:t>du MODELE disque uniforme</a:t>
                  </a:r>
                  <a:endParaRPr lang="fr-FR" altLang="fr-FR" sz="1600"/>
                </a:p>
              </p:txBody>
            </p:sp>
            <p:grpSp>
              <p:nvGrpSpPr>
                <p:cNvPr id="25" name="Group 53"/>
                <p:cNvGrpSpPr>
                  <a:grpSpLocks/>
                </p:cNvGrpSpPr>
                <p:nvPr/>
              </p:nvGrpSpPr>
              <p:grpSpPr bwMode="auto">
                <a:xfrm>
                  <a:off x="2654300" y="5287963"/>
                  <a:ext cx="2206625" cy="1231900"/>
                  <a:chOff x="3511" y="2642"/>
                  <a:chExt cx="1273" cy="537"/>
                </a:xfrm>
              </p:grpSpPr>
              <p:sp>
                <p:nvSpPr>
                  <p:cNvPr id="33" name="Freeform 54"/>
                  <p:cNvSpPr>
                    <a:spLocks/>
                  </p:cNvSpPr>
                  <p:nvPr/>
                </p:nvSpPr>
                <p:spPr bwMode="auto">
                  <a:xfrm>
                    <a:off x="3511" y="2642"/>
                    <a:ext cx="439" cy="531"/>
                  </a:xfrm>
                  <a:custGeom>
                    <a:avLst/>
                    <a:gdLst>
                      <a:gd name="T0" fmla="*/ 0 w 439"/>
                      <a:gd name="T1" fmla="*/ 0 h 439"/>
                      <a:gd name="T2" fmla="*/ 174 w 439"/>
                      <a:gd name="T3" fmla="*/ 238 h 439"/>
                      <a:gd name="T4" fmla="*/ 320 w 439"/>
                      <a:gd name="T5" fmla="*/ 899 h 439"/>
                      <a:gd name="T6" fmla="*/ 439 w 439"/>
                      <a:gd name="T7" fmla="*/ 1663 h 43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39" h="439">
                        <a:moveTo>
                          <a:pt x="0" y="0"/>
                        </a:moveTo>
                        <a:cubicBezTo>
                          <a:pt x="60" y="12"/>
                          <a:pt x="121" y="24"/>
                          <a:pt x="174" y="64"/>
                        </a:cubicBezTo>
                        <a:cubicBezTo>
                          <a:pt x="227" y="104"/>
                          <a:pt x="276" y="175"/>
                          <a:pt x="320" y="237"/>
                        </a:cubicBezTo>
                        <a:cubicBezTo>
                          <a:pt x="364" y="299"/>
                          <a:pt x="401" y="369"/>
                          <a:pt x="439" y="439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" name="Freeform 55"/>
                  <p:cNvSpPr>
                    <a:spLocks/>
                  </p:cNvSpPr>
                  <p:nvPr/>
                </p:nvSpPr>
                <p:spPr bwMode="auto">
                  <a:xfrm>
                    <a:off x="3943" y="3061"/>
                    <a:ext cx="430" cy="112"/>
                  </a:xfrm>
                  <a:custGeom>
                    <a:avLst/>
                    <a:gdLst>
                      <a:gd name="T0" fmla="*/ 0 w 430"/>
                      <a:gd name="T1" fmla="*/ 102 h 112"/>
                      <a:gd name="T2" fmla="*/ 199 w 430"/>
                      <a:gd name="T3" fmla="*/ 2 h 112"/>
                      <a:gd name="T4" fmla="*/ 430 w 430"/>
                      <a:gd name="T5" fmla="*/ 112 h 11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112">
                        <a:moveTo>
                          <a:pt x="0" y="102"/>
                        </a:moveTo>
                        <a:cubicBezTo>
                          <a:pt x="33" y="85"/>
                          <a:pt x="127" y="0"/>
                          <a:pt x="199" y="2"/>
                        </a:cubicBezTo>
                        <a:cubicBezTo>
                          <a:pt x="271" y="4"/>
                          <a:pt x="382" y="89"/>
                          <a:pt x="430" y="11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" name="Freeform 56"/>
                  <p:cNvSpPr>
                    <a:spLocks/>
                  </p:cNvSpPr>
                  <p:nvPr/>
                </p:nvSpPr>
                <p:spPr bwMode="auto">
                  <a:xfrm>
                    <a:off x="4354" y="3107"/>
                    <a:ext cx="430" cy="72"/>
                  </a:xfrm>
                  <a:custGeom>
                    <a:avLst/>
                    <a:gdLst>
                      <a:gd name="T0" fmla="*/ 0 w 430"/>
                      <a:gd name="T1" fmla="*/ 62 h 72"/>
                      <a:gd name="T2" fmla="*/ 190 w 430"/>
                      <a:gd name="T3" fmla="*/ 2 h 72"/>
                      <a:gd name="T4" fmla="*/ 430 w 430"/>
                      <a:gd name="T5" fmla="*/ 72 h 7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0" h="72">
                        <a:moveTo>
                          <a:pt x="0" y="62"/>
                        </a:moveTo>
                        <a:cubicBezTo>
                          <a:pt x="32" y="52"/>
                          <a:pt x="118" y="0"/>
                          <a:pt x="190" y="2"/>
                        </a:cubicBezTo>
                        <a:cubicBezTo>
                          <a:pt x="262" y="4"/>
                          <a:pt x="380" y="57"/>
                          <a:pt x="430" y="7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6" name="Group 66"/>
                <p:cNvGrpSpPr>
                  <a:grpSpLocks/>
                </p:cNvGrpSpPr>
                <p:nvPr/>
              </p:nvGrpSpPr>
              <p:grpSpPr bwMode="auto">
                <a:xfrm>
                  <a:off x="2801938" y="5270500"/>
                  <a:ext cx="1279525" cy="1228725"/>
                  <a:chOff x="1765" y="3320"/>
                  <a:chExt cx="806" cy="774"/>
                </a:xfrm>
              </p:grpSpPr>
              <p:sp>
                <p:nvSpPr>
                  <p:cNvPr id="27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765" y="3320"/>
                    <a:ext cx="27" cy="134"/>
                  </a:xfrm>
                  <a:prstGeom prst="rect">
                    <a:avLst/>
                  </a:prstGeom>
                  <a:solidFill>
                    <a:srgbClr val="CC0066"/>
                  </a:solidFill>
                  <a:ln w="9525">
                    <a:solidFill>
                      <a:srgbClr val="CC006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951" y="3453"/>
                    <a:ext cx="27" cy="155"/>
                  </a:xfrm>
                  <a:prstGeom prst="rect">
                    <a:avLst/>
                  </a:prstGeom>
                  <a:solidFill>
                    <a:srgbClr val="CC0066"/>
                  </a:solidFill>
                  <a:ln w="9525">
                    <a:solidFill>
                      <a:srgbClr val="CC006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29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047" y="3584"/>
                    <a:ext cx="27" cy="192"/>
                  </a:xfrm>
                  <a:prstGeom prst="rect">
                    <a:avLst/>
                  </a:prstGeom>
                  <a:solidFill>
                    <a:srgbClr val="CC0066"/>
                  </a:solidFill>
                  <a:ln w="9525">
                    <a:solidFill>
                      <a:srgbClr val="CC006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0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188" y="3795"/>
                    <a:ext cx="27" cy="275"/>
                  </a:xfrm>
                  <a:prstGeom prst="rect">
                    <a:avLst/>
                  </a:prstGeom>
                  <a:solidFill>
                    <a:srgbClr val="CC0066"/>
                  </a:solidFill>
                  <a:ln w="9525">
                    <a:solidFill>
                      <a:srgbClr val="CC006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1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365" y="3838"/>
                    <a:ext cx="27" cy="256"/>
                  </a:xfrm>
                  <a:prstGeom prst="rect">
                    <a:avLst/>
                  </a:prstGeom>
                  <a:solidFill>
                    <a:srgbClr val="CC0066"/>
                  </a:solidFill>
                  <a:ln w="9525">
                    <a:solidFill>
                      <a:srgbClr val="CC006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3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542" y="3772"/>
                    <a:ext cx="29" cy="292"/>
                  </a:xfrm>
                  <a:prstGeom prst="rect">
                    <a:avLst/>
                  </a:prstGeom>
                  <a:solidFill>
                    <a:srgbClr val="CC0066"/>
                  </a:solidFill>
                  <a:ln w="9525">
                    <a:solidFill>
                      <a:srgbClr val="CC006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  <p:sp>
            <p:nvSpPr>
              <p:cNvPr id="49" name="ZoneTexte 48"/>
              <p:cNvSpPr txBox="1"/>
              <p:nvPr/>
            </p:nvSpPr>
            <p:spPr>
              <a:xfrm>
                <a:off x="4221480" y="4680585"/>
                <a:ext cx="47516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smtClean="0"/>
                  <a:t>exemple avec modèle Disque Uniforme</a:t>
                </a:r>
                <a:endParaRPr lang="fr-FR" sz="2000"/>
              </a:p>
            </p:txBody>
          </p:sp>
          <p:sp>
            <p:nvSpPr>
              <p:cNvPr id="84" name="Ellipse 83"/>
              <p:cNvSpPr/>
              <p:nvPr/>
            </p:nvSpPr>
            <p:spPr bwMode="auto">
              <a:xfrm>
                <a:off x="5274475" y="5050871"/>
                <a:ext cx="599041" cy="599041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2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92207" y="766244"/>
            <a:ext cx="2664512" cy="46166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smtClean="0"/>
              <a:t> interferometrie </a:t>
            </a:r>
            <a:endParaRPr lang="fr-FR" sz="2400"/>
          </a:p>
        </p:txBody>
      </p:sp>
      <p:grpSp>
        <p:nvGrpSpPr>
          <p:cNvPr id="11" name="Groupe 10"/>
          <p:cNvGrpSpPr/>
          <p:nvPr/>
        </p:nvGrpSpPr>
        <p:grpSpPr>
          <a:xfrm>
            <a:off x="3297370" y="1418429"/>
            <a:ext cx="4868640" cy="1935106"/>
            <a:chOff x="2230570" y="1433669"/>
            <a:chExt cx="4868640" cy="1935106"/>
          </a:xfrm>
        </p:grpSpPr>
        <p:sp>
          <p:nvSpPr>
            <p:cNvPr id="3" name="ZoneTexte 2"/>
            <p:cNvSpPr txBox="1"/>
            <p:nvPr/>
          </p:nvSpPr>
          <p:spPr>
            <a:xfrm>
              <a:off x="2866891" y="1433669"/>
              <a:ext cx="1191352" cy="369332"/>
            </a:xfrm>
            <a:prstGeom prst="rect">
              <a:avLst/>
            </a:pr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mtClean="0"/>
                <a:t>interfero</a:t>
              </a:r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118806" y="1433669"/>
              <a:ext cx="901209" cy="369332"/>
            </a:xfrm>
            <a:prstGeom prst="rect">
              <a:avLst/>
            </a:pr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mtClean="0"/>
                <a:t>metrie</a:t>
              </a:r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353907" y="1917777"/>
              <a:ext cx="1673856" cy="369332"/>
            </a:xfrm>
            <a:prstGeom prst="rect">
              <a:avLst/>
            </a:prstGeom>
            <a:noFill/>
            <a:ln w="38100">
              <a:solidFill>
                <a:srgbClr val="FF993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mtClean="0"/>
                <a:t>interferences</a:t>
              </a:r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5088326" y="1917777"/>
              <a:ext cx="1072730" cy="369332"/>
            </a:xfrm>
            <a:prstGeom prst="rect">
              <a:avLst/>
            </a:prstGeom>
            <a:noFill/>
            <a:ln w="38100">
              <a:solidFill>
                <a:srgbClr val="FF993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mtClean="0"/>
                <a:t>mesures</a:t>
              </a:r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230570" y="2907110"/>
              <a:ext cx="4868640" cy="46166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2400" smtClean="0"/>
                <a:t>mesurer à partir d’interferences</a:t>
              </a:r>
              <a:endParaRPr lang="fr-FR" sz="2000"/>
            </a:p>
          </p:txBody>
        </p:sp>
        <p:sp>
          <p:nvSpPr>
            <p:cNvPr id="9" name="Flèche vers le bas 8"/>
            <p:cNvSpPr/>
            <p:nvPr/>
          </p:nvSpPr>
          <p:spPr bwMode="auto">
            <a:xfrm>
              <a:off x="5448252" y="2361084"/>
              <a:ext cx="242316" cy="489204"/>
            </a:xfrm>
            <a:prstGeom prst="downArrow">
              <a:avLst>
                <a:gd name="adj1" fmla="val 50000"/>
                <a:gd name="adj2" fmla="val 53145"/>
              </a:avLst>
            </a:prstGeom>
            <a:solidFill>
              <a:srgbClr val="FFFF00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Flèche vers le bas 9"/>
            <p:cNvSpPr/>
            <p:nvPr/>
          </p:nvSpPr>
          <p:spPr bwMode="auto">
            <a:xfrm>
              <a:off x="3069677" y="2361084"/>
              <a:ext cx="242316" cy="489204"/>
            </a:xfrm>
            <a:prstGeom prst="downArrow">
              <a:avLst>
                <a:gd name="adj1" fmla="val 50000"/>
                <a:gd name="adj2" fmla="val 53145"/>
              </a:avLst>
            </a:prstGeom>
            <a:solidFill>
              <a:srgbClr val="FFFF00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68283" y="3730228"/>
            <a:ext cx="8151590" cy="921842"/>
            <a:chOff x="568283" y="3730228"/>
            <a:chExt cx="8151590" cy="921842"/>
          </a:xfrm>
        </p:grpSpPr>
        <p:sp>
          <p:nvSpPr>
            <p:cNvPr id="12" name="ZoneTexte 11"/>
            <p:cNvSpPr txBox="1"/>
            <p:nvPr/>
          </p:nvSpPr>
          <p:spPr>
            <a:xfrm>
              <a:off x="579120" y="3730228"/>
              <a:ext cx="67249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mtClean="0"/>
                <a:t>interference : influence mutuelle de deux intervenants</a:t>
              </a:r>
              <a:endParaRPr lang="fr-FR" sz="200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68283" y="4251960"/>
              <a:ext cx="8151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mtClean="0"/>
                <a:t>interference : generalement appliqué aux phenomenes ondulatoires</a:t>
              </a:r>
              <a:endParaRPr lang="fr-FR" sz="200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194883" y="4831080"/>
            <a:ext cx="7417415" cy="175432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endParaRPr lang="fr-FR" sz="1600" smtClean="0"/>
          </a:p>
          <a:p>
            <a:r>
              <a:rPr lang="fr-FR" sz="1600"/>
              <a:t> </a:t>
            </a:r>
            <a:r>
              <a:rPr lang="fr-FR" sz="1600" smtClean="0"/>
              <a:t>  </a:t>
            </a:r>
            <a:r>
              <a:rPr lang="fr-FR" sz="2400" smtClean="0"/>
              <a:t>pour nous  il s’agira d’ interferences de la lumière</a:t>
            </a:r>
          </a:p>
          <a:p>
            <a:r>
              <a:rPr lang="fr-FR" sz="2400"/>
              <a:t>	</a:t>
            </a:r>
            <a:r>
              <a:rPr lang="fr-FR" sz="2400" smtClean="0"/>
              <a:t>pour laquelle nous adoptons </a:t>
            </a:r>
          </a:p>
          <a:p>
            <a:r>
              <a:rPr lang="fr-FR" sz="2400"/>
              <a:t>	</a:t>
            </a:r>
            <a:r>
              <a:rPr lang="fr-FR" sz="2400" smtClean="0"/>
              <a:t>le modèle des ondes electromagnetiques </a:t>
            </a:r>
            <a:endParaRPr lang="fr-FR" sz="1600" smtClean="0"/>
          </a:p>
          <a:p>
            <a:r>
              <a:rPr lang="fr-FR" sz="2000" smtClean="0"/>
              <a:t>  </a:t>
            </a:r>
            <a:endParaRPr lang="fr-FR" sz="2000"/>
          </a:p>
        </p:txBody>
      </p:sp>
      <p:sp>
        <p:nvSpPr>
          <p:cNvPr id="16" name="Rectangle 2"/>
          <p:cNvSpPr txBox="1">
            <a:spLocks noChangeAspect="1" noChangeArrowheads="1"/>
          </p:cNvSpPr>
          <p:nvPr/>
        </p:nvSpPr>
        <p:spPr bwMode="auto">
          <a:xfrm>
            <a:off x="249238" y="704850"/>
            <a:ext cx="3644900" cy="52863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fr-FR" altLang="fr-FR" sz="2800" kern="0" smtClean="0"/>
              <a:t>des mots spécifiques</a:t>
            </a:r>
            <a:endParaRPr lang="fr-FR" altLang="fr-FR" sz="1800" kern="0">
              <a:solidFill>
                <a:schemeClr val="tx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72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2250" y="550863"/>
            <a:ext cx="8377238" cy="608012"/>
          </a:xfr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86749" tIns="43375" rIns="86749" bIns="43375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3000" smtClean="0">
                <a:latin typeface="Comic Sans MS" pitchFamily="66" charset="0"/>
              </a:rPr>
              <a:t>exemples de courbes de visibilités théoriques</a:t>
            </a:r>
          </a:p>
        </p:txBody>
      </p:sp>
      <p:grpSp>
        <p:nvGrpSpPr>
          <p:cNvPr id="350528" name="Group 1344"/>
          <p:cNvGrpSpPr>
            <a:grpSpLocks/>
          </p:cNvGrpSpPr>
          <p:nvPr/>
        </p:nvGrpSpPr>
        <p:grpSpPr bwMode="auto">
          <a:xfrm>
            <a:off x="2262188" y="1276350"/>
            <a:ext cx="1728787" cy="2503488"/>
            <a:chOff x="1425" y="804"/>
            <a:chExt cx="1089" cy="1577"/>
          </a:xfrm>
        </p:grpSpPr>
        <p:grpSp>
          <p:nvGrpSpPr>
            <p:cNvPr id="129173" name="Group 1033"/>
            <p:cNvGrpSpPr>
              <a:grpSpLocks/>
            </p:cNvGrpSpPr>
            <p:nvPr/>
          </p:nvGrpSpPr>
          <p:grpSpPr bwMode="auto">
            <a:xfrm>
              <a:off x="1576" y="804"/>
              <a:ext cx="747" cy="663"/>
              <a:chOff x="1576" y="2307"/>
              <a:chExt cx="747" cy="663"/>
            </a:xfrm>
          </p:grpSpPr>
          <p:grpSp>
            <p:nvGrpSpPr>
              <p:cNvPr id="129186" name="Group 1034"/>
              <p:cNvGrpSpPr>
                <a:grpSpLocks/>
              </p:cNvGrpSpPr>
              <p:nvPr/>
            </p:nvGrpSpPr>
            <p:grpSpPr bwMode="auto">
              <a:xfrm>
                <a:off x="1576" y="2307"/>
                <a:ext cx="747" cy="663"/>
                <a:chOff x="1675" y="2307"/>
                <a:chExt cx="747" cy="663"/>
              </a:xfrm>
            </p:grpSpPr>
            <p:grpSp>
              <p:nvGrpSpPr>
                <p:cNvPr id="129188" name="Group 1035"/>
                <p:cNvGrpSpPr>
                  <a:grpSpLocks/>
                </p:cNvGrpSpPr>
                <p:nvPr/>
              </p:nvGrpSpPr>
              <p:grpSpPr bwMode="auto">
                <a:xfrm>
                  <a:off x="1675" y="2535"/>
                  <a:ext cx="747" cy="231"/>
                  <a:chOff x="1765" y="2535"/>
                  <a:chExt cx="747" cy="231"/>
                </a:xfrm>
              </p:grpSpPr>
              <p:sp>
                <p:nvSpPr>
                  <p:cNvPr id="129192" name="Line 1036"/>
                  <p:cNvSpPr>
                    <a:spLocks noChangeShapeType="1"/>
                  </p:cNvSpPr>
                  <p:nvPr/>
                </p:nvSpPr>
                <p:spPr bwMode="auto">
                  <a:xfrm>
                    <a:off x="1765" y="2755"/>
                    <a:ext cx="65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93" name="Text Box 10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7" y="2535"/>
                    <a:ext cx="20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a</a:t>
                    </a:r>
                  </a:p>
                </p:txBody>
              </p:sp>
            </p:grpSp>
            <p:grpSp>
              <p:nvGrpSpPr>
                <p:cNvPr id="129189" name="Group 1038"/>
                <p:cNvGrpSpPr>
                  <a:grpSpLocks/>
                </p:cNvGrpSpPr>
                <p:nvPr/>
              </p:nvGrpSpPr>
              <p:grpSpPr bwMode="auto">
                <a:xfrm>
                  <a:off x="1977" y="2307"/>
                  <a:ext cx="193" cy="663"/>
                  <a:chOff x="1977" y="2307"/>
                  <a:chExt cx="193" cy="663"/>
                </a:xfrm>
              </p:grpSpPr>
              <p:sp>
                <p:nvSpPr>
                  <p:cNvPr id="129190" name="Line 10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91" name="Text Box 10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07"/>
                    <a:ext cx="19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b</a:t>
                    </a:r>
                  </a:p>
                </p:txBody>
              </p:sp>
            </p:grpSp>
          </p:grpSp>
          <p:sp>
            <p:nvSpPr>
              <p:cNvPr id="129187" name="Oval 1041"/>
              <p:cNvSpPr>
                <a:spLocks noChangeArrowheads="1"/>
              </p:cNvSpPr>
              <p:nvPr/>
            </p:nvSpPr>
            <p:spPr bwMode="auto">
              <a:xfrm>
                <a:off x="1839" y="270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129174" name="Group 1072"/>
            <p:cNvGrpSpPr>
              <a:grpSpLocks/>
            </p:cNvGrpSpPr>
            <p:nvPr/>
          </p:nvGrpSpPr>
          <p:grpSpPr bwMode="auto">
            <a:xfrm>
              <a:off x="1425" y="1517"/>
              <a:ext cx="1089" cy="864"/>
              <a:chOff x="1425" y="3020"/>
              <a:chExt cx="1089" cy="864"/>
            </a:xfrm>
          </p:grpSpPr>
          <p:grpSp>
            <p:nvGrpSpPr>
              <p:cNvPr id="129175" name="Group 1073"/>
              <p:cNvGrpSpPr>
                <a:grpSpLocks/>
              </p:cNvGrpSpPr>
              <p:nvPr/>
            </p:nvGrpSpPr>
            <p:grpSpPr bwMode="auto">
              <a:xfrm>
                <a:off x="1425" y="3020"/>
                <a:ext cx="1082" cy="864"/>
                <a:chOff x="1515" y="3020"/>
                <a:chExt cx="1082" cy="864"/>
              </a:xfrm>
            </p:grpSpPr>
            <p:sp>
              <p:nvSpPr>
                <p:cNvPr id="129179" name="Line 1074"/>
                <p:cNvSpPr>
                  <a:spLocks noChangeShapeType="1"/>
                </p:cNvSpPr>
                <p:nvPr/>
              </p:nvSpPr>
              <p:spPr bwMode="auto">
                <a:xfrm>
                  <a:off x="1681" y="3679"/>
                  <a:ext cx="85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180" name="Text Box 1075"/>
                <p:cNvSpPr txBox="1">
                  <a:spLocks noChangeArrowheads="1"/>
                </p:cNvSpPr>
                <p:nvPr/>
              </p:nvSpPr>
              <p:spPr bwMode="auto">
                <a:xfrm>
                  <a:off x="2268" y="3653"/>
                  <a:ext cx="3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>
                      <a:latin typeface="Symbol" pitchFamily="18" charset="2"/>
                    </a:rPr>
                    <a:t>B/l</a:t>
                  </a:r>
                </a:p>
              </p:txBody>
            </p:sp>
            <p:grpSp>
              <p:nvGrpSpPr>
                <p:cNvPr id="129181" name="Group 1076"/>
                <p:cNvGrpSpPr>
                  <a:grpSpLocks/>
                </p:cNvGrpSpPr>
                <p:nvPr/>
              </p:nvGrpSpPr>
              <p:grpSpPr bwMode="auto">
                <a:xfrm>
                  <a:off x="1677" y="3020"/>
                  <a:ext cx="519" cy="658"/>
                  <a:chOff x="1977" y="2312"/>
                  <a:chExt cx="519" cy="658"/>
                </a:xfrm>
              </p:grpSpPr>
              <p:sp>
                <p:nvSpPr>
                  <p:cNvPr id="129184" name="Line 10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85" name="Text Box 10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12"/>
                    <a:ext cx="51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/>
                      <a:t>V</a:t>
                    </a:r>
                    <a:r>
                      <a:rPr lang="fr-FR" altLang="fr-FR" sz="1800">
                        <a:latin typeface="Symbol" pitchFamily="18" charset="2"/>
                      </a:rPr>
                      <a:t>(B/l)</a:t>
                    </a:r>
                  </a:p>
                </p:txBody>
              </p:sp>
            </p:grpSp>
            <p:sp>
              <p:nvSpPr>
                <p:cNvPr id="129182" name="Text Box 1079"/>
                <p:cNvSpPr txBox="1">
                  <a:spLocks noChangeArrowheads="1"/>
                </p:cNvSpPr>
                <p:nvPr/>
              </p:nvSpPr>
              <p:spPr bwMode="auto">
                <a:xfrm>
                  <a:off x="1515" y="3232"/>
                  <a:ext cx="17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/>
                    <a:t>1</a:t>
                  </a:r>
                </a:p>
              </p:txBody>
            </p:sp>
            <p:sp>
              <p:nvSpPr>
                <p:cNvPr id="129183" name="Oval 1080"/>
                <p:cNvSpPr>
                  <a:spLocks noChangeArrowheads="1"/>
                </p:cNvSpPr>
                <p:nvPr/>
              </p:nvSpPr>
              <p:spPr bwMode="auto">
                <a:xfrm>
                  <a:off x="1655" y="3328"/>
                  <a:ext cx="56" cy="5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129176" name="Group 1081"/>
              <p:cNvGrpSpPr>
                <a:grpSpLocks/>
              </p:cNvGrpSpPr>
              <p:nvPr/>
            </p:nvGrpSpPr>
            <p:grpSpPr bwMode="auto">
              <a:xfrm>
                <a:off x="1600" y="3355"/>
                <a:ext cx="914" cy="330"/>
                <a:chOff x="1600" y="3355"/>
                <a:chExt cx="722" cy="330"/>
              </a:xfrm>
            </p:grpSpPr>
            <p:sp>
              <p:nvSpPr>
                <p:cNvPr id="129177" name="Freeform 1082"/>
                <p:cNvSpPr>
                  <a:spLocks/>
                </p:cNvSpPr>
                <p:nvPr/>
              </p:nvSpPr>
              <p:spPr bwMode="auto">
                <a:xfrm>
                  <a:off x="1600" y="3355"/>
                  <a:ext cx="375" cy="320"/>
                </a:xfrm>
                <a:custGeom>
                  <a:avLst/>
                  <a:gdLst>
                    <a:gd name="T0" fmla="*/ 0 w 375"/>
                    <a:gd name="T1" fmla="*/ 0 h 320"/>
                    <a:gd name="T2" fmla="*/ 155 w 375"/>
                    <a:gd name="T3" fmla="*/ 55 h 320"/>
                    <a:gd name="T4" fmla="*/ 375 w 375"/>
                    <a:gd name="T5" fmla="*/ 320 h 3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75" h="320">
                      <a:moveTo>
                        <a:pt x="0" y="0"/>
                      </a:moveTo>
                      <a:cubicBezTo>
                        <a:pt x="26" y="9"/>
                        <a:pt x="92" y="2"/>
                        <a:pt x="155" y="55"/>
                      </a:cubicBezTo>
                      <a:cubicBezTo>
                        <a:pt x="218" y="108"/>
                        <a:pt x="329" y="265"/>
                        <a:pt x="375" y="320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178" name="Freeform 1083"/>
                <p:cNvSpPr>
                  <a:spLocks/>
                </p:cNvSpPr>
                <p:nvPr/>
              </p:nvSpPr>
              <p:spPr bwMode="auto">
                <a:xfrm>
                  <a:off x="1984" y="3600"/>
                  <a:ext cx="338" cy="85"/>
                </a:xfrm>
                <a:custGeom>
                  <a:avLst/>
                  <a:gdLst>
                    <a:gd name="T0" fmla="*/ 0 w 338"/>
                    <a:gd name="T1" fmla="*/ 75 h 85"/>
                    <a:gd name="T2" fmla="*/ 165 w 338"/>
                    <a:gd name="T3" fmla="*/ 2 h 85"/>
                    <a:gd name="T4" fmla="*/ 338 w 338"/>
                    <a:gd name="T5" fmla="*/ 85 h 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38" h="85">
                      <a:moveTo>
                        <a:pt x="0" y="75"/>
                      </a:moveTo>
                      <a:cubicBezTo>
                        <a:pt x="28" y="63"/>
                        <a:pt x="109" y="0"/>
                        <a:pt x="165" y="2"/>
                      </a:cubicBezTo>
                      <a:cubicBezTo>
                        <a:pt x="221" y="4"/>
                        <a:pt x="302" y="68"/>
                        <a:pt x="338" y="85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350529" name="Group 1345"/>
          <p:cNvGrpSpPr>
            <a:grpSpLocks/>
          </p:cNvGrpSpPr>
          <p:nvPr/>
        </p:nvGrpSpPr>
        <p:grpSpPr bwMode="auto">
          <a:xfrm>
            <a:off x="3814763" y="1271588"/>
            <a:ext cx="1717675" cy="2503487"/>
            <a:chOff x="2403" y="801"/>
            <a:chExt cx="1082" cy="1577"/>
          </a:xfrm>
        </p:grpSpPr>
        <p:grpSp>
          <p:nvGrpSpPr>
            <p:cNvPr id="129152" name="Group 1042"/>
            <p:cNvGrpSpPr>
              <a:grpSpLocks/>
            </p:cNvGrpSpPr>
            <p:nvPr/>
          </p:nvGrpSpPr>
          <p:grpSpPr bwMode="auto">
            <a:xfrm>
              <a:off x="2545" y="801"/>
              <a:ext cx="747" cy="663"/>
              <a:chOff x="2554" y="2304"/>
              <a:chExt cx="747" cy="663"/>
            </a:xfrm>
          </p:grpSpPr>
          <p:grpSp>
            <p:nvGrpSpPr>
              <p:cNvPr id="129165" name="Group 1043"/>
              <p:cNvGrpSpPr>
                <a:grpSpLocks/>
              </p:cNvGrpSpPr>
              <p:nvPr/>
            </p:nvGrpSpPr>
            <p:grpSpPr bwMode="auto">
              <a:xfrm>
                <a:off x="2554" y="2304"/>
                <a:ext cx="747" cy="663"/>
                <a:chOff x="1675" y="2307"/>
                <a:chExt cx="747" cy="663"/>
              </a:xfrm>
            </p:grpSpPr>
            <p:grpSp>
              <p:nvGrpSpPr>
                <p:cNvPr id="129167" name="Group 1044"/>
                <p:cNvGrpSpPr>
                  <a:grpSpLocks/>
                </p:cNvGrpSpPr>
                <p:nvPr/>
              </p:nvGrpSpPr>
              <p:grpSpPr bwMode="auto">
                <a:xfrm>
                  <a:off x="1675" y="2535"/>
                  <a:ext cx="747" cy="231"/>
                  <a:chOff x="1765" y="2535"/>
                  <a:chExt cx="747" cy="231"/>
                </a:xfrm>
              </p:grpSpPr>
              <p:sp>
                <p:nvSpPr>
                  <p:cNvPr id="129171" name="Line 1045"/>
                  <p:cNvSpPr>
                    <a:spLocks noChangeShapeType="1"/>
                  </p:cNvSpPr>
                  <p:nvPr/>
                </p:nvSpPr>
                <p:spPr bwMode="auto">
                  <a:xfrm>
                    <a:off x="1765" y="2755"/>
                    <a:ext cx="65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72" name="Text Box 10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7" y="2535"/>
                    <a:ext cx="20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a</a:t>
                    </a:r>
                  </a:p>
                </p:txBody>
              </p:sp>
            </p:grpSp>
            <p:grpSp>
              <p:nvGrpSpPr>
                <p:cNvPr id="129168" name="Group 1047"/>
                <p:cNvGrpSpPr>
                  <a:grpSpLocks/>
                </p:cNvGrpSpPr>
                <p:nvPr/>
              </p:nvGrpSpPr>
              <p:grpSpPr bwMode="auto">
                <a:xfrm>
                  <a:off x="1977" y="2307"/>
                  <a:ext cx="193" cy="663"/>
                  <a:chOff x="1977" y="2307"/>
                  <a:chExt cx="193" cy="663"/>
                </a:xfrm>
              </p:grpSpPr>
              <p:sp>
                <p:nvSpPr>
                  <p:cNvPr id="129169" name="Line 10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70" name="Text Box 10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07"/>
                    <a:ext cx="19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b</a:t>
                    </a:r>
                  </a:p>
                </p:txBody>
              </p:sp>
            </p:grpSp>
          </p:grpSp>
          <p:sp>
            <p:nvSpPr>
              <p:cNvPr id="129166" name="Oval 1050"/>
              <p:cNvSpPr>
                <a:spLocks noChangeArrowheads="1"/>
              </p:cNvSpPr>
              <p:nvPr/>
            </p:nvSpPr>
            <p:spPr bwMode="auto">
              <a:xfrm>
                <a:off x="2726" y="2616"/>
                <a:ext cx="265" cy="24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129153" name="Group 1084"/>
            <p:cNvGrpSpPr>
              <a:grpSpLocks/>
            </p:cNvGrpSpPr>
            <p:nvPr/>
          </p:nvGrpSpPr>
          <p:grpSpPr bwMode="auto">
            <a:xfrm>
              <a:off x="2403" y="1514"/>
              <a:ext cx="1082" cy="864"/>
              <a:chOff x="2403" y="3017"/>
              <a:chExt cx="1082" cy="864"/>
            </a:xfrm>
          </p:grpSpPr>
          <p:grpSp>
            <p:nvGrpSpPr>
              <p:cNvPr id="129154" name="Group 1085"/>
              <p:cNvGrpSpPr>
                <a:grpSpLocks/>
              </p:cNvGrpSpPr>
              <p:nvPr/>
            </p:nvGrpSpPr>
            <p:grpSpPr bwMode="auto">
              <a:xfrm>
                <a:off x="2403" y="3017"/>
                <a:ext cx="1082" cy="864"/>
                <a:chOff x="1515" y="3020"/>
                <a:chExt cx="1082" cy="864"/>
              </a:xfrm>
            </p:grpSpPr>
            <p:sp>
              <p:nvSpPr>
                <p:cNvPr id="129158" name="Line 1086"/>
                <p:cNvSpPr>
                  <a:spLocks noChangeShapeType="1"/>
                </p:cNvSpPr>
                <p:nvPr/>
              </p:nvSpPr>
              <p:spPr bwMode="auto">
                <a:xfrm>
                  <a:off x="1681" y="3679"/>
                  <a:ext cx="85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159" name="Text Box 1087"/>
                <p:cNvSpPr txBox="1">
                  <a:spLocks noChangeArrowheads="1"/>
                </p:cNvSpPr>
                <p:nvPr/>
              </p:nvSpPr>
              <p:spPr bwMode="auto">
                <a:xfrm>
                  <a:off x="2268" y="3653"/>
                  <a:ext cx="3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>
                      <a:latin typeface="Symbol" pitchFamily="18" charset="2"/>
                    </a:rPr>
                    <a:t>B/l</a:t>
                  </a:r>
                </a:p>
              </p:txBody>
            </p:sp>
            <p:grpSp>
              <p:nvGrpSpPr>
                <p:cNvPr id="129160" name="Group 1088"/>
                <p:cNvGrpSpPr>
                  <a:grpSpLocks/>
                </p:cNvGrpSpPr>
                <p:nvPr/>
              </p:nvGrpSpPr>
              <p:grpSpPr bwMode="auto">
                <a:xfrm>
                  <a:off x="1677" y="3020"/>
                  <a:ext cx="519" cy="658"/>
                  <a:chOff x="1977" y="2312"/>
                  <a:chExt cx="519" cy="658"/>
                </a:xfrm>
              </p:grpSpPr>
              <p:sp>
                <p:nvSpPr>
                  <p:cNvPr id="129163" name="Line 10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64" name="Text Box 10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12"/>
                    <a:ext cx="51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/>
                      <a:t>V</a:t>
                    </a:r>
                    <a:r>
                      <a:rPr lang="fr-FR" altLang="fr-FR" sz="1800">
                        <a:latin typeface="Symbol" pitchFamily="18" charset="2"/>
                      </a:rPr>
                      <a:t>(B/l)</a:t>
                    </a:r>
                  </a:p>
                </p:txBody>
              </p:sp>
            </p:grpSp>
            <p:sp>
              <p:nvSpPr>
                <p:cNvPr id="129161" name="Text Box 1091"/>
                <p:cNvSpPr txBox="1">
                  <a:spLocks noChangeArrowheads="1"/>
                </p:cNvSpPr>
                <p:nvPr/>
              </p:nvSpPr>
              <p:spPr bwMode="auto">
                <a:xfrm>
                  <a:off x="1515" y="3232"/>
                  <a:ext cx="17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/>
                    <a:t>1</a:t>
                  </a:r>
                </a:p>
              </p:txBody>
            </p:sp>
            <p:sp>
              <p:nvSpPr>
                <p:cNvPr id="129162" name="Oval 1092"/>
                <p:cNvSpPr>
                  <a:spLocks noChangeArrowheads="1"/>
                </p:cNvSpPr>
                <p:nvPr/>
              </p:nvSpPr>
              <p:spPr bwMode="auto">
                <a:xfrm>
                  <a:off x="1655" y="3328"/>
                  <a:ext cx="56" cy="5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129155" name="Group 1093"/>
              <p:cNvGrpSpPr>
                <a:grpSpLocks/>
              </p:cNvGrpSpPr>
              <p:nvPr/>
            </p:nvGrpSpPr>
            <p:grpSpPr bwMode="auto">
              <a:xfrm>
                <a:off x="2569" y="3352"/>
                <a:ext cx="293" cy="330"/>
                <a:chOff x="1600" y="3355"/>
                <a:chExt cx="722" cy="330"/>
              </a:xfrm>
            </p:grpSpPr>
            <p:sp>
              <p:nvSpPr>
                <p:cNvPr id="129156" name="Freeform 1094"/>
                <p:cNvSpPr>
                  <a:spLocks/>
                </p:cNvSpPr>
                <p:nvPr/>
              </p:nvSpPr>
              <p:spPr bwMode="auto">
                <a:xfrm>
                  <a:off x="1600" y="3355"/>
                  <a:ext cx="375" cy="320"/>
                </a:xfrm>
                <a:custGeom>
                  <a:avLst/>
                  <a:gdLst>
                    <a:gd name="T0" fmla="*/ 0 w 375"/>
                    <a:gd name="T1" fmla="*/ 0 h 320"/>
                    <a:gd name="T2" fmla="*/ 155 w 375"/>
                    <a:gd name="T3" fmla="*/ 55 h 320"/>
                    <a:gd name="T4" fmla="*/ 375 w 375"/>
                    <a:gd name="T5" fmla="*/ 320 h 3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75" h="320">
                      <a:moveTo>
                        <a:pt x="0" y="0"/>
                      </a:moveTo>
                      <a:cubicBezTo>
                        <a:pt x="26" y="9"/>
                        <a:pt x="92" y="2"/>
                        <a:pt x="155" y="55"/>
                      </a:cubicBezTo>
                      <a:cubicBezTo>
                        <a:pt x="218" y="108"/>
                        <a:pt x="329" y="265"/>
                        <a:pt x="375" y="320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157" name="Freeform 1095"/>
                <p:cNvSpPr>
                  <a:spLocks/>
                </p:cNvSpPr>
                <p:nvPr/>
              </p:nvSpPr>
              <p:spPr bwMode="auto">
                <a:xfrm>
                  <a:off x="1984" y="3600"/>
                  <a:ext cx="338" cy="85"/>
                </a:xfrm>
                <a:custGeom>
                  <a:avLst/>
                  <a:gdLst>
                    <a:gd name="T0" fmla="*/ 0 w 338"/>
                    <a:gd name="T1" fmla="*/ 75 h 85"/>
                    <a:gd name="T2" fmla="*/ 165 w 338"/>
                    <a:gd name="T3" fmla="*/ 2 h 85"/>
                    <a:gd name="T4" fmla="*/ 338 w 338"/>
                    <a:gd name="T5" fmla="*/ 85 h 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38" h="85">
                      <a:moveTo>
                        <a:pt x="0" y="75"/>
                      </a:moveTo>
                      <a:cubicBezTo>
                        <a:pt x="28" y="63"/>
                        <a:pt x="109" y="0"/>
                        <a:pt x="165" y="2"/>
                      </a:cubicBezTo>
                      <a:cubicBezTo>
                        <a:pt x="221" y="4"/>
                        <a:pt x="302" y="68"/>
                        <a:pt x="338" y="85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350530" name="Group 1346"/>
          <p:cNvGrpSpPr>
            <a:grpSpLocks/>
          </p:cNvGrpSpPr>
          <p:nvPr/>
        </p:nvGrpSpPr>
        <p:grpSpPr bwMode="auto">
          <a:xfrm>
            <a:off x="5553075" y="1266825"/>
            <a:ext cx="1717675" cy="2503488"/>
            <a:chOff x="3498" y="798"/>
            <a:chExt cx="1082" cy="1577"/>
          </a:xfrm>
        </p:grpSpPr>
        <p:grpSp>
          <p:nvGrpSpPr>
            <p:cNvPr id="129127" name="Group 1051"/>
            <p:cNvGrpSpPr>
              <a:grpSpLocks/>
            </p:cNvGrpSpPr>
            <p:nvPr/>
          </p:nvGrpSpPr>
          <p:grpSpPr bwMode="auto">
            <a:xfrm>
              <a:off x="3622" y="798"/>
              <a:ext cx="747" cy="663"/>
              <a:chOff x="3433" y="2301"/>
              <a:chExt cx="747" cy="663"/>
            </a:xfrm>
          </p:grpSpPr>
          <p:grpSp>
            <p:nvGrpSpPr>
              <p:cNvPr id="129142" name="Group 1052"/>
              <p:cNvGrpSpPr>
                <a:grpSpLocks/>
              </p:cNvGrpSpPr>
              <p:nvPr/>
            </p:nvGrpSpPr>
            <p:grpSpPr bwMode="auto">
              <a:xfrm>
                <a:off x="3433" y="2301"/>
                <a:ext cx="747" cy="663"/>
                <a:chOff x="1675" y="2307"/>
                <a:chExt cx="747" cy="663"/>
              </a:xfrm>
            </p:grpSpPr>
            <p:grpSp>
              <p:nvGrpSpPr>
                <p:cNvPr id="129146" name="Group 1053"/>
                <p:cNvGrpSpPr>
                  <a:grpSpLocks/>
                </p:cNvGrpSpPr>
                <p:nvPr/>
              </p:nvGrpSpPr>
              <p:grpSpPr bwMode="auto">
                <a:xfrm>
                  <a:off x="1675" y="2535"/>
                  <a:ext cx="747" cy="231"/>
                  <a:chOff x="1765" y="2535"/>
                  <a:chExt cx="747" cy="231"/>
                </a:xfrm>
              </p:grpSpPr>
              <p:sp>
                <p:nvSpPr>
                  <p:cNvPr id="129150" name="Line 1054"/>
                  <p:cNvSpPr>
                    <a:spLocks noChangeShapeType="1"/>
                  </p:cNvSpPr>
                  <p:nvPr/>
                </p:nvSpPr>
                <p:spPr bwMode="auto">
                  <a:xfrm>
                    <a:off x="1765" y="2755"/>
                    <a:ext cx="65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51" name="Text Box 10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7" y="2535"/>
                    <a:ext cx="20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a</a:t>
                    </a:r>
                  </a:p>
                </p:txBody>
              </p:sp>
            </p:grpSp>
            <p:grpSp>
              <p:nvGrpSpPr>
                <p:cNvPr id="129147" name="Group 1056"/>
                <p:cNvGrpSpPr>
                  <a:grpSpLocks/>
                </p:cNvGrpSpPr>
                <p:nvPr/>
              </p:nvGrpSpPr>
              <p:grpSpPr bwMode="auto">
                <a:xfrm>
                  <a:off x="1977" y="2307"/>
                  <a:ext cx="193" cy="663"/>
                  <a:chOff x="1977" y="2307"/>
                  <a:chExt cx="193" cy="663"/>
                </a:xfrm>
              </p:grpSpPr>
              <p:sp>
                <p:nvSpPr>
                  <p:cNvPr id="129148" name="Line 10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49" name="Text Box 10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07"/>
                    <a:ext cx="19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b</a:t>
                    </a:r>
                  </a:p>
                </p:txBody>
              </p:sp>
            </p:grpSp>
          </p:grpSp>
          <p:grpSp>
            <p:nvGrpSpPr>
              <p:cNvPr id="129143" name="Group 1059"/>
              <p:cNvGrpSpPr>
                <a:grpSpLocks/>
              </p:cNvGrpSpPr>
              <p:nvPr/>
            </p:nvGrpSpPr>
            <p:grpSpPr bwMode="auto">
              <a:xfrm>
                <a:off x="3609" y="2602"/>
                <a:ext cx="265" cy="246"/>
                <a:chOff x="3609" y="2602"/>
                <a:chExt cx="265" cy="246"/>
              </a:xfrm>
            </p:grpSpPr>
            <p:sp>
              <p:nvSpPr>
                <p:cNvPr id="129144" name="Oval 1060"/>
                <p:cNvSpPr>
                  <a:spLocks noChangeArrowheads="1"/>
                </p:cNvSpPr>
                <p:nvPr/>
              </p:nvSpPr>
              <p:spPr bwMode="auto">
                <a:xfrm>
                  <a:off x="3609" y="2602"/>
                  <a:ext cx="265" cy="246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29145" name="Oval 1061"/>
                <p:cNvSpPr>
                  <a:spLocks noChangeArrowheads="1"/>
                </p:cNvSpPr>
                <p:nvPr/>
              </p:nvSpPr>
              <p:spPr bwMode="auto">
                <a:xfrm>
                  <a:off x="3696" y="2680"/>
                  <a:ext cx="91" cy="9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</p:grpSp>
        <p:grpSp>
          <p:nvGrpSpPr>
            <p:cNvPr id="129128" name="Group 1096"/>
            <p:cNvGrpSpPr>
              <a:grpSpLocks/>
            </p:cNvGrpSpPr>
            <p:nvPr/>
          </p:nvGrpSpPr>
          <p:grpSpPr bwMode="auto">
            <a:xfrm>
              <a:off x="3498" y="1511"/>
              <a:ext cx="1082" cy="864"/>
              <a:chOff x="3498" y="3014"/>
              <a:chExt cx="1082" cy="864"/>
            </a:xfrm>
          </p:grpSpPr>
          <p:grpSp>
            <p:nvGrpSpPr>
              <p:cNvPr id="129129" name="Group 1097"/>
              <p:cNvGrpSpPr>
                <a:grpSpLocks/>
              </p:cNvGrpSpPr>
              <p:nvPr/>
            </p:nvGrpSpPr>
            <p:grpSpPr bwMode="auto">
              <a:xfrm>
                <a:off x="3498" y="3014"/>
                <a:ext cx="1082" cy="864"/>
                <a:chOff x="1515" y="3020"/>
                <a:chExt cx="1082" cy="864"/>
              </a:xfrm>
            </p:grpSpPr>
            <p:sp>
              <p:nvSpPr>
                <p:cNvPr id="129135" name="Line 1098"/>
                <p:cNvSpPr>
                  <a:spLocks noChangeShapeType="1"/>
                </p:cNvSpPr>
                <p:nvPr/>
              </p:nvSpPr>
              <p:spPr bwMode="auto">
                <a:xfrm>
                  <a:off x="1681" y="3679"/>
                  <a:ext cx="85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136" name="Text Box 1099"/>
                <p:cNvSpPr txBox="1">
                  <a:spLocks noChangeArrowheads="1"/>
                </p:cNvSpPr>
                <p:nvPr/>
              </p:nvSpPr>
              <p:spPr bwMode="auto">
                <a:xfrm>
                  <a:off x="2268" y="3653"/>
                  <a:ext cx="3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>
                      <a:latin typeface="Symbol" pitchFamily="18" charset="2"/>
                    </a:rPr>
                    <a:t>B/l</a:t>
                  </a:r>
                </a:p>
              </p:txBody>
            </p:sp>
            <p:grpSp>
              <p:nvGrpSpPr>
                <p:cNvPr id="129137" name="Group 1100"/>
                <p:cNvGrpSpPr>
                  <a:grpSpLocks/>
                </p:cNvGrpSpPr>
                <p:nvPr/>
              </p:nvGrpSpPr>
              <p:grpSpPr bwMode="auto">
                <a:xfrm>
                  <a:off x="1677" y="3020"/>
                  <a:ext cx="519" cy="658"/>
                  <a:chOff x="1977" y="2312"/>
                  <a:chExt cx="519" cy="658"/>
                </a:xfrm>
              </p:grpSpPr>
              <p:sp>
                <p:nvSpPr>
                  <p:cNvPr id="129140" name="Line 1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41" name="Text Box 11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12"/>
                    <a:ext cx="51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/>
                      <a:t>V</a:t>
                    </a:r>
                    <a:r>
                      <a:rPr lang="fr-FR" altLang="fr-FR" sz="1800">
                        <a:latin typeface="Symbol" pitchFamily="18" charset="2"/>
                      </a:rPr>
                      <a:t>(B/l)</a:t>
                    </a:r>
                  </a:p>
                </p:txBody>
              </p:sp>
            </p:grpSp>
            <p:sp>
              <p:nvSpPr>
                <p:cNvPr id="129138" name="Text Box 1103"/>
                <p:cNvSpPr txBox="1">
                  <a:spLocks noChangeArrowheads="1"/>
                </p:cNvSpPr>
                <p:nvPr/>
              </p:nvSpPr>
              <p:spPr bwMode="auto">
                <a:xfrm>
                  <a:off x="1515" y="3232"/>
                  <a:ext cx="17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/>
                    <a:t>1</a:t>
                  </a:r>
                </a:p>
              </p:txBody>
            </p:sp>
            <p:sp>
              <p:nvSpPr>
                <p:cNvPr id="129139" name="Oval 1104"/>
                <p:cNvSpPr>
                  <a:spLocks noChangeArrowheads="1"/>
                </p:cNvSpPr>
                <p:nvPr/>
              </p:nvSpPr>
              <p:spPr bwMode="auto">
                <a:xfrm>
                  <a:off x="1655" y="3328"/>
                  <a:ext cx="56" cy="5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129130" name="Group 1105"/>
              <p:cNvGrpSpPr>
                <a:grpSpLocks/>
              </p:cNvGrpSpPr>
              <p:nvPr/>
            </p:nvGrpSpPr>
            <p:grpSpPr bwMode="auto">
              <a:xfrm>
                <a:off x="3662" y="3478"/>
                <a:ext cx="914" cy="212"/>
                <a:chOff x="1600" y="3355"/>
                <a:chExt cx="722" cy="330"/>
              </a:xfrm>
            </p:grpSpPr>
            <p:sp>
              <p:nvSpPr>
                <p:cNvPr id="129133" name="Freeform 1106"/>
                <p:cNvSpPr>
                  <a:spLocks/>
                </p:cNvSpPr>
                <p:nvPr/>
              </p:nvSpPr>
              <p:spPr bwMode="auto">
                <a:xfrm>
                  <a:off x="1600" y="3355"/>
                  <a:ext cx="375" cy="320"/>
                </a:xfrm>
                <a:custGeom>
                  <a:avLst/>
                  <a:gdLst>
                    <a:gd name="T0" fmla="*/ 0 w 375"/>
                    <a:gd name="T1" fmla="*/ 0 h 320"/>
                    <a:gd name="T2" fmla="*/ 155 w 375"/>
                    <a:gd name="T3" fmla="*/ 55 h 320"/>
                    <a:gd name="T4" fmla="*/ 375 w 375"/>
                    <a:gd name="T5" fmla="*/ 320 h 3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75" h="320">
                      <a:moveTo>
                        <a:pt x="0" y="0"/>
                      </a:moveTo>
                      <a:cubicBezTo>
                        <a:pt x="26" y="9"/>
                        <a:pt x="92" y="2"/>
                        <a:pt x="155" y="55"/>
                      </a:cubicBezTo>
                      <a:cubicBezTo>
                        <a:pt x="218" y="108"/>
                        <a:pt x="329" y="265"/>
                        <a:pt x="375" y="320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134" name="Freeform 1107"/>
                <p:cNvSpPr>
                  <a:spLocks/>
                </p:cNvSpPr>
                <p:nvPr/>
              </p:nvSpPr>
              <p:spPr bwMode="auto">
                <a:xfrm>
                  <a:off x="1984" y="3600"/>
                  <a:ext cx="338" cy="85"/>
                </a:xfrm>
                <a:custGeom>
                  <a:avLst/>
                  <a:gdLst>
                    <a:gd name="T0" fmla="*/ 0 w 338"/>
                    <a:gd name="T1" fmla="*/ 75 h 85"/>
                    <a:gd name="T2" fmla="*/ 165 w 338"/>
                    <a:gd name="T3" fmla="*/ 2 h 85"/>
                    <a:gd name="T4" fmla="*/ 338 w 338"/>
                    <a:gd name="T5" fmla="*/ 85 h 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38" h="85">
                      <a:moveTo>
                        <a:pt x="0" y="75"/>
                      </a:moveTo>
                      <a:cubicBezTo>
                        <a:pt x="28" y="63"/>
                        <a:pt x="109" y="0"/>
                        <a:pt x="165" y="2"/>
                      </a:cubicBezTo>
                      <a:cubicBezTo>
                        <a:pt x="221" y="4"/>
                        <a:pt x="302" y="68"/>
                        <a:pt x="338" y="85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29131" name="Freeform 1108"/>
              <p:cNvSpPr>
                <a:spLocks/>
              </p:cNvSpPr>
              <p:nvPr/>
            </p:nvSpPr>
            <p:spPr bwMode="auto">
              <a:xfrm>
                <a:off x="3684" y="3345"/>
                <a:ext cx="114" cy="165"/>
              </a:xfrm>
              <a:custGeom>
                <a:avLst/>
                <a:gdLst>
                  <a:gd name="T0" fmla="*/ 0 w 114"/>
                  <a:gd name="T1" fmla="*/ 0 h 165"/>
                  <a:gd name="T2" fmla="*/ 60 w 114"/>
                  <a:gd name="T3" fmla="*/ 39 h 165"/>
                  <a:gd name="T4" fmla="*/ 114 w 114"/>
                  <a:gd name="T5" fmla="*/ 165 h 16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4" h="165">
                    <a:moveTo>
                      <a:pt x="0" y="0"/>
                    </a:moveTo>
                    <a:cubicBezTo>
                      <a:pt x="10" y="7"/>
                      <a:pt x="41" y="11"/>
                      <a:pt x="60" y="39"/>
                    </a:cubicBezTo>
                    <a:cubicBezTo>
                      <a:pt x="79" y="67"/>
                      <a:pt x="103" y="139"/>
                      <a:pt x="114" y="165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9132" name="Freeform 1109"/>
              <p:cNvSpPr>
                <a:spLocks/>
              </p:cNvSpPr>
              <p:nvPr/>
            </p:nvSpPr>
            <p:spPr bwMode="auto">
              <a:xfrm>
                <a:off x="3792" y="3498"/>
                <a:ext cx="350" cy="168"/>
              </a:xfrm>
              <a:custGeom>
                <a:avLst/>
                <a:gdLst>
                  <a:gd name="T0" fmla="*/ 0 w 350"/>
                  <a:gd name="T1" fmla="*/ 0 h 168"/>
                  <a:gd name="T2" fmla="*/ 48 w 350"/>
                  <a:gd name="T3" fmla="*/ 42 h 168"/>
                  <a:gd name="T4" fmla="*/ 144 w 350"/>
                  <a:gd name="T5" fmla="*/ 30 h 168"/>
                  <a:gd name="T6" fmla="*/ 231 w 350"/>
                  <a:gd name="T7" fmla="*/ 104 h 168"/>
                  <a:gd name="T8" fmla="*/ 350 w 350"/>
                  <a:gd name="T9" fmla="*/ 168 h 1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0" h="168">
                    <a:moveTo>
                      <a:pt x="0" y="0"/>
                    </a:moveTo>
                    <a:cubicBezTo>
                      <a:pt x="8" y="7"/>
                      <a:pt x="24" y="37"/>
                      <a:pt x="48" y="42"/>
                    </a:cubicBezTo>
                    <a:cubicBezTo>
                      <a:pt x="72" y="47"/>
                      <a:pt x="114" y="20"/>
                      <a:pt x="144" y="30"/>
                    </a:cubicBezTo>
                    <a:cubicBezTo>
                      <a:pt x="174" y="40"/>
                      <a:pt x="197" y="81"/>
                      <a:pt x="231" y="104"/>
                    </a:cubicBezTo>
                    <a:cubicBezTo>
                      <a:pt x="265" y="127"/>
                      <a:pt x="325" y="155"/>
                      <a:pt x="350" y="168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50531" name="Group 1347"/>
          <p:cNvGrpSpPr>
            <a:grpSpLocks/>
          </p:cNvGrpSpPr>
          <p:nvPr/>
        </p:nvGrpSpPr>
        <p:grpSpPr bwMode="auto">
          <a:xfrm>
            <a:off x="7119938" y="1262063"/>
            <a:ext cx="1717675" cy="2503487"/>
            <a:chOff x="4485" y="795"/>
            <a:chExt cx="1082" cy="1577"/>
          </a:xfrm>
        </p:grpSpPr>
        <p:grpSp>
          <p:nvGrpSpPr>
            <p:cNvPr id="129102" name="Group 1343"/>
            <p:cNvGrpSpPr>
              <a:grpSpLocks/>
            </p:cNvGrpSpPr>
            <p:nvPr/>
          </p:nvGrpSpPr>
          <p:grpSpPr bwMode="auto">
            <a:xfrm>
              <a:off x="4654" y="795"/>
              <a:ext cx="747" cy="663"/>
              <a:chOff x="4654" y="795"/>
              <a:chExt cx="747" cy="663"/>
            </a:xfrm>
          </p:grpSpPr>
          <p:grpSp>
            <p:nvGrpSpPr>
              <p:cNvPr id="129117" name="Group 1063"/>
              <p:cNvGrpSpPr>
                <a:grpSpLocks/>
              </p:cNvGrpSpPr>
              <p:nvPr/>
            </p:nvGrpSpPr>
            <p:grpSpPr bwMode="auto">
              <a:xfrm>
                <a:off x="4654" y="795"/>
                <a:ext cx="747" cy="663"/>
                <a:chOff x="1675" y="2307"/>
                <a:chExt cx="747" cy="663"/>
              </a:xfrm>
            </p:grpSpPr>
            <p:grpSp>
              <p:nvGrpSpPr>
                <p:cNvPr id="129121" name="Group 1064"/>
                <p:cNvGrpSpPr>
                  <a:grpSpLocks/>
                </p:cNvGrpSpPr>
                <p:nvPr/>
              </p:nvGrpSpPr>
              <p:grpSpPr bwMode="auto">
                <a:xfrm>
                  <a:off x="1675" y="2535"/>
                  <a:ext cx="747" cy="231"/>
                  <a:chOff x="1765" y="2535"/>
                  <a:chExt cx="747" cy="231"/>
                </a:xfrm>
              </p:grpSpPr>
              <p:sp>
                <p:nvSpPr>
                  <p:cNvPr id="129125" name="Line 1065"/>
                  <p:cNvSpPr>
                    <a:spLocks noChangeShapeType="1"/>
                  </p:cNvSpPr>
                  <p:nvPr/>
                </p:nvSpPr>
                <p:spPr bwMode="auto">
                  <a:xfrm>
                    <a:off x="1765" y="2755"/>
                    <a:ext cx="65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26" name="Text Box 10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7" y="2535"/>
                    <a:ext cx="20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a</a:t>
                    </a:r>
                  </a:p>
                </p:txBody>
              </p:sp>
            </p:grpSp>
            <p:grpSp>
              <p:nvGrpSpPr>
                <p:cNvPr id="129122" name="Group 1067"/>
                <p:cNvGrpSpPr>
                  <a:grpSpLocks/>
                </p:cNvGrpSpPr>
                <p:nvPr/>
              </p:nvGrpSpPr>
              <p:grpSpPr bwMode="auto">
                <a:xfrm>
                  <a:off x="1977" y="2307"/>
                  <a:ext cx="193" cy="663"/>
                  <a:chOff x="1977" y="2307"/>
                  <a:chExt cx="193" cy="663"/>
                </a:xfrm>
              </p:grpSpPr>
              <p:sp>
                <p:nvSpPr>
                  <p:cNvPr id="129123" name="Line 10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24" name="Text Box 10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07"/>
                    <a:ext cx="19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b</a:t>
                    </a:r>
                  </a:p>
                </p:txBody>
              </p:sp>
            </p:grpSp>
          </p:grpSp>
          <p:grpSp>
            <p:nvGrpSpPr>
              <p:cNvPr id="129118" name="Group 1342"/>
              <p:cNvGrpSpPr>
                <a:grpSpLocks/>
              </p:cNvGrpSpPr>
              <p:nvPr/>
            </p:nvGrpSpPr>
            <p:grpSpPr bwMode="auto">
              <a:xfrm>
                <a:off x="4780" y="1060"/>
                <a:ext cx="366" cy="366"/>
                <a:chOff x="4780" y="1060"/>
                <a:chExt cx="366" cy="366"/>
              </a:xfrm>
            </p:grpSpPr>
            <p:sp>
              <p:nvSpPr>
                <p:cNvPr id="129119" name="Oval 1070"/>
                <p:cNvSpPr>
                  <a:spLocks noChangeArrowheads="1"/>
                </p:cNvSpPr>
                <p:nvPr/>
              </p:nvSpPr>
              <p:spPr bwMode="auto">
                <a:xfrm>
                  <a:off x="4917" y="1197"/>
                  <a:ext cx="91" cy="91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29120" name="AutoShape 1071"/>
                <p:cNvSpPr>
                  <a:spLocks noChangeArrowheads="1"/>
                </p:cNvSpPr>
                <p:nvPr/>
              </p:nvSpPr>
              <p:spPr bwMode="auto">
                <a:xfrm>
                  <a:off x="4780" y="1060"/>
                  <a:ext cx="366" cy="36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7 w 21600"/>
                    <a:gd name="T25" fmla="*/ 3187 h 21600"/>
                    <a:gd name="T26" fmla="*/ 18413 w 21600"/>
                    <a:gd name="T27" fmla="*/ 18413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1650" y="10800"/>
                      </a:moveTo>
                      <a:cubicBezTo>
                        <a:pt x="1650" y="15853"/>
                        <a:pt x="5747" y="19950"/>
                        <a:pt x="10800" y="19950"/>
                      </a:cubicBezTo>
                      <a:cubicBezTo>
                        <a:pt x="15853" y="19950"/>
                        <a:pt x="19950" y="15853"/>
                        <a:pt x="19950" y="10800"/>
                      </a:cubicBezTo>
                      <a:cubicBezTo>
                        <a:pt x="19950" y="5747"/>
                        <a:pt x="15853" y="1650"/>
                        <a:pt x="10800" y="1650"/>
                      </a:cubicBezTo>
                      <a:cubicBezTo>
                        <a:pt x="5747" y="1650"/>
                        <a:pt x="1650" y="5747"/>
                        <a:pt x="1650" y="10800"/>
                      </a:cubicBezTo>
                      <a:close/>
                    </a:path>
                  </a:pathLst>
                </a:custGeom>
                <a:solidFill>
                  <a:srgbClr val="CC33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29103" name="Group 1110"/>
            <p:cNvGrpSpPr>
              <a:grpSpLocks/>
            </p:cNvGrpSpPr>
            <p:nvPr/>
          </p:nvGrpSpPr>
          <p:grpSpPr bwMode="auto">
            <a:xfrm>
              <a:off x="4485" y="1508"/>
              <a:ext cx="1082" cy="864"/>
              <a:chOff x="4485" y="3011"/>
              <a:chExt cx="1082" cy="864"/>
            </a:xfrm>
          </p:grpSpPr>
          <p:grpSp>
            <p:nvGrpSpPr>
              <p:cNvPr id="129104" name="Group 1111"/>
              <p:cNvGrpSpPr>
                <a:grpSpLocks/>
              </p:cNvGrpSpPr>
              <p:nvPr/>
            </p:nvGrpSpPr>
            <p:grpSpPr bwMode="auto">
              <a:xfrm>
                <a:off x="4485" y="3011"/>
                <a:ext cx="1082" cy="864"/>
                <a:chOff x="1515" y="3020"/>
                <a:chExt cx="1082" cy="864"/>
              </a:xfrm>
            </p:grpSpPr>
            <p:sp>
              <p:nvSpPr>
                <p:cNvPr id="129110" name="Line 1112"/>
                <p:cNvSpPr>
                  <a:spLocks noChangeShapeType="1"/>
                </p:cNvSpPr>
                <p:nvPr/>
              </p:nvSpPr>
              <p:spPr bwMode="auto">
                <a:xfrm>
                  <a:off x="1681" y="3679"/>
                  <a:ext cx="859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111" name="Text Box 1113"/>
                <p:cNvSpPr txBox="1">
                  <a:spLocks noChangeArrowheads="1"/>
                </p:cNvSpPr>
                <p:nvPr/>
              </p:nvSpPr>
              <p:spPr bwMode="auto">
                <a:xfrm>
                  <a:off x="2268" y="3653"/>
                  <a:ext cx="3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>
                      <a:latin typeface="Symbol" pitchFamily="18" charset="2"/>
                    </a:rPr>
                    <a:t>B/l</a:t>
                  </a:r>
                </a:p>
              </p:txBody>
            </p:sp>
            <p:grpSp>
              <p:nvGrpSpPr>
                <p:cNvPr id="129112" name="Group 1114"/>
                <p:cNvGrpSpPr>
                  <a:grpSpLocks/>
                </p:cNvGrpSpPr>
                <p:nvPr/>
              </p:nvGrpSpPr>
              <p:grpSpPr bwMode="auto">
                <a:xfrm>
                  <a:off x="1677" y="3020"/>
                  <a:ext cx="519" cy="658"/>
                  <a:chOff x="1977" y="2312"/>
                  <a:chExt cx="519" cy="658"/>
                </a:xfrm>
              </p:grpSpPr>
              <p:sp>
                <p:nvSpPr>
                  <p:cNvPr id="129115" name="Line 11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116" name="Text Box 11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12"/>
                    <a:ext cx="51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/>
                      <a:t>V</a:t>
                    </a:r>
                    <a:r>
                      <a:rPr lang="fr-FR" altLang="fr-FR" sz="1800">
                        <a:latin typeface="Symbol" pitchFamily="18" charset="2"/>
                      </a:rPr>
                      <a:t>(B/l)</a:t>
                    </a:r>
                  </a:p>
                </p:txBody>
              </p:sp>
            </p:grpSp>
            <p:sp>
              <p:nvSpPr>
                <p:cNvPr id="129113" name="Text Box 1117"/>
                <p:cNvSpPr txBox="1">
                  <a:spLocks noChangeArrowheads="1"/>
                </p:cNvSpPr>
                <p:nvPr/>
              </p:nvSpPr>
              <p:spPr bwMode="auto">
                <a:xfrm>
                  <a:off x="1515" y="3232"/>
                  <a:ext cx="17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/>
                    <a:t>1</a:t>
                  </a:r>
                </a:p>
              </p:txBody>
            </p:sp>
            <p:sp>
              <p:nvSpPr>
                <p:cNvPr id="129114" name="Oval 1118"/>
                <p:cNvSpPr>
                  <a:spLocks noChangeArrowheads="1"/>
                </p:cNvSpPr>
                <p:nvPr/>
              </p:nvSpPr>
              <p:spPr bwMode="auto">
                <a:xfrm>
                  <a:off x="1655" y="3328"/>
                  <a:ext cx="56" cy="5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129105" name="Group 1119"/>
              <p:cNvGrpSpPr>
                <a:grpSpLocks/>
              </p:cNvGrpSpPr>
              <p:nvPr/>
            </p:nvGrpSpPr>
            <p:grpSpPr bwMode="auto">
              <a:xfrm>
                <a:off x="4634" y="3472"/>
                <a:ext cx="914" cy="212"/>
                <a:chOff x="1600" y="3355"/>
                <a:chExt cx="722" cy="330"/>
              </a:xfrm>
            </p:grpSpPr>
            <p:sp>
              <p:nvSpPr>
                <p:cNvPr id="129108" name="Freeform 1120"/>
                <p:cNvSpPr>
                  <a:spLocks/>
                </p:cNvSpPr>
                <p:nvPr/>
              </p:nvSpPr>
              <p:spPr bwMode="auto">
                <a:xfrm>
                  <a:off x="1600" y="3355"/>
                  <a:ext cx="375" cy="320"/>
                </a:xfrm>
                <a:custGeom>
                  <a:avLst/>
                  <a:gdLst>
                    <a:gd name="T0" fmla="*/ 0 w 375"/>
                    <a:gd name="T1" fmla="*/ 0 h 320"/>
                    <a:gd name="T2" fmla="*/ 155 w 375"/>
                    <a:gd name="T3" fmla="*/ 55 h 320"/>
                    <a:gd name="T4" fmla="*/ 375 w 375"/>
                    <a:gd name="T5" fmla="*/ 320 h 32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75" h="320">
                      <a:moveTo>
                        <a:pt x="0" y="0"/>
                      </a:moveTo>
                      <a:cubicBezTo>
                        <a:pt x="26" y="9"/>
                        <a:pt x="92" y="2"/>
                        <a:pt x="155" y="55"/>
                      </a:cubicBezTo>
                      <a:cubicBezTo>
                        <a:pt x="218" y="108"/>
                        <a:pt x="329" y="265"/>
                        <a:pt x="375" y="320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109" name="Freeform 1121"/>
                <p:cNvSpPr>
                  <a:spLocks/>
                </p:cNvSpPr>
                <p:nvPr/>
              </p:nvSpPr>
              <p:spPr bwMode="auto">
                <a:xfrm>
                  <a:off x="1984" y="3600"/>
                  <a:ext cx="338" cy="85"/>
                </a:xfrm>
                <a:custGeom>
                  <a:avLst/>
                  <a:gdLst>
                    <a:gd name="T0" fmla="*/ 0 w 338"/>
                    <a:gd name="T1" fmla="*/ 75 h 85"/>
                    <a:gd name="T2" fmla="*/ 165 w 338"/>
                    <a:gd name="T3" fmla="*/ 2 h 85"/>
                    <a:gd name="T4" fmla="*/ 338 w 338"/>
                    <a:gd name="T5" fmla="*/ 85 h 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38" h="85">
                      <a:moveTo>
                        <a:pt x="0" y="75"/>
                      </a:moveTo>
                      <a:cubicBezTo>
                        <a:pt x="28" y="63"/>
                        <a:pt x="109" y="0"/>
                        <a:pt x="165" y="2"/>
                      </a:cubicBezTo>
                      <a:cubicBezTo>
                        <a:pt x="221" y="4"/>
                        <a:pt x="302" y="68"/>
                        <a:pt x="338" y="85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29106" name="Freeform 1122"/>
              <p:cNvSpPr>
                <a:spLocks/>
              </p:cNvSpPr>
              <p:nvPr/>
            </p:nvSpPr>
            <p:spPr bwMode="auto">
              <a:xfrm>
                <a:off x="4656" y="3330"/>
                <a:ext cx="63" cy="156"/>
              </a:xfrm>
              <a:custGeom>
                <a:avLst/>
                <a:gdLst>
                  <a:gd name="T0" fmla="*/ 0 w 63"/>
                  <a:gd name="T1" fmla="*/ 9 h 156"/>
                  <a:gd name="T2" fmla="*/ 27 w 63"/>
                  <a:gd name="T3" fmla="*/ 24 h 156"/>
                  <a:gd name="T4" fmla="*/ 63 w 63"/>
                  <a:gd name="T5" fmla="*/ 156 h 1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3" h="156">
                    <a:moveTo>
                      <a:pt x="0" y="9"/>
                    </a:moveTo>
                    <a:cubicBezTo>
                      <a:pt x="4" y="11"/>
                      <a:pt x="16" y="0"/>
                      <a:pt x="27" y="24"/>
                    </a:cubicBezTo>
                    <a:cubicBezTo>
                      <a:pt x="38" y="48"/>
                      <a:pt x="57" y="134"/>
                      <a:pt x="63" y="156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9107" name="Freeform 1123"/>
              <p:cNvSpPr>
                <a:spLocks/>
              </p:cNvSpPr>
              <p:nvPr/>
            </p:nvSpPr>
            <p:spPr bwMode="auto">
              <a:xfrm>
                <a:off x="4725" y="3439"/>
                <a:ext cx="389" cy="221"/>
              </a:xfrm>
              <a:custGeom>
                <a:avLst/>
                <a:gdLst>
                  <a:gd name="T0" fmla="*/ 0 w 389"/>
                  <a:gd name="T1" fmla="*/ 56 h 221"/>
                  <a:gd name="T2" fmla="*/ 33 w 389"/>
                  <a:gd name="T3" fmla="*/ 122 h 221"/>
                  <a:gd name="T4" fmla="*/ 90 w 389"/>
                  <a:gd name="T5" fmla="*/ 5 h 221"/>
                  <a:gd name="T6" fmla="*/ 144 w 389"/>
                  <a:gd name="T7" fmla="*/ 152 h 221"/>
                  <a:gd name="T8" fmla="*/ 198 w 389"/>
                  <a:gd name="T9" fmla="*/ 95 h 221"/>
                  <a:gd name="T10" fmla="*/ 222 w 389"/>
                  <a:gd name="T11" fmla="*/ 143 h 221"/>
                  <a:gd name="T12" fmla="*/ 279 w 389"/>
                  <a:gd name="T13" fmla="*/ 158 h 221"/>
                  <a:gd name="T14" fmla="*/ 318 w 389"/>
                  <a:gd name="T15" fmla="*/ 191 h 221"/>
                  <a:gd name="T16" fmla="*/ 389 w 389"/>
                  <a:gd name="T17" fmla="*/ 221 h 2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89" h="221">
                    <a:moveTo>
                      <a:pt x="0" y="56"/>
                    </a:moveTo>
                    <a:cubicBezTo>
                      <a:pt x="5" y="67"/>
                      <a:pt x="18" y="131"/>
                      <a:pt x="33" y="122"/>
                    </a:cubicBezTo>
                    <a:cubicBezTo>
                      <a:pt x="48" y="113"/>
                      <a:pt x="72" y="0"/>
                      <a:pt x="90" y="5"/>
                    </a:cubicBezTo>
                    <a:cubicBezTo>
                      <a:pt x="108" y="10"/>
                      <a:pt x="126" y="137"/>
                      <a:pt x="144" y="152"/>
                    </a:cubicBezTo>
                    <a:cubicBezTo>
                      <a:pt x="162" y="167"/>
                      <a:pt x="185" y="97"/>
                      <a:pt x="198" y="95"/>
                    </a:cubicBezTo>
                    <a:cubicBezTo>
                      <a:pt x="211" y="93"/>
                      <a:pt x="209" y="133"/>
                      <a:pt x="222" y="143"/>
                    </a:cubicBezTo>
                    <a:cubicBezTo>
                      <a:pt x="235" y="153"/>
                      <a:pt x="263" y="150"/>
                      <a:pt x="279" y="158"/>
                    </a:cubicBezTo>
                    <a:cubicBezTo>
                      <a:pt x="295" y="166"/>
                      <a:pt x="300" y="181"/>
                      <a:pt x="318" y="191"/>
                    </a:cubicBezTo>
                    <a:cubicBezTo>
                      <a:pt x="336" y="201"/>
                      <a:pt x="374" y="215"/>
                      <a:pt x="389" y="221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129031" name="Group 1351"/>
          <p:cNvGrpSpPr>
            <a:grpSpLocks/>
          </p:cNvGrpSpPr>
          <p:nvPr/>
        </p:nvGrpSpPr>
        <p:grpSpPr bwMode="auto">
          <a:xfrm>
            <a:off x="490538" y="1308100"/>
            <a:ext cx="8255000" cy="4856163"/>
            <a:chOff x="309" y="824"/>
            <a:chExt cx="5200" cy="3059"/>
          </a:xfrm>
        </p:grpSpPr>
        <p:sp>
          <p:nvSpPr>
            <p:cNvPr id="129099" name="Line 1030"/>
            <p:cNvSpPr>
              <a:spLocks noChangeShapeType="1"/>
            </p:cNvSpPr>
            <p:nvPr/>
          </p:nvSpPr>
          <p:spPr bwMode="auto">
            <a:xfrm>
              <a:off x="309" y="2418"/>
              <a:ext cx="52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29100" name="Rectangle 1032"/>
            <p:cNvSpPr>
              <a:spLocks noChangeArrowheads="1"/>
            </p:cNvSpPr>
            <p:nvPr/>
          </p:nvSpPr>
          <p:spPr bwMode="auto">
            <a:xfrm>
              <a:off x="428" y="824"/>
              <a:ext cx="622" cy="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242" tIns="24097" rIns="60242" bIns="24097">
              <a:spAutoFit/>
            </a:bodyPr>
            <a:lstStyle>
              <a:lvl1pPr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r>
                <a:rPr lang="fr-FR" altLang="fr-FR" sz="1700" b="1">
                  <a:latin typeface="Arial" pitchFamily="34" charset="0"/>
                </a:rPr>
                <a:t>source</a:t>
              </a: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r>
                <a:rPr lang="fr-FR" altLang="fr-FR" sz="1700" b="1">
                  <a:latin typeface="Arial" pitchFamily="34" charset="0"/>
                </a:rPr>
                <a:t>visibility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1700" b="1">
                  <a:latin typeface="Arial" pitchFamily="34" charset="0"/>
                </a:rPr>
                <a:t>curve</a:t>
              </a:r>
            </a:p>
          </p:txBody>
        </p:sp>
        <p:sp>
          <p:nvSpPr>
            <p:cNvPr id="129101" name="Rectangle 1124"/>
            <p:cNvSpPr>
              <a:spLocks noChangeArrowheads="1"/>
            </p:cNvSpPr>
            <p:nvPr/>
          </p:nvSpPr>
          <p:spPr bwMode="auto">
            <a:xfrm>
              <a:off x="469" y="2602"/>
              <a:ext cx="622" cy="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0242" tIns="24097" rIns="60242" bIns="24097">
              <a:spAutoFit/>
            </a:bodyPr>
            <a:lstStyle>
              <a:lvl1pPr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22313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223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r>
                <a:rPr lang="fr-FR" altLang="fr-FR" sz="1700" b="1">
                  <a:latin typeface="Arial" pitchFamily="34" charset="0"/>
                </a:rPr>
                <a:t>source</a:t>
              </a: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endParaRPr lang="fr-FR" altLang="fr-FR" sz="1700" b="1">
                <a:latin typeface="Arial" pitchFamily="34" charset="0"/>
              </a:endParaRPr>
            </a:p>
            <a:p>
              <a:pPr>
                <a:lnSpc>
                  <a:spcPct val="85000"/>
                </a:lnSpc>
              </a:pPr>
              <a:r>
                <a:rPr lang="fr-FR" altLang="fr-FR" sz="1700" b="1">
                  <a:latin typeface="Arial" pitchFamily="34" charset="0"/>
                </a:rPr>
                <a:t>visibility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1700" b="1">
                  <a:latin typeface="Arial" pitchFamily="34" charset="0"/>
                </a:rPr>
                <a:t>curve</a:t>
              </a:r>
            </a:p>
          </p:txBody>
        </p:sp>
      </p:grpSp>
      <p:grpSp>
        <p:nvGrpSpPr>
          <p:cNvPr id="350532" name="Group 1348"/>
          <p:cNvGrpSpPr>
            <a:grpSpLocks/>
          </p:cNvGrpSpPr>
          <p:nvPr/>
        </p:nvGrpSpPr>
        <p:grpSpPr bwMode="auto">
          <a:xfrm>
            <a:off x="2251075" y="3929063"/>
            <a:ext cx="1958975" cy="2536825"/>
            <a:chOff x="1418" y="2475"/>
            <a:chExt cx="1234" cy="1598"/>
          </a:xfrm>
        </p:grpSpPr>
        <p:grpSp>
          <p:nvGrpSpPr>
            <p:cNvPr id="129077" name="Group 1327"/>
            <p:cNvGrpSpPr>
              <a:grpSpLocks/>
            </p:cNvGrpSpPr>
            <p:nvPr/>
          </p:nvGrpSpPr>
          <p:grpSpPr bwMode="auto">
            <a:xfrm>
              <a:off x="1591" y="2475"/>
              <a:ext cx="747" cy="710"/>
              <a:chOff x="1582" y="2286"/>
              <a:chExt cx="747" cy="710"/>
            </a:xfrm>
          </p:grpSpPr>
          <p:sp>
            <p:nvSpPr>
              <p:cNvPr id="129088" name="Rectangle 1268"/>
              <p:cNvSpPr>
                <a:spLocks noChangeArrowheads="1"/>
              </p:cNvSpPr>
              <p:nvPr/>
            </p:nvSpPr>
            <p:spPr bwMode="auto">
              <a:xfrm>
                <a:off x="2003" y="2487"/>
                <a:ext cx="82" cy="494"/>
              </a:xfrm>
              <a:prstGeom prst="rect">
                <a:avLst/>
              </a:prstGeom>
              <a:solidFill>
                <a:srgbClr val="FF99CC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29089" name="Group 1229"/>
              <p:cNvGrpSpPr>
                <a:grpSpLocks/>
              </p:cNvGrpSpPr>
              <p:nvPr/>
            </p:nvGrpSpPr>
            <p:grpSpPr bwMode="auto">
              <a:xfrm>
                <a:off x="1582" y="2514"/>
                <a:ext cx="747" cy="231"/>
                <a:chOff x="1765" y="2535"/>
                <a:chExt cx="747" cy="231"/>
              </a:xfrm>
            </p:grpSpPr>
            <p:sp>
              <p:nvSpPr>
                <p:cNvPr id="129097" name="Line 1230"/>
                <p:cNvSpPr>
                  <a:spLocks noChangeShapeType="1"/>
                </p:cNvSpPr>
                <p:nvPr/>
              </p:nvSpPr>
              <p:spPr bwMode="auto">
                <a:xfrm>
                  <a:off x="1765" y="2755"/>
                  <a:ext cx="658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098" name="Text Box 1231"/>
                <p:cNvSpPr txBox="1">
                  <a:spLocks noChangeArrowheads="1"/>
                </p:cNvSpPr>
                <p:nvPr/>
              </p:nvSpPr>
              <p:spPr bwMode="auto">
                <a:xfrm>
                  <a:off x="2307" y="2535"/>
                  <a:ext cx="20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>
                      <a:latin typeface="Symbol" pitchFamily="18" charset="2"/>
                    </a:rPr>
                    <a:t>a</a:t>
                  </a:r>
                </a:p>
              </p:txBody>
            </p:sp>
          </p:grpSp>
          <p:sp>
            <p:nvSpPr>
              <p:cNvPr id="129090" name="Line 1233"/>
              <p:cNvSpPr>
                <a:spLocks noChangeShapeType="1"/>
              </p:cNvSpPr>
              <p:nvPr/>
            </p:nvSpPr>
            <p:spPr bwMode="auto">
              <a:xfrm flipV="1">
                <a:off x="1887" y="2451"/>
                <a:ext cx="0" cy="49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9091" name="Text Box 1234"/>
              <p:cNvSpPr txBox="1">
                <a:spLocks noChangeArrowheads="1"/>
              </p:cNvSpPr>
              <p:nvPr/>
            </p:nvSpPr>
            <p:spPr bwMode="auto">
              <a:xfrm>
                <a:off x="1848" y="2286"/>
                <a:ext cx="1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800">
                    <a:latin typeface="Symbol" pitchFamily="18" charset="2"/>
                  </a:rPr>
                  <a:t>b</a:t>
                </a:r>
              </a:p>
            </p:txBody>
          </p:sp>
          <p:sp>
            <p:nvSpPr>
              <p:cNvPr id="129092" name="Oval 1235"/>
              <p:cNvSpPr>
                <a:spLocks noChangeArrowheads="1"/>
              </p:cNvSpPr>
              <p:nvPr/>
            </p:nvSpPr>
            <p:spPr bwMode="auto">
              <a:xfrm>
                <a:off x="1845" y="2686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9093" name="Oval 1267"/>
              <p:cNvSpPr>
                <a:spLocks noChangeArrowheads="1"/>
              </p:cNvSpPr>
              <p:nvPr/>
            </p:nvSpPr>
            <p:spPr bwMode="auto">
              <a:xfrm>
                <a:off x="1995" y="2692"/>
                <a:ext cx="91" cy="91"/>
              </a:xfrm>
              <a:prstGeom prst="ellipse">
                <a:avLst/>
              </a:prstGeom>
              <a:solidFill>
                <a:srgbClr val="CC33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9094" name="Oval 1269"/>
              <p:cNvSpPr>
                <a:spLocks noChangeArrowheads="1"/>
              </p:cNvSpPr>
              <p:nvPr/>
            </p:nvSpPr>
            <p:spPr bwMode="auto">
              <a:xfrm>
                <a:off x="1992" y="2905"/>
                <a:ext cx="91" cy="91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9095" name="Oval 1270"/>
              <p:cNvSpPr>
                <a:spLocks noChangeArrowheads="1"/>
              </p:cNvSpPr>
              <p:nvPr/>
            </p:nvSpPr>
            <p:spPr bwMode="auto">
              <a:xfrm>
                <a:off x="1989" y="2551"/>
                <a:ext cx="91" cy="91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9096" name="Oval 1271"/>
              <p:cNvSpPr>
                <a:spLocks noChangeArrowheads="1"/>
              </p:cNvSpPr>
              <p:nvPr/>
            </p:nvSpPr>
            <p:spPr bwMode="auto">
              <a:xfrm>
                <a:off x="1986" y="2422"/>
                <a:ext cx="91" cy="91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129078" name="Group 1290"/>
            <p:cNvGrpSpPr>
              <a:grpSpLocks/>
            </p:cNvGrpSpPr>
            <p:nvPr/>
          </p:nvGrpSpPr>
          <p:grpSpPr bwMode="auto">
            <a:xfrm>
              <a:off x="1418" y="3225"/>
              <a:ext cx="1234" cy="848"/>
              <a:chOff x="890" y="2829"/>
              <a:chExt cx="1234" cy="848"/>
            </a:xfrm>
          </p:grpSpPr>
          <p:sp>
            <p:nvSpPr>
              <p:cNvPr id="129079" name="Line 1277"/>
              <p:cNvSpPr>
                <a:spLocks noChangeShapeType="1"/>
              </p:cNvSpPr>
              <p:nvPr/>
            </p:nvSpPr>
            <p:spPr bwMode="auto">
              <a:xfrm>
                <a:off x="1056" y="3488"/>
                <a:ext cx="1007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9080" name="Text Box 1278"/>
              <p:cNvSpPr txBox="1">
                <a:spLocks noChangeArrowheads="1"/>
              </p:cNvSpPr>
              <p:nvPr/>
            </p:nvSpPr>
            <p:spPr bwMode="auto">
              <a:xfrm>
                <a:off x="1795" y="3446"/>
                <a:ext cx="32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800">
                    <a:latin typeface="Symbol" pitchFamily="18" charset="2"/>
                  </a:rPr>
                  <a:t>B/l</a:t>
                </a:r>
              </a:p>
            </p:txBody>
          </p:sp>
          <p:grpSp>
            <p:nvGrpSpPr>
              <p:cNvPr id="129081" name="Group 1279"/>
              <p:cNvGrpSpPr>
                <a:grpSpLocks/>
              </p:cNvGrpSpPr>
              <p:nvPr/>
            </p:nvGrpSpPr>
            <p:grpSpPr bwMode="auto">
              <a:xfrm>
                <a:off x="1052" y="2829"/>
                <a:ext cx="519" cy="658"/>
                <a:chOff x="1977" y="2312"/>
                <a:chExt cx="519" cy="658"/>
              </a:xfrm>
            </p:grpSpPr>
            <p:sp>
              <p:nvSpPr>
                <p:cNvPr id="129086" name="Line 1280"/>
                <p:cNvSpPr>
                  <a:spLocks noChangeShapeType="1"/>
                </p:cNvSpPr>
                <p:nvPr/>
              </p:nvSpPr>
              <p:spPr bwMode="auto">
                <a:xfrm flipV="1">
                  <a:off x="1980" y="2472"/>
                  <a:ext cx="0" cy="49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087" name="Text Box 1281"/>
                <p:cNvSpPr txBox="1">
                  <a:spLocks noChangeArrowheads="1"/>
                </p:cNvSpPr>
                <p:nvPr/>
              </p:nvSpPr>
              <p:spPr bwMode="auto">
                <a:xfrm>
                  <a:off x="1977" y="2312"/>
                  <a:ext cx="51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/>
                    <a:t>V</a:t>
                  </a:r>
                  <a:r>
                    <a:rPr lang="fr-FR" altLang="fr-FR" sz="1800">
                      <a:latin typeface="Symbol" pitchFamily="18" charset="2"/>
                    </a:rPr>
                    <a:t>(B/l)</a:t>
                  </a:r>
                </a:p>
              </p:txBody>
            </p:sp>
          </p:grpSp>
          <p:sp>
            <p:nvSpPr>
              <p:cNvPr id="129082" name="Text Box 1282"/>
              <p:cNvSpPr txBox="1">
                <a:spLocks noChangeArrowheads="1"/>
              </p:cNvSpPr>
              <p:nvPr/>
            </p:nvSpPr>
            <p:spPr bwMode="auto">
              <a:xfrm>
                <a:off x="890" y="3041"/>
                <a:ext cx="17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600"/>
                  <a:t>1</a:t>
                </a:r>
              </a:p>
            </p:txBody>
          </p:sp>
          <p:sp>
            <p:nvSpPr>
              <p:cNvPr id="129083" name="Oval 1283"/>
              <p:cNvSpPr>
                <a:spLocks noChangeArrowheads="1"/>
              </p:cNvSpPr>
              <p:nvPr/>
            </p:nvSpPr>
            <p:spPr bwMode="auto">
              <a:xfrm>
                <a:off x="1030" y="3137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9084" name="Freeform 1285"/>
              <p:cNvSpPr>
                <a:spLocks/>
              </p:cNvSpPr>
              <p:nvPr/>
            </p:nvSpPr>
            <p:spPr bwMode="auto">
              <a:xfrm>
                <a:off x="1065" y="3158"/>
                <a:ext cx="795" cy="282"/>
              </a:xfrm>
              <a:custGeom>
                <a:avLst/>
                <a:gdLst>
                  <a:gd name="T0" fmla="*/ 0 w 795"/>
                  <a:gd name="T1" fmla="*/ 6 h 282"/>
                  <a:gd name="T2" fmla="*/ 123 w 795"/>
                  <a:gd name="T3" fmla="*/ 29 h 282"/>
                  <a:gd name="T4" fmla="*/ 306 w 795"/>
                  <a:gd name="T5" fmla="*/ 179 h 282"/>
                  <a:gd name="T6" fmla="*/ 517 w 795"/>
                  <a:gd name="T7" fmla="*/ 143 h 282"/>
                  <a:gd name="T8" fmla="*/ 645 w 795"/>
                  <a:gd name="T9" fmla="*/ 261 h 282"/>
                  <a:gd name="T10" fmla="*/ 743 w 795"/>
                  <a:gd name="T11" fmla="*/ 258 h 282"/>
                  <a:gd name="T12" fmla="*/ 795 w 795"/>
                  <a:gd name="T13" fmla="*/ 282 h 2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5" h="282">
                    <a:moveTo>
                      <a:pt x="0" y="6"/>
                    </a:moveTo>
                    <a:cubicBezTo>
                      <a:pt x="21" y="9"/>
                      <a:pt x="72" y="0"/>
                      <a:pt x="123" y="29"/>
                    </a:cubicBezTo>
                    <a:cubicBezTo>
                      <a:pt x="174" y="58"/>
                      <a:pt x="240" y="160"/>
                      <a:pt x="306" y="179"/>
                    </a:cubicBezTo>
                    <a:cubicBezTo>
                      <a:pt x="372" y="198"/>
                      <a:pt x="461" y="129"/>
                      <a:pt x="517" y="143"/>
                    </a:cubicBezTo>
                    <a:cubicBezTo>
                      <a:pt x="573" y="157"/>
                      <a:pt x="607" y="242"/>
                      <a:pt x="645" y="261"/>
                    </a:cubicBezTo>
                    <a:cubicBezTo>
                      <a:pt x="683" y="280"/>
                      <a:pt x="718" y="255"/>
                      <a:pt x="743" y="258"/>
                    </a:cubicBezTo>
                    <a:cubicBezTo>
                      <a:pt x="768" y="261"/>
                      <a:pt x="784" y="277"/>
                      <a:pt x="795" y="282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9085" name="Freeform 1288"/>
              <p:cNvSpPr>
                <a:spLocks/>
              </p:cNvSpPr>
              <p:nvPr/>
            </p:nvSpPr>
            <p:spPr bwMode="auto">
              <a:xfrm>
                <a:off x="1053" y="3259"/>
                <a:ext cx="895" cy="225"/>
              </a:xfrm>
              <a:custGeom>
                <a:avLst/>
                <a:gdLst>
                  <a:gd name="T0" fmla="*/ 0 w 895"/>
                  <a:gd name="T1" fmla="*/ 0 h 225"/>
                  <a:gd name="T2" fmla="*/ 390 w 895"/>
                  <a:gd name="T3" fmla="*/ 44 h 225"/>
                  <a:gd name="T4" fmla="*/ 895 w 895"/>
                  <a:gd name="T5" fmla="*/ 225 h 2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95" h="225">
                    <a:moveTo>
                      <a:pt x="0" y="0"/>
                    </a:moveTo>
                    <a:cubicBezTo>
                      <a:pt x="65" y="7"/>
                      <a:pt x="241" y="7"/>
                      <a:pt x="390" y="44"/>
                    </a:cubicBezTo>
                    <a:cubicBezTo>
                      <a:pt x="539" y="81"/>
                      <a:pt x="790" y="187"/>
                      <a:pt x="895" y="225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50533" name="Group 1349"/>
          <p:cNvGrpSpPr>
            <a:grpSpLocks/>
          </p:cNvGrpSpPr>
          <p:nvPr/>
        </p:nvGrpSpPr>
        <p:grpSpPr bwMode="auto">
          <a:xfrm>
            <a:off x="4632325" y="3924300"/>
            <a:ext cx="1679575" cy="2551113"/>
            <a:chOff x="2918" y="2472"/>
            <a:chExt cx="1058" cy="1607"/>
          </a:xfrm>
        </p:grpSpPr>
        <p:grpSp>
          <p:nvGrpSpPr>
            <p:cNvPr id="129056" name="Group 1328"/>
            <p:cNvGrpSpPr>
              <a:grpSpLocks/>
            </p:cNvGrpSpPr>
            <p:nvPr/>
          </p:nvGrpSpPr>
          <p:grpSpPr bwMode="auto">
            <a:xfrm>
              <a:off x="2983" y="2472"/>
              <a:ext cx="747" cy="704"/>
              <a:chOff x="2659" y="2283"/>
              <a:chExt cx="747" cy="704"/>
            </a:xfrm>
          </p:grpSpPr>
          <p:sp>
            <p:nvSpPr>
              <p:cNvPr id="129067" name="Rectangle 1326"/>
              <p:cNvSpPr>
                <a:spLocks noChangeArrowheads="1"/>
              </p:cNvSpPr>
              <p:nvPr/>
            </p:nvSpPr>
            <p:spPr bwMode="auto">
              <a:xfrm>
                <a:off x="3125" y="2493"/>
                <a:ext cx="82" cy="494"/>
              </a:xfrm>
              <a:prstGeom prst="rect">
                <a:avLst/>
              </a:prstGeom>
              <a:solidFill>
                <a:srgbClr val="FF99CC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29068" name="Group 1274"/>
              <p:cNvGrpSpPr>
                <a:grpSpLocks/>
              </p:cNvGrpSpPr>
              <p:nvPr/>
            </p:nvGrpSpPr>
            <p:grpSpPr bwMode="auto">
              <a:xfrm>
                <a:off x="2659" y="2283"/>
                <a:ext cx="747" cy="663"/>
                <a:chOff x="2659" y="2283"/>
                <a:chExt cx="747" cy="663"/>
              </a:xfrm>
            </p:grpSpPr>
            <p:grpSp>
              <p:nvGrpSpPr>
                <p:cNvPr id="129069" name="Group 1238"/>
                <p:cNvGrpSpPr>
                  <a:grpSpLocks/>
                </p:cNvGrpSpPr>
                <p:nvPr/>
              </p:nvGrpSpPr>
              <p:grpSpPr bwMode="auto">
                <a:xfrm>
                  <a:off x="2659" y="2511"/>
                  <a:ext cx="747" cy="231"/>
                  <a:chOff x="1765" y="2535"/>
                  <a:chExt cx="747" cy="231"/>
                </a:xfrm>
              </p:grpSpPr>
              <p:sp>
                <p:nvSpPr>
                  <p:cNvPr id="129075" name="Line 1239"/>
                  <p:cNvSpPr>
                    <a:spLocks noChangeShapeType="1"/>
                  </p:cNvSpPr>
                  <p:nvPr/>
                </p:nvSpPr>
                <p:spPr bwMode="auto">
                  <a:xfrm>
                    <a:off x="1765" y="2755"/>
                    <a:ext cx="65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076" name="Text Box 12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7" y="2535"/>
                    <a:ext cx="205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a</a:t>
                    </a:r>
                  </a:p>
                </p:txBody>
              </p:sp>
            </p:grpSp>
            <p:grpSp>
              <p:nvGrpSpPr>
                <p:cNvPr id="129070" name="Group 1241"/>
                <p:cNvGrpSpPr>
                  <a:grpSpLocks/>
                </p:cNvGrpSpPr>
                <p:nvPr/>
              </p:nvGrpSpPr>
              <p:grpSpPr bwMode="auto">
                <a:xfrm>
                  <a:off x="2853" y="2283"/>
                  <a:ext cx="193" cy="663"/>
                  <a:chOff x="1977" y="2307"/>
                  <a:chExt cx="193" cy="663"/>
                </a:xfrm>
              </p:grpSpPr>
              <p:sp>
                <p:nvSpPr>
                  <p:cNvPr id="129073" name="Line 12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074" name="Text Box 12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07"/>
                    <a:ext cx="193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>
                        <a:latin typeface="Symbol" pitchFamily="18" charset="2"/>
                      </a:rPr>
                      <a:t>b</a:t>
                    </a:r>
                  </a:p>
                </p:txBody>
              </p:sp>
            </p:grpSp>
            <p:sp>
              <p:nvSpPr>
                <p:cNvPr id="129071" name="Oval 1272"/>
                <p:cNvSpPr>
                  <a:spLocks noChangeArrowheads="1"/>
                </p:cNvSpPr>
                <p:nvPr/>
              </p:nvSpPr>
              <p:spPr bwMode="auto">
                <a:xfrm>
                  <a:off x="2805" y="2692"/>
                  <a:ext cx="91" cy="91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29072" name="Oval 1273"/>
                <p:cNvSpPr>
                  <a:spLocks noChangeArrowheads="1"/>
                </p:cNvSpPr>
                <p:nvPr/>
              </p:nvSpPr>
              <p:spPr bwMode="auto">
                <a:xfrm>
                  <a:off x="3117" y="2689"/>
                  <a:ext cx="91" cy="91"/>
                </a:xfrm>
                <a:prstGeom prst="ellipse">
                  <a:avLst/>
                </a:prstGeom>
                <a:solidFill>
                  <a:srgbClr val="CC3399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</p:grpSp>
        <p:grpSp>
          <p:nvGrpSpPr>
            <p:cNvPr id="129057" name="Group 1303"/>
            <p:cNvGrpSpPr>
              <a:grpSpLocks/>
            </p:cNvGrpSpPr>
            <p:nvPr/>
          </p:nvGrpSpPr>
          <p:grpSpPr bwMode="auto">
            <a:xfrm>
              <a:off x="2918" y="3231"/>
              <a:ext cx="1058" cy="848"/>
              <a:chOff x="2540" y="3231"/>
              <a:chExt cx="1058" cy="848"/>
            </a:xfrm>
          </p:grpSpPr>
          <p:sp>
            <p:nvSpPr>
              <p:cNvPr id="129058" name="Text Box 1294"/>
              <p:cNvSpPr txBox="1">
                <a:spLocks noChangeArrowheads="1"/>
              </p:cNvSpPr>
              <p:nvPr/>
            </p:nvSpPr>
            <p:spPr bwMode="auto">
              <a:xfrm>
                <a:off x="3201" y="3848"/>
                <a:ext cx="32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800">
                    <a:latin typeface="Symbol" pitchFamily="18" charset="2"/>
                  </a:rPr>
                  <a:t>B/l</a:t>
                </a:r>
              </a:p>
            </p:txBody>
          </p:sp>
          <p:grpSp>
            <p:nvGrpSpPr>
              <p:cNvPr id="129059" name="Group 1295"/>
              <p:cNvGrpSpPr>
                <a:grpSpLocks/>
              </p:cNvGrpSpPr>
              <p:nvPr/>
            </p:nvGrpSpPr>
            <p:grpSpPr bwMode="auto">
              <a:xfrm>
                <a:off x="2702" y="3231"/>
                <a:ext cx="519" cy="658"/>
                <a:chOff x="1977" y="2312"/>
                <a:chExt cx="519" cy="658"/>
              </a:xfrm>
            </p:grpSpPr>
            <p:sp>
              <p:nvSpPr>
                <p:cNvPr id="129065" name="Line 1296"/>
                <p:cNvSpPr>
                  <a:spLocks noChangeShapeType="1"/>
                </p:cNvSpPr>
                <p:nvPr/>
              </p:nvSpPr>
              <p:spPr bwMode="auto">
                <a:xfrm flipV="1">
                  <a:off x="1980" y="2472"/>
                  <a:ext cx="0" cy="49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066" name="Text Box 1297"/>
                <p:cNvSpPr txBox="1">
                  <a:spLocks noChangeArrowheads="1"/>
                </p:cNvSpPr>
                <p:nvPr/>
              </p:nvSpPr>
              <p:spPr bwMode="auto">
                <a:xfrm>
                  <a:off x="1977" y="2312"/>
                  <a:ext cx="51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/>
                    <a:t>V</a:t>
                  </a:r>
                  <a:r>
                    <a:rPr lang="fr-FR" altLang="fr-FR" sz="1800">
                      <a:latin typeface="Symbol" pitchFamily="18" charset="2"/>
                    </a:rPr>
                    <a:t>(B/l)</a:t>
                  </a:r>
                </a:p>
              </p:txBody>
            </p:sp>
          </p:grpSp>
          <p:sp>
            <p:nvSpPr>
              <p:cNvPr id="129060" name="Text Box 1298"/>
              <p:cNvSpPr txBox="1">
                <a:spLocks noChangeArrowheads="1"/>
              </p:cNvSpPr>
              <p:nvPr/>
            </p:nvSpPr>
            <p:spPr bwMode="auto">
              <a:xfrm>
                <a:off x="2540" y="3443"/>
                <a:ext cx="17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600"/>
                  <a:t>1</a:t>
                </a:r>
              </a:p>
            </p:txBody>
          </p:sp>
          <p:sp>
            <p:nvSpPr>
              <p:cNvPr id="129061" name="Oval 1299"/>
              <p:cNvSpPr>
                <a:spLocks noChangeArrowheads="1"/>
              </p:cNvSpPr>
              <p:nvPr/>
            </p:nvSpPr>
            <p:spPr bwMode="auto">
              <a:xfrm>
                <a:off x="2680" y="3539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9062" name="Freeform 1293"/>
              <p:cNvSpPr>
                <a:spLocks/>
              </p:cNvSpPr>
              <p:nvPr/>
            </p:nvSpPr>
            <p:spPr bwMode="auto">
              <a:xfrm>
                <a:off x="2706" y="3890"/>
                <a:ext cx="806" cy="2"/>
              </a:xfrm>
              <a:custGeom>
                <a:avLst/>
                <a:gdLst>
                  <a:gd name="T0" fmla="*/ 0 w 806"/>
                  <a:gd name="T1" fmla="*/ 0 h 2"/>
                  <a:gd name="T2" fmla="*/ 806 w 806"/>
                  <a:gd name="T3" fmla="*/ 2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06" h="2">
                    <a:moveTo>
                      <a:pt x="0" y="0"/>
                    </a:moveTo>
                    <a:lnTo>
                      <a:pt x="806" y="2"/>
                    </a:ln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9063" name="Freeform 1300"/>
              <p:cNvSpPr>
                <a:spLocks/>
              </p:cNvSpPr>
              <p:nvPr/>
            </p:nvSpPr>
            <p:spPr bwMode="auto">
              <a:xfrm>
                <a:off x="2715" y="3553"/>
                <a:ext cx="429" cy="206"/>
              </a:xfrm>
              <a:custGeom>
                <a:avLst/>
                <a:gdLst>
                  <a:gd name="T0" fmla="*/ 0 w 429"/>
                  <a:gd name="T1" fmla="*/ 11 h 206"/>
                  <a:gd name="T2" fmla="*/ 56 w 429"/>
                  <a:gd name="T3" fmla="*/ 25 h 206"/>
                  <a:gd name="T4" fmla="*/ 141 w 429"/>
                  <a:gd name="T5" fmla="*/ 159 h 206"/>
                  <a:gd name="T6" fmla="*/ 225 w 429"/>
                  <a:gd name="T7" fmla="*/ 75 h 206"/>
                  <a:gd name="T8" fmla="*/ 297 w 429"/>
                  <a:gd name="T9" fmla="*/ 199 h 206"/>
                  <a:gd name="T10" fmla="*/ 381 w 429"/>
                  <a:gd name="T11" fmla="*/ 115 h 206"/>
                  <a:gd name="T12" fmla="*/ 429 w 429"/>
                  <a:gd name="T13" fmla="*/ 203 h 2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9" h="206">
                    <a:moveTo>
                      <a:pt x="0" y="11"/>
                    </a:moveTo>
                    <a:cubicBezTo>
                      <a:pt x="10" y="13"/>
                      <a:pt x="33" y="0"/>
                      <a:pt x="56" y="25"/>
                    </a:cubicBezTo>
                    <a:cubicBezTo>
                      <a:pt x="79" y="50"/>
                      <a:pt x="113" y="151"/>
                      <a:pt x="141" y="159"/>
                    </a:cubicBezTo>
                    <a:cubicBezTo>
                      <a:pt x="169" y="167"/>
                      <a:pt x="199" y="68"/>
                      <a:pt x="225" y="75"/>
                    </a:cubicBezTo>
                    <a:cubicBezTo>
                      <a:pt x="251" y="82"/>
                      <a:pt x="271" y="192"/>
                      <a:pt x="297" y="199"/>
                    </a:cubicBezTo>
                    <a:cubicBezTo>
                      <a:pt x="323" y="206"/>
                      <a:pt x="359" y="114"/>
                      <a:pt x="381" y="115"/>
                    </a:cubicBezTo>
                    <a:cubicBezTo>
                      <a:pt x="403" y="116"/>
                      <a:pt x="419" y="185"/>
                      <a:pt x="429" y="203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9064" name="Freeform 1301"/>
              <p:cNvSpPr>
                <a:spLocks/>
              </p:cNvSpPr>
              <p:nvPr/>
            </p:nvSpPr>
            <p:spPr bwMode="auto">
              <a:xfrm>
                <a:off x="2703" y="3661"/>
                <a:ext cx="895" cy="225"/>
              </a:xfrm>
              <a:custGeom>
                <a:avLst/>
                <a:gdLst>
                  <a:gd name="T0" fmla="*/ 0 w 895"/>
                  <a:gd name="T1" fmla="*/ 0 h 225"/>
                  <a:gd name="T2" fmla="*/ 390 w 895"/>
                  <a:gd name="T3" fmla="*/ 44 h 225"/>
                  <a:gd name="T4" fmla="*/ 895 w 895"/>
                  <a:gd name="T5" fmla="*/ 225 h 2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95" h="225">
                    <a:moveTo>
                      <a:pt x="0" y="0"/>
                    </a:moveTo>
                    <a:cubicBezTo>
                      <a:pt x="65" y="7"/>
                      <a:pt x="241" y="7"/>
                      <a:pt x="390" y="44"/>
                    </a:cubicBezTo>
                    <a:cubicBezTo>
                      <a:pt x="539" y="81"/>
                      <a:pt x="790" y="187"/>
                      <a:pt x="895" y="225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50534" name="Group 1350"/>
          <p:cNvGrpSpPr>
            <a:grpSpLocks/>
          </p:cNvGrpSpPr>
          <p:nvPr/>
        </p:nvGrpSpPr>
        <p:grpSpPr bwMode="auto">
          <a:xfrm>
            <a:off x="6642100" y="3948113"/>
            <a:ext cx="1627188" cy="2527300"/>
            <a:chOff x="4184" y="2487"/>
            <a:chExt cx="1025" cy="1592"/>
          </a:xfrm>
        </p:grpSpPr>
        <p:grpSp>
          <p:nvGrpSpPr>
            <p:cNvPr id="129035" name="Group 1325"/>
            <p:cNvGrpSpPr>
              <a:grpSpLocks/>
            </p:cNvGrpSpPr>
            <p:nvPr/>
          </p:nvGrpSpPr>
          <p:grpSpPr bwMode="auto">
            <a:xfrm>
              <a:off x="4231" y="2487"/>
              <a:ext cx="747" cy="663"/>
              <a:chOff x="3277" y="2550"/>
              <a:chExt cx="747" cy="663"/>
            </a:xfrm>
          </p:grpSpPr>
          <p:grpSp>
            <p:nvGrpSpPr>
              <p:cNvPr id="129048" name="Group 1305"/>
              <p:cNvGrpSpPr>
                <a:grpSpLocks/>
              </p:cNvGrpSpPr>
              <p:nvPr/>
            </p:nvGrpSpPr>
            <p:grpSpPr bwMode="auto">
              <a:xfrm>
                <a:off x="3277" y="2778"/>
                <a:ext cx="747" cy="231"/>
                <a:chOff x="1765" y="2535"/>
                <a:chExt cx="747" cy="231"/>
              </a:xfrm>
            </p:grpSpPr>
            <p:sp>
              <p:nvSpPr>
                <p:cNvPr id="129054" name="Line 1306"/>
                <p:cNvSpPr>
                  <a:spLocks noChangeShapeType="1"/>
                </p:cNvSpPr>
                <p:nvPr/>
              </p:nvSpPr>
              <p:spPr bwMode="auto">
                <a:xfrm>
                  <a:off x="1765" y="2755"/>
                  <a:ext cx="658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055" name="Text Box 1307"/>
                <p:cNvSpPr txBox="1">
                  <a:spLocks noChangeArrowheads="1"/>
                </p:cNvSpPr>
                <p:nvPr/>
              </p:nvSpPr>
              <p:spPr bwMode="auto">
                <a:xfrm>
                  <a:off x="2307" y="2535"/>
                  <a:ext cx="20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>
                      <a:latin typeface="Symbol" pitchFamily="18" charset="2"/>
                    </a:rPr>
                    <a:t>a</a:t>
                  </a:r>
                </a:p>
              </p:txBody>
            </p:sp>
          </p:grpSp>
          <p:grpSp>
            <p:nvGrpSpPr>
              <p:cNvPr id="129049" name="Group 1308"/>
              <p:cNvGrpSpPr>
                <a:grpSpLocks/>
              </p:cNvGrpSpPr>
              <p:nvPr/>
            </p:nvGrpSpPr>
            <p:grpSpPr bwMode="auto">
              <a:xfrm>
                <a:off x="3471" y="2550"/>
                <a:ext cx="193" cy="663"/>
                <a:chOff x="1977" y="2307"/>
                <a:chExt cx="193" cy="663"/>
              </a:xfrm>
            </p:grpSpPr>
            <p:sp>
              <p:nvSpPr>
                <p:cNvPr id="129052" name="Line 1309"/>
                <p:cNvSpPr>
                  <a:spLocks noChangeShapeType="1"/>
                </p:cNvSpPr>
                <p:nvPr/>
              </p:nvSpPr>
              <p:spPr bwMode="auto">
                <a:xfrm flipV="1">
                  <a:off x="1980" y="2472"/>
                  <a:ext cx="0" cy="49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053" name="Text Box 1310"/>
                <p:cNvSpPr txBox="1">
                  <a:spLocks noChangeArrowheads="1"/>
                </p:cNvSpPr>
                <p:nvPr/>
              </p:nvSpPr>
              <p:spPr bwMode="auto">
                <a:xfrm>
                  <a:off x="1977" y="2307"/>
                  <a:ext cx="19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>
                      <a:latin typeface="Symbol" pitchFamily="18" charset="2"/>
                    </a:rPr>
                    <a:t>b</a:t>
                  </a:r>
                </a:p>
              </p:txBody>
            </p:sp>
          </p:grpSp>
          <p:sp>
            <p:nvSpPr>
              <p:cNvPr id="129050" name="Oval 1311"/>
              <p:cNvSpPr>
                <a:spLocks noChangeArrowheads="1"/>
              </p:cNvSpPr>
              <p:nvPr/>
            </p:nvSpPr>
            <p:spPr bwMode="auto">
              <a:xfrm>
                <a:off x="3423" y="2959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9051" name="Oval 1254"/>
              <p:cNvSpPr>
                <a:spLocks noChangeArrowheads="1"/>
              </p:cNvSpPr>
              <p:nvPr/>
            </p:nvSpPr>
            <p:spPr bwMode="auto">
              <a:xfrm>
                <a:off x="3647" y="2902"/>
                <a:ext cx="206" cy="191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129036" name="Group 1341"/>
            <p:cNvGrpSpPr>
              <a:grpSpLocks/>
            </p:cNvGrpSpPr>
            <p:nvPr/>
          </p:nvGrpSpPr>
          <p:grpSpPr bwMode="auto">
            <a:xfrm>
              <a:off x="4184" y="3231"/>
              <a:ext cx="1025" cy="848"/>
              <a:chOff x="3491" y="3231"/>
              <a:chExt cx="1025" cy="848"/>
            </a:xfrm>
          </p:grpSpPr>
          <p:sp>
            <p:nvSpPr>
              <p:cNvPr id="129037" name="Text Box 1318"/>
              <p:cNvSpPr txBox="1">
                <a:spLocks noChangeArrowheads="1"/>
              </p:cNvSpPr>
              <p:nvPr/>
            </p:nvSpPr>
            <p:spPr bwMode="auto">
              <a:xfrm>
                <a:off x="3491" y="3443"/>
                <a:ext cx="17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600"/>
                  <a:t>1</a:t>
                </a:r>
              </a:p>
            </p:txBody>
          </p:sp>
          <p:grpSp>
            <p:nvGrpSpPr>
              <p:cNvPr id="129038" name="Group 1340"/>
              <p:cNvGrpSpPr>
                <a:grpSpLocks/>
              </p:cNvGrpSpPr>
              <p:nvPr/>
            </p:nvGrpSpPr>
            <p:grpSpPr bwMode="auto">
              <a:xfrm>
                <a:off x="3622" y="3231"/>
                <a:ext cx="894" cy="848"/>
                <a:chOff x="3631" y="3231"/>
                <a:chExt cx="894" cy="848"/>
              </a:xfrm>
            </p:grpSpPr>
            <p:sp>
              <p:nvSpPr>
                <p:cNvPr id="129039" name="Text Box 1314"/>
                <p:cNvSpPr txBox="1">
                  <a:spLocks noChangeArrowheads="1"/>
                </p:cNvSpPr>
                <p:nvPr/>
              </p:nvSpPr>
              <p:spPr bwMode="auto">
                <a:xfrm>
                  <a:off x="4152" y="3848"/>
                  <a:ext cx="3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>
                      <a:latin typeface="Symbol" pitchFamily="18" charset="2"/>
                    </a:rPr>
                    <a:t>B/l</a:t>
                  </a:r>
                </a:p>
              </p:txBody>
            </p:sp>
            <p:grpSp>
              <p:nvGrpSpPr>
                <p:cNvPr id="129040" name="Group 1315"/>
                <p:cNvGrpSpPr>
                  <a:grpSpLocks/>
                </p:cNvGrpSpPr>
                <p:nvPr/>
              </p:nvGrpSpPr>
              <p:grpSpPr bwMode="auto">
                <a:xfrm>
                  <a:off x="3653" y="3231"/>
                  <a:ext cx="519" cy="658"/>
                  <a:chOff x="1977" y="2312"/>
                  <a:chExt cx="519" cy="658"/>
                </a:xfrm>
              </p:grpSpPr>
              <p:sp>
                <p:nvSpPr>
                  <p:cNvPr id="129046" name="Line 13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0" y="2472"/>
                    <a:ext cx="0" cy="4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9047" name="Text Box 13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7" y="2312"/>
                    <a:ext cx="51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fr-FR" altLang="fr-FR" sz="1800"/>
                      <a:t>V</a:t>
                    </a:r>
                    <a:r>
                      <a:rPr lang="fr-FR" altLang="fr-FR" sz="1800">
                        <a:latin typeface="Symbol" pitchFamily="18" charset="2"/>
                      </a:rPr>
                      <a:t>(B/l)</a:t>
                    </a:r>
                  </a:p>
                </p:txBody>
              </p:sp>
            </p:grpSp>
            <p:sp>
              <p:nvSpPr>
                <p:cNvPr id="129041" name="Oval 1319"/>
                <p:cNvSpPr>
                  <a:spLocks noChangeArrowheads="1"/>
                </p:cNvSpPr>
                <p:nvPr/>
              </p:nvSpPr>
              <p:spPr bwMode="auto">
                <a:xfrm>
                  <a:off x="3631" y="3539"/>
                  <a:ext cx="56" cy="5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29042" name="Freeform 1320"/>
                <p:cNvSpPr>
                  <a:spLocks/>
                </p:cNvSpPr>
                <p:nvPr/>
              </p:nvSpPr>
              <p:spPr bwMode="auto">
                <a:xfrm>
                  <a:off x="3657" y="3890"/>
                  <a:ext cx="806" cy="2"/>
                </a:xfrm>
                <a:custGeom>
                  <a:avLst/>
                  <a:gdLst>
                    <a:gd name="T0" fmla="*/ 0 w 806"/>
                    <a:gd name="T1" fmla="*/ 0 h 2"/>
                    <a:gd name="T2" fmla="*/ 806 w 806"/>
                    <a:gd name="T3" fmla="*/ 2 h 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6" h="2">
                      <a:moveTo>
                        <a:pt x="0" y="0"/>
                      </a:moveTo>
                      <a:lnTo>
                        <a:pt x="806" y="2"/>
                      </a:ln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043" name="Freeform 1321"/>
                <p:cNvSpPr>
                  <a:spLocks/>
                </p:cNvSpPr>
                <p:nvPr/>
              </p:nvSpPr>
              <p:spPr bwMode="auto">
                <a:xfrm>
                  <a:off x="3666" y="3560"/>
                  <a:ext cx="483" cy="269"/>
                </a:xfrm>
                <a:custGeom>
                  <a:avLst/>
                  <a:gdLst>
                    <a:gd name="T0" fmla="*/ 0 w 483"/>
                    <a:gd name="T1" fmla="*/ 4 h 269"/>
                    <a:gd name="T2" fmla="*/ 56 w 483"/>
                    <a:gd name="T3" fmla="*/ 19 h 269"/>
                    <a:gd name="T4" fmla="*/ 114 w 483"/>
                    <a:gd name="T5" fmla="*/ 121 h 269"/>
                    <a:gd name="T6" fmla="*/ 216 w 483"/>
                    <a:gd name="T7" fmla="*/ 130 h 269"/>
                    <a:gd name="T8" fmla="*/ 270 w 483"/>
                    <a:gd name="T9" fmla="*/ 256 h 269"/>
                    <a:gd name="T10" fmla="*/ 381 w 483"/>
                    <a:gd name="T11" fmla="*/ 208 h 269"/>
                    <a:gd name="T12" fmla="*/ 483 w 483"/>
                    <a:gd name="T13" fmla="*/ 262 h 2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3" h="269">
                      <a:moveTo>
                        <a:pt x="0" y="4"/>
                      </a:moveTo>
                      <a:cubicBezTo>
                        <a:pt x="10" y="6"/>
                        <a:pt x="37" y="0"/>
                        <a:pt x="56" y="19"/>
                      </a:cubicBezTo>
                      <a:cubicBezTo>
                        <a:pt x="75" y="38"/>
                        <a:pt x="87" y="103"/>
                        <a:pt x="114" y="121"/>
                      </a:cubicBezTo>
                      <a:cubicBezTo>
                        <a:pt x="141" y="139"/>
                        <a:pt x="190" y="108"/>
                        <a:pt x="216" y="130"/>
                      </a:cubicBezTo>
                      <a:cubicBezTo>
                        <a:pt x="242" y="152"/>
                        <a:pt x="242" y="243"/>
                        <a:pt x="270" y="256"/>
                      </a:cubicBezTo>
                      <a:cubicBezTo>
                        <a:pt x="298" y="269"/>
                        <a:pt x="346" y="207"/>
                        <a:pt x="381" y="208"/>
                      </a:cubicBezTo>
                      <a:cubicBezTo>
                        <a:pt x="416" y="209"/>
                        <a:pt x="462" y="251"/>
                        <a:pt x="483" y="26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044" name="Freeform 1323"/>
                <p:cNvSpPr>
                  <a:spLocks/>
                </p:cNvSpPr>
                <p:nvPr/>
              </p:nvSpPr>
              <p:spPr bwMode="auto">
                <a:xfrm>
                  <a:off x="3669" y="3580"/>
                  <a:ext cx="247" cy="213"/>
                </a:xfrm>
                <a:custGeom>
                  <a:avLst/>
                  <a:gdLst>
                    <a:gd name="T0" fmla="*/ 0 w 895"/>
                    <a:gd name="T1" fmla="*/ 0 h 225"/>
                    <a:gd name="T2" fmla="*/ 0 w 895"/>
                    <a:gd name="T3" fmla="*/ 30 h 225"/>
                    <a:gd name="T4" fmla="*/ 0 w 895"/>
                    <a:gd name="T5" fmla="*/ 153 h 2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95" h="225">
                      <a:moveTo>
                        <a:pt x="0" y="0"/>
                      </a:moveTo>
                      <a:cubicBezTo>
                        <a:pt x="65" y="7"/>
                        <a:pt x="241" y="7"/>
                        <a:pt x="390" y="44"/>
                      </a:cubicBezTo>
                      <a:cubicBezTo>
                        <a:pt x="539" y="81"/>
                        <a:pt x="790" y="187"/>
                        <a:pt x="895" y="225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9966"/>
                  </a:solidFill>
                  <a:prstDash val="sysDot"/>
                  <a:round/>
                  <a:headEnd/>
                  <a:tailEnd/>
                </a:ln>
                <a:effectLst>
                  <a:outerShdw dist="17961" dir="8100000" algn="ctr" rotWithShape="0">
                    <a:schemeClr val="tx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29045" name="Freeform 1339"/>
                <p:cNvSpPr>
                  <a:spLocks/>
                </p:cNvSpPr>
                <p:nvPr/>
              </p:nvSpPr>
              <p:spPr bwMode="auto">
                <a:xfrm>
                  <a:off x="3654" y="3757"/>
                  <a:ext cx="871" cy="135"/>
                </a:xfrm>
                <a:custGeom>
                  <a:avLst/>
                  <a:gdLst>
                    <a:gd name="T0" fmla="*/ 0 w 895"/>
                    <a:gd name="T1" fmla="*/ 0 h 225"/>
                    <a:gd name="T2" fmla="*/ 323 w 895"/>
                    <a:gd name="T3" fmla="*/ 1 h 225"/>
                    <a:gd name="T4" fmla="*/ 740 w 895"/>
                    <a:gd name="T5" fmla="*/ 6 h 22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95" h="225">
                      <a:moveTo>
                        <a:pt x="0" y="0"/>
                      </a:moveTo>
                      <a:cubicBezTo>
                        <a:pt x="65" y="7"/>
                        <a:pt x="241" y="7"/>
                        <a:pt x="390" y="44"/>
                      </a:cubicBezTo>
                      <a:cubicBezTo>
                        <a:pt x="539" y="81"/>
                        <a:pt x="790" y="187"/>
                        <a:pt x="895" y="225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>
                  <a:outerShdw dist="17961" dir="2700000" algn="ctr" rotWithShape="0">
                    <a:schemeClr val="tx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0211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8966200" cy="1017844"/>
          </a:xfrm>
          <a:solidFill>
            <a:srgbClr val="FFFF66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000"/>
              <a:t>autre limitation à éliminer : </a:t>
            </a:r>
            <a:r>
              <a:rPr lang="fr-FR" altLang="fr-FR" sz="2000" smtClean="0"/>
              <a:t/>
            </a:r>
            <a:br>
              <a:rPr lang="fr-FR" altLang="fr-FR" sz="2000" smtClean="0"/>
            </a:br>
            <a:r>
              <a:rPr lang="fr-FR" altLang="fr-FR" sz="2000" smtClean="0"/>
              <a:t>base </a:t>
            </a:r>
            <a:r>
              <a:rPr lang="fr-FR" altLang="fr-FR" sz="2000"/>
              <a:t>maximale = diamètre du télescope</a:t>
            </a:r>
            <a:br>
              <a:rPr lang="fr-FR" altLang="fr-FR" sz="2000"/>
            </a:br>
            <a:r>
              <a:rPr lang="fr-FR" altLang="fr-FR" sz="2000" smtClean="0"/>
              <a:t>comment casser cette restriction et agrandir </a:t>
            </a:r>
            <a:r>
              <a:rPr lang="fr-FR" altLang="fr-FR" sz="2000"/>
              <a:t>la base ?</a:t>
            </a:r>
            <a:endParaRPr lang="fr-FR" altLang="fr-FR" sz="2000" smtClean="0"/>
          </a:p>
        </p:txBody>
      </p:sp>
      <p:grpSp>
        <p:nvGrpSpPr>
          <p:cNvPr id="3" name="Groupe 2"/>
          <p:cNvGrpSpPr/>
          <p:nvPr/>
        </p:nvGrpSpPr>
        <p:grpSpPr>
          <a:xfrm>
            <a:off x="493713" y="4605338"/>
            <a:ext cx="8208329" cy="2262186"/>
            <a:chOff x="493713" y="4605338"/>
            <a:chExt cx="8208329" cy="2262186"/>
          </a:xfrm>
        </p:grpSpPr>
        <p:grpSp>
          <p:nvGrpSpPr>
            <p:cNvPr id="46085" name="Group 1764"/>
            <p:cNvGrpSpPr>
              <a:grpSpLocks/>
            </p:cNvGrpSpPr>
            <p:nvPr/>
          </p:nvGrpSpPr>
          <p:grpSpPr bwMode="auto">
            <a:xfrm>
              <a:off x="493713" y="4762500"/>
              <a:ext cx="4298950" cy="1138238"/>
              <a:chOff x="311" y="3000"/>
              <a:chExt cx="2708" cy="717"/>
            </a:xfrm>
          </p:grpSpPr>
          <p:grpSp>
            <p:nvGrpSpPr>
              <p:cNvPr id="46108" name="Group 1717"/>
              <p:cNvGrpSpPr>
                <a:grpSpLocks/>
              </p:cNvGrpSpPr>
              <p:nvPr/>
            </p:nvGrpSpPr>
            <p:grpSpPr bwMode="auto">
              <a:xfrm>
                <a:off x="1700" y="3031"/>
                <a:ext cx="747" cy="249"/>
                <a:chOff x="1783" y="3487"/>
                <a:chExt cx="747" cy="249"/>
              </a:xfrm>
            </p:grpSpPr>
            <p:sp>
              <p:nvSpPr>
                <p:cNvPr id="46121" name="Text Box 1718"/>
                <p:cNvSpPr txBox="1">
                  <a:spLocks noChangeArrowheads="1"/>
                </p:cNvSpPr>
                <p:nvPr/>
              </p:nvSpPr>
              <p:spPr bwMode="auto">
                <a:xfrm>
                  <a:off x="2124" y="3487"/>
                  <a:ext cx="406" cy="249"/>
                </a:xfrm>
                <a:prstGeom prst="rect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>
                      <a:latin typeface="Symbol" pitchFamily="18" charset="2"/>
                    </a:rPr>
                    <a:t> l</a:t>
                  </a:r>
                  <a:r>
                    <a:rPr lang="fr-FR" altLang="fr-FR"/>
                    <a:t>/d</a:t>
                  </a:r>
                </a:p>
              </p:txBody>
            </p:sp>
            <p:sp>
              <p:nvSpPr>
                <p:cNvPr id="46122" name="Line 1719"/>
                <p:cNvSpPr>
                  <a:spLocks noChangeShapeType="1"/>
                </p:cNvSpPr>
                <p:nvPr/>
              </p:nvSpPr>
              <p:spPr bwMode="auto">
                <a:xfrm flipH="1">
                  <a:off x="1783" y="3593"/>
                  <a:ext cx="329" cy="137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6109" name="Group 1720"/>
              <p:cNvGrpSpPr>
                <a:grpSpLocks/>
              </p:cNvGrpSpPr>
              <p:nvPr/>
            </p:nvGrpSpPr>
            <p:grpSpPr bwMode="auto">
              <a:xfrm>
                <a:off x="838" y="3000"/>
                <a:ext cx="706" cy="358"/>
                <a:chOff x="949" y="3427"/>
                <a:chExt cx="706" cy="358"/>
              </a:xfrm>
            </p:grpSpPr>
            <p:sp>
              <p:nvSpPr>
                <p:cNvPr id="46119" name="Text Box 1721"/>
                <p:cNvSpPr txBox="1">
                  <a:spLocks noChangeArrowheads="1"/>
                </p:cNvSpPr>
                <p:nvPr/>
              </p:nvSpPr>
              <p:spPr bwMode="auto">
                <a:xfrm>
                  <a:off x="949" y="3427"/>
                  <a:ext cx="391" cy="234"/>
                </a:xfrm>
                <a:prstGeom prst="rect">
                  <a:avLst/>
                </a:prstGeom>
                <a:noFill/>
                <a:ln w="1905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>
                      <a:solidFill>
                        <a:schemeClr val="tx2"/>
                      </a:solidFill>
                      <a:latin typeface="Symbol" pitchFamily="18" charset="2"/>
                    </a:rPr>
                    <a:t> </a:t>
                  </a:r>
                  <a:r>
                    <a:rPr lang="fr-FR" altLang="fr-FR" smtClean="0">
                      <a:solidFill>
                        <a:schemeClr val="tx2"/>
                      </a:solidFill>
                      <a:latin typeface="Symbol" pitchFamily="18" charset="2"/>
                    </a:rPr>
                    <a:t>l</a:t>
                  </a:r>
                  <a:r>
                    <a:rPr lang="fr-FR" altLang="fr-FR" smtClean="0">
                      <a:solidFill>
                        <a:schemeClr val="tx2"/>
                      </a:solidFill>
                    </a:rPr>
                    <a:t>/b</a:t>
                  </a:r>
                  <a:endParaRPr lang="fr-FR" altLang="fr-FR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120" name="Line 1722"/>
                <p:cNvSpPr>
                  <a:spLocks noChangeShapeType="1"/>
                </p:cNvSpPr>
                <p:nvPr/>
              </p:nvSpPr>
              <p:spPr bwMode="auto">
                <a:xfrm>
                  <a:off x="1362" y="3602"/>
                  <a:ext cx="293" cy="183"/>
                </a:xfrm>
                <a:prstGeom prst="line">
                  <a:avLst/>
                </a:prstGeom>
                <a:noFill/>
                <a:ln w="1905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6110" name="Group 1724"/>
              <p:cNvGrpSpPr>
                <a:grpSpLocks/>
              </p:cNvGrpSpPr>
              <p:nvPr/>
            </p:nvGrpSpPr>
            <p:grpSpPr bwMode="auto">
              <a:xfrm>
                <a:off x="311" y="3161"/>
                <a:ext cx="2708" cy="556"/>
                <a:chOff x="1390" y="3002"/>
                <a:chExt cx="462" cy="556"/>
              </a:xfrm>
            </p:grpSpPr>
            <p:sp>
              <p:nvSpPr>
                <p:cNvPr id="46117" name="Freeform 1725"/>
                <p:cNvSpPr>
                  <a:spLocks/>
                </p:cNvSpPr>
                <p:nvPr/>
              </p:nvSpPr>
              <p:spPr bwMode="auto">
                <a:xfrm>
                  <a:off x="1608" y="3002"/>
                  <a:ext cx="244" cy="556"/>
                </a:xfrm>
                <a:custGeom>
                  <a:avLst/>
                  <a:gdLst>
                    <a:gd name="T0" fmla="*/ 0 w 244"/>
                    <a:gd name="T1" fmla="*/ 26 h 556"/>
                    <a:gd name="T2" fmla="*/ 17 w 244"/>
                    <a:gd name="T3" fmla="*/ 78 h 556"/>
                    <a:gd name="T4" fmla="*/ 68 w 244"/>
                    <a:gd name="T5" fmla="*/ 494 h 556"/>
                    <a:gd name="T6" fmla="*/ 108 w 244"/>
                    <a:gd name="T7" fmla="*/ 454 h 556"/>
                    <a:gd name="T8" fmla="*/ 144 w 244"/>
                    <a:gd name="T9" fmla="*/ 510 h 556"/>
                    <a:gd name="T10" fmla="*/ 220 w 244"/>
                    <a:gd name="T11" fmla="*/ 514 h 556"/>
                    <a:gd name="T12" fmla="*/ 0 w 244"/>
                    <a:gd name="T13" fmla="*/ 514 h 5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4" h="556">
                      <a:moveTo>
                        <a:pt x="0" y="26"/>
                      </a:moveTo>
                      <a:cubicBezTo>
                        <a:pt x="3" y="35"/>
                        <a:pt x="6" y="0"/>
                        <a:pt x="17" y="78"/>
                      </a:cubicBezTo>
                      <a:cubicBezTo>
                        <a:pt x="28" y="156"/>
                        <a:pt x="53" y="432"/>
                        <a:pt x="68" y="494"/>
                      </a:cubicBezTo>
                      <a:cubicBezTo>
                        <a:pt x="83" y="556"/>
                        <a:pt x="95" y="451"/>
                        <a:pt x="108" y="454"/>
                      </a:cubicBezTo>
                      <a:cubicBezTo>
                        <a:pt x="121" y="457"/>
                        <a:pt x="125" y="500"/>
                        <a:pt x="144" y="510"/>
                      </a:cubicBezTo>
                      <a:cubicBezTo>
                        <a:pt x="163" y="520"/>
                        <a:pt x="244" y="513"/>
                        <a:pt x="220" y="514"/>
                      </a:cubicBezTo>
                      <a:cubicBezTo>
                        <a:pt x="196" y="515"/>
                        <a:pt x="46" y="514"/>
                        <a:pt x="0" y="514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6118" name="Freeform 1726"/>
                <p:cNvSpPr>
                  <a:spLocks/>
                </p:cNvSpPr>
                <p:nvPr/>
              </p:nvSpPr>
              <p:spPr bwMode="auto">
                <a:xfrm>
                  <a:off x="1390" y="3002"/>
                  <a:ext cx="234" cy="556"/>
                </a:xfrm>
                <a:custGeom>
                  <a:avLst/>
                  <a:gdLst>
                    <a:gd name="T0" fmla="*/ 222 w 234"/>
                    <a:gd name="T1" fmla="*/ 26 h 556"/>
                    <a:gd name="T2" fmla="*/ 205 w 234"/>
                    <a:gd name="T3" fmla="*/ 78 h 556"/>
                    <a:gd name="T4" fmla="*/ 154 w 234"/>
                    <a:gd name="T5" fmla="*/ 494 h 556"/>
                    <a:gd name="T6" fmla="*/ 114 w 234"/>
                    <a:gd name="T7" fmla="*/ 454 h 556"/>
                    <a:gd name="T8" fmla="*/ 78 w 234"/>
                    <a:gd name="T9" fmla="*/ 510 h 556"/>
                    <a:gd name="T10" fmla="*/ 26 w 234"/>
                    <a:gd name="T11" fmla="*/ 514 h 556"/>
                    <a:gd name="T12" fmla="*/ 234 w 234"/>
                    <a:gd name="T13" fmla="*/ 514 h 5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4" h="556">
                      <a:moveTo>
                        <a:pt x="222" y="26"/>
                      </a:moveTo>
                      <a:cubicBezTo>
                        <a:pt x="219" y="35"/>
                        <a:pt x="216" y="0"/>
                        <a:pt x="205" y="78"/>
                      </a:cubicBezTo>
                      <a:cubicBezTo>
                        <a:pt x="194" y="156"/>
                        <a:pt x="169" y="432"/>
                        <a:pt x="154" y="494"/>
                      </a:cubicBezTo>
                      <a:cubicBezTo>
                        <a:pt x="139" y="556"/>
                        <a:pt x="127" y="451"/>
                        <a:pt x="114" y="454"/>
                      </a:cubicBezTo>
                      <a:cubicBezTo>
                        <a:pt x="101" y="457"/>
                        <a:pt x="93" y="500"/>
                        <a:pt x="78" y="510"/>
                      </a:cubicBezTo>
                      <a:cubicBezTo>
                        <a:pt x="63" y="520"/>
                        <a:pt x="0" y="513"/>
                        <a:pt x="26" y="514"/>
                      </a:cubicBezTo>
                      <a:cubicBezTo>
                        <a:pt x="52" y="515"/>
                        <a:pt x="191" y="514"/>
                        <a:pt x="234" y="514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6111" name="Group 1758"/>
              <p:cNvGrpSpPr>
                <a:grpSpLocks/>
              </p:cNvGrpSpPr>
              <p:nvPr/>
            </p:nvGrpSpPr>
            <p:grpSpPr bwMode="auto">
              <a:xfrm>
                <a:off x="1124" y="3165"/>
                <a:ext cx="967" cy="532"/>
                <a:chOff x="1124" y="3327"/>
                <a:chExt cx="967" cy="532"/>
              </a:xfrm>
            </p:grpSpPr>
            <p:sp>
              <p:nvSpPr>
                <p:cNvPr id="46115" name="Freeform 1728"/>
                <p:cNvSpPr>
                  <a:spLocks/>
                </p:cNvSpPr>
                <p:nvPr/>
              </p:nvSpPr>
              <p:spPr bwMode="auto">
                <a:xfrm>
                  <a:off x="1606" y="3327"/>
                  <a:ext cx="485" cy="532"/>
                </a:xfrm>
                <a:custGeom>
                  <a:avLst/>
                  <a:gdLst>
                    <a:gd name="T0" fmla="*/ 0 w 253"/>
                    <a:gd name="T1" fmla="*/ 26 h 532"/>
                    <a:gd name="T2" fmla="*/ 33 w 253"/>
                    <a:gd name="T3" fmla="*/ 78 h 532"/>
                    <a:gd name="T4" fmla="*/ 130 w 253"/>
                    <a:gd name="T5" fmla="*/ 494 h 532"/>
                    <a:gd name="T6" fmla="*/ 192 w 253"/>
                    <a:gd name="T7" fmla="*/ 242 h 532"/>
                    <a:gd name="T8" fmla="*/ 261 w 253"/>
                    <a:gd name="T9" fmla="*/ 494 h 532"/>
                    <a:gd name="T10" fmla="*/ 337 w 253"/>
                    <a:gd name="T11" fmla="*/ 470 h 532"/>
                    <a:gd name="T12" fmla="*/ 376 w 253"/>
                    <a:gd name="T13" fmla="*/ 486 h 532"/>
                    <a:gd name="T14" fmla="*/ 422 w 253"/>
                    <a:gd name="T15" fmla="*/ 514 h 532"/>
                    <a:gd name="T16" fmla="*/ 0 w 253"/>
                    <a:gd name="T17" fmla="*/ 514 h 5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3" h="532">
                      <a:moveTo>
                        <a:pt x="0" y="26"/>
                      </a:moveTo>
                      <a:cubicBezTo>
                        <a:pt x="3" y="35"/>
                        <a:pt x="6" y="0"/>
                        <a:pt x="17" y="78"/>
                      </a:cubicBezTo>
                      <a:cubicBezTo>
                        <a:pt x="28" y="156"/>
                        <a:pt x="54" y="467"/>
                        <a:pt x="68" y="494"/>
                      </a:cubicBezTo>
                      <a:cubicBezTo>
                        <a:pt x="82" y="521"/>
                        <a:pt x="89" y="242"/>
                        <a:pt x="100" y="242"/>
                      </a:cubicBezTo>
                      <a:cubicBezTo>
                        <a:pt x="111" y="242"/>
                        <a:pt x="123" y="456"/>
                        <a:pt x="136" y="494"/>
                      </a:cubicBezTo>
                      <a:cubicBezTo>
                        <a:pt x="149" y="532"/>
                        <a:pt x="166" y="471"/>
                        <a:pt x="176" y="470"/>
                      </a:cubicBezTo>
                      <a:cubicBezTo>
                        <a:pt x="186" y="469"/>
                        <a:pt x="189" y="479"/>
                        <a:pt x="196" y="486"/>
                      </a:cubicBezTo>
                      <a:cubicBezTo>
                        <a:pt x="203" y="493"/>
                        <a:pt x="253" y="509"/>
                        <a:pt x="220" y="514"/>
                      </a:cubicBezTo>
                      <a:cubicBezTo>
                        <a:pt x="187" y="519"/>
                        <a:pt x="46" y="514"/>
                        <a:pt x="0" y="514"/>
                      </a:cubicBezTo>
                    </a:path>
                  </a:pathLst>
                </a:custGeom>
                <a:solidFill>
                  <a:srgbClr val="FF3300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6116" name="Freeform 1729"/>
                <p:cNvSpPr>
                  <a:spLocks/>
                </p:cNvSpPr>
                <p:nvPr/>
              </p:nvSpPr>
              <p:spPr bwMode="auto">
                <a:xfrm flipH="1">
                  <a:off x="1124" y="3327"/>
                  <a:ext cx="485" cy="532"/>
                </a:xfrm>
                <a:custGeom>
                  <a:avLst/>
                  <a:gdLst>
                    <a:gd name="T0" fmla="*/ 0 w 253"/>
                    <a:gd name="T1" fmla="*/ 26 h 532"/>
                    <a:gd name="T2" fmla="*/ 33 w 253"/>
                    <a:gd name="T3" fmla="*/ 78 h 532"/>
                    <a:gd name="T4" fmla="*/ 130 w 253"/>
                    <a:gd name="T5" fmla="*/ 494 h 532"/>
                    <a:gd name="T6" fmla="*/ 192 w 253"/>
                    <a:gd name="T7" fmla="*/ 242 h 532"/>
                    <a:gd name="T8" fmla="*/ 261 w 253"/>
                    <a:gd name="T9" fmla="*/ 494 h 532"/>
                    <a:gd name="T10" fmla="*/ 337 w 253"/>
                    <a:gd name="T11" fmla="*/ 470 h 532"/>
                    <a:gd name="T12" fmla="*/ 376 w 253"/>
                    <a:gd name="T13" fmla="*/ 486 h 532"/>
                    <a:gd name="T14" fmla="*/ 422 w 253"/>
                    <a:gd name="T15" fmla="*/ 514 h 532"/>
                    <a:gd name="T16" fmla="*/ 0 w 253"/>
                    <a:gd name="T17" fmla="*/ 514 h 5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3" h="532">
                      <a:moveTo>
                        <a:pt x="0" y="26"/>
                      </a:moveTo>
                      <a:cubicBezTo>
                        <a:pt x="3" y="35"/>
                        <a:pt x="6" y="0"/>
                        <a:pt x="17" y="78"/>
                      </a:cubicBezTo>
                      <a:cubicBezTo>
                        <a:pt x="28" y="156"/>
                        <a:pt x="54" y="467"/>
                        <a:pt x="68" y="494"/>
                      </a:cubicBezTo>
                      <a:cubicBezTo>
                        <a:pt x="82" y="521"/>
                        <a:pt x="89" y="242"/>
                        <a:pt x="100" y="242"/>
                      </a:cubicBezTo>
                      <a:cubicBezTo>
                        <a:pt x="111" y="242"/>
                        <a:pt x="123" y="456"/>
                        <a:pt x="136" y="494"/>
                      </a:cubicBezTo>
                      <a:cubicBezTo>
                        <a:pt x="149" y="532"/>
                        <a:pt x="166" y="471"/>
                        <a:pt x="176" y="470"/>
                      </a:cubicBezTo>
                      <a:cubicBezTo>
                        <a:pt x="186" y="469"/>
                        <a:pt x="189" y="479"/>
                        <a:pt x="196" y="486"/>
                      </a:cubicBezTo>
                      <a:cubicBezTo>
                        <a:pt x="203" y="493"/>
                        <a:pt x="253" y="509"/>
                        <a:pt x="220" y="514"/>
                      </a:cubicBezTo>
                      <a:cubicBezTo>
                        <a:pt x="187" y="519"/>
                        <a:pt x="46" y="514"/>
                        <a:pt x="0" y="514"/>
                      </a:cubicBezTo>
                    </a:path>
                  </a:pathLst>
                </a:custGeom>
                <a:solidFill>
                  <a:srgbClr val="FF3300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6112" name="Group 1730"/>
              <p:cNvGrpSpPr>
                <a:grpSpLocks/>
              </p:cNvGrpSpPr>
              <p:nvPr/>
            </p:nvGrpSpPr>
            <p:grpSpPr bwMode="auto">
              <a:xfrm>
                <a:off x="835" y="3028"/>
                <a:ext cx="1493" cy="640"/>
                <a:chOff x="1207" y="2880"/>
                <a:chExt cx="777" cy="640"/>
              </a:xfrm>
            </p:grpSpPr>
            <p:sp>
              <p:nvSpPr>
                <p:cNvPr id="46113" name="Line 1731"/>
                <p:cNvSpPr>
                  <a:spLocks noChangeShapeType="1"/>
                </p:cNvSpPr>
                <p:nvPr/>
              </p:nvSpPr>
              <p:spPr bwMode="auto">
                <a:xfrm>
                  <a:off x="1207" y="3520"/>
                  <a:ext cx="777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6114" name="Line 1732"/>
                <p:cNvSpPr>
                  <a:spLocks noChangeShapeType="1"/>
                </p:cNvSpPr>
                <p:nvPr/>
              </p:nvSpPr>
              <p:spPr bwMode="auto">
                <a:xfrm flipV="1">
                  <a:off x="1609" y="2880"/>
                  <a:ext cx="0" cy="64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46086" name="Text Box 1733"/>
            <p:cNvSpPr txBox="1">
              <a:spLocks noChangeArrowheads="1"/>
            </p:cNvSpPr>
            <p:nvPr/>
          </p:nvSpPr>
          <p:spPr bwMode="auto">
            <a:xfrm>
              <a:off x="6040438" y="5942013"/>
              <a:ext cx="2661604" cy="925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en toute rigueur</a:t>
              </a:r>
            </a:p>
            <a:p>
              <a:r>
                <a:rPr lang="fr-FR" altLang="fr-FR"/>
                <a:t>c'est pas tout à fait ça</a:t>
              </a:r>
            </a:p>
            <a:p>
              <a:r>
                <a:rPr lang="fr-FR" altLang="fr-FR" smtClean="0"/>
                <a:t>voir diapo suivante</a:t>
              </a:r>
              <a:endParaRPr lang="fr-FR" altLang="fr-FR"/>
            </a:p>
          </p:txBody>
        </p:sp>
        <p:grpSp>
          <p:nvGrpSpPr>
            <p:cNvPr id="46093" name="Group 1762"/>
            <p:cNvGrpSpPr>
              <a:grpSpLocks/>
            </p:cNvGrpSpPr>
            <p:nvPr/>
          </p:nvGrpSpPr>
          <p:grpSpPr bwMode="auto">
            <a:xfrm>
              <a:off x="5727700" y="4605338"/>
              <a:ext cx="2862263" cy="1258887"/>
              <a:chOff x="3736" y="3347"/>
              <a:chExt cx="1803" cy="793"/>
            </a:xfrm>
          </p:grpSpPr>
          <p:sp>
            <p:nvSpPr>
              <p:cNvPr id="46094" name="Text Box 1741"/>
              <p:cNvSpPr txBox="1">
                <a:spLocks noChangeArrowheads="1"/>
              </p:cNvSpPr>
              <p:nvPr/>
            </p:nvSpPr>
            <p:spPr bwMode="auto">
              <a:xfrm>
                <a:off x="5009" y="3492"/>
                <a:ext cx="406" cy="249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>
                    <a:latin typeface="Symbol" pitchFamily="18" charset="2"/>
                  </a:rPr>
                  <a:t> l</a:t>
                </a:r>
                <a:r>
                  <a:rPr lang="fr-FR" altLang="fr-FR"/>
                  <a:t>/d</a:t>
                </a:r>
              </a:p>
            </p:txBody>
          </p:sp>
          <p:sp>
            <p:nvSpPr>
              <p:cNvPr id="46095" name="Line 1742"/>
              <p:cNvSpPr>
                <a:spLocks noChangeShapeType="1"/>
              </p:cNvSpPr>
              <p:nvPr/>
            </p:nvSpPr>
            <p:spPr bwMode="auto">
              <a:xfrm flipH="1">
                <a:off x="4668" y="3598"/>
                <a:ext cx="329" cy="137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46096" name="Group 1743"/>
              <p:cNvGrpSpPr>
                <a:grpSpLocks/>
              </p:cNvGrpSpPr>
              <p:nvPr/>
            </p:nvGrpSpPr>
            <p:grpSpPr bwMode="auto">
              <a:xfrm>
                <a:off x="3882" y="3347"/>
                <a:ext cx="706" cy="358"/>
                <a:chOff x="949" y="3427"/>
                <a:chExt cx="706" cy="358"/>
              </a:xfrm>
            </p:grpSpPr>
            <p:sp>
              <p:nvSpPr>
                <p:cNvPr id="46106" name="Text Box 1744"/>
                <p:cNvSpPr txBox="1">
                  <a:spLocks noChangeArrowheads="1"/>
                </p:cNvSpPr>
                <p:nvPr/>
              </p:nvSpPr>
              <p:spPr bwMode="auto">
                <a:xfrm>
                  <a:off x="949" y="3427"/>
                  <a:ext cx="406" cy="243"/>
                </a:xfrm>
                <a:prstGeom prst="rect">
                  <a:avLst/>
                </a:prstGeom>
                <a:noFill/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>
                      <a:solidFill>
                        <a:srgbClr val="FF3300"/>
                      </a:solidFill>
                      <a:latin typeface="Symbol" pitchFamily="18" charset="2"/>
                    </a:rPr>
                    <a:t> l</a:t>
                  </a:r>
                  <a:r>
                    <a:rPr lang="fr-FR" altLang="fr-FR">
                      <a:solidFill>
                        <a:srgbClr val="FF3300"/>
                      </a:solidFill>
                    </a:rPr>
                    <a:t>/B</a:t>
                  </a:r>
                </a:p>
              </p:txBody>
            </p:sp>
            <p:sp>
              <p:nvSpPr>
                <p:cNvPr id="46107" name="Line 1745"/>
                <p:cNvSpPr>
                  <a:spLocks noChangeShapeType="1"/>
                </p:cNvSpPr>
                <p:nvPr/>
              </p:nvSpPr>
              <p:spPr bwMode="auto">
                <a:xfrm>
                  <a:off x="1362" y="3602"/>
                  <a:ext cx="293" cy="183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6097" name="Group 1747"/>
              <p:cNvGrpSpPr>
                <a:grpSpLocks/>
              </p:cNvGrpSpPr>
              <p:nvPr/>
            </p:nvGrpSpPr>
            <p:grpSpPr bwMode="auto">
              <a:xfrm>
                <a:off x="3736" y="3584"/>
                <a:ext cx="1803" cy="556"/>
                <a:chOff x="1390" y="3002"/>
                <a:chExt cx="462" cy="556"/>
              </a:xfrm>
            </p:grpSpPr>
            <p:sp>
              <p:nvSpPr>
                <p:cNvPr id="46104" name="Freeform 1748"/>
                <p:cNvSpPr>
                  <a:spLocks/>
                </p:cNvSpPr>
                <p:nvPr/>
              </p:nvSpPr>
              <p:spPr bwMode="auto">
                <a:xfrm>
                  <a:off x="1608" y="3002"/>
                  <a:ext cx="244" cy="556"/>
                </a:xfrm>
                <a:custGeom>
                  <a:avLst/>
                  <a:gdLst>
                    <a:gd name="T0" fmla="*/ 0 w 244"/>
                    <a:gd name="T1" fmla="*/ 26 h 556"/>
                    <a:gd name="T2" fmla="*/ 17 w 244"/>
                    <a:gd name="T3" fmla="*/ 78 h 556"/>
                    <a:gd name="T4" fmla="*/ 68 w 244"/>
                    <a:gd name="T5" fmla="*/ 494 h 556"/>
                    <a:gd name="T6" fmla="*/ 108 w 244"/>
                    <a:gd name="T7" fmla="*/ 454 h 556"/>
                    <a:gd name="T8" fmla="*/ 144 w 244"/>
                    <a:gd name="T9" fmla="*/ 510 h 556"/>
                    <a:gd name="T10" fmla="*/ 220 w 244"/>
                    <a:gd name="T11" fmla="*/ 514 h 556"/>
                    <a:gd name="T12" fmla="*/ 0 w 244"/>
                    <a:gd name="T13" fmla="*/ 514 h 5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4" h="556">
                      <a:moveTo>
                        <a:pt x="0" y="26"/>
                      </a:moveTo>
                      <a:cubicBezTo>
                        <a:pt x="3" y="35"/>
                        <a:pt x="6" y="0"/>
                        <a:pt x="17" y="78"/>
                      </a:cubicBezTo>
                      <a:cubicBezTo>
                        <a:pt x="28" y="156"/>
                        <a:pt x="53" y="432"/>
                        <a:pt x="68" y="494"/>
                      </a:cubicBezTo>
                      <a:cubicBezTo>
                        <a:pt x="83" y="556"/>
                        <a:pt x="95" y="451"/>
                        <a:pt x="108" y="454"/>
                      </a:cubicBezTo>
                      <a:cubicBezTo>
                        <a:pt x="121" y="457"/>
                        <a:pt x="125" y="500"/>
                        <a:pt x="144" y="510"/>
                      </a:cubicBezTo>
                      <a:cubicBezTo>
                        <a:pt x="163" y="520"/>
                        <a:pt x="244" y="513"/>
                        <a:pt x="220" y="514"/>
                      </a:cubicBezTo>
                      <a:cubicBezTo>
                        <a:pt x="196" y="515"/>
                        <a:pt x="46" y="514"/>
                        <a:pt x="0" y="514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6105" name="Freeform 1749"/>
                <p:cNvSpPr>
                  <a:spLocks/>
                </p:cNvSpPr>
                <p:nvPr/>
              </p:nvSpPr>
              <p:spPr bwMode="auto">
                <a:xfrm>
                  <a:off x="1390" y="3002"/>
                  <a:ext cx="234" cy="556"/>
                </a:xfrm>
                <a:custGeom>
                  <a:avLst/>
                  <a:gdLst>
                    <a:gd name="T0" fmla="*/ 222 w 234"/>
                    <a:gd name="T1" fmla="*/ 26 h 556"/>
                    <a:gd name="T2" fmla="*/ 205 w 234"/>
                    <a:gd name="T3" fmla="*/ 78 h 556"/>
                    <a:gd name="T4" fmla="*/ 154 w 234"/>
                    <a:gd name="T5" fmla="*/ 494 h 556"/>
                    <a:gd name="T6" fmla="*/ 114 w 234"/>
                    <a:gd name="T7" fmla="*/ 454 h 556"/>
                    <a:gd name="T8" fmla="*/ 78 w 234"/>
                    <a:gd name="T9" fmla="*/ 510 h 556"/>
                    <a:gd name="T10" fmla="*/ 26 w 234"/>
                    <a:gd name="T11" fmla="*/ 514 h 556"/>
                    <a:gd name="T12" fmla="*/ 234 w 234"/>
                    <a:gd name="T13" fmla="*/ 514 h 5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4" h="556">
                      <a:moveTo>
                        <a:pt x="222" y="26"/>
                      </a:moveTo>
                      <a:cubicBezTo>
                        <a:pt x="219" y="35"/>
                        <a:pt x="216" y="0"/>
                        <a:pt x="205" y="78"/>
                      </a:cubicBezTo>
                      <a:cubicBezTo>
                        <a:pt x="194" y="156"/>
                        <a:pt x="169" y="432"/>
                        <a:pt x="154" y="494"/>
                      </a:cubicBezTo>
                      <a:cubicBezTo>
                        <a:pt x="139" y="556"/>
                        <a:pt x="127" y="451"/>
                        <a:pt x="114" y="454"/>
                      </a:cubicBezTo>
                      <a:cubicBezTo>
                        <a:pt x="101" y="457"/>
                        <a:pt x="93" y="500"/>
                        <a:pt x="78" y="510"/>
                      </a:cubicBezTo>
                      <a:cubicBezTo>
                        <a:pt x="63" y="520"/>
                        <a:pt x="0" y="513"/>
                        <a:pt x="26" y="514"/>
                      </a:cubicBezTo>
                      <a:cubicBezTo>
                        <a:pt x="52" y="515"/>
                        <a:pt x="191" y="514"/>
                        <a:pt x="234" y="514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33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6098" name="Group 1753"/>
              <p:cNvGrpSpPr>
                <a:grpSpLocks/>
              </p:cNvGrpSpPr>
              <p:nvPr/>
            </p:nvGrpSpPr>
            <p:grpSpPr bwMode="auto">
              <a:xfrm>
                <a:off x="4085" y="3460"/>
                <a:ext cx="994" cy="640"/>
                <a:chOff x="1207" y="2880"/>
                <a:chExt cx="777" cy="640"/>
              </a:xfrm>
            </p:grpSpPr>
            <p:sp>
              <p:nvSpPr>
                <p:cNvPr id="46102" name="Line 1754"/>
                <p:cNvSpPr>
                  <a:spLocks noChangeShapeType="1"/>
                </p:cNvSpPr>
                <p:nvPr/>
              </p:nvSpPr>
              <p:spPr bwMode="auto">
                <a:xfrm>
                  <a:off x="1207" y="3520"/>
                  <a:ext cx="777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6103" name="Line 1755"/>
                <p:cNvSpPr>
                  <a:spLocks noChangeShapeType="1"/>
                </p:cNvSpPr>
                <p:nvPr/>
              </p:nvSpPr>
              <p:spPr bwMode="auto">
                <a:xfrm flipV="1">
                  <a:off x="1609" y="2880"/>
                  <a:ext cx="0" cy="64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6099" name="Group 1761"/>
              <p:cNvGrpSpPr>
                <a:grpSpLocks/>
              </p:cNvGrpSpPr>
              <p:nvPr/>
            </p:nvGrpSpPr>
            <p:grpSpPr bwMode="auto">
              <a:xfrm>
                <a:off x="4392" y="3569"/>
                <a:ext cx="420" cy="556"/>
                <a:chOff x="4392" y="3569"/>
                <a:chExt cx="420" cy="556"/>
              </a:xfrm>
            </p:grpSpPr>
            <p:sp>
              <p:nvSpPr>
                <p:cNvPr id="46100" name="Freeform 1751"/>
                <p:cNvSpPr>
                  <a:spLocks/>
                </p:cNvSpPr>
                <p:nvPr/>
              </p:nvSpPr>
              <p:spPr bwMode="auto">
                <a:xfrm>
                  <a:off x="4604" y="3569"/>
                  <a:ext cx="208" cy="552"/>
                </a:xfrm>
                <a:custGeom>
                  <a:avLst/>
                  <a:gdLst>
                    <a:gd name="T0" fmla="*/ 0 w 208"/>
                    <a:gd name="T1" fmla="*/ 43 h 552"/>
                    <a:gd name="T2" fmla="*/ 8 w 208"/>
                    <a:gd name="T3" fmla="*/ 79 h 552"/>
                    <a:gd name="T4" fmla="*/ 48 w 208"/>
                    <a:gd name="T5" fmla="*/ 519 h 552"/>
                    <a:gd name="T6" fmla="*/ 76 w 208"/>
                    <a:gd name="T7" fmla="*/ 159 h 552"/>
                    <a:gd name="T8" fmla="*/ 120 w 208"/>
                    <a:gd name="T9" fmla="*/ 515 h 552"/>
                    <a:gd name="T10" fmla="*/ 148 w 208"/>
                    <a:gd name="T11" fmla="*/ 335 h 552"/>
                    <a:gd name="T12" fmla="*/ 168 w 208"/>
                    <a:gd name="T13" fmla="*/ 519 h 552"/>
                    <a:gd name="T14" fmla="*/ 180 w 208"/>
                    <a:gd name="T15" fmla="*/ 531 h 552"/>
                    <a:gd name="T16" fmla="*/ 0 w 208"/>
                    <a:gd name="T17" fmla="*/ 515 h 5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08" h="552">
                      <a:moveTo>
                        <a:pt x="0" y="43"/>
                      </a:moveTo>
                      <a:cubicBezTo>
                        <a:pt x="1" y="49"/>
                        <a:pt x="0" y="0"/>
                        <a:pt x="8" y="79"/>
                      </a:cubicBezTo>
                      <a:cubicBezTo>
                        <a:pt x="16" y="158"/>
                        <a:pt x="37" y="506"/>
                        <a:pt x="48" y="519"/>
                      </a:cubicBezTo>
                      <a:cubicBezTo>
                        <a:pt x="59" y="532"/>
                        <a:pt x="64" y="160"/>
                        <a:pt x="76" y="159"/>
                      </a:cubicBezTo>
                      <a:cubicBezTo>
                        <a:pt x="88" y="158"/>
                        <a:pt x="108" y="486"/>
                        <a:pt x="120" y="515"/>
                      </a:cubicBezTo>
                      <a:cubicBezTo>
                        <a:pt x="132" y="544"/>
                        <a:pt x="140" y="334"/>
                        <a:pt x="148" y="335"/>
                      </a:cubicBezTo>
                      <a:cubicBezTo>
                        <a:pt x="156" y="336"/>
                        <a:pt x="163" y="486"/>
                        <a:pt x="168" y="519"/>
                      </a:cubicBezTo>
                      <a:cubicBezTo>
                        <a:pt x="173" y="552"/>
                        <a:pt x="208" y="532"/>
                        <a:pt x="180" y="531"/>
                      </a:cubicBezTo>
                      <a:cubicBezTo>
                        <a:pt x="152" y="530"/>
                        <a:pt x="37" y="518"/>
                        <a:pt x="0" y="515"/>
                      </a:cubicBezTo>
                    </a:path>
                  </a:pathLst>
                </a:custGeom>
                <a:solidFill>
                  <a:srgbClr val="FF3300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6101" name="Freeform 1760"/>
                <p:cNvSpPr>
                  <a:spLocks/>
                </p:cNvSpPr>
                <p:nvPr/>
              </p:nvSpPr>
              <p:spPr bwMode="auto">
                <a:xfrm flipH="1">
                  <a:off x="4392" y="3573"/>
                  <a:ext cx="208" cy="552"/>
                </a:xfrm>
                <a:custGeom>
                  <a:avLst/>
                  <a:gdLst>
                    <a:gd name="T0" fmla="*/ 0 w 208"/>
                    <a:gd name="T1" fmla="*/ 43 h 552"/>
                    <a:gd name="T2" fmla="*/ 8 w 208"/>
                    <a:gd name="T3" fmla="*/ 79 h 552"/>
                    <a:gd name="T4" fmla="*/ 48 w 208"/>
                    <a:gd name="T5" fmla="*/ 519 h 552"/>
                    <a:gd name="T6" fmla="*/ 76 w 208"/>
                    <a:gd name="T7" fmla="*/ 159 h 552"/>
                    <a:gd name="T8" fmla="*/ 120 w 208"/>
                    <a:gd name="T9" fmla="*/ 515 h 552"/>
                    <a:gd name="T10" fmla="*/ 148 w 208"/>
                    <a:gd name="T11" fmla="*/ 335 h 552"/>
                    <a:gd name="T12" fmla="*/ 168 w 208"/>
                    <a:gd name="T13" fmla="*/ 519 h 552"/>
                    <a:gd name="T14" fmla="*/ 180 w 208"/>
                    <a:gd name="T15" fmla="*/ 531 h 552"/>
                    <a:gd name="T16" fmla="*/ 0 w 208"/>
                    <a:gd name="T17" fmla="*/ 515 h 5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08" h="552">
                      <a:moveTo>
                        <a:pt x="0" y="43"/>
                      </a:moveTo>
                      <a:cubicBezTo>
                        <a:pt x="1" y="49"/>
                        <a:pt x="0" y="0"/>
                        <a:pt x="8" y="79"/>
                      </a:cubicBezTo>
                      <a:cubicBezTo>
                        <a:pt x="16" y="158"/>
                        <a:pt x="37" y="506"/>
                        <a:pt x="48" y="519"/>
                      </a:cubicBezTo>
                      <a:cubicBezTo>
                        <a:pt x="59" y="532"/>
                        <a:pt x="64" y="160"/>
                        <a:pt x="76" y="159"/>
                      </a:cubicBezTo>
                      <a:cubicBezTo>
                        <a:pt x="88" y="158"/>
                        <a:pt x="108" y="486"/>
                        <a:pt x="120" y="515"/>
                      </a:cubicBezTo>
                      <a:cubicBezTo>
                        <a:pt x="132" y="544"/>
                        <a:pt x="140" y="334"/>
                        <a:pt x="148" y="335"/>
                      </a:cubicBezTo>
                      <a:cubicBezTo>
                        <a:pt x="156" y="336"/>
                        <a:pt x="163" y="486"/>
                        <a:pt x="168" y="519"/>
                      </a:cubicBezTo>
                      <a:cubicBezTo>
                        <a:pt x="173" y="552"/>
                        <a:pt x="208" y="532"/>
                        <a:pt x="180" y="531"/>
                      </a:cubicBezTo>
                      <a:cubicBezTo>
                        <a:pt x="152" y="530"/>
                        <a:pt x="37" y="518"/>
                        <a:pt x="0" y="515"/>
                      </a:cubicBezTo>
                    </a:path>
                  </a:pathLst>
                </a:custGeom>
                <a:solidFill>
                  <a:srgbClr val="FF3300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46084" name="Text Box 1715"/>
          <p:cNvSpPr txBox="1">
            <a:spLocks noChangeArrowheads="1"/>
          </p:cNvSpPr>
          <p:nvPr/>
        </p:nvSpPr>
        <p:spPr bwMode="auto">
          <a:xfrm>
            <a:off x="5147003" y="2335950"/>
            <a:ext cx="1270835" cy="65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/>
              <a:t>montage</a:t>
            </a:r>
          </a:p>
          <a:p>
            <a:r>
              <a:rPr lang="fr-FR" altLang="fr-FR" sz="2400"/>
              <a:t>Michelson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21090" y="1624385"/>
            <a:ext cx="4510765" cy="2552492"/>
            <a:chOff x="221090" y="1707515"/>
            <a:chExt cx="4510765" cy="2552492"/>
          </a:xfrm>
        </p:grpSpPr>
        <p:sp>
          <p:nvSpPr>
            <p:cNvPr id="46123" name="Rectangle 1713"/>
            <p:cNvSpPr>
              <a:spLocks noChangeArrowheads="1"/>
            </p:cNvSpPr>
            <p:nvPr/>
          </p:nvSpPr>
          <p:spPr bwMode="auto">
            <a:xfrm>
              <a:off x="4180864" y="2646389"/>
              <a:ext cx="139652" cy="708418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24" name="Freeform 1642"/>
            <p:cNvSpPr>
              <a:spLocks/>
            </p:cNvSpPr>
            <p:nvPr/>
          </p:nvSpPr>
          <p:spPr bwMode="auto">
            <a:xfrm>
              <a:off x="3048412" y="3165641"/>
              <a:ext cx="1683443" cy="290731"/>
            </a:xfrm>
            <a:custGeom>
              <a:avLst/>
              <a:gdLst>
                <a:gd name="T0" fmla="*/ 0 w 1326"/>
                <a:gd name="T1" fmla="*/ 128 h 229"/>
                <a:gd name="T2" fmla="*/ 1189 w 1326"/>
                <a:gd name="T3" fmla="*/ 0 h 229"/>
                <a:gd name="T4" fmla="*/ 1326 w 1326"/>
                <a:gd name="T5" fmla="*/ 83 h 229"/>
                <a:gd name="T6" fmla="*/ 73 w 1326"/>
                <a:gd name="T7" fmla="*/ 229 h 229"/>
                <a:gd name="T8" fmla="*/ 0 w 1326"/>
                <a:gd name="T9" fmla="*/ 128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6" h="229">
                  <a:moveTo>
                    <a:pt x="0" y="128"/>
                  </a:moveTo>
                  <a:lnTo>
                    <a:pt x="1189" y="0"/>
                  </a:lnTo>
                  <a:lnTo>
                    <a:pt x="1326" y="83"/>
                  </a:lnTo>
                  <a:lnTo>
                    <a:pt x="73" y="229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round/>
              <a:headEnd/>
              <a:tailEnd/>
            </a:ln>
            <a:effectLst/>
            <a:scene3d>
              <a:camera prst="legacyObliqueBottom"/>
              <a:lightRig rig="legacyFlat3" dir="t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  <a:flatTx/>
            </a:bodyPr>
            <a:lstStyle/>
            <a:p>
              <a:endParaRPr lang="fr-FR"/>
            </a:p>
          </p:txBody>
        </p:sp>
        <p:sp>
          <p:nvSpPr>
            <p:cNvPr id="46125" name="Oval 1641"/>
            <p:cNvSpPr>
              <a:spLocks noChangeArrowheads="1"/>
            </p:cNvSpPr>
            <p:nvPr/>
          </p:nvSpPr>
          <p:spPr bwMode="auto">
            <a:xfrm>
              <a:off x="1686168" y="3358615"/>
              <a:ext cx="1532365" cy="440539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scene3d>
              <a:camera prst="legacyObliqueBottom"/>
              <a:lightRig rig="legacyFlat3" dir="t"/>
            </a:scene3d>
            <a:sp3d extrusionH="1090600" prstMaterial="legacyWirefram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26" name="Oval 1639"/>
            <p:cNvSpPr>
              <a:spLocks noChangeArrowheads="1"/>
            </p:cNvSpPr>
            <p:nvPr/>
          </p:nvSpPr>
          <p:spPr bwMode="auto">
            <a:xfrm>
              <a:off x="1667125" y="3259589"/>
              <a:ext cx="1532365" cy="440539"/>
            </a:xfrm>
            <a:prstGeom prst="ellipse">
              <a:avLst/>
            </a:prstGeom>
            <a:solidFill>
              <a:schemeClr val="accent2"/>
            </a:solidFill>
            <a:ln w="9525">
              <a:round/>
              <a:headEnd/>
              <a:tailEnd/>
            </a:ln>
            <a:effectLst/>
            <a:scene3d>
              <a:camera prst="legacyObliqueBottom"/>
              <a:lightRig rig="legacyFlat3" dir="t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27" name="Oval 1497"/>
            <p:cNvSpPr>
              <a:spLocks noChangeArrowheads="1"/>
            </p:cNvSpPr>
            <p:nvPr/>
          </p:nvSpPr>
          <p:spPr bwMode="auto">
            <a:xfrm rot="19265555" flipH="1">
              <a:off x="1956586" y="2607033"/>
              <a:ext cx="208209" cy="359287"/>
            </a:xfrm>
            <a:prstGeom prst="ellipse">
              <a:avLst/>
            </a:prstGeom>
            <a:solidFill>
              <a:schemeClr val="bg2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28" name="Freeform 810"/>
            <p:cNvSpPr>
              <a:spLocks/>
            </p:cNvSpPr>
            <p:nvPr/>
          </p:nvSpPr>
          <p:spPr bwMode="auto">
            <a:xfrm>
              <a:off x="2147020" y="4016250"/>
              <a:ext cx="769356" cy="243757"/>
            </a:xfrm>
            <a:custGeom>
              <a:avLst/>
              <a:gdLst>
                <a:gd name="T0" fmla="*/ 0 w 468"/>
                <a:gd name="T1" fmla="*/ 0 h 138"/>
                <a:gd name="T2" fmla="*/ 482 w 468"/>
                <a:gd name="T3" fmla="*/ 0 h 138"/>
                <a:gd name="T4" fmla="*/ 606 w 468"/>
                <a:gd name="T5" fmla="*/ 192 h 138"/>
                <a:gd name="T6" fmla="*/ 109 w 468"/>
                <a:gd name="T7" fmla="*/ 192 h 138"/>
                <a:gd name="T8" fmla="*/ 0 w 468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8" h="138">
                  <a:moveTo>
                    <a:pt x="0" y="0"/>
                  </a:moveTo>
                  <a:lnTo>
                    <a:pt x="372" y="0"/>
                  </a:lnTo>
                  <a:lnTo>
                    <a:pt x="468" y="138"/>
                  </a:lnTo>
                  <a:lnTo>
                    <a:pt x="84" y="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129" name="Line 811"/>
            <p:cNvSpPr>
              <a:spLocks noChangeShapeType="1"/>
            </p:cNvSpPr>
            <p:nvPr/>
          </p:nvSpPr>
          <p:spPr bwMode="auto">
            <a:xfrm>
              <a:off x="2459333" y="4061955"/>
              <a:ext cx="106643" cy="1752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130" name="Line 812"/>
            <p:cNvSpPr>
              <a:spLocks noChangeShapeType="1"/>
            </p:cNvSpPr>
            <p:nvPr/>
          </p:nvSpPr>
          <p:spPr bwMode="auto">
            <a:xfrm>
              <a:off x="2527890" y="4084807"/>
              <a:ext cx="78713" cy="1294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131" name="Line 813"/>
            <p:cNvSpPr>
              <a:spLocks noChangeShapeType="1"/>
            </p:cNvSpPr>
            <p:nvPr/>
          </p:nvSpPr>
          <p:spPr bwMode="auto">
            <a:xfrm>
              <a:off x="2388238" y="4125433"/>
              <a:ext cx="39357" cy="6601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132" name="Line 814"/>
            <p:cNvSpPr>
              <a:spLocks noChangeShapeType="1"/>
            </p:cNvSpPr>
            <p:nvPr/>
          </p:nvSpPr>
          <p:spPr bwMode="auto">
            <a:xfrm>
              <a:off x="2596446" y="4115277"/>
              <a:ext cx="27930" cy="4570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133" name="Line 815"/>
            <p:cNvSpPr>
              <a:spLocks noChangeShapeType="1"/>
            </p:cNvSpPr>
            <p:nvPr/>
          </p:nvSpPr>
          <p:spPr bwMode="auto">
            <a:xfrm>
              <a:off x="2421246" y="4092424"/>
              <a:ext cx="78713" cy="1294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134" name="Oval 816"/>
            <p:cNvSpPr>
              <a:spLocks noChangeArrowheads="1"/>
            </p:cNvSpPr>
            <p:nvPr/>
          </p:nvSpPr>
          <p:spPr bwMode="auto">
            <a:xfrm>
              <a:off x="2708168" y="3428442"/>
              <a:ext cx="215826" cy="143461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35" name="Oval 817"/>
            <p:cNvSpPr>
              <a:spLocks noChangeArrowheads="1"/>
            </p:cNvSpPr>
            <p:nvPr/>
          </p:nvSpPr>
          <p:spPr bwMode="auto">
            <a:xfrm>
              <a:off x="1932464" y="3422094"/>
              <a:ext cx="215826" cy="143461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46136" name="Group 818"/>
            <p:cNvGrpSpPr>
              <a:grpSpLocks/>
            </p:cNvGrpSpPr>
            <p:nvPr/>
          </p:nvGrpSpPr>
          <p:grpSpPr bwMode="auto">
            <a:xfrm>
              <a:off x="1936273" y="2961241"/>
              <a:ext cx="977565" cy="604313"/>
              <a:chOff x="4251" y="429"/>
              <a:chExt cx="770" cy="476"/>
            </a:xfrm>
          </p:grpSpPr>
          <p:grpSp>
            <p:nvGrpSpPr>
              <p:cNvPr id="46819" name="Group 819"/>
              <p:cNvGrpSpPr>
                <a:grpSpLocks/>
              </p:cNvGrpSpPr>
              <p:nvPr/>
            </p:nvGrpSpPr>
            <p:grpSpPr bwMode="auto">
              <a:xfrm>
                <a:off x="4251" y="429"/>
                <a:ext cx="166" cy="476"/>
                <a:chOff x="4251" y="429"/>
                <a:chExt cx="166" cy="476"/>
              </a:xfrm>
            </p:grpSpPr>
            <p:sp>
              <p:nvSpPr>
                <p:cNvPr id="46887" name="Line 820"/>
                <p:cNvSpPr>
                  <a:spLocks noChangeShapeType="1"/>
                </p:cNvSpPr>
                <p:nvPr/>
              </p:nvSpPr>
              <p:spPr bwMode="auto">
                <a:xfrm>
                  <a:off x="4334" y="429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8" name="Line 821"/>
                <p:cNvSpPr>
                  <a:spLocks noChangeShapeType="1"/>
                </p:cNvSpPr>
                <p:nvPr/>
              </p:nvSpPr>
              <p:spPr bwMode="auto">
                <a:xfrm>
                  <a:off x="4325" y="429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9" name="Line 822"/>
                <p:cNvSpPr>
                  <a:spLocks noChangeShapeType="1"/>
                </p:cNvSpPr>
                <p:nvPr/>
              </p:nvSpPr>
              <p:spPr bwMode="auto">
                <a:xfrm>
                  <a:off x="4317" y="430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0" name="Line 823"/>
                <p:cNvSpPr>
                  <a:spLocks noChangeShapeType="1"/>
                </p:cNvSpPr>
                <p:nvPr/>
              </p:nvSpPr>
              <p:spPr bwMode="auto">
                <a:xfrm>
                  <a:off x="4309" y="43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1" name="Line 824"/>
                <p:cNvSpPr>
                  <a:spLocks noChangeShapeType="1"/>
                </p:cNvSpPr>
                <p:nvPr/>
              </p:nvSpPr>
              <p:spPr bwMode="auto">
                <a:xfrm>
                  <a:off x="4301" y="43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2" name="Line 825"/>
                <p:cNvSpPr>
                  <a:spLocks noChangeShapeType="1"/>
                </p:cNvSpPr>
                <p:nvPr/>
              </p:nvSpPr>
              <p:spPr bwMode="auto">
                <a:xfrm>
                  <a:off x="4294" y="435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3" name="Line 826"/>
                <p:cNvSpPr>
                  <a:spLocks noChangeShapeType="1"/>
                </p:cNvSpPr>
                <p:nvPr/>
              </p:nvSpPr>
              <p:spPr bwMode="auto">
                <a:xfrm>
                  <a:off x="4287" y="43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4" name="Line 827"/>
                <p:cNvSpPr>
                  <a:spLocks noChangeShapeType="1"/>
                </p:cNvSpPr>
                <p:nvPr/>
              </p:nvSpPr>
              <p:spPr bwMode="auto">
                <a:xfrm>
                  <a:off x="4281" y="441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5" name="Line 828"/>
                <p:cNvSpPr>
                  <a:spLocks noChangeShapeType="1"/>
                </p:cNvSpPr>
                <p:nvPr/>
              </p:nvSpPr>
              <p:spPr bwMode="auto">
                <a:xfrm>
                  <a:off x="4275" y="444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6" name="Line 829"/>
                <p:cNvSpPr>
                  <a:spLocks noChangeShapeType="1"/>
                </p:cNvSpPr>
                <p:nvPr/>
              </p:nvSpPr>
              <p:spPr bwMode="auto">
                <a:xfrm>
                  <a:off x="4269" y="44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7" name="Line 830"/>
                <p:cNvSpPr>
                  <a:spLocks noChangeShapeType="1"/>
                </p:cNvSpPr>
                <p:nvPr/>
              </p:nvSpPr>
              <p:spPr bwMode="auto">
                <a:xfrm>
                  <a:off x="4265" y="452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8" name="Line 831"/>
                <p:cNvSpPr>
                  <a:spLocks noChangeShapeType="1"/>
                </p:cNvSpPr>
                <p:nvPr/>
              </p:nvSpPr>
              <p:spPr bwMode="auto">
                <a:xfrm>
                  <a:off x="4261" y="45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99" name="Line 832"/>
                <p:cNvSpPr>
                  <a:spLocks noChangeShapeType="1"/>
                </p:cNvSpPr>
                <p:nvPr/>
              </p:nvSpPr>
              <p:spPr bwMode="auto">
                <a:xfrm>
                  <a:off x="4257" y="46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0" name="Line 833"/>
                <p:cNvSpPr>
                  <a:spLocks noChangeShapeType="1"/>
                </p:cNvSpPr>
                <p:nvPr/>
              </p:nvSpPr>
              <p:spPr bwMode="auto">
                <a:xfrm>
                  <a:off x="4255" y="466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1" name="Line 834"/>
                <p:cNvSpPr>
                  <a:spLocks noChangeShapeType="1"/>
                </p:cNvSpPr>
                <p:nvPr/>
              </p:nvSpPr>
              <p:spPr bwMode="auto">
                <a:xfrm>
                  <a:off x="4253" y="472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2" name="Line 835"/>
                <p:cNvSpPr>
                  <a:spLocks noChangeShapeType="1"/>
                </p:cNvSpPr>
                <p:nvPr/>
              </p:nvSpPr>
              <p:spPr bwMode="auto">
                <a:xfrm>
                  <a:off x="4251" y="47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3" name="Line 836"/>
                <p:cNvSpPr>
                  <a:spLocks noChangeShapeType="1"/>
                </p:cNvSpPr>
                <p:nvPr/>
              </p:nvSpPr>
              <p:spPr bwMode="auto">
                <a:xfrm>
                  <a:off x="4251" y="482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4" name="Line 837"/>
                <p:cNvSpPr>
                  <a:spLocks noChangeShapeType="1"/>
                </p:cNvSpPr>
                <p:nvPr/>
              </p:nvSpPr>
              <p:spPr bwMode="auto">
                <a:xfrm>
                  <a:off x="4251" y="48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5" name="Line 838"/>
                <p:cNvSpPr>
                  <a:spLocks noChangeShapeType="1"/>
                </p:cNvSpPr>
                <p:nvPr/>
              </p:nvSpPr>
              <p:spPr bwMode="auto">
                <a:xfrm>
                  <a:off x="4253" y="493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6" name="Line 839"/>
                <p:cNvSpPr>
                  <a:spLocks noChangeShapeType="1"/>
                </p:cNvSpPr>
                <p:nvPr/>
              </p:nvSpPr>
              <p:spPr bwMode="auto">
                <a:xfrm>
                  <a:off x="4255" y="498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7" name="Line 840"/>
                <p:cNvSpPr>
                  <a:spLocks noChangeShapeType="1"/>
                </p:cNvSpPr>
                <p:nvPr/>
              </p:nvSpPr>
              <p:spPr bwMode="auto">
                <a:xfrm>
                  <a:off x="4257" y="50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8" name="Line 841"/>
                <p:cNvSpPr>
                  <a:spLocks noChangeShapeType="1"/>
                </p:cNvSpPr>
                <p:nvPr/>
              </p:nvSpPr>
              <p:spPr bwMode="auto">
                <a:xfrm>
                  <a:off x="4261" y="50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09" name="Line 842"/>
                <p:cNvSpPr>
                  <a:spLocks noChangeShapeType="1"/>
                </p:cNvSpPr>
                <p:nvPr/>
              </p:nvSpPr>
              <p:spPr bwMode="auto">
                <a:xfrm>
                  <a:off x="4265" y="512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0" name="Line 843"/>
                <p:cNvSpPr>
                  <a:spLocks noChangeShapeType="1"/>
                </p:cNvSpPr>
                <p:nvPr/>
              </p:nvSpPr>
              <p:spPr bwMode="auto">
                <a:xfrm>
                  <a:off x="4269" y="51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1" name="Line 844"/>
                <p:cNvSpPr>
                  <a:spLocks noChangeShapeType="1"/>
                </p:cNvSpPr>
                <p:nvPr/>
              </p:nvSpPr>
              <p:spPr bwMode="auto">
                <a:xfrm>
                  <a:off x="4275" y="520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2" name="Line 845"/>
                <p:cNvSpPr>
                  <a:spLocks noChangeShapeType="1"/>
                </p:cNvSpPr>
                <p:nvPr/>
              </p:nvSpPr>
              <p:spPr bwMode="auto">
                <a:xfrm>
                  <a:off x="4281" y="524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3" name="Line 846"/>
                <p:cNvSpPr>
                  <a:spLocks noChangeShapeType="1"/>
                </p:cNvSpPr>
                <p:nvPr/>
              </p:nvSpPr>
              <p:spPr bwMode="auto">
                <a:xfrm>
                  <a:off x="4287" y="52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4" name="Line 847"/>
                <p:cNvSpPr>
                  <a:spLocks noChangeShapeType="1"/>
                </p:cNvSpPr>
                <p:nvPr/>
              </p:nvSpPr>
              <p:spPr bwMode="auto">
                <a:xfrm>
                  <a:off x="4294" y="529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5" name="Line 848"/>
                <p:cNvSpPr>
                  <a:spLocks noChangeShapeType="1"/>
                </p:cNvSpPr>
                <p:nvPr/>
              </p:nvSpPr>
              <p:spPr bwMode="auto">
                <a:xfrm>
                  <a:off x="4301" y="53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6" name="Line 849"/>
                <p:cNvSpPr>
                  <a:spLocks noChangeShapeType="1"/>
                </p:cNvSpPr>
                <p:nvPr/>
              </p:nvSpPr>
              <p:spPr bwMode="auto">
                <a:xfrm>
                  <a:off x="4309" y="53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7" name="Line 850"/>
                <p:cNvSpPr>
                  <a:spLocks noChangeShapeType="1"/>
                </p:cNvSpPr>
                <p:nvPr/>
              </p:nvSpPr>
              <p:spPr bwMode="auto">
                <a:xfrm>
                  <a:off x="4317" y="535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8" name="Line 851"/>
                <p:cNvSpPr>
                  <a:spLocks noChangeShapeType="1"/>
                </p:cNvSpPr>
                <p:nvPr/>
              </p:nvSpPr>
              <p:spPr bwMode="auto">
                <a:xfrm>
                  <a:off x="4325" y="536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19" name="Line 852"/>
                <p:cNvSpPr>
                  <a:spLocks noChangeShapeType="1"/>
                </p:cNvSpPr>
                <p:nvPr/>
              </p:nvSpPr>
              <p:spPr bwMode="auto">
                <a:xfrm>
                  <a:off x="4334" y="536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0" name="Line 853"/>
                <p:cNvSpPr>
                  <a:spLocks noChangeShapeType="1"/>
                </p:cNvSpPr>
                <p:nvPr/>
              </p:nvSpPr>
              <p:spPr bwMode="auto">
                <a:xfrm>
                  <a:off x="4342" y="536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1" name="Line 854"/>
                <p:cNvSpPr>
                  <a:spLocks noChangeShapeType="1"/>
                </p:cNvSpPr>
                <p:nvPr/>
              </p:nvSpPr>
              <p:spPr bwMode="auto">
                <a:xfrm>
                  <a:off x="4350" y="535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2" name="Line 855"/>
                <p:cNvSpPr>
                  <a:spLocks noChangeShapeType="1"/>
                </p:cNvSpPr>
                <p:nvPr/>
              </p:nvSpPr>
              <p:spPr bwMode="auto">
                <a:xfrm>
                  <a:off x="4358" y="53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3" name="Line 856"/>
                <p:cNvSpPr>
                  <a:spLocks noChangeShapeType="1"/>
                </p:cNvSpPr>
                <p:nvPr/>
              </p:nvSpPr>
              <p:spPr bwMode="auto">
                <a:xfrm>
                  <a:off x="4366" y="53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4" name="Line 857"/>
                <p:cNvSpPr>
                  <a:spLocks noChangeShapeType="1"/>
                </p:cNvSpPr>
                <p:nvPr/>
              </p:nvSpPr>
              <p:spPr bwMode="auto">
                <a:xfrm>
                  <a:off x="4373" y="529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5" name="Line 858"/>
                <p:cNvSpPr>
                  <a:spLocks noChangeShapeType="1"/>
                </p:cNvSpPr>
                <p:nvPr/>
              </p:nvSpPr>
              <p:spPr bwMode="auto">
                <a:xfrm>
                  <a:off x="4380" y="52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6" name="Line 859"/>
                <p:cNvSpPr>
                  <a:spLocks noChangeShapeType="1"/>
                </p:cNvSpPr>
                <p:nvPr/>
              </p:nvSpPr>
              <p:spPr bwMode="auto">
                <a:xfrm>
                  <a:off x="4386" y="524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7" name="Line 860"/>
                <p:cNvSpPr>
                  <a:spLocks noChangeShapeType="1"/>
                </p:cNvSpPr>
                <p:nvPr/>
              </p:nvSpPr>
              <p:spPr bwMode="auto">
                <a:xfrm>
                  <a:off x="4392" y="520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8" name="Line 861"/>
                <p:cNvSpPr>
                  <a:spLocks noChangeShapeType="1"/>
                </p:cNvSpPr>
                <p:nvPr/>
              </p:nvSpPr>
              <p:spPr bwMode="auto">
                <a:xfrm>
                  <a:off x="4398" y="51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29" name="Line 862"/>
                <p:cNvSpPr>
                  <a:spLocks noChangeShapeType="1"/>
                </p:cNvSpPr>
                <p:nvPr/>
              </p:nvSpPr>
              <p:spPr bwMode="auto">
                <a:xfrm>
                  <a:off x="4402" y="512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0" name="Line 863"/>
                <p:cNvSpPr>
                  <a:spLocks noChangeShapeType="1"/>
                </p:cNvSpPr>
                <p:nvPr/>
              </p:nvSpPr>
              <p:spPr bwMode="auto">
                <a:xfrm>
                  <a:off x="4406" y="50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1" name="Line 864"/>
                <p:cNvSpPr>
                  <a:spLocks noChangeShapeType="1"/>
                </p:cNvSpPr>
                <p:nvPr/>
              </p:nvSpPr>
              <p:spPr bwMode="auto">
                <a:xfrm>
                  <a:off x="4410" y="50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2" name="Line 865"/>
                <p:cNvSpPr>
                  <a:spLocks noChangeShapeType="1"/>
                </p:cNvSpPr>
                <p:nvPr/>
              </p:nvSpPr>
              <p:spPr bwMode="auto">
                <a:xfrm>
                  <a:off x="4412" y="498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3" name="Line 866"/>
                <p:cNvSpPr>
                  <a:spLocks noChangeShapeType="1"/>
                </p:cNvSpPr>
                <p:nvPr/>
              </p:nvSpPr>
              <p:spPr bwMode="auto">
                <a:xfrm>
                  <a:off x="4414" y="493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4" name="Line 867"/>
                <p:cNvSpPr>
                  <a:spLocks noChangeShapeType="1"/>
                </p:cNvSpPr>
                <p:nvPr/>
              </p:nvSpPr>
              <p:spPr bwMode="auto">
                <a:xfrm>
                  <a:off x="4416" y="48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5" name="Line 868"/>
                <p:cNvSpPr>
                  <a:spLocks noChangeShapeType="1"/>
                </p:cNvSpPr>
                <p:nvPr/>
              </p:nvSpPr>
              <p:spPr bwMode="auto">
                <a:xfrm>
                  <a:off x="4416" y="482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6" name="Line 869"/>
                <p:cNvSpPr>
                  <a:spLocks noChangeShapeType="1"/>
                </p:cNvSpPr>
                <p:nvPr/>
              </p:nvSpPr>
              <p:spPr bwMode="auto">
                <a:xfrm>
                  <a:off x="4416" y="47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7" name="Line 870"/>
                <p:cNvSpPr>
                  <a:spLocks noChangeShapeType="1"/>
                </p:cNvSpPr>
                <p:nvPr/>
              </p:nvSpPr>
              <p:spPr bwMode="auto">
                <a:xfrm>
                  <a:off x="4414" y="472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8" name="Line 871"/>
                <p:cNvSpPr>
                  <a:spLocks noChangeShapeType="1"/>
                </p:cNvSpPr>
                <p:nvPr/>
              </p:nvSpPr>
              <p:spPr bwMode="auto">
                <a:xfrm>
                  <a:off x="4412" y="466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39" name="Line 872"/>
                <p:cNvSpPr>
                  <a:spLocks noChangeShapeType="1"/>
                </p:cNvSpPr>
                <p:nvPr/>
              </p:nvSpPr>
              <p:spPr bwMode="auto">
                <a:xfrm>
                  <a:off x="4410" y="46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0" name="Line 873"/>
                <p:cNvSpPr>
                  <a:spLocks noChangeShapeType="1"/>
                </p:cNvSpPr>
                <p:nvPr/>
              </p:nvSpPr>
              <p:spPr bwMode="auto">
                <a:xfrm>
                  <a:off x="4406" y="45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1" name="Line 874"/>
                <p:cNvSpPr>
                  <a:spLocks noChangeShapeType="1"/>
                </p:cNvSpPr>
                <p:nvPr/>
              </p:nvSpPr>
              <p:spPr bwMode="auto">
                <a:xfrm>
                  <a:off x="4402" y="452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2" name="Line 875"/>
                <p:cNvSpPr>
                  <a:spLocks noChangeShapeType="1"/>
                </p:cNvSpPr>
                <p:nvPr/>
              </p:nvSpPr>
              <p:spPr bwMode="auto">
                <a:xfrm>
                  <a:off x="4398" y="44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3" name="Line 876"/>
                <p:cNvSpPr>
                  <a:spLocks noChangeShapeType="1"/>
                </p:cNvSpPr>
                <p:nvPr/>
              </p:nvSpPr>
              <p:spPr bwMode="auto">
                <a:xfrm>
                  <a:off x="4392" y="444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4" name="Line 877"/>
                <p:cNvSpPr>
                  <a:spLocks noChangeShapeType="1"/>
                </p:cNvSpPr>
                <p:nvPr/>
              </p:nvSpPr>
              <p:spPr bwMode="auto">
                <a:xfrm>
                  <a:off x="4386" y="441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5" name="Line 878"/>
                <p:cNvSpPr>
                  <a:spLocks noChangeShapeType="1"/>
                </p:cNvSpPr>
                <p:nvPr/>
              </p:nvSpPr>
              <p:spPr bwMode="auto">
                <a:xfrm>
                  <a:off x="4380" y="43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6" name="Line 879"/>
                <p:cNvSpPr>
                  <a:spLocks noChangeShapeType="1"/>
                </p:cNvSpPr>
                <p:nvPr/>
              </p:nvSpPr>
              <p:spPr bwMode="auto">
                <a:xfrm>
                  <a:off x="4373" y="435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7" name="Line 880"/>
                <p:cNvSpPr>
                  <a:spLocks noChangeShapeType="1"/>
                </p:cNvSpPr>
                <p:nvPr/>
              </p:nvSpPr>
              <p:spPr bwMode="auto">
                <a:xfrm>
                  <a:off x="4366" y="43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8" name="Line 881"/>
                <p:cNvSpPr>
                  <a:spLocks noChangeShapeType="1"/>
                </p:cNvSpPr>
                <p:nvPr/>
              </p:nvSpPr>
              <p:spPr bwMode="auto">
                <a:xfrm>
                  <a:off x="4358" y="43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49" name="Line 882"/>
                <p:cNvSpPr>
                  <a:spLocks noChangeShapeType="1"/>
                </p:cNvSpPr>
                <p:nvPr/>
              </p:nvSpPr>
              <p:spPr bwMode="auto">
                <a:xfrm>
                  <a:off x="4350" y="430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50" name="Line 883"/>
                <p:cNvSpPr>
                  <a:spLocks noChangeShapeType="1"/>
                </p:cNvSpPr>
                <p:nvPr/>
              </p:nvSpPr>
              <p:spPr bwMode="auto">
                <a:xfrm>
                  <a:off x="4342" y="429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51" name="Freeform 884"/>
                <p:cNvSpPr>
                  <a:spLocks/>
                </p:cNvSpPr>
                <p:nvPr/>
              </p:nvSpPr>
              <p:spPr bwMode="auto">
                <a:xfrm>
                  <a:off x="4251" y="798"/>
                  <a:ext cx="165" cy="107"/>
                </a:xfrm>
                <a:custGeom>
                  <a:avLst/>
                  <a:gdLst>
                    <a:gd name="T0" fmla="*/ 74 w 330"/>
                    <a:gd name="T1" fmla="*/ 0 h 215"/>
                    <a:gd name="T2" fmla="*/ 58 w 330"/>
                    <a:gd name="T3" fmla="*/ 3 h 215"/>
                    <a:gd name="T4" fmla="*/ 44 w 330"/>
                    <a:gd name="T5" fmla="*/ 6 h 215"/>
                    <a:gd name="T6" fmla="*/ 30 w 330"/>
                    <a:gd name="T7" fmla="*/ 12 h 215"/>
                    <a:gd name="T8" fmla="*/ 19 w 330"/>
                    <a:gd name="T9" fmla="*/ 19 h 215"/>
                    <a:gd name="T10" fmla="*/ 10 w 330"/>
                    <a:gd name="T11" fmla="*/ 28 h 215"/>
                    <a:gd name="T12" fmla="*/ 4 w 330"/>
                    <a:gd name="T13" fmla="*/ 38 h 215"/>
                    <a:gd name="T14" fmla="*/ 1 w 330"/>
                    <a:gd name="T15" fmla="*/ 48 h 215"/>
                    <a:gd name="T16" fmla="*/ 1 w 330"/>
                    <a:gd name="T17" fmla="*/ 59 h 215"/>
                    <a:gd name="T18" fmla="*/ 4 w 330"/>
                    <a:gd name="T19" fmla="*/ 69 h 215"/>
                    <a:gd name="T20" fmla="*/ 10 w 330"/>
                    <a:gd name="T21" fmla="*/ 79 h 215"/>
                    <a:gd name="T22" fmla="*/ 19 w 330"/>
                    <a:gd name="T23" fmla="*/ 88 h 215"/>
                    <a:gd name="T24" fmla="*/ 30 w 330"/>
                    <a:gd name="T25" fmla="*/ 95 h 215"/>
                    <a:gd name="T26" fmla="*/ 44 w 330"/>
                    <a:gd name="T27" fmla="*/ 101 h 215"/>
                    <a:gd name="T28" fmla="*/ 58 w 330"/>
                    <a:gd name="T29" fmla="*/ 105 h 215"/>
                    <a:gd name="T30" fmla="*/ 74 w 330"/>
                    <a:gd name="T31" fmla="*/ 107 h 215"/>
                    <a:gd name="T32" fmla="*/ 91 w 330"/>
                    <a:gd name="T33" fmla="*/ 107 h 215"/>
                    <a:gd name="T34" fmla="*/ 107 w 330"/>
                    <a:gd name="T35" fmla="*/ 105 h 215"/>
                    <a:gd name="T36" fmla="*/ 122 w 330"/>
                    <a:gd name="T37" fmla="*/ 101 h 215"/>
                    <a:gd name="T38" fmla="*/ 135 w 330"/>
                    <a:gd name="T39" fmla="*/ 95 h 215"/>
                    <a:gd name="T40" fmla="*/ 147 w 330"/>
                    <a:gd name="T41" fmla="*/ 88 h 215"/>
                    <a:gd name="T42" fmla="*/ 155 w 330"/>
                    <a:gd name="T43" fmla="*/ 79 h 215"/>
                    <a:gd name="T44" fmla="*/ 162 w 330"/>
                    <a:gd name="T45" fmla="*/ 69 h 215"/>
                    <a:gd name="T46" fmla="*/ 165 w 330"/>
                    <a:gd name="T47" fmla="*/ 59 h 215"/>
                    <a:gd name="T48" fmla="*/ 165 w 330"/>
                    <a:gd name="T49" fmla="*/ 48 h 215"/>
                    <a:gd name="T50" fmla="*/ 162 w 330"/>
                    <a:gd name="T51" fmla="*/ 38 h 215"/>
                    <a:gd name="T52" fmla="*/ 155 w 330"/>
                    <a:gd name="T53" fmla="*/ 28 h 215"/>
                    <a:gd name="T54" fmla="*/ 147 w 330"/>
                    <a:gd name="T55" fmla="*/ 19 h 215"/>
                    <a:gd name="T56" fmla="*/ 135 w 330"/>
                    <a:gd name="T57" fmla="*/ 12 h 215"/>
                    <a:gd name="T58" fmla="*/ 122 w 330"/>
                    <a:gd name="T59" fmla="*/ 6 h 215"/>
                    <a:gd name="T60" fmla="*/ 107 w 330"/>
                    <a:gd name="T61" fmla="*/ 3 h 215"/>
                    <a:gd name="T62" fmla="*/ 91 w 330"/>
                    <a:gd name="T63" fmla="*/ 0 h 21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30" h="215">
                      <a:moveTo>
                        <a:pt x="165" y="0"/>
                      </a:moveTo>
                      <a:lnTo>
                        <a:pt x="148" y="0"/>
                      </a:lnTo>
                      <a:lnTo>
                        <a:pt x="132" y="3"/>
                      </a:lnTo>
                      <a:lnTo>
                        <a:pt x="116" y="6"/>
                      </a:lnTo>
                      <a:lnTo>
                        <a:pt x="101" y="9"/>
                      </a:lnTo>
                      <a:lnTo>
                        <a:pt x="87" y="13"/>
                      </a:lnTo>
                      <a:lnTo>
                        <a:pt x="73" y="18"/>
                      </a:lnTo>
                      <a:lnTo>
                        <a:pt x="60" y="25"/>
                      </a:lnTo>
                      <a:lnTo>
                        <a:pt x="48" y="31"/>
                      </a:lnTo>
                      <a:lnTo>
                        <a:pt x="37" y="39"/>
                      </a:lnTo>
                      <a:lnTo>
                        <a:pt x="28" y="48"/>
                      </a:lnTo>
                      <a:lnTo>
                        <a:pt x="20" y="57"/>
                      </a:lnTo>
                      <a:lnTo>
                        <a:pt x="12" y="66"/>
                      </a:lnTo>
                      <a:lnTo>
                        <a:pt x="7" y="76"/>
                      </a:lnTo>
                      <a:lnTo>
                        <a:pt x="3" y="86"/>
                      </a:lnTo>
                      <a:lnTo>
                        <a:pt x="1" y="97"/>
                      </a:ln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3" y="129"/>
                      </a:lnTo>
                      <a:lnTo>
                        <a:pt x="7" y="139"/>
                      </a:lnTo>
                      <a:lnTo>
                        <a:pt x="12" y="149"/>
                      </a:lnTo>
                      <a:lnTo>
                        <a:pt x="20" y="158"/>
                      </a:lnTo>
                      <a:lnTo>
                        <a:pt x="28" y="167"/>
                      </a:lnTo>
                      <a:lnTo>
                        <a:pt x="37" y="176"/>
                      </a:lnTo>
                      <a:lnTo>
                        <a:pt x="48" y="184"/>
                      </a:lnTo>
                      <a:lnTo>
                        <a:pt x="60" y="190"/>
                      </a:lnTo>
                      <a:lnTo>
                        <a:pt x="73" y="197"/>
                      </a:lnTo>
                      <a:lnTo>
                        <a:pt x="87" y="202"/>
                      </a:lnTo>
                      <a:lnTo>
                        <a:pt x="101" y="206"/>
                      </a:lnTo>
                      <a:lnTo>
                        <a:pt x="116" y="210"/>
                      </a:lnTo>
                      <a:lnTo>
                        <a:pt x="132" y="212"/>
                      </a:lnTo>
                      <a:lnTo>
                        <a:pt x="148" y="215"/>
                      </a:lnTo>
                      <a:lnTo>
                        <a:pt x="165" y="215"/>
                      </a:lnTo>
                      <a:lnTo>
                        <a:pt x="182" y="215"/>
                      </a:lnTo>
                      <a:lnTo>
                        <a:pt x="198" y="212"/>
                      </a:lnTo>
                      <a:lnTo>
                        <a:pt x="214" y="210"/>
                      </a:lnTo>
                      <a:lnTo>
                        <a:pt x="229" y="206"/>
                      </a:lnTo>
                      <a:lnTo>
                        <a:pt x="243" y="202"/>
                      </a:lnTo>
                      <a:lnTo>
                        <a:pt x="257" y="197"/>
                      </a:lnTo>
                      <a:lnTo>
                        <a:pt x="270" y="190"/>
                      </a:lnTo>
                      <a:lnTo>
                        <a:pt x="282" y="184"/>
                      </a:lnTo>
                      <a:lnTo>
                        <a:pt x="293" y="176"/>
                      </a:lnTo>
                      <a:lnTo>
                        <a:pt x="302" y="167"/>
                      </a:lnTo>
                      <a:lnTo>
                        <a:pt x="310" y="158"/>
                      </a:lnTo>
                      <a:lnTo>
                        <a:pt x="318" y="149"/>
                      </a:lnTo>
                      <a:lnTo>
                        <a:pt x="323" y="139"/>
                      </a:lnTo>
                      <a:lnTo>
                        <a:pt x="327" y="129"/>
                      </a:lnTo>
                      <a:lnTo>
                        <a:pt x="329" y="118"/>
                      </a:lnTo>
                      <a:lnTo>
                        <a:pt x="330" y="107"/>
                      </a:lnTo>
                      <a:lnTo>
                        <a:pt x="329" y="97"/>
                      </a:lnTo>
                      <a:lnTo>
                        <a:pt x="327" y="86"/>
                      </a:lnTo>
                      <a:lnTo>
                        <a:pt x="323" y="76"/>
                      </a:lnTo>
                      <a:lnTo>
                        <a:pt x="318" y="66"/>
                      </a:lnTo>
                      <a:lnTo>
                        <a:pt x="310" y="57"/>
                      </a:lnTo>
                      <a:lnTo>
                        <a:pt x="302" y="48"/>
                      </a:lnTo>
                      <a:lnTo>
                        <a:pt x="293" y="39"/>
                      </a:lnTo>
                      <a:lnTo>
                        <a:pt x="282" y="31"/>
                      </a:lnTo>
                      <a:lnTo>
                        <a:pt x="270" y="25"/>
                      </a:lnTo>
                      <a:lnTo>
                        <a:pt x="257" y="18"/>
                      </a:lnTo>
                      <a:lnTo>
                        <a:pt x="243" y="13"/>
                      </a:lnTo>
                      <a:lnTo>
                        <a:pt x="229" y="9"/>
                      </a:lnTo>
                      <a:lnTo>
                        <a:pt x="214" y="6"/>
                      </a:lnTo>
                      <a:lnTo>
                        <a:pt x="198" y="3"/>
                      </a:lnTo>
                      <a:lnTo>
                        <a:pt x="182" y="0"/>
                      </a:lnTo>
                      <a:lnTo>
                        <a:pt x="165" y="0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52" name="Freeform 885"/>
                <p:cNvSpPr>
                  <a:spLocks/>
                </p:cNvSpPr>
                <p:nvPr/>
              </p:nvSpPr>
              <p:spPr bwMode="auto">
                <a:xfrm>
                  <a:off x="4251" y="429"/>
                  <a:ext cx="165" cy="107"/>
                </a:xfrm>
                <a:custGeom>
                  <a:avLst/>
                  <a:gdLst>
                    <a:gd name="T0" fmla="*/ 74 w 330"/>
                    <a:gd name="T1" fmla="*/ 0 h 215"/>
                    <a:gd name="T2" fmla="*/ 58 w 330"/>
                    <a:gd name="T3" fmla="*/ 2 h 215"/>
                    <a:gd name="T4" fmla="*/ 44 w 330"/>
                    <a:gd name="T5" fmla="*/ 6 h 215"/>
                    <a:gd name="T6" fmla="*/ 30 w 330"/>
                    <a:gd name="T7" fmla="*/ 12 h 215"/>
                    <a:gd name="T8" fmla="*/ 19 w 330"/>
                    <a:gd name="T9" fmla="*/ 19 h 215"/>
                    <a:gd name="T10" fmla="*/ 10 w 330"/>
                    <a:gd name="T11" fmla="*/ 28 h 215"/>
                    <a:gd name="T12" fmla="*/ 4 w 330"/>
                    <a:gd name="T13" fmla="*/ 38 h 215"/>
                    <a:gd name="T14" fmla="*/ 1 w 330"/>
                    <a:gd name="T15" fmla="*/ 48 h 215"/>
                    <a:gd name="T16" fmla="*/ 1 w 330"/>
                    <a:gd name="T17" fmla="*/ 59 h 215"/>
                    <a:gd name="T18" fmla="*/ 4 w 330"/>
                    <a:gd name="T19" fmla="*/ 69 h 215"/>
                    <a:gd name="T20" fmla="*/ 10 w 330"/>
                    <a:gd name="T21" fmla="*/ 79 h 215"/>
                    <a:gd name="T22" fmla="*/ 19 w 330"/>
                    <a:gd name="T23" fmla="*/ 88 h 215"/>
                    <a:gd name="T24" fmla="*/ 30 w 330"/>
                    <a:gd name="T25" fmla="*/ 95 h 215"/>
                    <a:gd name="T26" fmla="*/ 44 w 330"/>
                    <a:gd name="T27" fmla="*/ 101 h 215"/>
                    <a:gd name="T28" fmla="*/ 58 w 330"/>
                    <a:gd name="T29" fmla="*/ 104 h 215"/>
                    <a:gd name="T30" fmla="*/ 74 w 330"/>
                    <a:gd name="T31" fmla="*/ 107 h 215"/>
                    <a:gd name="T32" fmla="*/ 91 w 330"/>
                    <a:gd name="T33" fmla="*/ 107 h 215"/>
                    <a:gd name="T34" fmla="*/ 107 w 330"/>
                    <a:gd name="T35" fmla="*/ 104 h 215"/>
                    <a:gd name="T36" fmla="*/ 122 w 330"/>
                    <a:gd name="T37" fmla="*/ 101 h 215"/>
                    <a:gd name="T38" fmla="*/ 135 w 330"/>
                    <a:gd name="T39" fmla="*/ 95 h 215"/>
                    <a:gd name="T40" fmla="*/ 147 w 330"/>
                    <a:gd name="T41" fmla="*/ 88 h 215"/>
                    <a:gd name="T42" fmla="*/ 155 w 330"/>
                    <a:gd name="T43" fmla="*/ 79 h 215"/>
                    <a:gd name="T44" fmla="*/ 162 w 330"/>
                    <a:gd name="T45" fmla="*/ 69 h 215"/>
                    <a:gd name="T46" fmla="*/ 165 w 330"/>
                    <a:gd name="T47" fmla="*/ 59 h 215"/>
                    <a:gd name="T48" fmla="*/ 165 w 330"/>
                    <a:gd name="T49" fmla="*/ 48 h 215"/>
                    <a:gd name="T50" fmla="*/ 162 w 330"/>
                    <a:gd name="T51" fmla="*/ 38 h 215"/>
                    <a:gd name="T52" fmla="*/ 155 w 330"/>
                    <a:gd name="T53" fmla="*/ 28 h 215"/>
                    <a:gd name="T54" fmla="*/ 147 w 330"/>
                    <a:gd name="T55" fmla="*/ 19 h 215"/>
                    <a:gd name="T56" fmla="*/ 135 w 330"/>
                    <a:gd name="T57" fmla="*/ 12 h 215"/>
                    <a:gd name="T58" fmla="*/ 122 w 330"/>
                    <a:gd name="T59" fmla="*/ 6 h 215"/>
                    <a:gd name="T60" fmla="*/ 107 w 330"/>
                    <a:gd name="T61" fmla="*/ 2 h 215"/>
                    <a:gd name="T62" fmla="*/ 91 w 330"/>
                    <a:gd name="T63" fmla="*/ 0 h 21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30" h="215">
                      <a:moveTo>
                        <a:pt x="165" y="0"/>
                      </a:moveTo>
                      <a:lnTo>
                        <a:pt x="148" y="0"/>
                      </a:lnTo>
                      <a:lnTo>
                        <a:pt x="132" y="3"/>
                      </a:lnTo>
                      <a:lnTo>
                        <a:pt x="116" y="5"/>
                      </a:lnTo>
                      <a:lnTo>
                        <a:pt x="101" y="9"/>
                      </a:lnTo>
                      <a:lnTo>
                        <a:pt x="87" y="13"/>
                      </a:lnTo>
                      <a:lnTo>
                        <a:pt x="73" y="18"/>
                      </a:lnTo>
                      <a:lnTo>
                        <a:pt x="60" y="25"/>
                      </a:lnTo>
                      <a:lnTo>
                        <a:pt x="48" y="31"/>
                      </a:lnTo>
                      <a:lnTo>
                        <a:pt x="37" y="39"/>
                      </a:lnTo>
                      <a:lnTo>
                        <a:pt x="28" y="48"/>
                      </a:lnTo>
                      <a:lnTo>
                        <a:pt x="20" y="57"/>
                      </a:lnTo>
                      <a:lnTo>
                        <a:pt x="12" y="66"/>
                      </a:lnTo>
                      <a:lnTo>
                        <a:pt x="7" y="76"/>
                      </a:lnTo>
                      <a:lnTo>
                        <a:pt x="3" y="86"/>
                      </a:lnTo>
                      <a:lnTo>
                        <a:pt x="1" y="97"/>
                      </a:ln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3" y="129"/>
                      </a:lnTo>
                      <a:lnTo>
                        <a:pt x="7" y="139"/>
                      </a:lnTo>
                      <a:lnTo>
                        <a:pt x="12" y="149"/>
                      </a:lnTo>
                      <a:lnTo>
                        <a:pt x="20" y="158"/>
                      </a:lnTo>
                      <a:lnTo>
                        <a:pt x="28" y="167"/>
                      </a:lnTo>
                      <a:lnTo>
                        <a:pt x="37" y="176"/>
                      </a:lnTo>
                      <a:lnTo>
                        <a:pt x="48" y="184"/>
                      </a:lnTo>
                      <a:lnTo>
                        <a:pt x="60" y="190"/>
                      </a:lnTo>
                      <a:lnTo>
                        <a:pt x="73" y="197"/>
                      </a:lnTo>
                      <a:lnTo>
                        <a:pt x="87" y="202"/>
                      </a:lnTo>
                      <a:lnTo>
                        <a:pt x="101" y="206"/>
                      </a:lnTo>
                      <a:lnTo>
                        <a:pt x="116" y="209"/>
                      </a:lnTo>
                      <a:lnTo>
                        <a:pt x="132" y="212"/>
                      </a:lnTo>
                      <a:lnTo>
                        <a:pt x="148" y="215"/>
                      </a:lnTo>
                      <a:lnTo>
                        <a:pt x="165" y="215"/>
                      </a:lnTo>
                      <a:lnTo>
                        <a:pt x="182" y="215"/>
                      </a:lnTo>
                      <a:lnTo>
                        <a:pt x="198" y="212"/>
                      </a:lnTo>
                      <a:lnTo>
                        <a:pt x="214" y="209"/>
                      </a:lnTo>
                      <a:lnTo>
                        <a:pt x="229" y="206"/>
                      </a:lnTo>
                      <a:lnTo>
                        <a:pt x="243" y="202"/>
                      </a:lnTo>
                      <a:lnTo>
                        <a:pt x="257" y="197"/>
                      </a:lnTo>
                      <a:lnTo>
                        <a:pt x="270" y="190"/>
                      </a:lnTo>
                      <a:lnTo>
                        <a:pt x="282" y="184"/>
                      </a:lnTo>
                      <a:lnTo>
                        <a:pt x="293" y="176"/>
                      </a:lnTo>
                      <a:lnTo>
                        <a:pt x="302" y="167"/>
                      </a:lnTo>
                      <a:lnTo>
                        <a:pt x="310" y="158"/>
                      </a:lnTo>
                      <a:lnTo>
                        <a:pt x="318" y="149"/>
                      </a:lnTo>
                      <a:lnTo>
                        <a:pt x="323" y="139"/>
                      </a:lnTo>
                      <a:lnTo>
                        <a:pt x="327" y="129"/>
                      </a:lnTo>
                      <a:lnTo>
                        <a:pt x="329" y="118"/>
                      </a:lnTo>
                      <a:lnTo>
                        <a:pt x="330" y="107"/>
                      </a:lnTo>
                      <a:lnTo>
                        <a:pt x="329" y="97"/>
                      </a:lnTo>
                      <a:lnTo>
                        <a:pt x="327" y="86"/>
                      </a:lnTo>
                      <a:lnTo>
                        <a:pt x="323" y="76"/>
                      </a:lnTo>
                      <a:lnTo>
                        <a:pt x="318" y="66"/>
                      </a:lnTo>
                      <a:lnTo>
                        <a:pt x="310" y="57"/>
                      </a:lnTo>
                      <a:lnTo>
                        <a:pt x="302" y="48"/>
                      </a:lnTo>
                      <a:lnTo>
                        <a:pt x="293" y="39"/>
                      </a:lnTo>
                      <a:lnTo>
                        <a:pt x="282" y="31"/>
                      </a:lnTo>
                      <a:lnTo>
                        <a:pt x="270" y="25"/>
                      </a:lnTo>
                      <a:lnTo>
                        <a:pt x="257" y="18"/>
                      </a:lnTo>
                      <a:lnTo>
                        <a:pt x="243" y="13"/>
                      </a:lnTo>
                      <a:lnTo>
                        <a:pt x="229" y="9"/>
                      </a:lnTo>
                      <a:lnTo>
                        <a:pt x="214" y="5"/>
                      </a:lnTo>
                      <a:lnTo>
                        <a:pt x="198" y="3"/>
                      </a:lnTo>
                      <a:lnTo>
                        <a:pt x="182" y="0"/>
                      </a:lnTo>
                      <a:lnTo>
                        <a:pt x="165" y="0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46820" name="Group 886"/>
              <p:cNvGrpSpPr>
                <a:grpSpLocks/>
              </p:cNvGrpSpPr>
              <p:nvPr/>
            </p:nvGrpSpPr>
            <p:grpSpPr bwMode="auto">
              <a:xfrm>
                <a:off x="4855" y="429"/>
                <a:ext cx="166" cy="476"/>
                <a:chOff x="4855" y="429"/>
                <a:chExt cx="166" cy="476"/>
              </a:xfrm>
            </p:grpSpPr>
            <p:sp>
              <p:nvSpPr>
                <p:cNvPr id="46821" name="Line 887"/>
                <p:cNvSpPr>
                  <a:spLocks noChangeShapeType="1"/>
                </p:cNvSpPr>
                <p:nvPr/>
              </p:nvSpPr>
              <p:spPr bwMode="auto">
                <a:xfrm>
                  <a:off x="4938" y="429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22" name="Line 888"/>
                <p:cNvSpPr>
                  <a:spLocks noChangeShapeType="1"/>
                </p:cNvSpPr>
                <p:nvPr/>
              </p:nvSpPr>
              <p:spPr bwMode="auto">
                <a:xfrm>
                  <a:off x="4929" y="429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23" name="Line 889"/>
                <p:cNvSpPr>
                  <a:spLocks noChangeShapeType="1"/>
                </p:cNvSpPr>
                <p:nvPr/>
              </p:nvSpPr>
              <p:spPr bwMode="auto">
                <a:xfrm>
                  <a:off x="4921" y="430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24" name="Line 890"/>
                <p:cNvSpPr>
                  <a:spLocks noChangeShapeType="1"/>
                </p:cNvSpPr>
                <p:nvPr/>
              </p:nvSpPr>
              <p:spPr bwMode="auto">
                <a:xfrm>
                  <a:off x="4913" y="43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25" name="Line 891"/>
                <p:cNvSpPr>
                  <a:spLocks noChangeShapeType="1"/>
                </p:cNvSpPr>
                <p:nvPr/>
              </p:nvSpPr>
              <p:spPr bwMode="auto">
                <a:xfrm>
                  <a:off x="4906" y="43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26" name="Line 892"/>
                <p:cNvSpPr>
                  <a:spLocks noChangeShapeType="1"/>
                </p:cNvSpPr>
                <p:nvPr/>
              </p:nvSpPr>
              <p:spPr bwMode="auto">
                <a:xfrm>
                  <a:off x="4899" y="435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27" name="Line 893"/>
                <p:cNvSpPr>
                  <a:spLocks noChangeShapeType="1"/>
                </p:cNvSpPr>
                <p:nvPr/>
              </p:nvSpPr>
              <p:spPr bwMode="auto">
                <a:xfrm>
                  <a:off x="4891" y="43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28" name="Line 894"/>
                <p:cNvSpPr>
                  <a:spLocks noChangeShapeType="1"/>
                </p:cNvSpPr>
                <p:nvPr/>
              </p:nvSpPr>
              <p:spPr bwMode="auto">
                <a:xfrm>
                  <a:off x="4885" y="441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29" name="Line 895"/>
                <p:cNvSpPr>
                  <a:spLocks noChangeShapeType="1"/>
                </p:cNvSpPr>
                <p:nvPr/>
              </p:nvSpPr>
              <p:spPr bwMode="auto">
                <a:xfrm>
                  <a:off x="4879" y="444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0" name="Line 896"/>
                <p:cNvSpPr>
                  <a:spLocks noChangeShapeType="1"/>
                </p:cNvSpPr>
                <p:nvPr/>
              </p:nvSpPr>
              <p:spPr bwMode="auto">
                <a:xfrm>
                  <a:off x="4874" y="44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1" name="Line 897"/>
                <p:cNvSpPr>
                  <a:spLocks noChangeShapeType="1"/>
                </p:cNvSpPr>
                <p:nvPr/>
              </p:nvSpPr>
              <p:spPr bwMode="auto">
                <a:xfrm>
                  <a:off x="4869" y="452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2" name="Line 898"/>
                <p:cNvSpPr>
                  <a:spLocks noChangeShapeType="1"/>
                </p:cNvSpPr>
                <p:nvPr/>
              </p:nvSpPr>
              <p:spPr bwMode="auto">
                <a:xfrm>
                  <a:off x="4865" y="45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3" name="Line 899"/>
                <p:cNvSpPr>
                  <a:spLocks noChangeShapeType="1"/>
                </p:cNvSpPr>
                <p:nvPr/>
              </p:nvSpPr>
              <p:spPr bwMode="auto">
                <a:xfrm>
                  <a:off x="4861" y="46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4" name="Line 900"/>
                <p:cNvSpPr>
                  <a:spLocks noChangeShapeType="1"/>
                </p:cNvSpPr>
                <p:nvPr/>
              </p:nvSpPr>
              <p:spPr bwMode="auto">
                <a:xfrm>
                  <a:off x="4859" y="466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5" name="Line 901"/>
                <p:cNvSpPr>
                  <a:spLocks noChangeShapeType="1"/>
                </p:cNvSpPr>
                <p:nvPr/>
              </p:nvSpPr>
              <p:spPr bwMode="auto">
                <a:xfrm>
                  <a:off x="4857" y="472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6" name="Line 902"/>
                <p:cNvSpPr>
                  <a:spLocks noChangeShapeType="1"/>
                </p:cNvSpPr>
                <p:nvPr/>
              </p:nvSpPr>
              <p:spPr bwMode="auto">
                <a:xfrm>
                  <a:off x="4856" y="47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7" name="Line 903"/>
                <p:cNvSpPr>
                  <a:spLocks noChangeShapeType="1"/>
                </p:cNvSpPr>
                <p:nvPr/>
              </p:nvSpPr>
              <p:spPr bwMode="auto">
                <a:xfrm>
                  <a:off x="4855" y="482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8" name="Line 904"/>
                <p:cNvSpPr>
                  <a:spLocks noChangeShapeType="1"/>
                </p:cNvSpPr>
                <p:nvPr/>
              </p:nvSpPr>
              <p:spPr bwMode="auto">
                <a:xfrm>
                  <a:off x="4856" y="48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39" name="Line 905"/>
                <p:cNvSpPr>
                  <a:spLocks noChangeShapeType="1"/>
                </p:cNvSpPr>
                <p:nvPr/>
              </p:nvSpPr>
              <p:spPr bwMode="auto">
                <a:xfrm>
                  <a:off x="4857" y="493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0" name="Line 906"/>
                <p:cNvSpPr>
                  <a:spLocks noChangeShapeType="1"/>
                </p:cNvSpPr>
                <p:nvPr/>
              </p:nvSpPr>
              <p:spPr bwMode="auto">
                <a:xfrm>
                  <a:off x="4859" y="498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1" name="Line 907"/>
                <p:cNvSpPr>
                  <a:spLocks noChangeShapeType="1"/>
                </p:cNvSpPr>
                <p:nvPr/>
              </p:nvSpPr>
              <p:spPr bwMode="auto">
                <a:xfrm>
                  <a:off x="4861" y="50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2" name="Line 908"/>
                <p:cNvSpPr>
                  <a:spLocks noChangeShapeType="1"/>
                </p:cNvSpPr>
                <p:nvPr/>
              </p:nvSpPr>
              <p:spPr bwMode="auto">
                <a:xfrm>
                  <a:off x="4865" y="50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3" name="Line 909"/>
                <p:cNvSpPr>
                  <a:spLocks noChangeShapeType="1"/>
                </p:cNvSpPr>
                <p:nvPr/>
              </p:nvSpPr>
              <p:spPr bwMode="auto">
                <a:xfrm>
                  <a:off x="4869" y="512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4" name="Line 910"/>
                <p:cNvSpPr>
                  <a:spLocks noChangeShapeType="1"/>
                </p:cNvSpPr>
                <p:nvPr/>
              </p:nvSpPr>
              <p:spPr bwMode="auto">
                <a:xfrm>
                  <a:off x="4874" y="51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5" name="Line 911"/>
                <p:cNvSpPr>
                  <a:spLocks noChangeShapeType="1"/>
                </p:cNvSpPr>
                <p:nvPr/>
              </p:nvSpPr>
              <p:spPr bwMode="auto">
                <a:xfrm>
                  <a:off x="4879" y="520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6" name="Line 912"/>
                <p:cNvSpPr>
                  <a:spLocks noChangeShapeType="1"/>
                </p:cNvSpPr>
                <p:nvPr/>
              </p:nvSpPr>
              <p:spPr bwMode="auto">
                <a:xfrm>
                  <a:off x="4885" y="524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7" name="Line 913"/>
                <p:cNvSpPr>
                  <a:spLocks noChangeShapeType="1"/>
                </p:cNvSpPr>
                <p:nvPr/>
              </p:nvSpPr>
              <p:spPr bwMode="auto">
                <a:xfrm>
                  <a:off x="4891" y="52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8" name="Line 914"/>
                <p:cNvSpPr>
                  <a:spLocks noChangeShapeType="1"/>
                </p:cNvSpPr>
                <p:nvPr/>
              </p:nvSpPr>
              <p:spPr bwMode="auto">
                <a:xfrm>
                  <a:off x="4899" y="529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49" name="Line 915"/>
                <p:cNvSpPr>
                  <a:spLocks noChangeShapeType="1"/>
                </p:cNvSpPr>
                <p:nvPr/>
              </p:nvSpPr>
              <p:spPr bwMode="auto">
                <a:xfrm>
                  <a:off x="4906" y="53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0" name="Line 916"/>
                <p:cNvSpPr>
                  <a:spLocks noChangeShapeType="1"/>
                </p:cNvSpPr>
                <p:nvPr/>
              </p:nvSpPr>
              <p:spPr bwMode="auto">
                <a:xfrm>
                  <a:off x="4913" y="53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1" name="Line 917"/>
                <p:cNvSpPr>
                  <a:spLocks noChangeShapeType="1"/>
                </p:cNvSpPr>
                <p:nvPr/>
              </p:nvSpPr>
              <p:spPr bwMode="auto">
                <a:xfrm>
                  <a:off x="4921" y="535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2" name="Line 918"/>
                <p:cNvSpPr>
                  <a:spLocks noChangeShapeType="1"/>
                </p:cNvSpPr>
                <p:nvPr/>
              </p:nvSpPr>
              <p:spPr bwMode="auto">
                <a:xfrm>
                  <a:off x="4929" y="536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3" name="Line 919"/>
                <p:cNvSpPr>
                  <a:spLocks noChangeShapeType="1"/>
                </p:cNvSpPr>
                <p:nvPr/>
              </p:nvSpPr>
              <p:spPr bwMode="auto">
                <a:xfrm>
                  <a:off x="4938" y="536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4" name="Line 920"/>
                <p:cNvSpPr>
                  <a:spLocks noChangeShapeType="1"/>
                </p:cNvSpPr>
                <p:nvPr/>
              </p:nvSpPr>
              <p:spPr bwMode="auto">
                <a:xfrm>
                  <a:off x="4946" y="536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5" name="Line 921"/>
                <p:cNvSpPr>
                  <a:spLocks noChangeShapeType="1"/>
                </p:cNvSpPr>
                <p:nvPr/>
              </p:nvSpPr>
              <p:spPr bwMode="auto">
                <a:xfrm>
                  <a:off x="4954" y="535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6" name="Line 922"/>
                <p:cNvSpPr>
                  <a:spLocks noChangeShapeType="1"/>
                </p:cNvSpPr>
                <p:nvPr/>
              </p:nvSpPr>
              <p:spPr bwMode="auto">
                <a:xfrm>
                  <a:off x="4962" y="53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7" name="Line 923"/>
                <p:cNvSpPr>
                  <a:spLocks noChangeShapeType="1"/>
                </p:cNvSpPr>
                <p:nvPr/>
              </p:nvSpPr>
              <p:spPr bwMode="auto">
                <a:xfrm>
                  <a:off x="4970" y="53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8" name="Line 924"/>
                <p:cNvSpPr>
                  <a:spLocks noChangeShapeType="1"/>
                </p:cNvSpPr>
                <p:nvPr/>
              </p:nvSpPr>
              <p:spPr bwMode="auto">
                <a:xfrm>
                  <a:off x="4977" y="529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59" name="Line 925"/>
                <p:cNvSpPr>
                  <a:spLocks noChangeShapeType="1"/>
                </p:cNvSpPr>
                <p:nvPr/>
              </p:nvSpPr>
              <p:spPr bwMode="auto">
                <a:xfrm>
                  <a:off x="4984" y="52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0" name="Line 926"/>
                <p:cNvSpPr>
                  <a:spLocks noChangeShapeType="1"/>
                </p:cNvSpPr>
                <p:nvPr/>
              </p:nvSpPr>
              <p:spPr bwMode="auto">
                <a:xfrm>
                  <a:off x="4990" y="524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1" name="Line 927"/>
                <p:cNvSpPr>
                  <a:spLocks noChangeShapeType="1"/>
                </p:cNvSpPr>
                <p:nvPr/>
              </p:nvSpPr>
              <p:spPr bwMode="auto">
                <a:xfrm>
                  <a:off x="4996" y="520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2" name="Line 928"/>
                <p:cNvSpPr>
                  <a:spLocks noChangeShapeType="1"/>
                </p:cNvSpPr>
                <p:nvPr/>
              </p:nvSpPr>
              <p:spPr bwMode="auto">
                <a:xfrm>
                  <a:off x="5002" y="51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3" name="Line 929"/>
                <p:cNvSpPr>
                  <a:spLocks noChangeShapeType="1"/>
                </p:cNvSpPr>
                <p:nvPr/>
              </p:nvSpPr>
              <p:spPr bwMode="auto">
                <a:xfrm>
                  <a:off x="5006" y="512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4" name="Line 930"/>
                <p:cNvSpPr>
                  <a:spLocks noChangeShapeType="1"/>
                </p:cNvSpPr>
                <p:nvPr/>
              </p:nvSpPr>
              <p:spPr bwMode="auto">
                <a:xfrm>
                  <a:off x="5010" y="50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5" name="Line 931"/>
                <p:cNvSpPr>
                  <a:spLocks noChangeShapeType="1"/>
                </p:cNvSpPr>
                <p:nvPr/>
              </p:nvSpPr>
              <p:spPr bwMode="auto">
                <a:xfrm>
                  <a:off x="5014" y="50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6" name="Line 932"/>
                <p:cNvSpPr>
                  <a:spLocks noChangeShapeType="1"/>
                </p:cNvSpPr>
                <p:nvPr/>
              </p:nvSpPr>
              <p:spPr bwMode="auto">
                <a:xfrm>
                  <a:off x="5017" y="498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7" name="Line 933"/>
                <p:cNvSpPr>
                  <a:spLocks noChangeShapeType="1"/>
                </p:cNvSpPr>
                <p:nvPr/>
              </p:nvSpPr>
              <p:spPr bwMode="auto">
                <a:xfrm>
                  <a:off x="5018" y="493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8" name="Line 934"/>
                <p:cNvSpPr>
                  <a:spLocks noChangeShapeType="1"/>
                </p:cNvSpPr>
                <p:nvPr/>
              </p:nvSpPr>
              <p:spPr bwMode="auto">
                <a:xfrm>
                  <a:off x="5020" y="48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69" name="Line 935"/>
                <p:cNvSpPr>
                  <a:spLocks noChangeShapeType="1"/>
                </p:cNvSpPr>
                <p:nvPr/>
              </p:nvSpPr>
              <p:spPr bwMode="auto">
                <a:xfrm>
                  <a:off x="5020" y="482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0" name="Line 936"/>
                <p:cNvSpPr>
                  <a:spLocks noChangeShapeType="1"/>
                </p:cNvSpPr>
                <p:nvPr/>
              </p:nvSpPr>
              <p:spPr bwMode="auto">
                <a:xfrm>
                  <a:off x="5020" y="47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1" name="Line 937"/>
                <p:cNvSpPr>
                  <a:spLocks noChangeShapeType="1"/>
                </p:cNvSpPr>
                <p:nvPr/>
              </p:nvSpPr>
              <p:spPr bwMode="auto">
                <a:xfrm>
                  <a:off x="5018" y="472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2" name="Line 938"/>
                <p:cNvSpPr>
                  <a:spLocks noChangeShapeType="1"/>
                </p:cNvSpPr>
                <p:nvPr/>
              </p:nvSpPr>
              <p:spPr bwMode="auto">
                <a:xfrm>
                  <a:off x="5017" y="466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3" name="Line 939"/>
                <p:cNvSpPr>
                  <a:spLocks noChangeShapeType="1"/>
                </p:cNvSpPr>
                <p:nvPr/>
              </p:nvSpPr>
              <p:spPr bwMode="auto">
                <a:xfrm>
                  <a:off x="5014" y="46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4" name="Line 940"/>
                <p:cNvSpPr>
                  <a:spLocks noChangeShapeType="1"/>
                </p:cNvSpPr>
                <p:nvPr/>
              </p:nvSpPr>
              <p:spPr bwMode="auto">
                <a:xfrm>
                  <a:off x="5010" y="457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5" name="Line 941"/>
                <p:cNvSpPr>
                  <a:spLocks noChangeShapeType="1"/>
                </p:cNvSpPr>
                <p:nvPr/>
              </p:nvSpPr>
              <p:spPr bwMode="auto">
                <a:xfrm>
                  <a:off x="5006" y="452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6" name="Line 942"/>
                <p:cNvSpPr>
                  <a:spLocks noChangeShapeType="1"/>
                </p:cNvSpPr>
                <p:nvPr/>
              </p:nvSpPr>
              <p:spPr bwMode="auto">
                <a:xfrm>
                  <a:off x="5002" y="44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7" name="Line 943"/>
                <p:cNvSpPr>
                  <a:spLocks noChangeShapeType="1"/>
                </p:cNvSpPr>
                <p:nvPr/>
              </p:nvSpPr>
              <p:spPr bwMode="auto">
                <a:xfrm>
                  <a:off x="4996" y="444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8" name="Line 944"/>
                <p:cNvSpPr>
                  <a:spLocks noChangeShapeType="1"/>
                </p:cNvSpPr>
                <p:nvPr/>
              </p:nvSpPr>
              <p:spPr bwMode="auto">
                <a:xfrm>
                  <a:off x="4990" y="441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79" name="Line 945"/>
                <p:cNvSpPr>
                  <a:spLocks noChangeShapeType="1"/>
                </p:cNvSpPr>
                <p:nvPr/>
              </p:nvSpPr>
              <p:spPr bwMode="auto">
                <a:xfrm>
                  <a:off x="4984" y="438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0" name="Line 946"/>
                <p:cNvSpPr>
                  <a:spLocks noChangeShapeType="1"/>
                </p:cNvSpPr>
                <p:nvPr/>
              </p:nvSpPr>
              <p:spPr bwMode="auto">
                <a:xfrm>
                  <a:off x="4977" y="435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1" name="Line 947"/>
                <p:cNvSpPr>
                  <a:spLocks noChangeShapeType="1"/>
                </p:cNvSpPr>
                <p:nvPr/>
              </p:nvSpPr>
              <p:spPr bwMode="auto">
                <a:xfrm>
                  <a:off x="4970" y="433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2" name="Line 948"/>
                <p:cNvSpPr>
                  <a:spLocks noChangeShapeType="1"/>
                </p:cNvSpPr>
                <p:nvPr/>
              </p:nvSpPr>
              <p:spPr bwMode="auto">
                <a:xfrm>
                  <a:off x="4962" y="431"/>
                  <a:ext cx="1" cy="370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3" name="Line 949"/>
                <p:cNvSpPr>
                  <a:spLocks noChangeShapeType="1"/>
                </p:cNvSpPr>
                <p:nvPr/>
              </p:nvSpPr>
              <p:spPr bwMode="auto">
                <a:xfrm>
                  <a:off x="4954" y="430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4" name="Line 950"/>
                <p:cNvSpPr>
                  <a:spLocks noChangeShapeType="1"/>
                </p:cNvSpPr>
                <p:nvPr/>
              </p:nvSpPr>
              <p:spPr bwMode="auto">
                <a:xfrm>
                  <a:off x="4946" y="429"/>
                  <a:ext cx="1" cy="369"/>
                </a:xfrm>
                <a:prstGeom prst="line">
                  <a:avLst/>
                </a:prstGeom>
                <a:noFill/>
                <a:ln w="15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5" name="Freeform 951"/>
                <p:cNvSpPr>
                  <a:spLocks/>
                </p:cNvSpPr>
                <p:nvPr/>
              </p:nvSpPr>
              <p:spPr bwMode="auto">
                <a:xfrm>
                  <a:off x="4855" y="798"/>
                  <a:ext cx="165" cy="107"/>
                </a:xfrm>
                <a:custGeom>
                  <a:avLst/>
                  <a:gdLst>
                    <a:gd name="T0" fmla="*/ 74 w 331"/>
                    <a:gd name="T1" fmla="*/ 0 h 215"/>
                    <a:gd name="T2" fmla="*/ 58 w 331"/>
                    <a:gd name="T3" fmla="*/ 3 h 215"/>
                    <a:gd name="T4" fmla="*/ 43 w 331"/>
                    <a:gd name="T5" fmla="*/ 6 h 215"/>
                    <a:gd name="T6" fmla="*/ 30 w 331"/>
                    <a:gd name="T7" fmla="*/ 12 h 215"/>
                    <a:gd name="T8" fmla="*/ 18 w 331"/>
                    <a:gd name="T9" fmla="*/ 19 h 215"/>
                    <a:gd name="T10" fmla="*/ 10 w 331"/>
                    <a:gd name="T11" fmla="*/ 28 h 215"/>
                    <a:gd name="T12" fmla="*/ 4 w 331"/>
                    <a:gd name="T13" fmla="*/ 38 h 215"/>
                    <a:gd name="T14" fmla="*/ 0 w 331"/>
                    <a:gd name="T15" fmla="*/ 48 h 215"/>
                    <a:gd name="T16" fmla="*/ 0 w 331"/>
                    <a:gd name="T17" fmla="*/ 59 h 215"/>
                    <a:gd name="T18" fmla="*/ 4 w 331"/>
                    <a:gd name="T19" fmla="*/ 69 h 215"/>
                    <a:gd name="T20" fmla="*/ 10 w 331"/>
                    <a:gd name="T21" fmla="*/ 79 h 215"/>
                    <a:gd name="T22" fmla="*/ 18 w 331"/>
                    <a:gd name="T23" fmla="*/ 88 h 215"/>
                    <a:gd name="T24" fmla="*/ 30 w 331"/>
                    <a:gd name="T25" fmla="*/ 95 h 215"/>
                    <a:gd name="T26" fmla="*/ 43 w 331"/>
                    <a:gd name="T27" fmla="*/ 101 h 215"/>
                    <a:gd name="T28" fmla="*/ 58 w 331"/>
                    <a:gd name="T29" fmla="*/ 105 h 215"/>
                    <a:gd name="T30" fmla="*/ 74 w 331"/>
                    <a:gd name="T31" fmla="*/ 107 h 215"/>
                    <a:gd name="T32" fmla="*/ 91 w 331"/>
                    <a:gd name="T33" fmla="*/ 107 h 215"/>
                    <a:gd name="T34" fmla="*/ 107 w 331"/>
                    <a:gd name="T35" fmla="*/ 105 h 215"/>
                    <a:gd name="T36" fmla="*/ 122 w 331"/>
                    <a:gd name="T37" fmla="*/ 101 h 215"/>
                    <a:gd name="T38" fmla="*/ 135 w 331"/>
                    <a:gd name="T39" fmla="*/ 95 h 215"/>
                    <a:gd name="T40" fmla="*/ 147 w 331"/>
                    <a:gd name="T41" fmla="*/ 88 h 215"/>
                    <a:gd name="T42" fmla="*/ 155 w 331"/>
                    <a:gd name="T43" fmla="*/ 79 h 215"/>
                    <a:gd name="T44" fmla="*/ 161 w 331"/>
                    <a:gd name="T45" fmla="*/ 69 h 215"/>
                    <a:gd name="T46" fmla="*/ 164 w 331"/>
                    <a:gd name="T47" fmla="*/ 59 h 215"/>
                    <a:gd name="T48" fmla="*/ 164 w 331"/>
                    <a:gd name="T49" fmla="*/ 48 h 215"/>
                    <a:gd name="T50" fmla="*/ 161 w 331"/>
                    <a:gd name="T51" fmla="*/ 38 h 215"/>
                    <a:gd name="T52" fmla="*/ 155 w 331"/>
                    <a:gd name="T53" fmla="*/ 28 h 215"/>
                    <a:gd name="T54" fmla="*/ 147 w 331"/>
                    <a:gd name="T55" fmla="*/ 19 h 215"/>
                    <a:gd name="T56" fmla="*/ 135 w 331"/>
                    <a:gd name="T57" fmla="*/ 12 h 215"/>
                    <a:gd name="T58" fmla="*/ 122 w 331"/>
                    <a:gd name="T59" fmla="*/ 6 h 215"/>
                    <a:gd name="T60" fmla="*/ 107 w 331"/>
                    <a:gd name="T61" fmla="*/ 3 h 215"/>
                    <a:gd name="T62" fmla="*/ 91 w 331"/>
                    <a:gd name="T63" fmla="*/ 0 h 21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31" h="215">
                      <a:moveTo>
                        <a:pt x="165" y="0"/>
                      </a:moveTo>
                      <a:lnTo>
                        <a:pt x="149" y="0"/>
                      </a:lnTo>
                      <a:lnTo>
                        <a:pt x="132" y="3"/>
                      </a:lnTo>
                      <a:lnTo>
                        <a:pt x="117" y="6"/>
                      </a:lnTo>
                      <a:lnTo>
                        <a:pt x="101" y="9"/>
                      </a:lnTo>
                      <a:lnTo>
                        <a:pt x="87" y="13"/>
                      </a:lnTo>
                      <a:lnTo>
                        <a:pt x="73" y="18"/>
                      </a:lnTo>
                      <a:lnTo>
                        <a:pt x="60" y="25"/>
                      </a:lnTo>
                      <a:lnTo>
                        <a:pt x="49" y="31"/>
                      </a:lnTo>
                      <a:lnTo>
                        <a:pt x="37" y="39"/>
                      </a:lnTo>
                      <a:lnTo>
                        <a:pt x="28" y="48"/>
                      </a:lnTo>
                      <a:lnTo>
                        <a:pt x="20" y="57"/>
                      </a:lnTo>
                      <a:lnTo>
                        <a:pt x="13" y="66"/>
                      </a:lnTo>
                      <a:lnTo>
                        <a:pt x="8" y="76"/>
                      </a:lnTo>
                      <a:lnTo>
                        <a:pt x="4" y="86"/>
                      </a:lnTo>
                      <a:lnTo>
                        <a:pt x="1" y="97"/>
                      </a:ln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9"/>
                      </a:lnTo>
                      <a:lnTo>
                        <a:pt x="8" y="139"/>
                      </a:lnTo>
                      <a:lnTo>
                        <a:pt x="13" y="149"/>
                      </a:lnTo>
                      <a:lnTo>
                        <a:pt x="20" y="158"/>
                      </a:lnTo>
                      <a:lnTo>
                        <a:pt x="28" y="167"/>
                      </a:lnTo>
                      <a:lnTo>
                        <a:pt x="37" y="176"/>
                      </a:lnTo>
                      <a:lnTo>
                        <a:pt x="49" y="184"/>
                      </a:lnTo>
                      <a:lnTo>
                        <a:pt x="60" y="190"/>
                      </a:lnTo>
                      <a:lnTo>
                        <a:pt x="73" y="197"/>
                      </a:lnTo>
                      <a:lnTo>
                        <a:pt x="87" y="202"/>
                      </a:lnTo>
                      <a:lnTo>
                        <a:pt x="101" y="206"/>
                      </a:lnTo>
                      <a:lnTo>
                        <a:pt x="117" y="210"/>
                      </a:lnTo>
                      <a:lnTo>
                        <a:pt x="132" y="212"/>
                      </a:lnTo>
                      <a:lnTo>
                        <a:pt x="149" y="215"/>
                      </a:lnTo>
                      <a:lnTo>
                        <a:pt x="165" y="215"/>
                      </a:lnTo>
                      <a:lnTo>
                        <a:pt x="182" y="215"/>
                      </a:lnTo>
                      <a:lnTo>
                        <a:pt x="199" y="212"/>
                      </a:lnTo>
                      <a:lnTo>
                        <a:pt x="214" y="210"/>
                      </a:lnTo>
                      <a:lnTo>
                        <a:pt x="229" y="206"/>
                      </a:lnTo>
                      <a:lnTo>
                        <a:pt x="244" y="202"/>
                      </a:lnTo>
                      <a:lnTo>
                        <a:pt x="258" y="197"/>
                      </a:lnTo>
                      <a:lnTo>
                        <a:pt x="270" y="190"/>
                      </a:lnTo>
                      <a:lnTo>
                        <a:pt x="282" y="184"/>
                      </a:lnTo>
                      <a:lnTo>
                        <a:pt x="294" y="176"/>
                      </a:lnTo>
                      <a:lnTo>
                        <a:pt x="303" y="167"/>
                      </a:lnTo>
                      <a:lnTo>
                        <a:pt x="310" y="158"/>
                      </a:lnTo>
                      <a:lnTo>
                        <a:pt x="318" y="149"/>
                      </a:lnTo>
                      <a:lnTo>
                        <a:pt x="323" y="139"/>
                      </a:lnTo>
                      <a:lnTo>
                        <a:pt x="327" y="129"/>
                      </a:lnTo>
                      <a:lnTo>
                        <a:pt x="329" y="118"/>
                      </a:lnTo>
                      <a:lnTo>
                        <a:pt x="331" y="107"/>
                      </a:lnTo>
                      <a:lnTo>
                        <a:pt x="329" y="97"/>
                      </a:lnTo>
                      <a:lnTo>
                        <a:pt x="327" y="86"/>
                      </a:lnTo>
                      <a:lnTo>
                        <a:pt x="323" y="76"/>
                      </a:lnTo>
                      <a:lnTo>
                        <a:pt x="318" y="66"/>
                      </a:lnTo>
                      <a:lnTo>
                        <a:pt x="310" y="57"/>
                      </a:lnTo>
                      <a:lnTo>
                        <a:pt x="303" y="48"/>
                      </a:lnTo>
                      <a:lnTo>
                        <a:pt x="294" y="39"/>
                      </a:lnTo>
                      <a:lnTo>
                        <a:pt x="282" y="31"/>
                      </a:lnTo>
                      <a:lnTo>
                        <a:pt x="270" y="25"/>
                      </a:lnTo>
                      <a:lnTo>
                        <a:pt x="258" y="18"/>
                      </a:lnTo>
                      <a:lnTo>
                        <a:pt x="244" y="13"/>
                      </a:lnTo>
                      <a:lnTo>
                        <a:pt x="229" y="9"/>
                      </a:lnTo>
                      <a:lnTo>
                        <a:pt x="214" y="6"/>
                      </a:lnTo>
                      <a:lnTo>
                        <a:pt x="199" y="3"/>
                      </a:lnTo>
                      <a:lnTo>
                        <a:pt x="182" y="0"/>
                      </a:lnTo>
                      <a:lnTo>
                        <a:pt x="165" y="0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86" name="Freeform 952"/>
                <p:cNvSpPr>
                  <a:spLocks/>
                </p:cNvSpPr>
                <p:nvPr/>
              </p:nvSpPr>
              <p:spPr bwMode="auto">
                <a:xfrm>
                  <a:off x="4855" y="429"/>
                  <a:ext cx="165" cy="107"/>
                </a:xfrm>
                <a:custGeom>
                  <a:avLst/>
                  <a:gdLst>
                    <a:gd name="T0" fmla="*/ 74 w 331"/>
                    <a:gd name="T1" fmla="*/ 0 h 215"/>
                    <a:gd name="T2" fmla="*/ 58 w 331"/>
                    <a:gd name="T3" fmla="*/ 2 h 215"/>
                    <a:gd name="T4" fmla="*/ 43 w 331"/>
                    <a:gd name="T5" fmla="*/ 6 h 215"/>
                    <a:gd name="T6" fmla="*/ 30 w 331"/>
                    <a:gd name="T7" fmla="*/ 12 h 215"/>
                    <a:gd name="T8" fmla="*/ 18 w 331"/>
                    <a:gd name="T9" fmla="*/ 19 h 215"/>
                    <a:gd name="T10" fmla="*/ 10 w 331"/>
                    <a:gd name="T11" fmla="*/ 28 h 215"/>
                    <a:gd name="T12" fmla="*/ 4 w 331"/>
                    <a:gd name="T13" fmla="*/ 38 h 215"/>
                    <a:gd name="T14" fmla="*/ 0 w 331"/>
                    <a:gd name="T15" fmla="*/ 48 h 215"/>
                    <a:gd name="T16" fmla="*/ 0 w 331"/>
                    <a:gd name="T17" fmla="*/ 59 h 215"/>
                    <a:gd name="T18" fmla="*/ 4 w 331"/>
                    <a:gd name="T19" fmla="*/ 69 h 215"/>
                    <a:gd name="T20" fmla="*/ 10 w 331"/>
                    <a:gd name="T21" fmla="*/ 79 h 215"/>
                    <a:gd name="T22" fmla="*/ 18 w 331"/>
                    <a:gd name="T23" fmla="*/ 88 h 215"/>
                    <a:gd name="T24" fmla="*/ 30 w 331"/>
                    <a:gd name="T25" fmla="*/ 95 h 215"/>
                    <a:gd name="T26" fmla="*/ 43 w 331"/>
                    <a:gd name="T27" fmla="*/ 101 h 215"/>
                    <a:gd name="T28" fmla="*/ 58 w 331"/>
                    <a:gd name="T29" fmla="*/ 104 h 215"/>
                    <a:gd name="T30" fmla="*/ 74 w 331"/>
                    <a:gd name="T31" fmla="*/ 107 h 215"/>
                    <a:gd name="T32" fmla="*/ 91 w 331"/>
                    <a:gd name="T33" fmla="*/ 107 h 215"/>
                    <a:gd name="T34" fmla="*/ 107 w 331"/>
                    <a:gd name="T35" fmla="*/ 104 h 215"/>
                    <a:gd name="T36" fmla="*/ 122 w 331"/>
                    <a:gd name="T37" fmla="*/ 101 h 215"/>
                    <a:gd name="T38" fmla="*/ 135 w 331"/>
                    <a:gd name="T39" fmla="*/ 95 h 215"/>
                    <a:gd name="T40" fmla="*/ 147 w 331"/>
                    <a:gd name="T41" fmla="*/ 88 h 215"/>
                    <a:gd name="T42" fmla="*/ 155 w 331"/>
                    <a:gd name="T43" fmla="*/ 79 h 215"/>
                    <a:gd name="T44" fmla="*/ 161 w 331"/>
                    <a:gd name="T45" fmla="*/ 69 h 215"/>
                    <a:gd name="T46" fmla="*/ 164 w 331"/>
                    <a:gd name="T47" fmla="*/ 59 h 215"/>
                    <a:gd name="T48" fmla="*/ 164 w 331"/>
                    <a:gd name="T49" fmla="*/ 48 h 215"/>
                    <a:gd name="T50" fmla="*/ 161 w 331"/>
                    <a:gd name="T51" fmla="*/ 38 h 215"/>
                    <a:gd name="T52" fmla="*/ 155 w 331"/>
                    <a:gd name="T53" fmla="*/ 28 h 215"/>
                    <a:gd name="T54" fmla="*/ 147 w 331"/>
                    <a:gd name="T55" fmla="*/ 19 h 215"/>
                    <a:gd name="T56" fmla="*/ 135 w 331"/>
                    <a:gd name="T57" fmla="*/ 12 h 215"/>
                    <a:gd name="T58" fmla="*/ 122 w 331"/>
                    <a:gd name="T59" fmla="*/ 6 h 215"/>
                    <a:gd name="T60" fmla="*/ 107 w 331"/>
                    <a:gd name="T61" fmla="*/ 2 h 215"/>
                    <a:gd name="T62" fmla="*/ 91 w 331"/>
                    <a:gd name="T63" fmla="*/ 0 h 21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31" h="215">
                      <a:moveTo>
                        <a:pt x="165" y="0"/>
                      </a:moveTo>
                      <a:lnTo>
                        <a:pt x="149" y="0"/>
                      </a:lnTo>
                      <a:lnTo>
                        <a:pt x="132" y="3"/>
                      </a:lnTo>
                      <a:lnTo>
                        <a:pt x="117" y="5"/>
                      </a:lnTo>
                      <a:lnTo>
                        <a:pt x="101" y="9"/>
                      </a:lnTo>
                      <a:lnTo>
                        <a:pt x="87" y="13"/>
                      </a:lnTo>
                      <a:lnTo>
                        <a:pt x="73" y="18"/>
                      </a:lnTo>
                      <a:lnTo>
                        <a:pt x="60" y="25"/>
                      </a:lnTo>
                      <a:lnTo>
                        <a:pt x="49" y="31"/>
                      </a:lnTo>
                      <a:lnTo>
                        <a:pt x="37" y="39"/>
                      </a:lnTo>
                      <a:lnTo>
                        <a:pt x="28" y="48"/>
                      </a:lnTo>
                      <a:lnTo>
                        <a:pt x="20" y="57"/>
                      </a:lnTo>
                      <a:lnTo>
                        <a:pt x="13" y="66"/>
                      </a:lnTo>
                      <a:lnTo>
                        <a:pt x="8" y="76"/>
                      </a:lnTo>
                      <a:lnTo>
                        <a:pt x="4" y="86"/>
                      </a:lnTo>
                      <a:lnTo>
                        <a:pt x="1" y="97"/>
                      </a:lnTo>
                      <a:lnTo>
                        <a:pt x="0" y="107"/>
                      </a:lnTo>
                      <a:lnTo>
                        <a:pt x="1" y="118"/>
                      </a:lnTo>
                      <a:lnTo>
                        <a:pt x="4" y="129"/>
                      </a:lnTo>
                      <a:lnTo>
                        <a:pt x="8" y="139"/>
                      </a:lnTo>
                      <a:lnTo>
                        <a:pt x="13" y="149"/>
                      </a:lnTo>
                      <a:lnTo>
                        <a:pt x="20" y="158"/>
                      </a:lnTo>
                      <a:lnTo>
                        <a:pt x="28" y="167"/>
                      </a:lnTo>
                      <a:lnTo>
                        <a:pt x="37" y="176"/>
                      </a:lnTo>
                      <a:lnTo>
                        <a:pt x="49" y="184"/>
                      </a:lnTo>
                      <a:lnTo>
                        <a:pt x="60" y="190"/>
                      </a:lnTo>
                      <a:lnTo>
                        <a:pt x="73" y="197"/>
                      </a:lnTo>
                      <a:lnTo>
                        <a:pt x="87" y="202"/>
                      </a:lnTo>
                      <a:lnTo>
                        <a:pt x="101" y="206"/>
                      </a:lnTo>
                      <a:lnTo>
                        <a:pt x="117" y="209"/>
                      </a:lnTo>
                      <a:lnTo>
                        <a:pt x="132" y="212"/>
                      </a:lnTo>
                      <a:lnTo>
                        <a:pt x="149" y="215"/>
                      </a:lnTo>
                      <a:lnTo>
                        <a:pt x="165" y="215"/>
                      </a:lnTo>
                      <a:lnTo>
                        <a:pt x="182" y="215"/>
                      </a:lnTo>
                      <a:lnTo>
                        <a:pt x="199" y="212"/>
                      </a:lnTo>
                      <a:lnTo>
                        <a:pt x="214" y="209"/>
                      </a:lnTo>
                      <a:lnTo>
                        <a:pt x="229" y="206"/>
                      </a:lnTo>
                      <a:lnTo>
                        <a:pt x="244" y="202"/>
                      </a:lnTo>
                      <a:lnTo>
                        <a:pt x="258" y="197"/>
                      </a:lnTo>
                      <a:lnTo>
                        <a:pt x="270" y="190"/>
                      </a:lnTo>
                      <a:lnTo>
                        <a:pt x="282" y="184"/>
                      </a:lnTo>
                      <a:lnTo>
                        <a:pt x="294" y="176"/>
                      </a:lnTo>
                      <a:lnTo>
                        <a:pt x="303" y="167"/>
                      </a:lnTo>
                      <a:lnTo>
                        <a:pt x="310" y="158"/>
                      </a:lnTo>
                      <a:lnTo>
                        <a:pt x="318" y="149"/>
                      </a:lnTo>
                      <a:lnTo>
                        <a:pt x="323" y="139"/>
                      </a:lnTo>
                      <a:lnTo>
                        <a:pt x="327" y="129"/>
                      </a:lnTo>
                      <a:lnTo>
                        <a:pt x="329" y="118"/>
                      </a:lnTo>
                      <a:lnTo>
                        <a:pt x="331" y="107"/>
                      </a:lnTo>
                      <a:lnTo>
                        <a:pt x="329" y="97"/>
                      </a:lnTo>
                      <a:lnTo>
                        <a:pt x="327" y="86"/>
                      </a:lnTo>
                      <a:lnTo>
                        <a:pt x="323" y="76"/>
                      </a:lnTo>
                      <a:lnTo>
                        <a:pt x="318" y="66"/>
                      </a:lnTo>
                      <a:lnTo>
                        <a:pt x="310" y="57"/>
                      </a:lnTo>
                      <a:lnTo>
                        <a:pt x="303" y="48"/>
                      </a:lnTo>
                      <a:lnTo>
                        <a:pt x="294" y="39"/>
                      </a:lnTo>
                      <a:lnTo>
                        <a:pt x="282" y="31"/>
                      </a:lnTo>
                      <a:lnTo>
                        <a:pt x="270" y="25"/>
                      </a:lnTo>
                      <a:lnTo>
                        <a:pt x="258" y="18"/>
                      </a:lnTo>
                      <a:lnTo>
                        <a:pt x="244" y="13"/>
                      </a:lnTo>
                      <a:lnTo>
                        <a:pt x="229" y="9"/>
                      </a:lnTo>
                      <a:lnTo>
                        <a:pt x="214" y="5"/>
                      </a:lnTo>
                      <a:lnTo>
                        <a:pt x="199" y="3"/>
                      </a:lnTo>
                      <a:lnTo>
                        <a:pt x="182" y="0"/>
                      </a:lnTo>
                      <a:lnTo>
                        <a:pt x="165" y="0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46137" name="Group 953"/>
            <p:cNvGrpSpPr>
              <a:grpSpLocks/>
            </p:cNvGrpSpPr>
            <p:nvPr/>
          </p:nvGrpSpPr>
          <p:grpSpPr bwMode="auto">
            <a:xfrm>
              <a:off x="2485994" y="3430981"/>
              <a:ext cx="434191" cy="735078"/>
              <a:chOff x="4684" y="799"/>
              <a:chExt cx="342" cy="579"/>
            </a:xfrm>
          </p:grpSpPr>
          <p:sp>
            <p:nvSpPr>
              <p:cNvPr id="46753" name="Line 954"/>
              <p:cNvSpPr>
                <a:spLocks noChangeShapeType="1"/>
              </p:cNvSpPr>
              <p:nvPr/>
            </p:nvSpPr>
            <p:spPr bwMode="auto">
              <a:xfrm flipH="1">
                <a:off x="4690" y="799"/>
                <a:ext cx="251" cy="57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4" name="Line 955"/>
              <p:cNvSpPr>
                <a:spLocks noChangeShapeType="1"/>
              </p:cNvSpPr>
              <p:nvPr/>
            </p:nvSpPr>
            <p:spPr bwMode="auto">
              <a:xfrm flipH="1">
                <a:off x="4689" y="800"/>
                <a:ext cx="244" cy="57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5" name="Line 956"/>
              <p:cNvSpPr>
                <a:spLocks noChangeShapeType="1"/>
              </p:cNvSpPr>
              <p:nvPr/>
            </p:nvSpPr>
            <p:spPr bwMode="auto">
              <a:xfrm flipH="1">
                <a:off x="4689" y="801"/>
                <a:ext cx="236" cy="57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6" name="Line 957"/>
              <p:cNvSpPr>
                <a:spLocks noChangeShapeType="1"/>
              </p:cNvSpPr>
              <p:nvPr/>
            </p:nvSpPr>
            <p:spPr bwMode="auto">
              <a:xfrm flipH="1">
                <a:off x="4688" y="802"/>
                <a:ext cx="228" cy="56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7" name="Line 958"/>
              <p:cNvSpPr>
                <a:spLocks noChangeShapeType="1"/>
              </p:cNvSpPr>
              <p:nvPr/>
            </p:nvSpPr>
            <p:spPr bwMode="auto">
              <a:xfrm flipH="1">
                <a:off x="4688" y="804"/>
                <a:ext cx="221" cy="56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8" name="Line 959"/>
              <p:cNvSpPr>
                <a:spLocks noChangeShapeType="1"/>
              </p:cNvSpPr>
              <p:nvPr/>
            </p:nvSpPr>
            <p:spPr bwMode="auto">
              <a:xfrm flipH="1">
                <a:off x="4688" y="807"/>
                <a:ext cx="214" cy="56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9" name="Line 960"/>
              <p:cNvSpPr>
                <a:spLocks noChangeShapeType="1"/>
              </p:cNvSpPr>
              <p:nvPr/>
            </p:nvSpPr>
            <p:spPr bwMode="auto">
              <a:xfrm flipH="1">
                <a:off x="4687" y="809"/>
                <a:ext cx="208" cy="56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0" name="Line 961"/>
              <p:cNvSpPr>
                <a:spLocks noChangeShapeType="1"/>
              </p:cNvSpPr>
              <p:nvPr/>
            </p:nvSpPr>
            <p:spPr bwMode="auto">
              <a:xfrm flipH="1">
                <a:off x="4686" y="812"/>
                <a:ext cx="202" cy="55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1" name="Line 962"/>
              <p:cNvSpPr>
                <a:spLocks noChangeShapeType="1"/>
              </p:cNvSpPr>
              <p:nvPr/>
            </p:nvSpPr>
            <p:spPr bwMode="auto">
              <a:xfrm flipH="1">
                <a:off x="4686" y="816"/>
                <a:ext cx="196" cy="55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2" name="Line 963"/>
              <p:cNvSpPr>
                <a:spLocks noChangeShapeType="1"/>
              </p:cNvSpPr>
              <p:nvPr/>
            </p:nvSpPr>
            <p:spPr bwMode="auto">
              <a:xfrm flipH="1">
                <a:off x="4686" y="820"/>
                <a:ext cx="191" cy="55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3" name="Line 964"/>
              <p:cNvSpPr>
                <a:spLocks noChangeShapeType="1"/>
              </p:cNvSpPr>
              <p:nvPr/>
            </p:nvSpPr>
            <p:spPr bwMode="auto">
              <a:xfrm flipH="1">
                <a:off x="4686" y="825"/>
                <a:ext cx="186" cy="54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4" name="Line 965"/>
              <p:cNvSpPr>
                <a:spLocks noChangeShapeType="1"/>
              </p:cNvSpPr>
              <p:nvPr/>
            </p:nvSpPr>
            <p:spPr bwMode="auto">
              <a:xfrm flipH="1">
                <a:off x="4685" y="829"/>
                <a:ext cx="183" cy="54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5" name="Line 966"/>
              <p:cNvSpPr>
                <a:spLocks noChangeShapeType="1"/>
              </p:cNvSpPr>
              <p:nvPr/>
            </p:nvSpPr>
            <p:spPr bwMode="auto">
              <a:xfrm flipH="1">
                <a:off x="4685" y="833"/>
                <a:ext cx="180" cy="5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6" name="Line 967"/>
              <p:cNvSpPr>
                <a:spLocks noChangeShapeType="1"/>
              </p:cNvSpPr>
              <p:nvPr/>
            </p:nvSpPr>
            <p:spPr bwMode="auto">
              <a:xfrm flipH="1">
                <a:off x="4685" y="839"/>
                <a:ext cx="177" cy="53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7" name="Line 968"/>
              <p:cNvSpPr>
                <a:spLocks noChangeShapeType="1"/>
              </p:cNvSpPr>
              <p:nvPr/>
            </p:nvSpPr>
            <p:spPr bwMode="auto">
              <a:xfrm flipH="1">
                <a:off x="4684" y="844"/>
                <a:ext cx="176" cy="53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8" name="Line 969"/>
              <p:cNvSpPr>
                <a:spLocks noChangeShapeType="1"/>
              </p:cNvSpPr>
              <p:nvPr/>
            </p:nvSpPr>
            <p:spPr bwMode="auto">
              <a:xfrm flipH="1">
                <a:off x="4684" y="849"/>
                <a:ext cx="175" cy="52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69" name="Line 970"/>
              <p:cNvSpPr>
                <a:spLocks noChangeShapeType="1"/>
              </p:cNvSpPr>
              <p:nvPr/>
            </p:nvSpPr>
            <p:spPr bwMode="auto">
              <a:xfrm flipH="1">
                <a:off x="4684" y="855"/>
                <a:ext cx="174" cy="51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0" name="Line 971"/>
              <p:cNvSpPr>
                <a:spLocks noChangeShapeType="1"/>
              </p:cNvSpPr>
              <p:nvPr/>
            </p:nvSpPr>
            <p:spPr bwMode="auto">
              <a:xfrm flipH="1">
                <a:off x="4684" y="860"/>
                <a:ext cx="175" cy="51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1" name="Line 972"/>
              <p:cNvSpPr>
                <a:spLocks noChangeShapeType="1"/>
              </p:cNvSpPr>
              <p:nvPr/>
            </p:nvSpPr>
            <p:spPr bwMode="auto">
              <a:xfrm flipH="1">
                <a:off x="4684" y="866"/>
                <a:ext cx="176" cy="50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2" name="Line 973"/>
              <p:cNvSpPr>
                <a:spLocks noChangeShapeType="1"/>
              </p:cNvSpPr>
              <p:nvPr/>
            </p:nvSpPr>
            <p:spPr bwMode="auto">
              <a:xfrm flipH="1">
                <a:off x="4685" y="871"/>
                <a:ext cx="177" cy="50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3" name="Line 974"/>
              <p:cNvSpPr>
                <a:spLocks noChangeShapeType="1"/>
              </p:cNvSpPr>
              <p:nvPr/>
            </p:nvSpPr>
            <p:spPr bwMode="auto">
              <a:xfrm flipH="1">
                <a:off x="4685" y="875"/>
                <a:ext cx="180" cy="50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4" name="Line 975"/>
              <p:cNvSpPr>
                <a:spLocks noChangeShapeType="1"/>
              </p:cNvSpPr>
              <p:nvPr/>
            </p:nvSpPr>
            <p:spPr bwMode="auto">
              <a:xfrm flipH="1">
                <a:off x="4685" y="880"/>
                <a:ext cx="183" cy="49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5" name="Line 976"/>
              <p:cNvSpPr>
                <a:spLocks noChangeShapeType="1"/>
              </p:cNvSpPr>
              <p:nvPr/>
            </p:nvSpPr>
            <p:spPr bwMode="auto">
              <a:xfrm flipH="1">
                <a:off x="4686" y="884"/>
                <a:ext cx="186" cy="49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6" name="Line 977"/>
              <p:cNvSpPr>
                <a:spLocks noChangeShapeType="1"/>
              </p:cNvSpPr>
              <p:nvPr/>
            </p:nvSpPr>
            <p:spPr bwMode="auto">
              <a:xfrm flipH="1">
                <a:off x="4686" y="889"/>
                <a:ext cx="191" cy="48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7" name="Line 978"/>
              <p:cNvSpPr>
                <a:spLocks noChangeShapeType="1"/>
              </p:cNvSpPr>
              <p:nvPr/>
            </p:nvSpPr>
            <p:spPr bwMode="auto">
              <a:xfrm flipH="1">
                <a:off x="4686" y="893"/>
                <a:ext cx="196" cy="48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8" name="Line 979"/>
              <p:cNvSpPr>
                <a:spLocks noChangeShapeType="1"/>
              </p:cNvSpPr>
              <p:nvPr/>
            </p:nvSpPr>
            <p:spPr bwMode="auto">
              <a:xfrm flipH="1">
                <a:off x="4686" y="896"/>
                <a:ext cx="202" cy="48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79" name="Line 980"/>
              <p:cNvSpPr>
                <a:spLocks noChangeShapeType="1"/>
              </p:cNvSpPr>
              <p:nvPr/>
            </p:nvSpPr>
            <p:spPr bwMode="auto">
              <a:xfrm flipH="1">
                <a:off x="4687" y="899"/>
                <a:ext cx="208" cy="47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0" name="Line 981"/>
              <p:cNvSpPr>
                <a:spLocks noChangeShapeType="1"/>
              </p:cNvSpPr>
              <p:nvPr/>
            </p:nvSpPr>
            <p:spPr bwMode="auto">
              <a:xfrm flipH="1">
                <a:off x="4688" y="902"/>
                <a:ext cx="214" cy="47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1" name="Line 982"/>
              <p:cNvSpPr>
                <a:spLocks noChangeShapeType="1"/>
              </p:cNvSpPr>
              <p:nvPr/>
            </p:nvSpPr>
            <p:spPr bwMode="auto">
              <a:xfrm flipH="1">
                <a:off x="4688" y="903"/>
                <a:ext cx="221" cy="4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2" name="Line 983"/>
              <p:cNvSpPr>
                <a:spLocks noChangeShapeType="1"/>
              </p:cNvSpPr>
              <p:nvPr/>
            </p:nvSpPr>
            <p:spPr bwMode="auto">
              <a:xfrm flipH="1">
                <a:off x="4688" y="905"/>
                <a:ext cx="228" cy="47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3" name="Line 984"/>
              <p:cNvSpPr>
                <a:spLocks noChangeShapeType="1"/>
              </p:cNvSpPr>
              <p:nvPr/>
            </p:nvSpPr>
            <p:spPr bwMode="auto">
              <a:xfrm flipH="1">
                <a:off x="4689" y="907"/>
                <a:ext cx="236" cy="47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4" name="Line 985"/>
              <p:cNvSpPr>
                <a:spLocks noChangeShapeType="1"/>
              </p:cNvSpPr>
              <p:nvPr/>
            </p:nvSpPr>
            <p:spPr bwMode="auto">
              <a:xfrm flipH="1">
                <a:off x="4689" y="907"/>
                <a:ext cx="244" cy="47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5" name="Line 986"/>
              <p:cNvSpPr>
                <a:spLocks noChangeShapeType="1"/>
              </p:cNvSpPr>
              <p:nvPr/>
            </p:nvSpPr>
            <p:spPr bwMode="auto">
              <a:xfrm flipH="1">
                <a:off x="4690" y="907"/>
                <a:ext cx="251" cy="47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6" name="Line 987"/>
              <p:cNvSpPr>
                <a:spLocks noChangeShapeType="1"/>
              </p:cNvSpPr>
              <p:nvPr/>
            </p:nvSpPr>
            <p:spPr bwMode="auto">
              <a:xfrm flipH="1">
                <a:off x="4691" y="907"/>
                <a:ext cx="259" cy="47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7" name="Line 988"/>
              <p:cNvSpPr>
                <a:spLocks noChangeShapeType="1"/>
              </p:cNvSpPr>
              <p:nvPr/>
            </p:nvSpPr>
            <p:spPr bwMode="auto">
              <a:xfrm flipH="1">
                <a:off x="4691" y="906"/>
                <a:ext cx="267" cy="47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8" name="Line 989"/>
              <p:cNvSpPr>
                <a:spLocks noChangeShapeType="1"/>
              </p:cNvSpPr>
              <p:nvPr/>
            </p:nvSpPr>
            <p:spPr bwMode="auto">
              <a:xfrm flipH="1">
                <a:off x="4692" y="905"/>
                <a:ext cx="275" cy="47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89" name="Line 990"/>
              <p:cNvSpPr>
                <a:spLocks noChangeShapeType="1"/>
              </p:cNvSpPr>
              <p:nvPr/>
            </p:nvSpPr>
            <p:spPr bwMode="auto">
              <a:xfrm flipH="1">
                <a:off x="4693" y="903"/>
                <a:ext cx="281" cy="47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0" name="Line 991"/>
              <p:cNvSpPr>
                <a:spLocks noChangeShapeType="1"/>
              </p:cNvSpPr>
              <p:nvPr/>
            </p:nvSpPr>
            <p:spPr bwMode="auto">
              <a:xfrm flipH="1">
                <a:off x="4693" y="900"/>
                <a:ext cx="288" cy="47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1" name="Line 992"/>
              <p:cNvSpPr>
                <a:spLocks noChangeShapeType="1"/>
              </p:cNvSpPr>
              <p:nvPr/>
            </p:nvSpPr>
            <p:spPr bwMode="auto">
              <a:xfrm flipH="1">
                <a:off x="4693" y="898"/>
                <a:ext cx="295" cy="48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2" name="Line 993"/>
              <p:cNvSpPr>
                <a:spLocks noChangeShapeType="1"/>
              </p:cNvSpPr>
              <p:nvPr/>
            </p:nvSpPr>
            <p:spPr bwMode="auto">
              <a:xfrm flipH="1">
                <a:off x="4694" y="894"/>
                <a:ext cx="301" cy="48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3" name="Line 994"/>
              <p:cNvSpPr>
                <a:spLocks noChangeShapeType="1"/>
              </p:cNvSpPr>
              <p:nvPr/>
            </p:nvSpPr>
            <p:spPr bwMode="auto">
              <a:xfrm flipH="1">
                <a:off x="4694" y="891"/>
                <a:ext cx="306" cy="48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4" name="Line 995"/>
              <p:cNvSpPr>
                <a:spLocks noChangeShapeType="1"/>
              </p:cNvSpPr>
              <p:nvPr/>
            </p:nvSpPr>
            <p:spPr bwMode="auto">
              <a:xfrm flipH="1">
                <a:off x="4695" y="887"/>
                <a:ext cx="311" cy="48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5" name="Line 996"/>
              <p:cNvSpPr>
                <a:spLocks noChangeShapeType="1"/>
              </p:cNvSpPr>
              <p:nvPr/>
            </p:nvSpPr>
            <p:spPr bwMode="auto">
              <a:xfrm flipH="1">
                <a:off x="4695" y="883"/>
                <a:ext cx="316" cy="49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6" name="Line 997"/>
              <p:cNvSpPr>
                <a:spLocks noChangeShapeType="1"/>
              </p:cNvSpPr>
              <p:nvPr/>
            </p:nvSpPr>
            <p:spPr bwMode="auto">
              <a:xfrm flipH="1">
                <a:off x="4695" y="878"/>
                <a:ext cx="320" cy="49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7" name="Line 998"/>
              <p:cNvSpPr>
                <a:spLocks noChangeShapeType="1"/>
              </p:cNvSpPr>
              <p:nvPr/>
            </p:nvSpPr>
            <p:spPr bwMode="auto">
              <a:xfrm flipH="1">
                <a:off x="4695" y="873"/>
                <a:ext cx="323" cy="50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8" name="Line 999"/>
              <p:cNvSpPr>
                <a:spLocks noChangeShapeType="1"/>
              </p:cNvSpPr>
              <p:nvPr/>
            </p:nvSpPr>
            <p:spPr bwMode="auto">
              <a:xfrm flipH="1">
                <a:off x="4696" y="868"/>
                <a:ext cx="326" cy="50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99" name="Line 1000"/>
              <p:cNvSpPr>
                <a:spLocks noChangeShapeType="1"/>
              </p:cNvSpPr>
              <p:nvPr/>
            </p:nvSpPr>
            <p:spPr bwMode="auto">
              <a:xfrm flipH="1">
                <a:off x="4696" y="863"/>
                <a:ext cx="328" cy="5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0" name="Line 1001"/>
              <p:cNvSpPr>
                <a:spLocks noChangeShapeType="1"/>
              </p:cNvSpPr>
              <p:nvPr/>
            </p:nvSpPr>
            <p:spPr bwMode="auto">
              <a:xfrm flipH="1">
                <a:off x="4696" y="858"/>
                <a:ext cx="329" cy="5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1" name="Line 1002"/>
              <p:cNvSpPr>
                <a:spLocks noChangeShapeType="1"/>
              </p:cNvSpPr>
              <p:nvPr/>
            </p:nvSpPr>
            <p:spPr bwMode="auto">
              <a:xfrm flipH="1">
                <a:off x="4696" y="852"/>
                <a:ext cx="330" cy="52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2" name="Line 1003"/>
              <p:cNvSpPr>
                <a:spLocks noChangeShapeType="1"/>
              </p:cNvSpPr>
              <p:nvPr/>
            </p:nvSpPr>
            <p:spPr bwMode="auto">
              <a:xfrm flipH="1">
                <a:off x="4696" y="847"/>
                <a:ext cx="329" cy="52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3" name="Line 1004"/>
              <p:cNvSpPr>
                <a:spLocks noChangeShapeType="1"/>
              </p:cNvSpPr>
              <p:nvPr/>
            </p:nvSpPr>
            <p:spPr bwMode="auto">
              <a:xfrm flipH="1">
                <a:off x="4696" y="841"/>
                <a:ext cx="328" cy="53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4" name="Line 1005"/>
              <p:cNvSpPr>
                <a:spLocks noChangeShapeType="1"/>
              </p:cNvSpPr>
              <p:nvPr/>
            </p:nvSpPr>
            <p:spPr bwMode="auto">
              <a:xfrm flipH="1">
                <a:off x="4696" y="836"/>
                <a:ext cx="326" cy="5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5" name="Line 1006"/>
              <p:cNvSpPr>
                <a:spLocks noChangeShapeType="1"/>
              </p:cNvSpPr>
              <p:nvPr/>
            </p:nvSpPr>
            <p:spPr bwMode="auto">
              <a:xfrm flipH="1">
                <a:off x="4695" y="832"/>
                <a:ext cx="323" cy="5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6" name="Line 1007"/>
              <p:cNvSpPr>
                <a:spLocks noChangeShapeType="1"/>
              </p:cNvSpPr>
              <p:nvPr/>
            </p:nvSpPr>
            <p:spPr bwMode="auto">
              <a:xfrm flipH="1">
                <a:off x="4695" y="826"/>
                <a:ext cx="320" cy="54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7" name="Line 1008"/>
              <p:cNvSpPr>
                <a:spLocks noChangeShapeType="1"/>
              </p:cNvSpPr>
              <p:nvPr/>
            </p:nvSpPr>
            <p:spPr bwMode="auto">
              <a:xfrm flipH="1">
                <a:off x="4695" y="823"/>
                <a:ext cx="316" cy="54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8" name="Line 1009"/>
              <p:cNvSpPr>
                <a:spLocks noChangeShapeType="1"/>
              </p:cNvSpPr>
              <p:nvPr/>
            </p:nvSpPr>
            <p:spPr bwMode="auto">
              <a:xfrm flipH="1">
                <a:off x="4695" y="818"/>
                <a:ext cx="311" cy="55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09" name="Line 1010"/>
              <p:cNvSpPr>
                <a:spLocks noChangeShapeType="1"/>
              </p:cNvSpPr>
              <p:nvPr/>
            </p:nvSpPr>
            <p:spPr bwMode="auto">
              <a:xfrm flipH="1">
                <a:off x="4694" y="814"/>
                <a:ext cx="306" cy="55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0" name="Line 1011"/>
              <p:cNvSpPr>
                <a:spLocks noChangeShapeType="1"/>
              </p:cNvSpPr>
              <p:nvPr/>
            </p:nvSpPr>
            <p:spPr bwMode="auto">
              <a:xfrm flipH="1">
                <a:off x="4694" y="811"/>
                <a:ext cx="301" cy="56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1" name="Line 1012"/>
              <p:cNvSpPr>
                <a:spLocks noChangeShapeType="1"/>
              </p:cNvSpPr>
              <p:nvPr/>
            </p:nvSpPr>
            <p:spPr bwMode="auto">
              <a:xfrm flipH="1">
                <a:off x="4693" y="808"/>
                <a:ext cx="295" cy="56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2" name="Line 1013"/>
              <p:cNvSpPr>
                <a:spLocks noChangeShapeType="1"/>
              </p:cNvSpPr>
              <p:nvPr/>
            </p:nvSpPr>
            <p:spPr bwMode="auto">
              <a:xfrm flipH="1">
                <a:off x="4693" y="805"/>
                <a:ext cx="288" cy="56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3" name="Line 1014"/>
              <p:cNvSpPr>
                <a:spLocks noChangeShapeType="1"/>
              </p:cNvSpPr>
              <p:nvPr/>
            </p:nvSpPr>
            <p:spPr bwMode="auto">
              <a:xfrm flipH="1">
                <a:off x="4693" y="803"/>
                <a:ext cx="281" cy="56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4" name="Line 1015"/>
              <p:cNvSpPr>
                <a:spLocks noChangeShapeType="1"/>
              </p:cNvSpPr>
              <p:nvPr/>
            </p:nvSpPr>
            <p:spPr bwMode="auto">
              <a:xfrm flipH="1">
                <a:off x="4692" y="801"/>
                <a:ext cx="275" cy="57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5" name="Line 1016"/>
              <p:cNvSpPr>
                <a:spLocks noChangeShapeType="1"/>
              </p:cNvSpPr>
              <p:nvPr/>
            </p:nvSpPr>
            <p:spPr bwMode="auto">
              <a:xfrm flipH="1">
                <a:off x="4691" y="800"/>
                <a:ext cx="267" cy="57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6" name="Line 1017"/>
              <p:cNvSpPr>
                <a:spLocks noChangeShapeType="1"/>
              </p:cNvSpPr>
              <p:nvPr/>
            </p:nvSpPr>
            <p:spPr bwMode="auto">
              <a:xfrm flipH="1">
                <a:off x="4691" y="799"/>
                <a:ext cx="259" cy="57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7" name="Freeform 1018"/>
              <p:cNvSpPr>
                <a:spLocks/>
              </p:cNvSpPr>
              <p:nvPr/>
            </p:nvSpPr>
            <p:spPr bwMode="auto">
              <a:xfrm>
                <a:off x="4684" y="1371"/>
                <a:ext cx="12" cy="7"/>
              </a:xfrm>
              <a:custGeom>
                <a:avLst/>
                <a:gdLst>
                  <a:gd name="T0" fmla="*/ 5 w 23"/>
                  <a:gd name="T1" fmla="*/ 0 h 15"/>
                  <a:gd name="T2" fmla="*/ 4 w 23"/>
                  <a:gd name="T3" fmla="*/ 0 h 15"/>
                  <a:gd name="T4" fmla="*/ 3 w 23"/>
                  <a:gd name="T5" fmla="*/ 0 h 15"/>
                  <a:gd name="T6" fmla="*/ 2 w 23"/>
                  <a:gd name="T7" fmla="*/ 0 h 15"/>
                  <a:gd name="T8" fmla="*/ 1 w 23"/>
                  <a:gd name="T9" fmla="*/ 1 h 15"/>
                  <a:gd name="T10" fmla="*/ 1 w 23"/>
                  <a:gd name="T11" fmla="*/ 2 h 15"/>
                  <a:gd name="T12" fmla="*/ 1 w 23"/>
                  <a:gd name="T13" fmla="*/ 2 h 15"/>
                  <a:gd name="T14" fmla="*/ 0 w 23"/>
                  <a:gd name="T15" fmla="*/ 3 h 15"/>
                  <a:gd name="T16" fmla="*/ 0 w 23"/>
                  <a:gd name="T17" fmla="*/ 4 h 15"/>
                  <a:gd name="T18" fmla="*/ 1 w 23"/>
                  <a:gd name="T19" fmla="*/ 4 h 15"/>
                  <a:gd name="T20" fmla="*/ 1 w 23"/>
                  <a:gd name="T21" fmla="*/ 6 h 15"/>
                  <a:gd name="T22" fmla="*/ 1 w 23"/>
                  <a:gd name="T23" fmla="*/ 6 h 15"/>
                  <a:gd name="T24" fmla="*/ 2 w 23"/>
                  <a:gd name="T25" fmla="*/ 6 h 15"/>
                  <a:gd name="T26" fmla="*/ 3 w 23"/>
                  <a:gd name="T27" fmla="*/ 7 h 15"/>
                  <a:gd name="T28" fmla="*/ 4 w 23"/>
                  <a:gd name="T29" fmla="*/ 7 h 15"/>
                  <a:gd name="T30" fmla="*/ 5 w 23"/>
                  <a:gd name="T31" fmla="*/ 7 h 15"/>
                  <a:gd name="T32" fmla="*/ 6 w 23"/>
                  <a:gd name="T33" fmla="*/ 7 h 15"/>
                  <a:gd name="T34" fmla="*/ 8 w 23"/>
                  <a:gd name="T35" fmla="*/ 7 h 15"/>
                  <a:gd name="T36" fmla="*/ 8 w 23"/>
                  <a:gd name="T37" fmla="*/ 7 h 15"/>
                  <a:gd name="T38" fmla="*/ 10 w 23"/>
                  <a:gd name="T39" fmla="*/ 6 h 15"/>
                  <a:gd name="T40" fmla="*/ 10 w 23"/>
                  <a:gd name="T41" fmla="*/ 6 h 15"/>
                  <a:gd name="T42" fmla="*/ 11 w 23"/>
                  <a:gd name="T43" fmla="*/ 6 h 15"/>
                  <a:gd name="T44" fmla="*/ 12 w 23"/>
                  <a:gd name="T45" fmla="*/ 4 h 15"/>
                  <a:gd name="T46" fmla="*/ 12 w 23"/>
                  <a:gd name="T47" fmla="*/ 4 h 15"/>
                  <a:gd name="T48" fmla="*/ 12 w 23"/>
                  <a:gd name="T49" fmla="*/ 3 h 15"/>
                  <a:gd name="T50" fmla="*/ 12 w 23"/>
                  <a:gd name="T51" fmla="*/ 2 h 15"/>
                  <a:gd name="T52" fmla="*/ 11 w 23"/>
                  <a:gd name="T53" fmla="*/ 2 h 15"/>
                  <a:gd name="T54" fmla="*/ 10 w 23"/>
                  <a:gd name="T55" fmla="*/ 1 h 15"/>
                  <a:gd name="T56" fmla="*/ 10 w 23"/>
                  <a:gd name="T57" fmla="*/ 0 h 15"/>
                  <a:gd name="T58" fmla="*/ 8 w 23"/>
                  <a:gd name="T59" fmla="*/ 0 h 15"/>
                  <a:gd name="T60" fmla="*/ 8 w 23"/>
                  <a:gd name="T61" fmla="*/ 0 h 15"/>
                  <a:gd name="T62" fmla="*/ 6 w 23"/>
                  <a:gd name="T63" fmla="*/ 0 h 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" h="15">
                    <a:moveTo>
                      <a:pt x="11" y="0"/>
                    </a:move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4"/>
                    </a:lnTo>
                    <a:lnTo>
                      <a:pt x="18" y="14"/>
                    </a:lnTo>
                    <a:lnTo>
                      <a:pt x="19" y="13"/>
                    </a:lnTo>
                    <a:lnTo>
                      <a:pt x="20" y="12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3" y="6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18" name="Freeform 1019"/>
              <p:cNvSpPr>
                <a:spLocks/>
              </p:cNvSpPr>
              <p:nvPr/>
            </p:nvSpPr>
            <p:spPr bwMode="auto">
              <a:xfrm>
                <a:off x="4858" y="799"/>
                <a:ext cx="168" cy="108"/>
              </a:xfrm>
              <a:custGeom>
                <a:avLst/>
                <a:gdLst>
                  <a:gd name="T0" fmla="*/ 75 w 335"/>
                  <a:gd name="T1" fmla="*/ 1 h 216"/>
                  <a:gd name="T2" fmla="*/ 59 w 335"/>
                  <a:gd name="T3" fmla="*/ 3 h 216"/>
                  <a:gd name="T4" fmla="*/ 44 w 335"/>
                  <a:gd name="T5" fmla="*/ 7 h 216"/>
                  <a:gd name="T6" fmla="*/ 31 w 335"/>
                  <a:gd name="T7" fmla="*/ 13 h 216"/>
                  <a:gd name="T8" fmla="*/ 20 w 335"/>
                  <a:gd name="T9" fmla="*/ 21 h 216"/>
                  <a:gd name="T10" fmla="*/ 11 w 335"/>
                  <a:gd name="T11" fmla="*/ 30 h 216"/>
                  <a:gd name="T12" fmla="*/ 4 w 335"/>
                  <a:gd name="T13" fmla="*/ 39 h 216"/>
                  <a:gd name="T14" fmla="*/ 1 w 335"/>
                  <a:gd name="T15" fmla="*/ 50 h 216"/>
                  <a:gd name="T16" fmla="*/ 1 w 335"/>
                  <a:gd name="T17" fmla="*/ 61 h 216"/>
                  <a:gd name="T18" fmla="*/ 4 w 335"/>
                  <a:gd name="T19" fmla="*/ 71 h 216"/>
                  <a:gd name="T20" fmla="*/ 11 w 335"/>
                  <a:gd name="T21" fmla="*/ 80 h 216"/>
                  <a:gd name="T22" fmla="*/ 20 w 335"/>
                  <a:gd name="T23" fmla="*/ 89 h 216"/>
                  <a:gd name="T24" fmla="*/ 31 w 335"/>
                  <a:gd name="T25" fmla="*/ 96 h 216"/>
                  <a:gd name="T26" fmla="*/ 44 w 335"/>
                  <a:gd name="T27" fmla="*/ 102 h 216"/>
                  <a:gd name="T28" fmla="*/ 59 w 335"/>
                  <a:gd name="T29" fmla="*/ 106 h 216"/>
                  <a:gd name="T30" fmla="*/ 75 w 335"/>
                  <a:gd name="T31" fmla="*/ 108 h 216"/>
                  <a:gd name="T32" fmla="*/ 92 w 335"/>
                  <a:gd name="T33" fmla="*/ 107 h 216"/>
                  <a:gd name="T34" fmla="*/ 109 w 335"/>
                  <a:gd name="T35" fmla="*/ 105 h 216"/>
                  <a:gd name="T36" fmla="*/ 124 w 335"/>
                  <a:gd name="T37" fmla="*/ 101 h 216"/>
                  <a:gd name="T38" fmla="*/ 137 w 335"/>
                  <a:gd name="T39" fmla="*/ 95 h 216"/>
                  <a:gd name="T40" fmla="*/ 149 w 335"/>
                  <a:gd name="T41" fmla="*/ 88 h 216"/>
                  <a:gd name="T42" fmla="*/ 157 w 335"/>
                  <a:gd name="T43" fmla="*/ 79 h 216"/>
                  <a:gd name="T44" fmla="*/ 164 w 335"/>
                  <a:gd name="T45" fmla="*/ 69 h 216"/>
                  <a:gd name="T46" fmla="*/ 167 w 335"/>
                  <a:gd name="T47" fmla="*/ 59 h 216"/>
                  <a:gd name="T48" fmla="*/ 167 w 335"/>
                  <a:gd name="T49" fmla="*/ 48 h 216"/>
                  <a:gd name="T50" fmla="*/ 164 w 335"/>
                  <a:gd name="T51" fmla="*/ 37 h 216"/>
                  <a:gd name="T52" fmla="*/ 157 w 335"/>
                  <a:gd name="T53" fmla="*/ 27 h 216"/>
                  <a:gd name="T54" fmla="*/ 149 w 335"/>
                  <a:gd name="T55" fmla="*/ 19 h 216"/>
                  <a:gd name="T56" fmla="*/ 137 w 335"/>
                  <a:gd name="T57" fmla="*/ 12 h 216"/>
                  <a:gd name="T58" fmla="*/ 124 w 335"/>
                  <a:gd name="T59" fmla="*/ 6 h 216"/>
                  <a:gd name="T60" fmla="*/ 109 w 335"/>
                  <a:gd name="T61" fmla="*/ 2 h 216"/>
                  <a:gd name="T62" fmla="*/ 92 w 335"/>
                  <a:gd name="T63" fmla="*/ 0 h 2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5" h="216">
                    <a:moveTo>
                      <a:pt x="167" y="0"/>
                    </a:moveTo>
                    <a:lnTo>
                      <a:pt x="150" y="1"/>
                    </a:lnTo>
                    <a:lnTo>
                      <a:pt x="134" y="3"/>
                    </a:lnTo>
                    <a:lnTo>
                      <a:pt x="117" y="5"/>
                    </a:lnTo>
                    <a:lnTo>
                      <a:pt x="102" y="9"/>
                    </a:lnTo>
                    <a:lnTo>
                      <a:pt x="87" y="14"/>
                    </a:lnTo>
                    <a:lnTo>
                      <a:pt x="73" y="19"/>
                    </a:lnTo>
                    <a:lnTo>
                      <a:pt x="61" y="26"/>
                    </a:lnTo>
                    <a:lnTo>
                      <a:pt x="49" y="33"/>
                    </a:lnTo>
                    <a:lnTo>
                      <a:pt x="39" y="41"/>
                    </a:lnTo>
                    <a:lnTo>
                      <a:pt x="28" y="50"/>
                    </a:lnTo>
                    <a:lnTo>
                      <a:pt x="21" y="59"/>
                    </a:lnTo>
                    <a:lnTo>
                      <a:pt x="13" y="68"/>
                    </a:lnTo>
                    <a:lnTo>
                      <a:pt x="8" y="78"/>
                    </a:lnTo>
                    <a:lnTo>
                      <a:pt x="4" y="89"/>
                    </a:lnTo>
                    <a:lnTo>
                      <a:pt x="2" y="99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4" y="132"/>
                    </a:lnTo>
                    <a:lnTo>
                      <a:pt x="8" y="142"/>
                    </a:lnTo>
                    <a:lnTo>
                      <a:pt x="13" y="151"/>
                    </a:lnTo>
                    <a:lnTo>
                      <a:pt x="21" y="160"/>
                    </a:lnTo>
                    <a:lnTo>
                      <a:pt x="28" y="169"/>
                    </a:lnTo>
                    <a:lnTo>
                      <a:pt x="39" y="178"/>
                    </a:lnTo>
                    <a:lnTo>
                      <a:pt x="49" y="186"/>
                    </a:lnTo>
                    <a:lnTo>
                      <a:pt x="61" y="192"/>
                    </a:lnTo>
                    <a:lnTo>
                      <a:pt x="73" y="199"/>
                    </a:lnTo>
                    <a:lnTo>
                      <a:pt x="87" y="204"/>
                    </a:lnTo>
                    <a:lnTo>
                      <a:pt x="102" y="208"/>
                    </a:lnTo>
                    <a:lnTo>
                      <a:pt x="117" y="212"/>
                    </a:lnTo>
                    <a:lnTo>
                      <a:pt x="134" y="214"/>
                    </a:lnTo>
                    <a:lnTo>
                      <a:pt x="150" y="216"/>
                    </a:lnTo>
                    <a:lnTo>
                      <a:pt x="167" y="216"/>
                    </a:lnTo>
                    <a:lnTo>
                      <a:pt x="184" y="214"/>
                    </a:lnTo>
                    <a:lnTo>
                      <a:pt x="200" y="213"/>
                    </a:lnTo>
                    <a:lnTo>
                      <a:pt x="217" y="210"/>
                    </a:lnTo>
                    <a:lnTo>
                      <a:pt x="232" y="207"/>
                    </a:lnTo>
                    <a:lnTo>
                      <a:pt x="247" y="201"/>
                    </a:lnTo>
                    <a:lnTo>
                      <a:pt x="261" y="196"/>
                    </a:lnTo>
                    <a:lnTo>
                      <a:pt x="273" y="190"/>
                    </a:lnTo>
                    <a:lnTo>
                      <a:pt x="285" y="182"/>
                    </a:lnTo>
                    <a:lnTo>
                      <a:pt x="297" y="175"/>
                    </a:lnTo>
                    <a:lnTo>
                      <a:pt x="306" y="167"/>
                    </a:lnTo>
                    <a:lnTo>
                      <a:pt x="314" y="158"/>
                    </a:lnTo>
                    <a:lnTo>
                      <a:pt x="321" y="148"/>
                    </a:lnTo>
                    <a:lnTo>
                      <a:pt x="327" y="137"/>
                    </a:lnTo>
                    <a:lnTo>
                      <a:pt x="331" y="127"/>
                    </a:lnTo>
                    <a:lnTo>
                      <a:pt x="334" y="117"/>
                    </a:lnTo>
                    <a:lnTo>
                      <a:pt x="335" y="105"/>
                    </a:lnTo>
                    <a:lnTo>
                      <a:pt x="334" y="95"/>
                    </a:lnTo>
                    <a:lnTo>
                      <a:pt x="331" y="83"/>
                    </a:lnTo>
                    <a:lnTo>
                      <a:pt x="327" y="73"/>
                    </a:lnTo>
                    <a:lnTo>
                      <a:pt x="321" y="64"/>
                    </a:lnTo>
                    <a:lnTo>
                      <a:pt x="314" y="54"/>
                    </a:lnTo>
                    <a:lnTo>
                      <a:pt x="306" y="46"/>
                    </a:lnTo>
                    <a:lnTo>
                      <a:pt x="297" y="37"/>
                    </a:lnTo>
                    <a:lnTo>
                      <a:pt x="285" y="29"/>
                    </a:lnTo>
                    <a:lnTo>
                      <a:pt x="273" y="23"/>
                    </a:lnTo>
                    <a:lnTo>
                      <a:pt x="261" y="17"/>
                    </a:lnTo>
                    <a:lnTo>
                      <a:pt x="247" y="12"/>
                    </a:lnTo>
                    <a:lnTo>
                      <a:pt x="232" y="8"/>
                    </a:lnTo>
                    <a:lnTo>
                      <a:pt x="217" y="4"/>
                    </a:lnTo>
                    <a:lnTo>
                      <a:pt x="200" y="1"/>
                    </a:lnTo>
                    <a:lnTo>
                      <a:pt x="184" y="0"/>
                    </a:lnTo>
                    <a:lnTo>
                      <a:pt x="167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6138" name="Group 1020"/>
            <p:cNvGrpSpPr>
              <a:grpSpLocks/>
            </p:cNvGrpSpPr>
            <p:nvPr/>
          </p:nvGrpSpPr>
          <p:grpSpPr bwMode="auto">
            <a:xfrm>
              <a:off x="1931194" y="3430981"/>
              <a:ext cx="568765" cy="733809"/>
              <a:chOff x="4247" y="799"/>
              <a:chExt cx="448" cy="578"/>
            </a:xfrm>
          </p:grpSpPr>
          <p:sp>
            <p:nvSpPr>
              <p:cNvPr id="46687" name="Line 1021"/>
              <p:cNvSpPr>
                <a:spLocks noChangeShapeType="1"/>
              </p:cNvSpPr>
              <p:nvPr/>
            </p:nvSpPr>
            <p:spPr bwMode="auto">
              <a:xfrm>
                <a:off x="4330" y="799"/>
                <a:ext cx="358" cy="57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8" name="Line 1022"/>
              <p:cNvSpPr>
                <a:spLocks noChangeShapeType="1"/>
              </p:cNvSpPr>
              <p:nvPr/>
            </p:nvSpPr>
            <p:spPr bwMode="auto">
              <a:xfrm>
                <a:off x="4321" y="800"/>
                <a:ext cx="367" cy="56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9" name="Line 1023"/>
              <p:cNvSpPr>
                <a:spLocks noChangeShapeType="1"/>
              </p:cNvSpPr>
              <p:nvPr/>
            </p:nvSpPr>
            <p:spPr bwMode="auto">
              <a:xfrm>
                <a:off x="4313" y="801"/>
                <a:ext cx="375" cy="56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0" name="Line 1024"/>
              <p:cNvSpPr>
                <a:spLocks noChangeShapeType="1"/>
              </p:cNvSpPr>
              <p:nvPr/>
            </p:nvSpPr>
            <p:spPr bwMode="auto">
              <a:xfrm>
                <a:off x="4305" y="803"/>
                <a:ext cx="382" cy="56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1" name="Line 1025"/>
              <p:cNvSpPr>
                <a:spLocks noChangeShapeType="1"/>
              </p:cNvSpPr>
              <p:nvPr/>
            </p:nvSpPr>
            <p:spPr bwMode="auto">
              <a:xfrm>
                <a:off x="4298" y="805"/>
                <a:ext cx="388" cy="56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2" name="Line 1026"/>
              <p:cNvSpPr>
                <a:spLocks noChangeShapeType="1"/>
              </p:cNvSpPr>
              <p:nvPr/>
            </p:nvSpPr>
            <p:spPr bwMode="auto">
              <a:xfrm>
                <a:off x="4290" y="808"/>
                <a:ext cx="396" cy="56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3" name="Line 1027"/>
              <p:cNvSpPr>
                <a:spLocks noChangeShapeType="1"/>
              </p:cNvSpPr>
              <p:nvPr/>
            </p:nvSpPr>
            <p:spPr bwMode="auto">
              <a:xfrm>
                <a:off x="4283" y="810"/>
                <a:ext cx="402" cy="56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4" name="Line 1028"/>
              <p:cNvSpPr>
                <a:spLocks noChangeShapeType="1"/>
              </p:cNvSpPr>
              <p:nvPr/>
            </p:nvSpPr>
            <p:spPr bwMode="auto">
              <a:xfrm>
                <a:off x="4277" y="814"/>
                <a:ext cx="407" cy="55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5" name="Line 1029"/>
              <p:cNvSpPr>
                <a:spLocks noChangeShapeType="1"/>
              </p:cNvSpPr>
              <p:nvPr/>
            </p:nvSpPr>
            <p:spPr bwMode="auto">
              <a:xfrm>
                <a:off x="4271" y="817"/>
                <a:ext cx="413" cy="55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6" name="Line 1030"/>
              <p:cNvSpPr>
                <a:spLocks noChangeShapeType="1"/>
              </p:cNvSpPr>
              <p:nvPr/>
            </p:nvSpPr>
            <p:spPr bwMode="auto">
              <a:xfrm>
                <a:off x="4266" y="822"/>
                <a:ext cx="418" cy="54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7" name="Line 1031"/>
              <p:cNvSpPr>
                <a:spLocks noChangeShapeType="1"/>
              </p:cNvSpPr>
              <p:nvPr/>
            </p:nvSpPr>
            <p:spPr bwMode="auto">
              <a:xfrm>
                <a:off x="4261" y="826"/>
                <a:ext cx="423" cy="54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8" name="Line 1032"/>
              <p:cNvSpPr>
                <a:spLocks noChangeShapeType="1"/>
              </p:cNvSpPr>
              <p:nvPr/>
            </p:nvSpPr>
            <p:spPr bwMode="auto">
              <a:xfrm>
                <a:off x="4257" y="831"/>
                <a:ext cx="426" cy="5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99" name="Line 1033"/>
              <p:cNvSpPr>
                <a:spLocks noChangeShapeType="1"/>
              </p:cNvSpPr>
              <p:nvPr/>
            </p:nvSpPr>
            <p:spPr bwMode="auto">
              <a:xfrm>
                <a:off x="4253" y="835"/>
                <a:ext cx="430" cy="53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0" name="Line 1034"/>
              <p:cNvSpPr>
                <a:spLocks noChangeShapeType="1"/>
              </p:cNvSpPr>
              <p:nvPr/>
            </p:nvSpPr>
            <p:spPr bwMode="auto">
              <a:xfrm>
                <a:off x="4251" y="841"/>
                <a:ext cx="431" cy="53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1" name="Line 1035"/>
              <p:cNvSpPr>
                <a:spLocks noChangeShapeType="1"/>
              </p:cNvSpPr>
              <p:nvPr/>
            </p:nvSpPr>
            <p:spPr bwMode="auto">
              <a:xfrm>
                <a:off x="4248" y="846"/>
                <a:ext cx="434" cy="52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2" name="Line 1036"/>
              <p:cNvSpPr>
                <a:spLocks noChangeShapeType="1"/>
              </p:cNvSpPr>
              <p:nvPr/>
            </p:nvSpPr>
            <p:spPr bwMode="auto">
              <a:xfrm>
                <a:off x="4247" y="851"/>
                <a:ext cx="435" cy="52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3" name="Line 1037"/>
              <p:cNvSpPr>
                <a:spLocks noChangeShapeType="1"/>
              </p:cNvSpPr>
              <p:nvPr/>
            </p:nvSpPr>
            <p:spPr bwMode="auto">
              <a:xfrm>
                <a:off x="4247" y="857"/>
                <a:ext cx="435" cy="51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4" name="Line 1038"/>
              <p:cNvSpPr>
                <a:spLocks noChangeShapeType="1"/>
              </p:cNvSpPr>
              <p:nvPr/>
            </p:nvSpPr>
            <p:spPr bwMode="auto">
              <a:xfrm>
                <a:off x="4247" y="862"/>
                <a:ext cx="435" cy="51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5" name="Line 1039"/>
              <p:cNvSpPr>
                <a:spLocks noChangeShapeType="1"/>
              </p:cNvSpPr>
              <p:nvPr/>
            </p:nvSpPr>
            <p:spPr bwMode="auto">
              <a:xfrm>
                <a:off x="4248" y="868"/>
                <a:ext cx="434" cy="50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6" name="Line 1040"/>
              <p:cNvSpPr>
                <a:spLocks noChangeShapeType="1"/>
              </p:cNvSpPr>
              <p:nvPr/>
            </p:nvSpPr>
            <p:spPr bwMode="auto">
              <a:xfrm>
                <a:off x="4251" y="873"/>
                <a:ext cx="431" cy="50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7" name="Line 1041"/>
              <p:cNvSpPr>
                <a:spLocks noChangeShapeType="1"/>
              </p:cNvSpPr>
              <p:nvPr/>
            </p:nvSpPr>
            <p:spPr bwMode="auto">
              <a:xfrm>
                <a:off x="4253" y="877"/>
                <a:ext cx="430" cy="49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8" name="Line 1042"/>
              <p:cNvSpPr>
                <a:spLocks noChangeShapeType="1"/>
              </p:cNvSpPr>
              <p:nvPr/>
            </p:nvSpPr>
            <p:spPr bwMode="auto">
              <a:xfrm>
                <a:off x="4257" y="882"/>
                <a:ext cx="426" cy="49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09" name="Line 1043"/>
              <p:cNvSpPr>
                <a:spLocks noChangeShapeType="1"/>
              </p:cNvSpPr>
              <p:nvPr/>
            </p:nvSpPr>
            <p:spPr bwMode="auto">
              <a:xfrm>
                <a:off x="4261" y="886"/>
                <a:ext cx="423" cy="48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0" name="Line 1044"/>
              <p:cNvSpPr>
                <a:spLocks noChangeShapeType="1"/>
              </p:cNvSpPr>
              <p:nvPr/>
            </p:nvSpPr>
            <p:spPr bwMode="auto">
              <a:xfrm>
                <a:off x="4266" y="890"/>
                <a:ext cx="418" cy="48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1" name="Line 1045"/>
              <p:cNvSpPr>
                <a:spLocks noChangeShapeType="1"/>
              </p:cNvSpPr>
              <p:nvPr/>
            </p:nvSpPr>
            <p:spPr bwMode="auto">
              <a:xfrm>
                <a:off x="4271" y="894"/>
                <a:ext cx="413" cy="48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2" name="Line 1046"/>
              <p:cNvSpPr>
                <a:spLocks noChangeShapeType="1"/>
              </p:cNvSpPr>
              <p:nvPr/>
            </p:nvSpPr>
            <p:spPr bwMode="auto">
              <a:xfrm>
                <a:off x="4277" y="897"/>
                <a:ext cx="407" cy="47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3" name="Line 1047"/>
              <p:cNvSpPr>
                <a:spLocks noChangeShapeType="1"/>
              </p:cNvSpPr>
              <p:nvPr/>
            </p:nvSpPr>
            <p:spPr bwMode="auto">
              <a:xfrm>
                <a:off x="4283" y="900"/>
                <a:ext cx="402" cy="47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4" name="Line 1048"/>
              <p:cNvSpPr>
                <a:spLocks noChangeShapeType="1"/>
              </p:cNvSpPr>
              <p:nvPr/>
            </p:nvSpPr>
            <p:spPr bwMode="auto">
              <a:xfrm>
                <a:off x="4290" y="902"/>
                <a:ext cx="396" cy="47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5" name="Line 1049"/>
              <p:cNvSpPr>
                <a:spLocks noChangeShapeType="1"/>
              </p:cNvSpPr>
              <p:nvPr/>
            </p:nvSpPr>
            <p:spPr bwMode="auto">
              <a:xfrm>
                <a:off x="4298" y="904"/>
                <a:ext cx="388" cy="47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6" name="Line 1050"/>
              <p:cNvSpPr>
                <a:spLocks noChangeShapeType="1"/>
              </p:cNvSpPr>
              <p:nvPr/>
            </p:nvSpPr>
            <p:spPr bwMode="auto">
              <a:xfrm>
                <a:off x="4305" y="906"/>
                <a:ext cx="382" cy="47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7" name="Line 1051"/>
              <p:cNvSpPr>
                <a:spLocks noChangeShapeType="1"/>
              </p:cNvSpPr>
              <p:nvPr/>
            </p:nvSpPr>
            <p:spPr bwMode="auto">
              <a:xfrm>
                <a:off x="4313" y="907"/>
                <a:ext cx="375" cy="47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8" name="Line 1052"/>
              <p:cNvSpPr>
                <a:spLocks noChangeShapeType="1"/>
              </p:cNvSpPr>
              <p:nvPr/>
            </p:nvSpPr>
            <p:spPr bwMode="auto">
              <a:xfrm>
                <a:off x="4321" y="907"/>
                <a:ext cx="367" cy="47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19" name="Line 1053"/>
              <p:cNvSpPr>
                <a:spLocks noChangeShapeType="1"/>
              </p:cNvSpPr>
              <p:nvPr/>
            </p:nvSpPr>
            <p:spPr bwMode="auto">
              <a:xfrm>
                <a:off x="4330" y="907"/>
                <a:ext cx="358" cy="47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0" name="Line 1054"/>
              <p:cNvSpPr>
                <a:spLocks noChangeShapeType="1"/>
              </p:cNvSpPr>
              <p:nvPr/>
            </p:nvSpPr>
            <p:spPr bwMode="auto">
              <a:xfrm>
                <a:off x="4338" y="907"/>
                <a:ext cx="351" cy="47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1" name="Line 1055"/>
              <p:cNvSpPr>
                <a:spLocks noChangeShapeType="1"/>
              </p:cNvSpPr>
              <p:nvPr/>
            </p:nvSpPr>
            <p:spPr bwMode="auto">
              <a:xfrm>
                <a:off x="4346" y="905"/>
                <a:ext cx="343" cy="47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2" name="Line 1056"/>
              <p:cNvSpPr>
                <a:spLocks noChangeShapeType="1"/>
              </p:cNvSpPr>
              <p:nvPr/>
            </p:nvSpPr>
            <p:spPr bwMode="auto">
              <a:xfrm>
                <a:off x="4355" y="904"/>
                <a:ext cx="335" cy="47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3" name="Line 1057"/>
              <p:cNvSpPr>
                <a:spLocks noChangeShapeType="1"/>
              </p:cNvSpPr>
              <p:nvPr/>
            </p:nvSpPr>
            <p:spPr bwMode="auto">
              <a:xfrm>
                <a:off x="4362" y="902"/>
                <a:ext cx="329" cy="47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4" name="Line 1058"/>
              <p:cNvSpPr>
                <a:spLocks noChangeShapeType="1"/>
              </p:cNvSpPr>
              <p:nvPr/>
            </p:nvSpPr>
            <p:spPr bwMode="auto">
              <a:xfrm>
                <a:off x="4369" y="900"/>
                <a:ext cx="322" cy="47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5" name="Line 1059"/>
              <p:cNvSpPr>
                <a:spLocks noChangeShapeType="1"/>
              </p:cNvSpPr>
              <p:nvPr/>
            </p:nvSpPr>
            <p:spPr bwMode="auto">
              <a:xfrm>
                <a:off x="4376" y="896"/>
                <a:ext cx="316" cy="48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6" name="Line 1060"/>
              <p:cNvSpPr>
                <a:spLocks noChangeShapeType="1"/>
              </p:cNvSpPr>
              <p:nvPr/>
            </p:nvSpPr>
            <p:spPr bwMode="auto">
              <a:xfrm>
                <a:off x="4383" y="893"/>
                <a:ext cx="309" cy="48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7" name="Line 1061"/>
              <p:cNvSpPr>
                <a:spLocks noChangeShapeType="1"/>
              </p:cNvSpPr>
              <p:nvPr/>
            </p:nvSpPr>
            <p:spPr bwMode="auto">
              <a:xfrm>
                <a:off x="4389" y="889"/>
                <a:ext cx="304" cy="48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8" name="Line 1062"/>
              <p:cNvSpPr>
                <a:spLocks noChangeShapeType="1"/>
              </p:cNvSpPr>
              <p:nvPr/>
            </p:nvSpPr>
            <p:spPr bwMode="auto">
              <a:xfrm>
                <a:off x="4394" y="885"/>
                <a:ext cx="299" cy="49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29" name="Line 1063"/>
              <p:cNvSpPr>
                <a:spLocks noChangeShapeType="1"/>
              </p:cNvSpPr>
              <p:nvPr/>
            </p:nvSpPr>
            <p:spPr bwMode="auto">
              <a:xfrm>
                <a:off x="4399" y="881"/>
                <a:ext cx="294" cy="49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0" name="Line 1064"/>
              <p:cNvSpPr>
                <a:spLocks noChangeShapeType="1"/>
              </p:cNvSpPr>
              <p:nvPr/>
            </p:nvSpPr>
            <p:spPr bwMode="auto">
              <a:xfrm>
                <a:off x="4403" y="876"/>
                <a:ext cx="291" cy="49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1" name="Line 1065"/>
              <p:cNvSpPr>
                <a:spLocks noChangeShapeType="1"/>
              </p:cNvSpPr>
              <p:nvPr/>
            </p:nvSpPr>
            <p:spPr bwMode="auto">
              <a:xfrm>
                <a:off x="4407" y="871"/>
                <a:ext cx="287" cy="50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2" name="Line 1066"/>
              <p:cNvSpPr>
                <a:spLocks noChangeShapeType="1"/>
              </p:cNvSpPr>
              <p:nvPr/>
            </p:nvSpPr>
            <p:spPr bwMode="auto">
              <a:xfrm>
                <a:off x="4410" y="866"/>
                <a:ext cx="284" cy="50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3" name="Line 1067"/>
              <p:cNvSpPr>
                <a:spLocks noChangeShapeType="1"/>
              </p:cNvSpPr>
              <p:nvPr/>
            </p:nvSpPr>
            <p:spPr bwMode="auto">
              <a:xfrm>
                <a:off x="4412" y="861"/>
                <a:ext cx="283" cy="51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4" name="Line 1068"/>
              <p:cNvSpPr>
                <a:spLocks noChangeShapeType="1"/>
              </p:cNvSpPr>
              <p:nvPr/>
            </p:nvSpPr>
            <p:spPr bwMode="auto">
              <a:xfrm>
                <a:off x="4413" y="856"/>
                <a:ext cx="282" cy="51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5" name="Line 1069"/>
              <p:cNvSpPr>
                <a:spLocks noChangeShapeType="1"/>
              </p:cNvSpPr>
              <p:nvPr/>
            </p:nvSpPr>
            <p:spPr bwMode="auto">
              <a:xfrm>
                <a:off x="4414" y="850"/>
                <a:ext cx="281" cy="52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6" name="Line 1070"/>
              <p:cNvSpPr>
                <a:spLocks noChangeShapeType="1"/>
              </p:cNvSpPr>
              <p:nvPr/>
            </p:nvSpPr>
            <p:spPr bwMode="auto">
              <a:xfrm>
                <a:off x="4413" y="844"/>
                <a:ext cx="282" cy="52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7" name="Line 1071"/>
              <p:cNvSpPr>
                <a:spLocks noChangeShapeType="1"/>
              </p:cNvSpPr>
              <p:nvPr/>
            </p:nvSpPr>
            <p:spPr bwMode="auto">
              <a:xfrm>
                <a:off x="4412" y="839"/>
                <a:ext cx="283" cy="53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8" name="Line 1072"/>
              <p:cNvSpPr>
                <a:spLocks noChangeShapeType="1"/>
              </p:cNvSpPr>
              <p:nvPr/>
            </p:nvSpPr>
            <p:spPr bwMode="auto">
              <a:xfrm>
                <a:off x="4410" y="834"/>
                <a:ext cx="284" cy="53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39" name="Line 1073"/>
              <p:cNvSpPr>
                <a:spLocks noChangeShapeType="1"/>
              </p:cNvSpPr>
              <p:nvPr/>
            </p:nvSpPr>
            <p:spPr bwMode="auto">
              <a:xfrm>
                <a:off x="4407" y="829"/>
                <a:ext cx="287" cy="54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0" name="Line 1074"/>
              <p:cNvSpPr>
                <a:spLocks noChangeShapeType="1"/>
              </p:cNvSpPr>
              <p:nvPr/>
            </p:nvSpPr>
            <p:spPr bwMode="auto">
              <a:xfrm>
                <a:off x="4403" y="825"/>
                <a:ext cx="291" cy="54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1" name="Line 1075"/>
              <p:cNvSpPr>
                <a:spLocks noChangeShapeType="1"/>
              </p:cNvSpPr>
              <p:nvPr/>
            </p:nvSpPr>
            <p:spPr bwMode="auto">
              <a:xfrm>
                <a:off x="4399" y="821"/>
                <a:ext cx="294" cy="55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2" name="Line 1076"/>
              <p:cNvSpPr>
                <a:spLocks noChangeShapeType="1"/>
              </p:cNvSpPr>
              <p:nvPr/>
            </p:nvSpPr>
            <p:spPr bwMode="auto">
              <a:xfrm>
                <a:off x="4394" y="816"/>
                <a:ext cx="299" cy="55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3" name="Line 1077"/>
              <p:cNvSpPr>
                <a:spLocks noChangeShapeType="1"/>
              </p:cNvSpPr>
              <p:nvPr/>
            </p:nvSpPr>
            <p:spPr bwMode="auto">
              <a:xfrm>
                <a:off x="4389" y="813"/>
                <a:ext cx="304" cy="55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4" name="Line 1078"/>
              <p:cNvSpPr>
                <a:spLocks noChangeShapeType="1"/>
              </p:cNvSpPr>
              <p:nvPr/>
            </p:nvSpPr>
            <p:spPr bwMode="auto">
              <a:xfrm>
                <a:off x="4383" y="810"/>
                <a:ext cx="309" cy="56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5" name="Line 1079"/>
              <p:cNvSpPr>
                <a:spLocks noChangeShapeType="1"/>
              </p:cNvSpPr>
              <p:nvPr/>
            </p:nvSpPr>
            <p:spPr bwMode="auto">
              <a:xfrm>
                <a:off x="4376" y="807"/>
                <a:ext cx="316" cy="56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6" name="Line 1080"/>
              <p:cNvSpPr>
                <a:spLocks noChangeShapeType="1"/>
              </p:cNvSpPr>
              <p:nvPr/>
            </p:nvSpPr>
            <p:spPr bwMode="auto">
              <a:xfrm>
                <a:off x="4369" y="804"/>
                <a:ext cx="322" cy="56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7" name="Line 1081"/>
              <p:cNvSpPr>
                <a:spLocks noChangeShapeType="1"/>
              </p:cNvSpPr>
              <p:nvPr/>
            </p:nvSpPr>
            <p:spPr bwMode="auto">
              <a:xfrm>
                <a:off x="4362" y="802"/>
                <a:ext cx="329" cy="56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8" name="Line 1082"/>
              <p:cNvSpPr>
                <a:spLocks noChangeShapeType="1"/>
              </p:cNvSpPr>
              <p:nvPr/>
            </p:nvSpPr>
            <p:spPr bwMode="auto">
              <a:xfrm>
                <a:off x="4355" y="801"/>
                <a:ext cx="335" cy="56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49" name="Line 1083"/>
              <p:cNvSpPr>
                <a:spLocks noChangeShapeType="1"/>
              </p:cNvSpPr>
              <p:nvPr/>
            </p:nvSpPr>
            <p:spPr bwMode="auto">
              <a:xfrm>
                <a:off x="4346" y="800"/>
                <a:ext cx="343" cy="56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0" name="Line 1084"/>
              <p:cNvSpPr>
                <a:spLocks noChangeShapeType="1"/>
              </p:cNvSpPr>
              <p:nvPr/>
            </p:nvSpPr>
            <p:spPr bwMode="auto">
              <a:xfrm>
                <a:off x="4338" y="799"/>
                <a:ext cx="351" cy="57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1" name="Freeform 1085"/>
              <p:cNvSpPr>
                <a:spLocks/>
              </p:cNvSpPr>
              <p:nvPr/>
            </p:nvSpPr>
            <p:spPr bwMode="auto">
              <a:xfrm>
                <a:off x="4682" y="1369"/>
                <a:ext cx="13" cy="8"/>
              </a:xfrm>
              <a:custGeom>
                <a:avLst/>
                <a:gdLst>
                  <a:gd name="T0" fmla="*/ 5 w 24"/>
                  <a:gd name="T1" fmla="*/ 0 h 16"/>
                  <a:gd name="T2" fmla="*/ 5 w 24"/>
                  <a:gd name="T3" fmla="*/ 0 h 16"/>
                  <a:gd name="T4" fmla="*/ 3 w 24"/>
                  <a:gd name="T5" fmla="*/ 1 h 16"/>
                  <a:gd name="T6" fmla="*/ 2 w 24"/>
                  <a:gd name="T7" fmla="*/ 1 h 16"/>
                  <a:gd name="T8" fmla="*/ 1 w 24"/>
                  <a:gd name="T9" fmla="*/ 2 h 16"/>
                  <a:gd name="T10" fmla="*/ 1 w 24"/>
                  <a:gd name="T11" fmla="*/ 2 h 16"/>
                  <a:gd name="T12" fmla="*/ 0 w 24"/>
                  <a:gd name="T13" fmla="*/ 3 h 16"/>
                  <a:gd name="T14" fmla="*/ 0 w 24"/>
                  <a:gd name="T15" fmla="*/ 4 h 16"/>
                  <a:gd name="T16" fmla="*/ 0 w 24"/>
                  <a:gd name="T17" fmla="*/ 5 h 16"/>
                  <a:gd name="T18" fmla="*/ 0 w 24"/>
                  <a:gd name="T19" fmla="*/ 6 h 16"/>
                  <a:gd name="T20" fmla="*/ 1 w 24"/>
                  <a:gd name="T21" fmla="*/ 6 h 16"/>
                  <a:gd name="T22" fmla="*/ 1 w 24"/>
                  <a:gd name="T23" fmla="*/ 7 h 16"/>
                  <a:gd name="T24" fmla="*/ 2 w 24"/>
                  <a:gd name="T25" fmla="*/ 8 h 16"/>
                  <a:gd name="T26" fmla="*/ 3 w 24"/>
                  <a:gd name="T27" fmla="*/ 8 h 16"/>
                  <a:gd name="T28" fmla="*/ 5 w 24"/>
                  <a:gd name="T29" fmla="*/ 8 h 16"/>
                  <a:gd name="T30" fmla="*/ 5 w 24"/>
                  <a:gd name="T31" fmla="*/ 8 h 16"/>
                  <a:gd name="T32" fmla="*/ 7 w 24"/>
                  <a:gd name="T33" fmla="*/ 8 h 16"/>
                  <a:gd name="T34" fmla="*/ 8 w 24"/>
                  <a:gd name="T35" fmla="*/ 8 h 16"/>
                  <a:gd name="T36" fmla="*/ 10 w 24"/>
                  <a:gd name="T37" fmla="*/ 8 h 16"/>
                  <a:gd name="T38" fmla="*/ 10 w 24"/>
                  <a:gd name="T39" fmla="*/ 8 h 16"/>
                  <a:gd name="T40" fmla="*/ 12 w 24"/>
                  <a:gd name="T41" fmla="*/ 7 h 16"/>
                  <a:gd name="T42" fmla="*/ 12 w 24"/>
                  <a:gd name="T43" fmla="*/ 6 h 16"/>
                  <a:gd name="T44" fmla="*/ 12 w 24"/>
                  <a:gd name="T45" fmla="*/ 6 h 16"/>
                  <a:gd name="T46" fmla="*/ 13 w 24"/>
                  <a:gd name="T47" fmla="*/ 5 h 16"/>
                  <a:gd name="T48" fmla="*/ 13 w 24"/>
                  <a:gd name="T49" fmla="*/ 4 h 16"/>
                  <a:gd name="T50" fmla="*/ 12 w 24"/>
                  <a:gd name="T51" fmla="*/ 3 h 16"/>
                  <a:gd name="T52" fmla="*/ 12 w 24"/>
                  <a:gd name="T53" fmla="*/ 2 h 16"/>
                  <a:gd name="T54" fmla="*/ 12 w 24"/>
                  <a:gd name="T55" fmla="*/ 2 h 16"/>
                  <a:gd name="T56" fmla="*/ 10 w 24"/>
                  <a:gd name="T57" fmla="*/ 1 h 16"/>
                  <a:gd name="T58" fmla="*/ 10 w 24"/>
                  <a:gd name="T59" fmla="*/ 1 h 16"/>
                  <a:gd name="T60" fmla="*/ 8 w 24"/>
                  <a:gd name="T61" fmla="*/ 0 h 16"/>
                  <a:gd name="T62" fmla="*/ 7 w 24"/>
                  <a:gd name="T63" fmla="*/ 0 h 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11" y="0"/>
                    </a:moveTo>
                    <a:lnTo>
                      <a:pt x="10" y="0"/>
                    </a:lnTo>
                    <a:lnTo>
                      <a:pt x="9" y="0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6" y="15"/>
                    </a:lnTo>
                    <a:lnTo>
                      <a:pt x="7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5" y="16"/>
                    </a:lnTo>
                    <a:lnTo>
                      <a:pt x="16" y="15"/>
                    </a:lnTo>
                    <a:lnTo>
                      <a:pt x="18" y="15"/>
                    </a:lnTo>
                    <a:lnTo>
                      <a:pt x="19" y="15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3" y="11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3" y="6"/>
                    </a:lnTo>
                    <a:lnTo>
                      <a:pt x="23" y="4"/>
                    </a:lnTo>
                    <a:lnTo>
                      <a:pt x="22" y="4"/>
                    </a:lnTo>
                    <a:lnTo>
                      <a:pt x="22" y="3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52" name="Freeform 1086"/>
              <p:cNvSpPr>
                <a:spLocks/>
              </p:cNvSpPr>
              <p:nvPr/>
            </p:nvSpPr>
            <p:spPr bwMode="auto">
              <a:xfrm>
                <a:off x="4247" y="799"/>
                <a:ext cx="167" cy="108"/>
              </a:xfrm>
              <a:custGeom>
                <a:avLst/>
                <a:gdLst>
                  <a:gd name="T0" fmla="*/ 75 w 333"/>
                  <a:gd name="T1" fmla="*/ 1 h 216"/>
                  <a:gd name="T2" fmla="*/ 58 w 333"/>
                  <a:gd name="T3" fmla="*/ 3 h 216"/>
                  <a:gd name="T4" fmla="*/ 43 w 333"/>
                  <a:gd name="T5" fmla="*/ 9 h 216"/>
                  <a:gd name="T6" fmla="*/ 30 w 333"/>
                  <a:gd name="T7" fmla="*/ 15 h 216"/>
                  <a:gd name="T8" fmla="*/ 19 w 333"/>
                  <a:gd name="T9" fmla="*/ 23 h 216"/>
                  <a:gd name="T10" fmla="*/ 10 w 333"/>
                  <a:gd name="T11" fmla="*/ 32 h 216"/>
                  <a:gd name="T12" fmla="*/ 4 w 333"/>
                  <a:gd name="T13" fmla="*/ 41 h 216"/>
                  <a:gd name="T14" fmla="*/ 0 w 333"/>
                  <a:gd name="T15" fmla="*/ 52 h 216"/>
                  <a:gd name="T16" fmla="*/ 0 w 333"/>
                  <a:gd name="T17" fmla="*/ 63 h 216"/>
                  <a:gd name="T18" fmla="*/ 4 w 333"/>
                  <a:gd name="T19" fmla="*/ 73 h 216"/>
                  <a:gd name="T20" fmla="*/ 10 w 333"/>
                  <a:gd name="T21" fmla="*/ 82 h 216"/>
                  <a:gd name="T22" fmla="*/ 19 w 333"/>
                  <a:gd name="T23" fmla="*/ 91 h 216"/>
                  <a:gd name="T24" fmla="*/ 30 w 333"/>
                  <a:gd name="T25" fmla="*/ 98 h 216"/>
                  <a:gd name="T26" fmla="*/ 43 w 333"/>
                  <a:gd name="T27" fmla="*/ 103 h 216"/>
                  <a:gd name="T28" fmla="*/ 58 w 333"/>
                  <a:gd name="T29" fmla="*/ 107 h 216"/>
                  <a:gd name="T30" fmla="*/ 75 w 333"/>
                  <a:gd name="T31" fmla="*/ 108 h 216"/>
                  <a:gd name="T32" fmla="*/ 91 w 333"/>
                  <a:gd name="T33" fmla="*/ 107 h 216"/>
                  <a:gd name="T34" fmla="*/ 108 w 333"/>
                  <a:gd name="T35" fmla="*/ 105 h 216"/>
                  <a:gd name="T36" fmla="*/ 123 w 333"/>
                  <a:gd name="T37" fmla="*/ 100 h 216"/>
                  <a:gd name="T38" fmla="*/ 136 w 333"/>
                  <a:gd name="T39" fmla="*/ 94 h 216"/>
                  <a:gd name="T40" fmla="*/ 148 w 333"/>
                  <a:gd name="T41" fmla="*/ 86 h 216"/>
                  <a:gd name="T42" fmla="*/ 157 w 333"/>
                  <a:gd name="T43" fmla="*/ 77 h 216"/>
                  <a:gd name="T44" fmla="*/ 163 w 333"/>
                  <a:gd name="T45" fmla="*/ 67 h 216"/>
                  <a:gd name="T46" fmla="*/ 166 w 333"/>
                  <a:gd name="T47" fmla="*/ 57 h 216"/>
                  <a:gd name="T48" fmla="*/ 166 w 333"/>
                  <a:gd name="T49" fmla="*/ 45 h 216"/>
                  <a:gd name="T50" fmla="*/ 163 w 333"/>
                  <a:gd name="T51" fmla="*/ 35 h 216"/>
                  <a:gd name="T52" fmla="*/ 157 w 333"/>
                  <a:gd name="T53" fmla="*/ 25 h 216"/>
                  <a:gd name="T54" fmla="*/ 148 w 333"/>
                  <a:gd name="T55" fmla="*/ 17 h 216"/>
                  <a:gd name="T56" fmla="*/ 136 w 333"/>
                  <a:gd name="T57" fmla="*/ 11 h 216"/>
                  <a:gd name="T58" fmla="*/ 123 w 333"/>
                  <a:gd name="T59" fmla="*/ 5 h 216"/>
                  <a:gd name="T60" fmla="*/ 108 w 333"/>
                  <a:gd name="T61" fmla="*/ 2 h 216"/>
                  <a:gd name="T62" fmla="*/ 91 w 333"/>
                  <a:gd name="T63" fmla="*/ 0 h 2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3" h="216">
                    <a:moveTo>
                      <a:pt x="165" y="0"/>
                    </a:moveTo>
                    <a:lnTo>
                      <a:pt x="149" y="1"/>
                    </a:lnTo>
                    <a:lnTo>
                      <a:pt x="132" y="4"/>
                    </a:lnTo>
                    <a:lnTo>
                      <a:pt x="115" y="6"/>
                    </a:lnTo>
                    <a:lnTo>
                      <a:pt x="101" y="12"/>
                    </a:lnTo>
                    <a:lnTo>
                      <a:pt x="86" y="17"/>
                    </a:lnTo>
                    <a:lnTo>
                      <a:pt x="73" y="22"/>
                    </a:lnTo>
                    <a:lnTo>
                      <a:pt x="60" y="29"/>
                    </a:lnTo>
                    <a:lnTo>
                      <a:pt x="47" y="36"/>
                    </a:lnTo>
                    <a:lnTo>
                      <a:pt x="37" y="45"/>
                    </a:lnTo>
                    <a:lnTo>
                      <a:pt x="28" y="53"/>
                    </a:lnTo>
                    <a:lnTo>
                      <a:pt x="19" y="63"/>
                    </a:lnTo>
                    <a:lnTo>
                      <a:pt x="13" y="72"/>
                    </a:lnTo>
                    <a:lnTo>
                      <a:pt x="8" y="82"/>
                    </a:lnTo>
                    <a:lnTo>
                      <a:pt x="2" y="92"/>
                    </a:lnTo>
                    <a:lnTo>
                      <a:pt x="0" y="104"/>
                    </a:lnTo>
                    <a:lnTo>
                      <a:pt x="0" y="114"/>
                    </a:lnTo>
                    <a:lnTo>
                      <a:pt x="0" y="126"/>
                    </a:lnTo>
                    <a:lnTo>
                      <a:pt x="2" y="136"/>
                    </a:lnTo>
                    <a:lnTo>
                      <a:pt x="8" y="146"/>
                    </a:lnTo>
                    <a:lnTo>
                      <a:pt x="13" y="155"/>
                    </a:lnTo>
                    <a:lnTo>
                      <a:pt x="19" y="164"/>
                    </a:lnTo>
                    <a:lnTo>
                      <a:pt x="28" y="173"/>
                    </a:lnTo>
                    <a:lnTo>
                      <a:pt x="37" y="181"/>
                    </a:lnTo>
                    <a:lnTo>
                      <a:pt x="47" y="189"/>
                    </a:lnTo>
                    <a:lnTo>
                      <a:pt x="60" y="195"/>
                    </a:lnTo>
                    <a:lnTo>
                      <a:pt x="73" y="200"/>
                    </a:lnTo>
                    <a:lnTo>
                      <a:pt x="86" y="205"/>
                    </a:lnTo>
                    <a:lnTo>
                      <a:pt x="101" y="209"/>
                    </a:lnTo>
                    <a:lnTo>
                      <a:pt x="115" y="213"/>
                    </a:lnTo>
                    <a:lnTo>
                      <a:pt x="132" y="214"/>
                    </a:lnTo>
                    <a:lnTo>
                      <a:pt x="149" y="216"/>
                    </a:lnTo>
                    <a:lnTo>
                      <a:pt x="165" y="216"/>
                    </a:lnTo>
                    <a:lnTo>
                      <a:pt x="182" y="214"/>
                    </a:lnTo>
                    <a:lnTo>
                      <a:pt x="199" y="212"/>
                    </a:lnTo>
                    <a:lnTo>
                      <a:pt x="215" y="209"/>
                    </a:lnTo>
                    <a:lnTo>
                      <a:pt x="231" y="205"/>
                    </a:lnTo>
                    <a:lnTo>
                      <a:pt x="245" y="200"/>
                    </a:lnTo>
                    <a:lnTo>
                      <a:pt x="259" y="194"/>
                    </a:lnTo>
                    <a:lnTo>
                      <a:pt x="272" y="187"/>
                    </a:lnTo>
                    <a:lnTo>
                      <a:pt x="283" y="180"/>
                    </a:lnTo>
                    <a:lnTo>
                      <a:pt x="295" y="172"/>
                    </a:lnTo>
                    <a:lnTo>
                      <a:pt x="304" y="163"/>
                    </a:lnTo>
                    <a:lnTo>
                      <a:pt x="313" y="154"/>
                    </a:lnTo>
                    <a:lnTo>
                      <a:pt x="319" y="144"/>
                    </a:lnTo>
                    <a:lnTo>
                      <a:pt x="326" y="133"/>
                    </a:lnTo>
                    <a:lnTo>
                      <a:pt x="330" y="123"/>
                    </a:lnTo>
                    <a:lnTo>
                      <a:pt x="332" y="113"/>
                    </a:lnTo>
                    <a:lnTo>
                      <a:pt x="333" y="101"/>
                    </a:lnTo>
                    <a:lnTo>
                      <a:pt x="332" y="90"/>
                    </a:lnTo>
                    <a:lnTo>
                      <a:pt x="330" y="80"/>
                    </a:lnTo>
                    <a:lnTo>
                      <a:pt x="326" y="69"/>
                    </a:lnTo>
                    <a:lnTo>
                      <a:pt x="319" y="59"/>
                    </a:lnTo>
                    <a:lnTo>
                      <a:pt x="313" y="50"/>
                    </a:lnTo>
                    <a:lnTo>
                      <a:pt x="304" y="42"/>
                    </a:lnTo>
                    <a:lnTo>
                      <a:pt x="295" y="33"/>
                    </a:lnTo>
                    <a:lnTo>
                      <a:pt x="283" y="27"/>
                    </a:lnTo>
                    <a:lnTo>
                      <a:pt x="272" y="21"/>
                    </a:lnTo>
                    <a:lnTo>
                      <a:pt x="259" y="14"/>
                    </a:lnTo>
                    <a:lnTo>
                      <a:pt x="245" y="9"/>
                    </a:lnTo>
                    <a:lnTo>
                      <a:pt x="231" y="5"/>
                    </a:lnTo>
                    <a:lnTo>
                      <a:pt x="215" y="3"/>
                    </a:lnTo>
                    <a:lnTo>
                      <a:pt x="199" y="1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6139" name="Oval 1087"/>
            <p:cNvSpPr>
              <a:spLocks noChangeArrowheads="1"/>
            </p:cNvSpPr>
            <p:nvPr/>
          </p:nvSpPr>
          <p:spPr bwMode="auto">
            <a:xfrm>
              <a:off x="2708168" y="3428442"/>
              <a:ext cx="215826" cy="143461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40" name="Oval 1088"/>
            <p:cNvSpPr>
              <a:spLocks noChangeArrowheads="1"/>
            </p:cNvSpPr>
            <p:nvPr/>
          </p:nvSpPr>
          <p:spPr bwMode="auto">
            <a:xfrm>
              <a:off x="1932464" y="3422094"/>
              <a:ext cx="215826" cy="143461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46141" name="Group 1089"/>
            <p:cNvGrpSpPr>
              <a:grpSpLocks/>
            </p:cNvGrpSpPr>
            <p:nvPr/>
          </p:nvGrpSpPr>
          <p:grpSpPr bwMode="auto">
            <a:xfrm>
              <a:off x="2485994" y="3430981"/>
              <a:ext cx="434191" cy="735078"/>
              <a:chOff x="4684" y="799"/>
              <a:chExt cx="342" cy="579"/>
            </a:xfrm>
          </p:grpSpPr>
          <p:sp>
            <p:nvSpPr>
              <p:cNvPr id="46621" name="Line 1090"/>
              <p:cNvSpPr>
                <a:spLocks noChangeShapeType="1"/>
              </p:cNvSpPr>
              <p:nvPr/>
            </p:nvSpPr>
            <p:spPr bwMode="auto">
              <a:xfrm flipH="1">
                <a:off x="4690" y="799"/>
                <a:ext cx="251" cy="57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2" name="Line 1091"/>
              <p:cNvSpPr>
                <a:spLocks noChangeShapeType="1"/>
              </p:cNvSpPr>
              <p:nvPr/>
            </p:nvSpPr>
            <p:spPr bwMode="auto">
              <a:xfrm flipH="1">
                <a:off x="4689" y="800"/>
                <a:ext cx="244" cy="57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3" name="Line 1092"/>
              <p:cNvSpPr>
                <a:spLocks noChangeShapeType="1"/>
              </p:cNvSpPr>
              <p:nvPr/>
            </p:nvSpPr>
            <p:spPr bwMode="auto">
              <a:xfrm flipH="1">
                <a:off x="4689" y="801"/>
                <a:ext cx="236" cy="5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4" name="Line 1093"/>
              <p:cNvSpPr>
                <a:spLocks noChangeShapeType="1"/>
              </p:cNvSpPr>
              <p:nvPr/>
            </p:nvSpPr>
            <p:spPr bwMode="auto">
              <a:xfrm flipH="1">
                <a:off x="4688" y="802"/>
                <a:ext cx="228" cy="5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5" name="Line 1094"/>
              <p:cNvSpPr>
                <a:spLocks noChangeShapeType="1"/>
              </p:cNvSpPr>
              <p:nvPr/>
            </p:nvSpPr>
            <p:spPr bwMode="auto">
              <a:xfrm flipH="1">
                <a:off x="4688" y="804"/>
                <a:ext cx="221" cy="56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6" name="Line 1095"/>
              <p:cNvSpPr>
                <a:spLocks noChangeShapeType="1"/>
              </p:cNvSpPr>
              <p:nvPr/>
            </p:nvSpPr>
            <p:spPr bwMode="auto">
              <a:xfrm flipH="1">
                <a:off x="4688" y="807"/>
                <a:ext cx="214" cy="56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7" name="Line 1096"/>
              <p:cNvSpPr>
                <a:spLocks noChangeShapeType="1"/>
              </p:cNvSpPr>
              <p:nvPr/>
            </p:nvSpPr>
            <p:spPr bwMode="auto">
              <a:xfrm flipH="1">
                <a:off x="4687" y="809"/>
                <a:ext cx="208" cy="56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8" name="Line 1097"/>
              <p:cNvSpPr>
                <a:spLocks noChangeShapeType="1"/>
              </p:cNvSpPr>
              <p:nvPr/>
            </p:nvSpPr>
            <p:spPr bwMode="auto">
              <a:xfrm flipH="1">
                <a:off x="4686" y="812"/>
                <a:ext cx="202" cy="55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9" name="Line 1098"/>
              <p:cNvSpPr>
                <a:spLocks noChangeShapeType="1"/>
              </p:cNvSpPr>
              <p:nvPr/>
            </p:nvSpPr>
            <p:spPr bwMode="auto">
              <a:xfrm flipH="1">
                <a:off x="4686" y="816"/>
                <a:ext cx="196" cy="55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0" name="Line 1099"/>
              <p:cNvSpPr>
                <a:spLocks noChangeShapeType="1"/>
              </p:cNvSpPr>
              <p:nvPr/>
            </p:nvSpPr>
            <p:spPr bwMode="auto">
              <a:xfrm flipH="1">
                <a:off x="4686" y="820"/>
                <a:ext cx="191" cy="55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1" name="Line 1100"/>
              <p:cNvSpPr>
                <a:spLocks noChangeShapeType="1"/>
              </p:cNvSpPr>
              <p:nvPr/>
            </p:nvSpPr>
            <p:spPr bwMode="auto">
              <a:xfrm flipH="1">
                <a:off x="4686" y="825"/>
                <a:ext cx="186" cy="54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2" name="Line 1101"/>
              <p:cNvSpPr>
                <a:spLocks noChangeShapeType="1"/>
              </p:cNvSpPr>
              <p:nvPr/>
            </p:nvSpPr>
            <p:spPr bwMode="auto">
              <a:xfrm flipH="1">
                <a:off x="4685" y="829"/>
                <a:ext cx="183" cy="54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3" name="Line 1102"/>
              <p:cNvSpPr>
                <a:spLocks noChangeShapeType="1"/>
              </p:cNvSpPr>
              <p:nvPr/>
            </p:nvSpPr>
            <p:spPr bwMode="auto">
              <a:xfrm flipH="1">
                <a:off x="4685" y="833"/>
                <a:ext cx="180" cy="54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4" name="Line 1103"/>
              <p:cNvSpPr>
                <a:spLocks noChangeShapeType="1"/>
              </p:cNvSpPr>
              <p:nvPr/>
            </p:nvSpPr>
            <p:spPr bwMode="auto">
              <a:xfrm flipH="1">
                <a:off x="4685" y="839"/>
                <a:ext cx="177" cy="53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5" name="Line 1104"/>
              <p:cNvSpPr>
                <a:spLocks noChangeShapeType="1"/>
              </p:cNvSpPr>
              <p:nvPr/>
            </p:nvSpPr>
            <p:spPr bwMode="auto">
              <a:xfrm flipH="1">
                <a:off x="4684" y="844"/>
                <a:ext cx="176" cy="53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6" name="Line 1105"/>
              <p:cNvSpPr>
                <a:spLocks noChangeShapeType="1"/>
              </p:cNvSpPr>
              <p:nvPr/>
            </p:nvSpPr>
            <p:spPr bwMode="auto">
              <a:xfrm flipH="1">
                <a:off x="4684" y="849"/>
                <a:ext cx="175" cy="525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7" name="Line 1106"/>
              <p:cNvSpPr>
                <a:spLocks noChangeShapeType="1"/>
              </p:cNvSpPr>
              <p:nvPr/>
            </p:nvSpPr>
            <p:spPr bwMode="auto">
              <a:xfrm flipH="1">
                <a:off x="4684" y="855"/>
                <a:ext cx="174" cy="51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8" name="Line 1107"/>
              <p:cNvSpPr>
                <a:spLocks noChangeShapeType="1"/>
              </p:cNvSpPr>
              <p:nvPr/>
            </p:nvSpPr>
            <p:spPr bwMode="auto">
              <a:xfrm flipH="1">
                <a:off x="4684" y="860"/>
                <a:ext cx="175" cy="51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39" name="Line 1108"/>
              <p:cNvSpPr>
                <a:spLocks noChangeShapeType="1"/>
              </p:cNvSpPr>
              <p:nvPr/>
            </p:nvSpPr>
            <p:spPr bwMode="auto">
              <a:xfrm flipH="1">
                <a:off x="4684" y="866"/>
                <a:ext cx="176" cy="50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0" name="Line 1109"/>
              <p:cNvSpPr>
                <a:spLocks noChangeShapeType="1"/>
              </p:cNvSpPr>
              <p:nvPr/>
            </p:nvSpPr>
            <p:spPr bwMode="auto">
              <a:xfrm flipH="1">
                <a:off x="4685" y="871"/>
                <a:ext cx="177" cy="50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1" name="Line 1110"/>
              <p:cNvSpPr>
                <a:spLocks noChangeShapeType="1"/>
              </p:cNvSpPr>
              <p:nvPr/>
            </p:nvSpPr>
            <p:spPr bwMode="auto">
              <a:xfrm flipH="1">
                <a:off x="4685" y="875"/>
                <a:ext cx="180" cy="50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2" name="Line 1111"/>
              <p:cNvSpPr>
                <a:spLocks noChangeShapeType="1"/>
              </p:cNvSpPr>
              <p:nvPr/>
            </p:nvSpPr>
            <p:spPr bwMode="auto">
              <a:xfrm flipH="1">
                <a:off x="4685" y="880"/>
                <a:ext cx="183" cy="49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3" name="Line 1112"/>
              <p:cNvSpPr>
                <a:spLocks noChangeShapeType="1"/>
              </p:cNvSpPr>
              <p:nvPr/>
            </p:nvSpPr>
            <p:spPr bwMode="auto">
              <a:xfrm flipH="1">
                <a:off x="4686" y="884"/>
                <a:ext cx="186" cy="49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4" name="Line 1113"/>
              <p:cNvSpPr>
                <a:spLocks noChangeShapeType="1"/>
              </p:cNvSpPr>
              <p:nvPr/>
            </p:nvSpPr>
            <p:spPr bwMode="auto">
              <a:xfrm flipH="1">
                <a:off x="4686" y="889"/>
                <a:ext cx="191" cy="48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5" name="Line 1114"/>
              <p:cNvSpPr>
                <a:spLocks noChangeShapeType="1"/>
              </p:cNvSpPr>
              <p:nvPr/>
            </p:nvSpPr>
            <p:spPr bwMode="auto">
              <a:xfrm flipH="1">
                <a:off x="4686" y="893"/>
                <a:ext cx="196" cy="48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6" name="Line 1115"/>
              <p:cNvSpPr>
                <a:spLocks noChangeShapeType="1"/>
              </p:cNvSpPr>
              <p:nvPr/>
            </p:nvSpPr>
            <p:spPr bwMode="auto">
              <a:xfrm flipH="1">
                <a:off x="4686" y="896"/>
                <a:ext cx="202" cy="48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7" name="Line 1116"/>
              <p:cNvSpPr>
                <a:spLocks noChangeShapeType="1"/>
              </p:cNvSpPr>
              <p:nvPr/>
            </p:nvSpPr>
            <p:spPr bwMode="auto">
              <a:xfrm flipH="1">
                <a:off x="4687" y="899"/>
                <a:ext cx="208" cy="47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8" name="Line 1117"/>
              <p:cNvSpPr>
                <a:spLocks noChangeShapeType="1"/>
              </p:cNvSpPr>
              <p:nvPr/>
            </p:nvSpPr>
            <p:spPr bwMode="auto">
              <a:xfrm flipH="1">
                <a:off x="4688" y="902"/>
                <a:ext cx="214" cy="47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49" name="Line 1118"/>
              <p:cNvSpPr>
                <a:spLocks noChangeShapeType="1"/>
              </p:cNvSpPr>
              <p:nvPr/>
            </p:nvSpPr>
            <p:spPr bwMode="auto">
              <a:xfrm flipH="1">
                <a:off x="4688" y="903"/>
                <a:ext cx="221" cy="475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0" name="Line 1119"/>
              <p:cNvSpPr>
                <a:spLocks noChangeShapeType="1"/>
              </p:cNvSpPr>
              <p:nvPr/>
            </p:nvSpPr>
            <p:spPr bwMode="auto">
              <a:xfrm flipH="1">
                <a:off x="4688" y="905"/>
                <a:ext cx="228" cy="47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1" name="Line 1120"/>
              <p:cNvSpPr>
                <a:spLocks noChangeShapeType="1"/>
              </p:cNvSpPr>
              <p:nvPr/>
            </p:nvSpPr>
            <p:spPr bwMode="auto">
              <a:xfrm flipH="1">
                <a:off x="4689" y="907"/>
                <a:ext cx="236" cy="47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2" name="Line 1121"/>
              <p:cNvSpPr>
                <a:spLocks noChangeShapeType="1"/>
              </p:cNvSpPr>
              <p:nvPr/>
            </p:nvSpPr>
            <p:spPr bwMode="auto">
              <a:xfrm flipH="1">
                <a:off x="4689" y="907"/>
                <a:ext cx="244" cy="47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3" name="Line 1122"/>
              <p:cNvSpPr>
                <a:spLocks noChangeShapeType="1"/>
              </p:cNvSpPr>
              <p:nvPr/>
            </p:nvSpPr>
            <p:spPr bwMode="auto">
              <a:xfrm flipH="1">
                <a:off x="4690" y="907"/>
                <a:ext cx="251" cy="47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4" name="Line 1123"/>
              <p:cNvSpPr>
                <a:spLocks noChangeShapeType="1"/>
              </p:cNvSpPr>
              <p:nvPr/>
            </p:nvSpPr>
            <p:spPr bwMode="auto">
              <a:xfrm flipH="1">
                <a:off x="4691" y="907"/>
                <a:ext cx="259" cy="47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5" name="Line 1124"/>
              <p:cNvSpPr>
                <a:spLocks noChangeShapeType="1"/>
              </p:cNvSpPr>
              <p:nvPr/>
            </p:nvSpPr>
            <p:spPr bwMode="auto">
              <a:xfrm flipH="1">
                <a:off x="4691" y="906"/>
                <a:ext cx="267" cy="47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6" name="Line 1125"/>
              <p:cNvSpPr>
                <a:spLocks noChangeShapeType="1"/>
              </p:cNvSpPr>
              <p:nvPr/>
            </p:nvSpPr>
            <p:spPr bwMode="auto">
              <a:xfrm flipH="1">
                <a:off x="4692" y="905"/>
                <a:ext cx="275" cy="47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7" name="Line 1126"/>
              <p:cNvSpPr>
                <a:spLocks noChangeShapeType="1"/>
              </p:cNvSpPr>
              <p:nvPr/>
            </p:nvSpPr>
            <p:spPr bwMode="auto">
              <a:xfrm flipH="1">
                <a:off x="4693" y="903"/>
                <a:ext cx="281" cy="475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8" name="Line 1127"/>
              <p:cNvSpPr>
                <a:spLocks noChangeShapeType="1"/>
              </p:cNvSpPr>
              <p:nvPr/>
            </p:nvSpPr>
            <p:spPr bwMode="auto">
              <a:xfrm flipH="1">
                <a:off x="4693" y="900"/>
                <a:ext cx="288" cy="47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59" name="Line 1128"/>
              <p:cNvSpPr>
                <a:spLocks noChangeShapeType="1"/>
              </p:cNvSpPr>
              <p:nvPr/>
            </p:nvSpPr>
            <p:spPr bwMode="auto">
              <a:xfrm flipH="1">
                <a:off x="4693" y="898"/>
                <a:ext cx="295" cy="48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0" name="Line 1129"/>
              <p:cNvSpPr>
                <a:spLocks noChangeShapeType="1"/>
              </p:cNvSpPr>
              <p:nvPr/>
            </p:nvSpPr>
            <p:spPr bwMode="auto">
              <a:xfrm flipH="1">
                <a:off x="4694" y="894"/>
                <a:ext cx="301" cy="48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1" name="Line 1130"/>
              <p:cNvSpPr>
                <a:spLocks noChangeShapeType="1"/>
              </p:cNvSpPr>
              <p:nvPr/>
            </p:nvSpPr>
            <p:spPr bwMode="auto">
              <a:xfrm flipH="1">
                <a:off x="4694" y="891"/>
                <a:ext cx="306" cy="48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2" name="Line 1131"/>
              <p:cNvSpPr>
                <a:spLocks noChangeShapeType="1"/>
              </p:cNvSpPr>
              <p:nvPr/>
            </p:nvSpPr>
            <p:spPr bwMode="auto">
              <a:xfrm flipH="1">
                <a:off x="4695" y="887"/>
                <a:ext cx="311" cy="48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3" name="Line 1132"/>
              <p:cNvSpPr>
                <a:spLocks noChangeShapeType="1"/>
              </p:cNvSpPr>
              <p:nvPr/>
            </p:nvSpPr>
            <p:spPr bwMode="auto">
              <a:xfrm flipH="1">
                <a:off x="4695" y="883"/>
                <a:ext cx="316" cy="49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4" name="Line 1133"/>
              <p:cNvSpPr>
                <a:spLocks noChangeShapeType="1"/>
              </p:cNvSpPr>
              <p:nvPr/>
            </p:nvSpPr>
            <p:spPr bwMode="auto">
              <a:xfrm flipH="1">
                <a:off x="4695" y="878"/>
                <a:ext cx="320" cy="49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5" name="Line 1134"/>
              <p:cNvSpPr>
                <a:spLocks noChangeShapeType="1"/>
              </p:cNvSpPr>
              <p:nvPr/>
            </p:nvSpPr>
            <p:spPr bwMode="auto">
              <a:xfrm flipH="1">
                <a:off x="4695" y="873"/>
                <a:ext cx="323" cy="50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6" name="Line 1135"/>
              <p:cNvSpPr>
                <a:spLocks noChangeShapeType="1"/>
              </p:cNvSpPr>
              <p:nvPr/>
            </p:nvSpPr>
            <p:spPr bwMode="auto">
              <a:xfrm flipH="1">
                <a:off x="4696" y="868"/>
                <a:ext cx="326" cy="50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7" name="Line 1136"/>
              <p:cNvSpPr>
                <a:spLocks noChangeShapeType="1"/>
              </p:cNvSpPr>
              <p:nvPr/>
            </p:nvSpPr>
            <p:spPr bwMode="auto">
              <a:xfrm flipH="1">
                <a:off x="4696" y="863"/>
                <a:ext cx="328" cy="51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8" name="Line 1137"/>
              <p:cNvSpPr>
                <a:spLocks noChangeShapeType="1"/>
              </p:cNvSpPr>
              <p:nvPr/>
            </p:nvSpPr>
            <p:spPr bwMode="auto">
              <a:xfrm flipH="1">
                <a:off x="4696" y="858"/>
                <a:ext cx="329" cy="51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69" name="Line 1138"/>
              <p:cNvSpPr>
                <a:spLocks noChangeShapeType="1"/>
              </p:cNvSpPr>
              <p:nvPr/>
            </p:nvSpPr>
            <p:spPr bwMode="auto">
              <a:xfrm flipH="1">
                <a:off x="4696" y="852"/>
                <a:ext cx="330" cy="52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0" name="Line 1139"/>
              <p:cNvSpPr>
                <a:spLocks noChangeShapeType="1"/>
              </p:cNvSpPr>
              <p:nvPr/>
            </p:nvSpPr>
            <p:spPr bwMode="auto">
              <a:xfrm flipH="1">
                <a:off x="4696" y="847"/>
                <a:ext cx="329" cy="52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1" name="Line 1140"/>
              <p:cNvSpPr>
                <a:spLocks noChangeShapeType="1"/>
              </p:cNvSpPr>
              <p:nvPr/>
            </p:nvSpPr>
            <p:spPr bwMode="auto">
              <a:xfrm flipH="1">
                <a:off x="4696" y="841"/>
                <a:ext cx="328" cy="53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2" name="Line 1141"/>
              <p:cNvSpPr>
                <a:spLocks noChangeShapeType="1"/>
              </p:cNvSpPr>
              <p:nvPr/>
            </p:nvSpPr>
            <p:spPr bwMode="auto">
              <a:xfrm flipH="1">
                <a:off x="4696" y="836"/>
                <a:ext cx="326" cy="53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3" name="Line 1142"/>
              <p:cNvSpPr>
                <a:spLocks noChangeShapeType="1"/>
              </p:cNvSpPr>
              <p:nvPr/>
            </p:nvSpPr>
            <p:spPr bwMode="auto">
              <a:xfrm flipH="1">
                <a:off x="4695" y="832"/>
                <a:ext cx="323" cy="54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4" name="Line 1143"/>
              <p:cNvSpPr>
                <a:spLocks noChangeShapeType="1"/>
              </p:cNvSpPr>
              <p:nvPr/>
            </p:nvSpPr>
            <p:spPr bwMode="auto">
              <a:xfrm flipH="1">
                <a:off x="4695" y="826"/>
                <a:ext cx="320" cy="54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5" name="Line 1144"/>
              <p:cNvSpPr>
                <a:spLocks noChangeShapeType="1"/>
              </p:cNvSpPr>
              <p:nvPr/>
            </p:nvSpPr>
            <p:spPr bwMode="auto">
              <a:xfrm flipH="1">
                <a:off x="4695" y="823"/>
                <a:ext cx="316" cy="54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6" name="Line 1145"/>
              <p:cNvSpPr>
                <a:spLocks noChangeShapeType="1"/>
              </p:cNvSpPr>
              <p:nvPr/>
            </p:nvSpPr>
            <p:spPr bwMode="auto">
              <a:xfrm flipH="1">
                <a:off x="4695" y="818"/>
                <a:ext cx="311" cy="55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7" name="Line 1146"/>
              <p:cNvSpPr>
                <a:spLocks noChangeShapeType="1"/>
              </p:cNvSpPr>
              <p:nvPr/>
            </p:nvSpPr>
            <p:spPr bwMode="auto">
              <a:xfrm flipH="1">
                <a:off x="4694" y="814"/>
                <a:ext cx="306" cy="55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8" name="Line 1147"/>
              <p:cNvSpPr>
                <a:spLocks noChangeShapeType="1"/>
              </p:cNvSpPr>
              <p:nvPr/>
            </p:nvSpPr>
            <p:spPr bwMode="auto">
              <a:xfrm flipH="1">
                <a:off x="4694" y="811"/>
                <a:ext cx="301" cy="56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79" name="Line 1148"/>
              <p:cNvSpPr>
                <a:spLocks noChangeShapeType="1"/>
              </p:cNvSpPr>
              <p:nvPr/>
            </p:nvSpPr>
            <p:spPr bwMode="auto">
              <a:xfrm flipH="1">
                <a:off x="4693" y="808"/>
                <a:ext cx="295" cy="56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0" name="Line 1149"/>
              <p:cNvSpPr>
                <a:spLocks noChangeShapeType="1"/>
              </p:cNvSpPr>
              <p:nvPr/>
            </p:nvSpPr>
            <p:spPr bwMode="auto">
              <a:xfrm flipH="1">
                <a:off x="4693" y="805"/>
                <a:ext cx="288" cy="56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1" name="Line 1150"/>
              <p:cNvSpPr>
                <a:spLocks noChangeShapeType="1"/>
              </p:cNvSpPr>
              <p:nvPr/>
            </p:nvSpPr>
            <p:spPr bwMode="auto">
              <a:xfrm flipH="1">
                <a:off x="4693" y="803"/>
                <a:ext cx="281" cy="56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2" name="Line 1151"/>
              <p:cNvSpPr>
                <a:spLocks noChangeShapeType="1"/>
              </p:cNvSpPr>
              <p:nvPr/>
            </p:nvSpPr>
            <p:spPr bwMode="auto">
              <a:xfrm flipH="1">
                <a:off x="4692" y="801"/>
                <a:ext cx="275" cy="5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3" name="Line 1152"/>
              <p:cNvSpPr>
                <a:spLocks noChangeShapeType="1"/>
              </p:cNvSpPr>
              <p:nvPr/>
            </p:nvSpPr>
            <p:spPr bwMode="auto">
              <a:xfrm flipH="1">
                <a:off x="4691" y="800"/>
                <a:ext cx="267" cy="57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4" name="Line 1153"/>
              <p:cNvSpPr>
                <a:spLocks noChangeShapeType="1"/>
              </p:cNvSpPr>
              <p:nvPr/>
            </p:nvSpPr>
            <p:spPr bwMode="auto">
              <a:xfrm flipH="1">
                <a:off x="4691" y="799"/>
                <a:ext cx="259" cy="57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5" name="Freeform 1154"/>
              <p:cNvSpPr>
                <a:spLocks/>
              </p:cNvSpPr>
              <p:nvPr/>
            </p:nvSpPr>
            <p:spPr bwMode="auto">
              <a:xfrm>
                <a:off x="4684" y="1371"/>
                <a:ext cx="12" cy="7"/>
              </a:xfrm>
              <a:custGeom>
                <a:avLst/>
                <a:gdLst>
                  <a:gd name="T0" fmla="*/ 5 w 23"/>
                  <a:gd name="T1" fmla="*/ 0 h 15"/>
                  <a:gd name="T2" fmla="*/ 4 w 23"/>
                  <a:gd name="T3" fmla="*/ 0 h 15"/>
                  <a:gd name="T4" fmla="*/ 3 w 23"/>
                  <a:gd name="T5" fmla="*/ 0 h 15"/>
                  <a:gd name="T6" fmla="*/ 2 w 23"/>
                  <a:gd name="T7" fmla="*/ 0 h 15"/>
                  <a:gd name="T8" fmla="*/ 1 w 23"/>
                  <a:gd name="T9" fmla="*/ 1 h 15"/>
                  <a:gd name="T10" fmla="*/ 1 w 23"/>
                  <a:gd name="T11" fmla="*/ 2 h 15"/>
                  <a:gd name="T12" fmla="*/ 1 w 23"/>
                  <a:gd name="T13" fmla="*/ 2 h 15"/>
                  <a:gd name="T14" fmla="*/ 0 w 23"/>
                  <a:gd name="T15" fmla="*/ 3 h 15"/>
                  <a:gd name="T16" fmla="*/ 0 w 23"/>
                  <a:gd name="T17" fmla="*/ 4 h 15"/>
                  <a:gd name="T18" fmla="*/ 1 w 23"/>
                  <a:gd name="T19" fmla="*/ 4 h 15"/>
                  <a:gd name="T20" fmla="*/ 1 w 23"/>
                  <a:gd name="T21" fmla="*/ 6 h 15"/>
                  <a:gd name="T22" fmla="*/ 1 w 23"/>
                  <a:gd name="T23" fmla="*/ 6 h 15"/>
                  <a:gd name="T24" fmla="*/ 2 w 23"/>
                  <a:gd name="T25" fmla="*/ 6 h 15"/>
                  <a:gd name="T26" fmla="*/ 3 w 23"/>
                  <a:gd name="T27" fmla="*/ 7 h 15"/>
                  <a:gd name="T28" fmla="*/ 4 w 23"/>
                  <a:gd name="T29" fmla="*/ 7 h 15"/>
                  <a:gd name="T30" fmla="*/ 5 w 23"/>
                  <a:gd name="T31" fmla="*/ 7 h 15"/>
                  <a:gd name="T32" fmla="*/ 6 w 23"/>
                  <a:gd name="T33" fmla="*/ 7 h 15"/>
                  <a:gd name="T34" fmla="*/ 8 w 23"/>
                  <a:gd name="T35" fmla="*/ 7 h 15"/>
                  <a:gd name="T36" fmla="*/ 8 w 23"/>
                  <a:gd name="T37" fmla="*/ 7 h 15"/>
                  <a:gd name="T38" fmla="*/ 10 w 23"/>
                  <a:gd name="T39" fmla="*/ 6 h 15"/>
                  <a:gd name="T40" fmla="*/ 10 w 23"/>
                  <a:gd name="T41" fmla="*/ 6 h 15"/>
                  <a:gd name="T42" fmla="*/ 11 w 23"/>
                  <a:gd name="T43" fmla="*/ 6 h 15"/>
                  <a:gd name="T44" fmla="*/ 12 w 23"/>
                  <a:gd name="T45" fmla="*/ 4 h 15"/>
                  <a:gd name="T46" fmla="*/ 12 w 23"/>
                  <a:gd name="T47" fmla="*/ 4 h 15"/>
                  <a:gd name="T48" fmla="*/ 12 w 23"/>
                  <a:gd name="T49" fmla="*/ 3 h 15"/>
                  <a:gd name="T50" fmla="*/ 12 w 23"/>
                  <a:gd name="T51" fmla="*/ 2 h 15"/>
                  <a:gd name="T52" fmla="*/ 11 w 23"/>
                  <a:gd name="T53" fmla="*/ 2 h 15"/>
                  <a:gd name="T54" fmla="*/ 10 w 23"/>
                  <a:gd name="T55" fmla="*/ 1 h 15"/>
                  <a:gd name="T56" fmla="*/ 10 w 23"/>
                  <a:gd name="T57" fmla="*/ 0 h 15"/>
                  <a:gd name="T58" fmla="*/ 8 w 23"/>
                  <a:gd name="T59" fmla="*/ 0 h 15"/>
                  <a:gd name="T60" fmla="*/ 8 w 23"/>
                  <a:gd name="T61" fmla="*/ 0 h 15"/>
                  <a:gd name="T62" fmla="*/ 6 w 23"/>
                  <a:gd name="T63" fmla="*/ 0 h 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" h="15">
                    <a:moveTo>
                      <a:pt x="11" y="0"/>
                    </a:move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4"/>
                    </a:lnTo>
                    <a:lnTo>
                      <a:pt x="18" y="14"/>
                    </a:lnTo>
                    <a:lnTo>
                      <a:pt x="19" y="13"/>
                    </a:lnTo>
                    <a:lnTo>
                      <a:pt x="20" y="12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3" y="6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0"/>
                    </a:lnTo>
                  </a:path>
                </a:pathLst>
              </a:custGeom>
              <a:noFill/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86" name="Freeform 1155"/>
              <p:cNvSpPr>
                <a:spLocks/>
              </p:cNvSpPr>
              <p:nvPr/>
            </p:nvSpPr>
            <p:spPr bwMode="auto">
              <a:xfrm>
                <a:off x="4858" y="799"/>
                <a:ext cx="168" cy="108"/>
              </a:xfrm>
              <a:custGeom>
                <a:avLst/>
                <a:gdLst>
                  <a:gd name="T0" fmla="*/ 75 w 335"/>
                  <a:gd name="T1" fmla="*/ 1 h 216"/>
                  <a:gd name="T2" fmla="*/ 59 w 335"/>
                  <a:gd name="T3" fmla="*/ 3 h 216"/>
                  <a:gd name="T4" fmla="*/ 44 w 335"/>
                  <a:gd name="T5" fmla="*/ 7 h 216"/>
                  <a:gd name="T6" fmla="*/ 31 w 335"/>
                  <a:gd name="T7" fmla="*/ 13 h 216"/>
                  <a:gd name="T8" fmla="*/ 20 w 335"/>
                  <a:gd name="T9" fmla="*/ 21 h 216"/>
                  <a:gd name="T10" fmla="*/ 11 w 335"/>
                  <a:gd name="T11" fmla="*/ 30 h 216"/>
                  <a:gd name="T12" fmla="*/ 4 w 335"/>
                  <a:gd name="T13" fmla="*/ 39 h 216"/>
                  <a:gd name="T14" fmla="*/ 1 w 335"/>
                  <a:gd name="T15" fmla="*/ 50 h 216"/>
                  <a:gd name="T16" fmla="*/ 1 w 335"/>
                  <a:gd name="T17" fmla="*/ 61 h 216"/>
                  <a:gd name="T18" fmla="*/ 4 w 335"/>
                  <a:gd name="T19" fmla="*/ 71 h 216"/>
                  <a:gd name="T20" fmla="*/ 11 w 335"/>
                  <a:gd name="T21" fmla="*/ 80 h 216"/>
                  <a:gd name="T22" fmla="*/ 20 w 335"/>
                  <a:gd name="T23" fmla="*/ 89 h 216"/>
                  <a:gd name="T24" fmla="*/ 31 w 335"/>
                  <a:gd name="T25" fmla="*/ 96 h 216"/>
                  <a:gd name="T26" fmla="*/ 44 w 335"/>
                  <a:gd name="T27" fmla="*/ 102 h 216"/>
                  <a:gd name="T28" fmla="*/ 59 w 335"/>
                  <a:gd name="T29" fmla="*/ 106 h 216"/>
                  <a:gd name="T30" fmla="*/ 75 w 335"/>
                  <a:gd name="T31" fmla="*/ 108 h 216"/>
                  <a:gd name="T32" fmla="*/ 92 w 335"/>
                  <a:gd name="T33" fmla="*/ 107 h 216"/>
                  <a:gd name="T34" fmla="*/ 109 w 335"/>
                  <a:gd name="T35" fmla="*/ 105 h 216"/>
                  <a:gd name="T36" fmla="*/ 124 w 335"/>
                  <a:gd name="T37" fmla="*/ 101 h 216"/>
                  <a:gd name="T38" fmla="*/ 137 w 335"/>
                  <a:gd name="T39" fmla="*/ 95 h 216"/>
                  <a:gd name="T40" fmla="*/ 149 w 335"/>
                  <a:gd name="T41" fmla="*/ 88 h 216"/>
                  <a:gd name="T42" fmla="*/ 157 w 335"/>
                  <a:gd name="T43" fmla="*/ 79 h 216"/>
                  <a:gd name="T44" fmla="*/ 164 w 335"/>
                  <a:gd name="T45" fmla="*/ 69 h 216"/>
                  <a:gd name="T46" fmla="*/ 167 w 335"/>
                  <a:gd name="T47" fmla="*/ 59 h 216"/>
                  <a:gd name="T48" fmla="*/ 167 w 335"/>
                  <a:gd name="T49" fmla="*/ 48 h 216"/>
                  <a:gd name="T50" fmla="*/ 164 w 335"/>
                  <a:gd name="T51" fmla="*/ 37 h 216"/>
                  <a:gd name="T52" fmla="*/ 157 w 335"/>
                  <a:gd name="T53" fmla="*/ 27 h 216"/>
                  <a:gd name="T54" fmla="*/ 149 w 335"/>
                  <a:gd name="T55" fmla="*/ 19 h 216"/>
                  <a:gd name="T56" fmla="*/ 137 w 335"/>
                  <a:gd name="T57" fmla="*/ 12 h 216"/>
                  <a:gd name="T58" fmla="*/ 124 w 335"/>
                  <a:gd name="T59" fmla="*/ 6 h 216"/>
                  <a:gd name="T60" fmla="*/ 109 w 335"/>
                  <a:gd name="T61" fmla="*/ 2 h 216"/>
                  <a:gd name="T62" fmla="*/ 92 w 335"/>
                  <a:gd name="T63" fmla="*/ 0 h 2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5" h="216">
                    <a:moveTo>
                      <a:pt x="167" y="0"/>
                    </a:moveTo>
                    <a:lnTo>
                      <a:pt x="150" y="1"/>
                    </a:lnTo>
                    <a:lnTo>
                      <a:pt x="134" y="3"/>
                    </a:lnTo>
                    <a:lnTo>
                      <a:pt x="117" y="5"/>
                    </a:lnTo>
                    <a:lnTo>
                      <a:pt x="102" y="9"/>
                    </a:lnTo>
                    <a:lnTo>
                      <a:pt x="87" y="14"/>
                    </a:lnTo>
                    <a:lnTo>
                      <a:pt x="73" y="19"/>
                    </a:lnTo>
                    <a:lnTo>
                      <a:pt x="61" y="26"/>
                    </a:lnTo>
                    <a:lnTo>
                      <a:pt x="49" y="33"/>
                    </a:lnTo>
                    <a:lnTo>
                      <a:pt x="39" y="41"/>
                    </a:lnTo>
                    <a:lnTo>
                      <a:pt x="28" y="50"/>
                    </a:lnTo>
                    <a:lnTo>
                      <a:pt x="21" y="59"/>
                    </a:lnTo>
                    <a:lnTo>
                      <a:pt x="13" y="68"/>
                    </a:lnTo>
                    <a:lnTo>
                      <a:pt x="8" y="78"/>
                    </a:lnTo>
                    <a:lnTo>
                      <a:pt x="4" y="89"/>
                    </a:lnTo>
                    <a:lnTo>
                      <a:pt x="2" y="99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4" y="132"/>
                    </a:lnTo>
                    <a:lnTo>
                      <a:pt x="8" y="142"/>
                    </a:lnTo>
                    <a:lnTo>
                      <a:pt x="13" y="151"/>
                    </a:lnTo>
                    <a:lnTo>
                      <a:pt x="21" y="160"/>
                    </a:lnTo>
                    <a:lnTo>
                      <a:pt x="28" y="169"/>
                    </a:lnTo>
                    <a:lnTo>
                      <a:pt x="39" y="178"/>
                    </a:lnTo>
                    <a:lnTo>
                      <a:pt x="49" y="186"/>
                    </a:lnTo>
                    <a:lnTo>
                      <a:pt x="61" y="192"/>
                    </a:lnTo>
                    <a:lnTo>
                      <a:pt x="73" y="199"/>
                    </a:lnTo>
                    <a:lnTo>
                      <a:pt x="87" y="204"/>
                    </a:lnTo>
                    <a:lnTo>
                      <a:pt x="102" y="208"/>
                    </a:lnTo>
                    <a:lnTo>
                      <a:pt x="117" y="212"/>
                    </a:lnTo>
                    <a:lnTo>
                      <a:pt x="134" y="214"/>
                    </a:lnTo>
                    <a:lnTo>
                      <a:pt x="150" y="216"/>
                    </a:lnTo>
                    <a:lnTo>
                      <a:pt x="167" y="216"/>
                    </a:lnTo>
                    <a:lnTo>
                      <a:pt x="184" y="214"/>
                    </a:lnTo>
                    <a:lnTo>
                      <a:pt x="200" y="213"/>
                    </a:lnTo>
                    <a:lnTo>
                      <a:pt x="217" y="210"/>
                    </a:lnTo>
                    <a:lnTo>
                      <a:pt x="232" y="207"/>
                    </a:lnTo>
                    <a:lnTo>
                      <a:pt x="247" y="201"/>
                    </a:lnTo>
                    <a:lnTo>
                      <a:pt x="261" y="196"/>
                    </a:lnTo>
                    <a:lnTo>
                      <a:pt x="273" y="190"/>
                    </a:lnTo>
                    <a:lnTo>
                      <a:pt x="285" y="182"/>
                    </a:lnTo>
                    <a:lnTo>
                      <a:pt x="297" y="175"/>
                    </a:lnTo>
                    <a:lnTo>
                      <a:pt x="306" y="167"/>
                    </a:lnTo>
                    <a:lnTo>
                      <a:pt x="314" y="158"/>
                    </a:lnTo>
                    <a:lnTo>
                      <a:pt x="321" y="148"/>
                    </a:lnTo>
                    <a:lnTo>
                      <a:pt x="327" y="137"/>
                    </a:lnTo>
                    <a:lnTo>
                      <a:pt x="331" y="127"/>
                    </a:lnTo>
                    <a:lnTo>
                      <a:pt x="334" y="117"/>
                    </a:lnTo>
                    <a:lnTo>
                      <a:pt x="335" y="105"/>
                    </a:lnTo>
                    <a:lnTo>
                      <a:pt x="334" y="95"/>
                    </a:lnTo>
                    <a:lnTo>
                      <a:pt x="331" y="83"/>
                    </a:lnTo>
                    <a:lnTo>
                      <a:pt x="327" y="73"/>
                    </a:lnTo>
                    <a:lnTo>
                      <a:pt x="321" y="64"/>
                    </a:lnTo>
                    <a:lnTo>
                      <a:pt x="314" y="54"/>
                    </a:lnTo>
                    <a:lnTo>
                      <a:pt x="306" y="46"/>
                    </a:lnTo>
                    <a:lnTo>
                      <a:pt x="297" y="37"/>
                    </a:lnTo>
                    <a:lnTo>
                      <a:pt x="285" y="29"/>
                    </a:lnTo>
                    <a:lnTo>
                      <a:pt x="273" y="23"/>
                    </a:lnTo>
                    <a:lnTo>
                      <a:pt x="261" y="17"/>
                    </a:lnTo>
                    <a:lnTo>
                      <a:pt x="247" y="12"/>
                    </a:lnTo>
                    <a:lnTo>
                      <a:pt x="232" y="8"/>
                    </a:lnTo>
                    <a:lnTo>
                      <a:pt x="217" y="4"/>
                    </a:lnTo>
                    <a:lnTo>
                      <a:pt x="200" y="1"/>
                    </a:lnTo>
                    <a:lnTo>
                      <a:pt x="184" y="0"/>
                    </a:lnTo>
                    <a:lnTo>
                      <a:pt x="167" y="0"/>
                    </a:lnTo>
                  </a:path>
                </a:pathLst>
              </a:custGeom>
              <a:noFill/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6142" name="Group 1156"/>
            <p:cNvGrpSpPr>
              <a:grpSpLocks/>
            </p:cNvGrpSpPr>
            <p:nvPr/>
          </p:nvGrpSpPr>
          <p:grpSpPr bwMode="auto">
            <a:xfrm>
              <a:off x="1931194" y="3430981"/>
              <a:ext cx="568765" cy="733809"/>
              <a:chOff x="4247" y="799"/>
              <a:chExt cx="448" cy="578"/>
            </a:xfrm>
          </p:grpSpPr>
          <p:sp>
            <p:nvSpPr>
              <p:cNvPr id="46555" name="Line 1157"/>
              <p:cNvSpPr>
                <a:spLocks noChangeShapeType="1"/>
              </p:cNvSpPr>
              <p:nvPr/>
            </p:nvSpPr>
            <p:spPr bwMode="auto">
              <a:xfrm>
                <a:off x="4330" y="799"/>
                <a:ext cx="358" cy="5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6" name="Line 1158"/>
              <p:cNvSpPr>
                <a:spLocks noChangeShapeType="1"/>
              </p:cNvSpPr>
              <p:nvPr/>
            </p:nvSpPr>
            <p:spPr bwMode="auto">
              <a:xfrm>
                <a:off x="4321" y="800"/>
                <a:ext cx="367" cy="5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7" name="Line 1159"/>
              <p:cNvSpPr>
                <a:spLocks noChangeShapeType="1"/>
              </p:cNvSpPr>
              <p:nvPr/>
            </p:nvSpPr>
            <p:spPr bwMode="auto">
              <a:xfrm>
                <a:off x="4313" y="801"/>
                <a:ext cx="375" cy="56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8" name="Line 1160"/>
              <p:cNvSpPr>
                <a:spLocks noChangeShapeType="1"/>
              </p:cNvSpPr>
              <p:nvPr/>
            </p:nvSpPr>
            <p:spPr bwMode="auto">
              <a:xfrm>
                <a:off x="4305" y="803"/>
                <a:ext cx="382" cy="56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9" name="Line 1161"/>
              <p:cNvSpPr>
                <a:spLocks noChangeShapeType="1"/>
              </p:cNvSpPr>
              <p:nvPr/>
            </p:nvSpPr>
            <p:spPr bwMode="auto">
              <a:xfrm>
                <a:off x="4298" y="805"/>
                <a:ext cx="388" cy="565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0" name="Line 1162"/>
              <p:cNvSpPr>
                <a:spLocks noChangeShapeType="1"/>
              </p:cNvSpPr>
              <p:nvPr/>
            </p:nvSpPr>
            <p:spPr bwMode="auto">
              <a:xfrm>
                <a:off x="4290" y="808"/>
                <a:ext cx="396" cy="56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1" name="Line 1163"/>
              <p:cNvSpPr>
                <a:spLocks noChangeShapeType="1"/>
              </p:cNvSpPr>
              <p:nvPr/>
            </p:nvSpPr>
            <p:spPr bwMode="auto">
              <a:xfrm>
                <a:off x="4283" y="810"/>
                <a:ext cx="402" cy="56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2" name="Line 1164"/>
              <p:cNvSpPr>
                <a:spLocks noChangeShapeType="1"/>
              </p:cNvSpPr>
              <p:nvPr/>
            </p:nvSpPr>
            <p:spPr bwMode="auto">
              <a:xfrm>
                <a:off x="4277" y="814"/>
                <a:ext cx="407" cy="55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3" name="Line 1165"/>
              <p:cNvSpPr>
                <a:spLocks noChangeShapeType="1"/>
              </p:cNvSpPr>
              <p:nvPr/>
            </p:nvSpPr>
            <p:spPr bwMode="auto">
              <a:xfrm>
                <a:off x="4271" y="817"/>
                <a:ext cx="413" cy="55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4" name="Line 1166"/>
              <p:cNvSpPr>
                <a:spLocks noChangeShapeType="1"/>
              </p:cNvSpPr>
              <p:nvPr/>
            </p:nvSpPr>
            <p:spPr bwMode="auto">
              <a:xfrm>
                <a:off x="4266" y="822"/>
                <a:ext cx="418" cy="54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5" name="Line 1167"/>
              <p:cNvSpPr>
                <a:spLocks noChangeShapeType="1"/>
              </p:cNvSpPr>
              <p:nvPr/>
            </p:nvSpPr>
            <p:spPr bwMode="auto">
              <a:xfrm>
                <a:off x="4261" y="826"/>
                <a:ext cx="423" cy="545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6" name="Line 1168"/>
              <p:cNvSpPr>
                <a:spLocks noChangeShapeType="1"/>
              </p:cNvSpPr>
              <p:nvPr/>
            </p:nvSpPr>
            <p:spPr bwMode="auto">
              <a:xfrm>
                <a:off x="4257" y="831"/>
                <a:ext cx="426" cy="54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7" name="Line 1169"/>
              <p:cNvSpPr>
                <a:spLocks noChangeShapeType="1"/>
              </p:cNvSpPr>
              <p:nvPr/>
            </p:nvSpPr>
            <p:spPr bwMode="auto">
              <a:xfrm>
                <a:off x="4253" y="835"/>
                <a:ext cx="430" cy="53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8" name="Line 1170"/>
              <p:cNvSpPr>
                <a:spLocks noChangeShapeType="1"/>
              </p:cNvSpPr>
              <p:nvPr/>
            </p:nvSpPr>
            <p:spPr bwMode="auto">
              <a:xfrm>
                <a:off x="4251" y="841"/>
                <a:ext cx="431" cy="53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69" name="Line 1171"/>
              <p:cNvSpPr>
                <a:spLocks noChangeShapeType="1"/>
              </p:cNvSpPr>
              <p:nvPr/>
            </p:nvSpPr>
            <p:spPr bwMode="auto">
              <a:xfrm>
                <a:off x="4248" y="846"/>
                <a:ext cx="434" cy="52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0" name="Line 1172"/>
              <p:cNvSpPr>
                <a:spLocks noChangeShapeType="1"/>
              </p:cNvSpPr>
              <p:nvPr/>
            </p:nvSpPr>
            <p:spPr bwMode="auto">
              <a:xfrm>
                <a:off x="4247" y="851"/>
                <a:ext cx="435" cy="52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1" name="Line 1173"/>
              <p:cNvSpPr>
                <a:spLocks noChangeShapeType="1"/>
              </p:cNvSpPr>
              <p:nvPr/>
            </p:nvSpPr>
            <p:spPr bwMode="auto">
              <a:xfrm>
                <a:off x="4247" y="857"/>
                <a:ext cx="435" cy="51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2" name="Line 1174"/>
              <p:cNvSpPr>
                <a:spLocks noChangeShapeType="1"/>
              </p:cNvSpPr>
              <p:nvPr/>
            </p:nvSpPr>
            <p:spPr bwMode="auto">
              <a:xfrm>
                <a:off x="4247" y="862"/>
                <a:ext cx="435" cy="51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3" name="Line 1175"/>
              <p:cNvSpPr>
                <a:spLocks noChangeShapeType="1"/>
              </p:cNvSpPr>
              <p:nvPr/>
            </p:nvSpPr>
            <p:spPr bwMode="auto">
              <a:xfrm>
                <a:off x="4248" y="868"/>
                <a:ext cx="434" cy="50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4" name="Line 1176"/>
              <p:cNvSpPr>
                <a:spLocks noChangeShapeType="1"/>
              </p:cNvSpPr>
              <p:nvPr/>
            </p:nvSpPr>
            <p:spPr bwMode="auto">
              <a:xfrm>
                <a:off x="4251" y="873"/>
                <a:ext cx="431" cy="50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5" name="Line 1177"/>
              <p:cNvSpPr>
                <a:spLocks noChangeShapeType="1"/>
              </p:cNvSpPr>
              <p:nvPr/>
            </p:nvSpPr>
            <p:spPr bwMode="auto">
              <a:xfrm>
                <a:off x="4253" y="877"/>
                <a:ext cx="430" cy="49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6" name="Line 1178"/>
              <p:cNvSpPr>
                <a:spLocks noChangeShapeType="1"/>
              </p:cNvSpPr>
              <p:nvPr/>
            </p:nvSpPr>
            <p:spPr bwMode="auto">
              <a:xfrm>
                <a:off x="4257" y="882"/>
                <a:ext cx="426" cy="49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7" name="Line 1179"/>
              <p:cNvSpPr>
                <a:spLocks noChangeShapeType="1"/>
              </p:cNvSpPr>
              <p:nvPr/>
            </p:nvSpPr>
            <p:spPr bwMode="auto">
              <a:xfrm>
                <a:off x="4261" y="886"/>
                <a:ext cx="423" cy="48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8" name="Line 1180"/>
              <p:cNvSpPr>
                <a:spLocks noChangeShapeType="1"/>
              </p:cNvSpPr>
              <p:nvPr/>
            </p:nvSpPr>
            <p:spPr bwMode="auto">
              <a:xfrm>
                <a:off x="4266" y="890"/>
                <a:ext cx="418" cy="48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79" name="Line 1181"/>
              <p:cNvSpPr>
                <a:spLocks noChangeShapeType="1"/>
              </p:cNvSpPr>
              <p:nvPr/>
            </p:nvSpPr>
            <p:spPr bwMode="auto">
              <a:xfrm>
                <a:off x="4271" y="894"/>
                <a:ext cx="413" cy="48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0" name="Line 1182"/>
              <p:cNvSpPr>
                <a:spLocks noChangeShapeType="1"/>
              </p:cNvSpPr>
              <p:nvPr/>
            </p:nvSpPr>
            <p:spPr bwMode="auto">
              <a:xfrm>
                <a:off x="4277" y="897"/>
                <a:ext cx="407" cy="47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1" name="Line 1183"/>
              <p:cNvSpPr>
                <a:spLocks noChangeShapeType="1"/>
              </p:cNvSpPr>
              <p:nvPr/>
            </p:nvSpPr>
            <p:spPr bwMode="auto">
              <a:xfrm>
                <a:off x="4283" y="900"/>
                <a:ext cx="402" cy="47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2" name="Line 1184"/>
              <p:cNvSpPr>
                <a:spLocks noChangeShapeType="1"/>
              </p:cNvSpPr>
              <p:nvPr/>
            </p:nvSpPr>
            <p:spPr bwMode="auto">
              <a:xfrm>
                <a:off x="4290" y="902"/>
                <a:ext cx="396" cy="47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3" name="Line 1185"/>
              <p:cNvSpPr>
                <a:spLocks noChangeShapeType="1"/>
              </p:cNvSpPr>
              <p:nvPr/>
            </p:nvSpPr>
            <p:spPr bwMode="auto">
              <a:xfrm>
                <a:off x="4298" y="904"/>
                <a:ext cx="388" cy="47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4" name="Line 1186"/>
              <p:cNvSpPr>
                <a:spLocks noChangeShapeType="1"/>
              </p:cNvSpPr>
              <p:nvPr/>
            </p:nvSpPr>
            <p:spPr bwMode="auto">
              <a:xfrm>
                <a:off x="4305" y="906"/>
                <a:ext cx="382" cy="47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5" name="Line 1187"/>
              <p:cNvSpPr>
                <a:spLocks noChangeShapeType="1"/>
              </p:cNvSpPr>
              <p:nvPr/>
            </p:nvSpPr>
            <p:spPr bwMode="auto">
              <a:xfrm>
                <a:off x="4313" y="907"/>
                <a:ext cx="375" cy="4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6" name="Line 1188"/>
              <p:cNvSpPr>
                <a:spLocks noChangeShapeType="1"/>
              </p:cNvSpPr>
              <p:nvPr/>
            </p:nvSpPr>
            <p:spPr bwMode="auto">
              <a:xfrm>
                <a:off x="4321" y="907"/>
                <a:ext cx="367" cy="4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7" name="Line 1189"/>
              <p:cNvSpPr>
                <a:spLocks noChangeShapeType="1"/>
              </p:cNvSpPr>
              <p:nvPr/>
            </p:nvSpPr>
            <p:spPr bwMode="auto">
              <a:xfrm>
                <a:off x="4330" y="907"/>
                <a:ext cx="358" cy="4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8" name="Line 1190"/>
              <p:cNvSpPr>
                <a:spLocks noChangeShapeType="1"/>
              </p:cNvSpPr>
              <p:nvPr/>
            </p:nvSpPr>
            <p:spPr bwMode="auto">
              <a:xfrm>
                <a:off x="4338" y="907"/>
                <a:ext cx="351" cy="4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89" name="Line 1191"/>
              <p:cNvSpPr>
                <a:spLocks noChangeShapeType="1"/>
              </p:cNvSpPr>
              <p:nvPr/>
            </p:nvSpPr>
            <p:spPr bwMode="auto">
              <a:xfrm>
                <a:off x="4346" y="905"/>
                <a:ext cx="343" cy="472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0" name="Line 1192"/>
              <p:cNvSpPr>
                <a:spLocks noChangeShapeType="1"/>
              </p:cNvSpPr>
              <p:nvPr/>
            </p:nvSpPr>
            <p:spPr bwMode="auto">
              <a:xfrm>
                <a:off x="4355" y="904"/>
                <a:ext cx="335" cy="47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1" name="Line 1193"/>
              <p:cNvSpPr>
                <a:spLocks noChangeShapeType="1"/>
              </p:cNvSpPr>
              <p:nvPr/>
            </p:nvSpPr>
            <p:spPr bwMode="auto">
              <a:xfrm>
                <a:off x="4362" y="902"/>
                <a:ext cx="329" cy="47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2" name="Line 1194"/>
              <p:cNvSpPr>
                <a:spLocks noChangeShapeType="1"/>
              </p:cNvSpPr>
              <p:nvPr/>
            </p:nvSpPr>
            <p:spPr bwMode="auto">
              <a:xfrm>
                <a:off x="4369" y="900"/>
                <a:ext cx="322" cy="47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3" name="Line 1195"/>
              <p:cNvSpPr>
                <a:spLocks noChangeShapeType="1"/>
              </p:cNvSpPr>
              <p:nvPr/>
            </p:nvSpPr>
            <p:spPr bwMode="auto">
              <a:xfrm>
                <a:off x="4376" y="896"/>
                <a:ext cx="316" cy="48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4" name="Line 1196"/>
              <p:cNvSpPr>
                <a:spLocks noChangeShapeType="1"/>
              </p:cNvSpPr>
              <p:nvPr/>
            </p:nvSpPr>
            <p:spPr bwMode="auto">
              <a:xfrm>
                <a:off x="4383" y="893"/>
                <a:ext cx="309" cy="48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5" name="Line 1197"/>
              <p:cNvSpPr>
                <a:spLocks noChangeShapeType="1"/>
              </p:cNvSpPr>
              <p:nvPr/>
            </p:nvSpPr>
            <p:spPr bwMode="auto">
              <a:xfrm>
                <a:off x="4389" y="889"/>
                <a:ext cx="304" cy="48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6" name="Line 1198"/>
              <p:cNvSpPr>
                <a:spLocks noChangeShapeType="1"/>
              </p:cNvSpPr>
              <p:nvPr/>
            </p:nvSpPr>
            <p:spPr bwMode="auto">
              <a:xfrm>
                <a:off x="4394" y="885"/>
                <a:ext cx="299" cy="491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7" name="Line 1199"/>
              <p:cNvSpPr>
                <a:spLocks noChangeShapeType="1"/>
              </p:cNvSpPr>
              <p:nvPr/>
            </p:nvSpPr>
            <p:spPr bwMode="auto">
              <a:xfrm>
                <a:off x="4399" y="881"/>
                <a:ext cx="294" cy="494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8" name="Line 1200"/>
              <p:cNvSpPr>
                <a:spLocks noChangeShapeType="1"/>
              </p:cNvSpPr>
              <p:nvPr/>
            </p:nvSpPr>
            <p:spPr bwMode="auto">
              <a:xfrm>
                <a:off x="4403" y="876"/>
                <a:ext cx="291" cy="49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99" name="Line 1201"/>
              <p:cNvSpPr>
                <a:spLocks noChangeShapeType="1"/>
              </p:cNvSpPr>
              <p:nvPr/>
            </p:nvSpPr>
            <p:spPr bwMode="auto">
              <a:xfrm>
                <a:off x="4407" y="871"/>
                <a:ext cx="287" cy="50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0" name="Line 1202"/>
              <p:cNvSpPr>
                <a:spLocks noChangeShapeType="1"/>
              </p:cNvSpPr>
              <p:nvPr/>
            </p:nvSpPr>
            <p:spPr bwMode="auto">
              <a:xfrm>
                <a:off x="4410" y="866"/>
                <a:ext cx="284" cy="50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1" name="Line 1203"/>
              <p:cNvSpPr>
                <a:spLocks noChangeShapeType="1"/>
              </p:cNvSpPr>
              <p:nvPr/>
            </p:nvSpPr>
            <p:spPr bwMode="auto">
              <a:xfrm>
                <a:off x="4412" y="861"/>
                <a:ext cx="283" cy="51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2" name="Line 1204"/>
              <p:cNvSpPr>
                <a:spLocks noChangeShapeType="1"/>
              </p:cNvSpPr>
              <p:nvPr/>
            </p:nvSpPr>
            <p:spPr bwMode="auto">
              <a:xfrm>
                <a:off x="4413" y="856"/>
                <a:ext cx="282" cy="51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3" name="Line 1205"/>
              <p:cNvSpPr>
                <a:spLocks noChangeShapeType="1"/>
              </p:cNvSpPr>
              <p:nvPr/>
            </p:nvSpPr>
            <p:spPr bwMode="auto">
              <a:xfrm>
                <a:off x="4414" y="850"/>
                <a:ext cx="281" cy="52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4" name="Line 1206"/>
              <p:cNvSpPr>
                <a:spLocks noChangeShapeType="1"/>
              </p:cNvSpPr>
              <p:nvPr/>
            </p:nvSpPr>
            <p:spPr bwMode="auto">
              <a:xfrm>
                <a:off x="4413" y="844"/>
                <a:ext cx="282" cy="52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5" name="Line 1207"/>
              <p:cNvSpPr>
                <a:spLocks noChangeShapeType="1"/>
              </p:cNvSpPr>
              <p:nvPr/>
            </p:nvSpPr>
            <p:spPr bwMode="auto">
              <a:xfrm>
                <a:off x="4412" y="839"/>
                <a:ext cx="283" cy="53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6" name="Line 1208"/>
              <p:cNvSpPr>
                <a:spLocks noChangeShapeType="1"/>
              </p:cNvSpPr>
              <p:nvPr/>
            </p:nvSpPr>
            <p:spPr bwMode="auto">
              <a:xfrm>
                <a:off x="4410" y="834"/>
                <a:ext cx="284" cy="53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7" name="Line 1209"/>
              <p:cNvSpPr>
                <a:spLocks noChangeShapeType="1"/>
              </p:cNvSpPr>
              <p:nvPr/>
            </p:nvSpPr>
            <p:spPr bwMode="auto">
              <a:xfrm>
                <a:off x="4407" y="829"/>
                <a:ext cx="287" cy="54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8" name="Line 1210"/>
              <p:cNvSpPr>
                <a:spLocks noChangeShapeType="1"/>
              </p:cNvSpPr>
              <p:nvPr/>
            </p:nvSpPr>
            <p:spPr bwMode="auto">
              <a:xfrm>
                <a:off x="4403" y="825"/>
                <a:ext cx="291" cy="54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09" name="Line 1211"/>
              <p:cNvSpPr>
                <a:spLocks noChangeShapeType="1"/>
              </p:cNvSpPr>
              <p:nvPr/>
            </p:nvSpPr>
            <p:spPr bwMode="auto">
              <a:xfrm>
                <a:off x="4399" y="821"/>
                <a:ext cx="294" cy="55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0" name="Line 1212"/>
              <p:cNvSpPr>
                <a:spLocks noChangeShapeType="1"/>
              </p:cNvSpPr>
              <p:nvPr/>
            </p:nvSpPr>
            <p:spPr bwMode="auto">
              <a:xfrm>
                <a:off x="4394" y="816"/>
                <a:ext cx="299" cy="555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1" name="Line 1213"/>
              <p:cNvSpPr>
                <a:spLocks noChangeShapeType="1"/>
              </p:cNvSpPr>
              <p:nvPr/>
            </p:nvSpPr>
            <p:spPr bwMode="auto">
              <a:xfrm>
                <a:off x="4389" y="813"/>
                <a:ext cx="304" cy="55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2" name="Line 1214"/>
              <p:cNvSpPr>
                <a:spLocks noChangeShapeType="1"/>
              </p:cNvSpPr>
              <p:nvPr/>
            </p:nvSpPr>
            <p:spPr bwMode="auto">
              <a:xfrm>
                <a:off x="4383" y="810"/>
                <a:ext cx="309" cy="56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3" name="Line 1215"/>
              <p:cNvSpPr>
                <a:spLocks noChangeShapeType="1"/>
              </p:cNvSpPr>
              <p:nvPr/>
            </p:nvSpPr>
            <p:spPr bwMode="auto">
              <a:xfrm>
                <a:off x="4376" y="807"/>
                <a:ext cx="316" cy="563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4" name="Line 1216"/>
              <p:cNvSpPr>
                <a:spLocks noChangeShapeType="1"/>
              </p:cNvSpPr>
              <p:nvPr/>
            </p:nvSpPr>
            <p:spPr bwMode="auto">
              <a:xfrm>
                <a:off x="4369" y="804"/>
                <a:ext cx="322" cy="566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5" name="Line 1217"/>
              <p:cNvSpPr>
                <a:spLocks noChangeShapeType="1"/>
              </p:cNvSpPr>
              <p:nvPr/>
            </p:nvSpPr>
            <p:spPr bwMode="auto">
              <a:xfrm>
                <a:off x="4362" y="802"/>
                <a:ext cx="329" cy="567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6" name="Line 1218"/>
              <p:cNvSpPr>
                <a:spLocks noChangeShapeType="1"/>
              </p:cNvSpPr>
              <p:nvPr/>
            </p:nvSpPr>
            <p:spPr bwMode="auto">
              <a:xfrm>
                <a:off x="4355" y="801"/>
                <a:ext cx="335" cy="568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7" name="Line 1219"/>
              <p:cNvSpPr>
                <a:spLocks noChangeShapeType="1"/>
              </p:cNvSpPr>
              <p:nvPr/>
            </p:nvSpPr>
            <p:spPr bwMode="auto">
              <a:xfrm>
                <a:off x="4346" y="800"/>
                <a:ext cx="343" cy="5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8" name="Line 1220"/>
              <p:cNvSpPr>
                <a:spLocks noChangeShapeType="1"/>
              </p:cNvSpPr>
              <p:nvPr/>
            </p:nvSpPr>
            <p:spPr bwMode="auto">
              <a:xfrm>
                <a:off x="4338" y="799"/>
                <a:ext cx="351" cy="5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19" name="Freeform 1221"/>
              <p:cNvSpPr>
                <a:spLocks/>
              </p:cNvSpPr>
              <p:nvPr/>
            </p:nvSpPr>
            <p:spPr bwMode="auto">
              <a:xfrm>
                <a:off x="4682" y="1369"/>
                <a:ext cx="13" cy="8"/>
              </a:xfrm>
              <a:custGeom>
                <a:avLst/>
                <a:gdLst>
                  <a:gd name="T0" fmla="*/ 5 w 24"/>
                  <a:gd name="T1" fmla="*/ 0 h 16"/>
                  <a:gd name="T2" fmla="*/ 5 w 24"/>
                  <a:gd name="T3" fmla="*/ 0 h 16"/>
                  <a:gd name="T4" fmla="*/ 3 w 24"/>
                  <a:gd name="T5" fmla="*/ 1 h 16"/>
                  <a:gd name="T6" fmla="*/ 2 w 24"/>
                  <a:gd name="T7" fmla="*/ 1 h 16"/>
                  <a:gd name="T8" fmla="*/ 1 w 24"/>
                  <a:gd name="T9" fmla="*/ 2 h 16"/>
                  <a:gd name="T10" fmla="*/ 1 w 24"/>
                  <a:gd name="T11" fmla="*/ 2 h 16"/>
                  <a:gd name="T12" fmla="*/ 0 w 24"/>
                  <a:gd name="T13" fmla="*/ 3 h 16"/>
                  <a:gd name="T14" fmla="*/ 0 w 24"/>
                  <a:gd name="T15" fmla="*/ 4 h 16"/>
                  <a:gd name="T16" fmla="*/ 0 w 24"/>
                  <a:gd name="T17" fmla="*/ 5 h 16"/>
                  <a:gd name="T18" fmla="*/ 0 w 24"/>
                  <a:gd name="T19" fmla="*/ 6 h 16"/>
                  <a:gd name="T20" fmla="*/ 1 w 24"/>
                  <a:gd name="T21" fmla="*/ 6 h 16"/>
                  <a:gd name="T22" fmla="*/ 1 w 24"/>
                  <a:gd name="T23" fmla="*/ 7 h 16"/>
                  <a:gd name="T24" fmla="*/ 2 w 24"/>
                  <a:gd name="T25" fmla="*/ 8 h 16"/>
                  <a:gd name="T26" fmla="*/ 3 w 24"/>
                  <a:gd name="T27" fmla="*/ 8 h 16"/>
                  <a:gd name="T28" fmla="*/ 5 w 24"/>
                  <a:gd name="T29" fmla="*/ 8 h 16"/>
                  <a:gd name="T30" fmla="*/ 5 w 24"/>
                  <a:gd name="T31" fmla="*/ 8 h 16"/>
                  <a:gd name="T32" fmla="*/ 7 w 24"/>
                  <a:gd name="T33" fmla="*/ 8 h 16"/>
                  <a:gd name="T34" fmla="*/ 8 w 24"/>
                  <a:gd name="T35" fmla="*/ 8 h 16"/>
                  <a:gd name="T36" fmla="*/ 10 w 24"/>
                  <a:gd name="T37" fmla="*/ 8 h 16"/>
                  <a:gd name="T38" fmla="*/ 10 w 24"/>
                  <a:gd name="T39" fmla="*/ 8 h 16"/>
                  <a:gd name="T40" fmla="*/ 12 w 24"/>
                  <a:gd name="T41" fmla="*/ 7 h 16"/>
                  <a:gd name="T42" fmla="*/ 12 w 24"/>
                  <a:gd name="T43" fmla="*/ 6 h 16"/>
                  <a:gd name="T44" fmla="*/ 12 w 24"/>
                  <a:gd name="T45" fmla="*/ 6 h 16"/>
                  <a:gd name="T46" fmla="*/ 13 w 24"/>
                  <a:gd name="T47" fmla="*/ 5 h 16"/>
                  <a:gd name="T48" fmla="*/ 13 w 24"/>
                  <a:gd name="T49" fmla="*/ 4 h 16"/>
                  <a:gd name="T50" fmla="*/ 12 w 24"/>
                  <a:gd name="T51" fmla="*/ 3 h 16"/>
                  <a:gd name="T52" fmla="*/ 12 w 24"/>
                  <a:gd name="T53" fmla="*/ 2 h 16"/>
                  <a:gd name="T54" fmla="*/ 12 w 24"/>
                  <a:gd name="T55" fmla="*/ 2 h 16"/>
                  <a:gd name="T56" fmla="*/ 10 w 24"/>
                  <a:gd name="T57" fmla="*/ 1 h 16"/>
                  <a:gd name="T58" fmla="*/ 10 w 24"/>
                  <a:gd name="T59" fmla="*/ 1 h 16"/>
                  <a:gd name="T60" fmla="*/ 8 w 24"/>
                  <a:gd name="T61" fmla="*/ 0 h 16"/>
                  <a:gd name="T62" fmla="*/ 7 w 24"/>
                  <a:gd name="T63" fmla="*/ 0 h 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11" y="0"/>
                    </a:moveTo>
                    <a:lnTo>
                      <a:pt x="10" y="0"/>
                    </a:lnTo>
                    <a:lnTo>
                      <a:pt x="9" y="0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6" y="15"/>
                    </a:lnTo>
                    <a:lnTo>
                      <a:pt x="7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5" y="16"/>
                    </a:lnTo>
                    <a:lnTo>
                      <a:pt x="16" y="15"/>
                    </a:lnTo>
                    <a:lnTo>
                      <a:pt x="18" y="15"/>
                    </a:lnTo>
                    <a:lnTo>
                      <a:pt x="19" y="15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3" y="11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3" y="6"/>
                    </a:lnTo>
                    <a:lnTo>
                      <a:pt x="23" y="4"/>
                    </a:lnTo>
                    <a:lnTo>
                      <a:pt x="22" y="4"/>
                    </a:lnTo>
                    <a:lnTo>
                      <a:pt x="22" y="3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</a:path>
                </a:pathLst>
              </a:custGeom>
              <a:noFill/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20" name="Freeform 1222"/>
              <p:cNvSpPr>
                <a:spLocks/>
              </p:cNvSpPr>
              <p:nvPr/>
            </p:nvSpPr>
            <p:spPr bwMode="auto">
              <a:xfrm>
                <a:off x="4247" y="799"/>
                <a:ext cx="167" cy="108"/>
              </a:xfrm>
              <a:custGeom>
                <a:avLst/>
                <a:gdLst>
                  <a:gd name="T0" fmla="*/ 75 w 333"/>
                  <a:gd name="T1" fmla="*/ 1 h 216"/>
                  <a:gd name="T2" fmla="*/ 58 w 333"/>
                  <a:gd name="T3" fmla="*/ 3 h 216"/>
                  <a:gd name="T4" fmla="*/ 43 w 333"/>
                  <a:gd name="T5" fmla="*/ 9 h 216"/>
                  <a:gd name="T6" fmla="*/ 30 w 333"/>
                  <a:gd name="T7" fmla="*/ 15 h 216"/>
                  <a:gd name="T8" fmla="*/ 19 w 333"/>
                  <a:gd name="T9" fmla="*/ 23 h 216"/>
                  <a:gd name="T10" fmla="*/ 10 w 333"/>
                  <a:gd name="T11" fmla="*/ 32 h 216"/>
                  <a:gd name="T12" fmla="*/ 4 w 333"/>
                  <a:gd name="T13" fmla="*/ 41 h 216"/>
                  <a:gd name="T14" fmla="*/ 0 w 333"/>
                  <a:gd name="T15" fmla="*/ 52 h 216"/>
                  <a:gd name="T16" fmla="*/ 0 w 333"/>
                  <a:gd name="T17" fmla="*/ 63 h 216"/>
                  <a:gd name="T18" fmla="*/ 4 w 333"/>
                  <a:gd name="T19" fmla="*/ 73 h 216"/>
                  <a:gd name="T20" fmla="*/ 10 w 333"/>
                  <a:gd name="T21" fmla="*/ 82 h 216"/>
                  <a:gd name="T22" fmla="*/ 19 w 333"/>
                  <a:gd name="T23" fmla="*/ 91 h 216"/>
                  <a:gd name="T24" fmla="*/ 30 w 333"/>
                  <a:gd name="T25" fmla="*/ 98 h 216"/>
                  <a:gd name="T26" fmla="*/ 43 w 333"/>
                  <a:gd name="T27" fmla="*/ 103 h 216"/>
                  <a:gd name="T28" fmla="*/ 58 w 333"/>
                  <a:gd name="T29" fmla="*/ 107 h 216"/>
                  <a:gd name="T30" fmla="*/ 75 w 333"/>
                  <a:gd name="T31" fmla="*/ 108 h 216"/>
                  <a:gd name="T32" fmla="*/ 91 w 333"/>
                  <a:gd name="T33" fmla="*/ 107 h 216"/>
                  <a:gd name="T34" fmla="*/ 108 w 333"/>
                  <a:gd name="T35" fmla="*/ 105 h 216"/>
                  <a:gd name="T36" fmla="*/ 123 w 333"/>
                  <a:gd name="T37" fmla="*/ 100 h 216"/>
                  <a:gd name="T38" fmla="*/ 136 w 333"/>
                  <a:gd name="T39" fmla="*/ 94 h 216"/>
                  <a:gd name="T40" fmla="*/ 148 w 333"/>
                  <a:gd name="T41" fmla="*/ 86 h 216"/>
                  <a:gd name="T42" fmla="*/ 157 w 333"/>
                  <a:gd name="T43" fmla="*/ 77 h 216"/>
                  <a:gd name="T44" fmla="*/ 163 w 333"/>
                  <a:gd name="T45" fmla="*/ 67 h 216"/>
                  <a:gd name="T46" fmla="*/ 166 w 333"/>
                  <a:gd name="T47" fmla="*/ 57 h 216"/>
                  <a:gd name="T48" fmla="*/ 166 w 333"/>
                  <a:gd name="T49" fmla="*/ 45 h 216"/>
                  <a:gd name="T50" fmla="*/ 163 w 333"/>
                  <a:gd name="T51" fmla="*/ 35 h 216"/>
                  <a:gd name="T52" fmla="*/ 157 w 333"/>
                  <a:gd name="T53" fmla="*/ 25 h 216"/>
                  <a:gd name="T54" fmla="*/ 148 w 333"/>
                  <a:gd name="T55" fmla="*/ 17 h 216"/>
                  <a:gd name="T56" fmla="*/ 136 w 333"/>
                  <a:gd name="T57" fmla="*/ 11 h 216"/>
                  <a:gd name="T58" fmla="*/ 123 w 333"/>
                  <a:gd name="T59" fmla="*/ 5 h 216"/>
                  <a:gd name="T60" fmla="*/ 108 w 333"/>
                  <a:gd name="T61" fmla="*/ 2 h 216"/>
                  <a:gd name="T62" fmla="*/ 91 w 333"/>
                  <a:gd name="T63" fmla="*/ 0 h 2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3" h="216">
                    <a:moveTo>
                      <a:pt x="165" y="0"/>
                    </a:moveTo>
                    <a:lnTo>
                      <a:pt x="149" y="1"/>
                    </a:lnTo>
                    <a:lnTo>
                      <a:pt x="132" y="4"/>
                    </a:lnTo>
                    <a:lnTo>
                      <a:pt x="115" y="6"/>
                    </a:lnTo>
                    <a:lnTo>
                      <a:pt x="101" y="12"/>
                    </a:lnTo>
                    <a:lnTo>
                      <a:pt x="86" y="17"/>
                    </a:lnTo>
                    <a:lnTo>
                      <a:pt x="73" y="22"/>
                    </a:lnTo>
                    <a:lnTo>
                      <a:pt x="60" y="29"/>
                    </a:lnTo>
                    <a:lnTo>
                      <a:pt x="47" y="36"/>
                    </a:lnTo>
                    <a:lnTo>
                      <a:pt x="37" y="45"/>
                    </a:lnTo>
                    <a:lnTo>
                      <a:pt x="28" y="53"/>
                    </a:lnTo>
                    <a:lnTo>
                      <a:pt x="19" y="63"/>
                    </a:lnTo>
                    <a:lnTo>
                      <a:pt x="13" y="72"/>
                    </a:lnTo>
                    <a:lnTo>
                      <a:pt x="8" y="82"/>
                    </a:lnTo>
                    <a:lnTo>
                      <a:pt x="2" y="92"/>
                    </a:lnTo>
                    <a:lnTo>
                      <a:pt x="0" y="104"/>
                    </a:lnTo>
                    <a:lnTo>
                      <a:pt x="0" y="114"/>
                    </a:lnTo>
                    <a:lnTo>
                      <a:pt x="0" y="126"/>
                    </a:lnTo>
                    <a:lnTo>
                      <a:pt x="2" y="136"/>
                    </a:lnTo>
                    <a:lnTo>
                      <a:pt x="8" y="146"/>
                    </a:lnTo>
                    <a:lnTo>
                      <a:pt x="13" y="155"/>
                    </a:lnTo>
                    <a:lnTo>
                      <a:pt x="19" y="164"/>
                    </a:lnTo>
                    <a:lnTo>
                      <a:pt x="28" y="173"/>
                    </a:lnTo>
                    <a:lnTo>
                      <a:pt x="37" y="181"/>
                    </a:lnTo>
                    <a:lnTo>
                      <a:pt x="47" y="189"/>
                    </a:lnTo>
                    <a:lnTo>
                      <a:pt x="60" y="195"/>
                    </a:lnTo>
                    <a:lnTo>
                      <a:pt x="73" y="200"/>
                    </a:lnTo>
                    <a:lnTo>
                      <a:pt x="86" y="205"/>
                    </a:lnTo>
                    <a:lnTo>
                      <a:pt x="101" y="209"/>
                    </a:lnTo>
                    <a:lnTo>
                      <a:pt x="115" y="213"/>
                    </a:lnTo>
                    <a:lnTo>
                      <a:pt x="132" y="214"/>
                    </a:lnTo>
                    <a:lnTo>
                      <a:pt x="149" y="216"/>
                    </a:lnTo>
                    <a:lnTo>
                      <a:pt x="165" y="216"/>
                    </a:lnTo>
                    <a:lnTo>
                      <a:pt x="182" y="214"/>
                    </a:lnTo>
                    <a:lnTo>
                      <a:pt x="199" y="212"/>
                    </a:lnTo>
                    <a:lnTo>
                      <a:pt x="215" y="209"/>
                    </a:lnTo>
                    <a:lnTo>
                      <a:pt x="231" y="205"/>
                    </a:lnTo>
                    <a:lnTo>
                      <a:pt x="245" y="200"/>
                    </a:lnTo>
                    <a:lnTo>
                      <a:pt x="259" y="194"/>
                    </a:lnTo>
                    <a:lnTo>
                      <a:pt x="272" y="187"/>
                    </a:lnTo>
                    <a:lnTo>
                      <a:pt x="283" y="180"/>
                    </a:lnTo>
                    <a:lnTo>
                      <a:pt x="295" y="172"/>
                    </a:lnTo>
                    <a:lnTo>
                      <a:pt x="304" y="163"/>
                    </a:lnTo>
                    <a:lnTo>
                      <a:pt x="313" y="154"/>
                    </a:lnTo>
                    <a:lnTo>
                      <a:pt x="319" y="144"/>
                    </a:lnTo>
                    <a:lnTo>
                      <a:pt x="326" y="133"/>
                    </a:lnTo>
                    <a:lnTo>
                      <a:pt x="330" y="123"/>
                    </a:lnTo>
                    <a:lnTo>
                      <a:pt x="332" y="113"/>
                    </a:lnTo>
                    <a:lnTo>
                      <a:pt x="333" y="101"/>
                    </a:lnTo>
                    <a:lnTo>
                      <a:pt x="332" y="90"/>
                    </a:lnTo>
                    <a:lnTo>
                      <a:pt x="330" y="80"/>
                    </a:lnTo>
                    <a:lnTo>
                      <a:pt x="326" y="69"/>
                    </a:lnTo>
                    <a:lnTo>
                      <a:pt x="319" y="59"/>
                    </a:lnTo>
                    <a:lnTo>
                      <a:pt x="313" y="50"/>
                    </a:lnTo>
                    <a:lnTo>
                      <a:pt x="304" y="42"/>
                    </a:lnTo>
                    <a:lnTo>
                      <a:pt x="295" y="33"/>
                    </a:lnTo>
                    <a:lnTo>
                      <a:pt x="283" y="27"/>
                    </a:lnTo>
                    <a:lnTo>
                      <a:pt x="272" y="21"/>
                    </a:lnTo>
                    <a:lnTo>
                      <a:pt x="259" y="14"/>
                    </a:lnTo>
                    <a:lnTo>
                      <a:pt x="245" y="9"/>
                    </a:lnTo>
                    <a:lnTo>
                      <a:pt x="231" y="5"/>
                    </a:lnTo>
                    <a:lnTo>
                      <a:pt x="215" y="3"/>
                    </a:lnTo>
                    <a:lnTo>
                      <a:pt x="199" y="1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noFill/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6143" name="Oval 1223"/>
            <p:cNvSpPr>
              <a:spLocks noChangeArrowheads="1"/>
            </p:cNvSpPr>
            <p:nvPr/>
          </p:nvSpPr>
          <p:spPr bwMode="auto">
            <a:xfrm>
              <a:off x="1856290" y="3343381"/>
              <a:ext cx="1136261" cy="317391"/>
            </a:xfrm>
            <a:prstGeom prst="ellipse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46144" name="Group 1224"/>
            <p:cNvGrpSpPr>
              <a:grpSpLocks/>
            </p:cNvGrpSpPr>
            <p:nvPr/>
          </p:nvGrpSpPr>
          <p:grpSpPr bwMode="auto">
            <a:xfrm>
              <a:off x="1936273" y="2961241"/>
              <a:ext cx="210748" cy="604313"/>
              <a:chOff x="4251" y="429"/>
              <a:chExt cx="166" cy="476"/>
            </a:xfrm>
          </p:grpSpPr>
          <p:sp>
            <p:nvSpPr>
              <p:cNvPr id="46489" name="Line 1225"/>
              <p:cNvSpPr>
                <a:spLocks noChangeShapeType="1"/>
              </p:cNvSpPr>
              <p:nvPr/>
            </p:nvSpPr>
            <p:spPr bwMode="auto">
              <a:xfrm>
                <a:off x="4334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0" name="Line 1226"/>
              <p:cNvSpPr>
                <a:spLocks noChangeShapeType="1"/>
              </p:cNvSpPr>
              <p:nvPr/>
            </p:nvSpPr>
            <p:spPr bwMode="auto">
              <a:xfrm>
                <a:off x="4325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1" name="Line 1227"/>
              <p:cNvSpPr>
                <a:spLocks noChangeShapeType="1"/>
              </p:cNvSpPr>
              <p:nvPr/>
            </p:nvSpPr>
            <p:spPr bwMode="auto">
              <a:xfrm>
                <a:off x="4317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2" name="Line 1228"/>
              <p:cNvSpPr>
                <a:spLocks noChangeShapeType="1"/>
              </p:cNvSpPr>
              <p:nvPr/>
            </p:nvSpPr>
            <p:spPr bwMode="auto">
              <a:xfrm>
                <a:off x="4309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3" name="Line 1229"/>
              <p:cNvSpPr>
                <a:spLocks noChangeShapeType="1"/>
              </p:cNvSpPr>
              <p:nvPr/>
            </p:nvSpPr>
            <p:spPr bwMode="auto">
              <a:xfrm>
                <a:off x="4301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4" name="Line 1230"/>
              <p:cNvSpPr>
                <a:spLocks noChangeShapeType="1"/>
              </p:cNvSpPr>
              <p:nvPr/>
            </p:nvSpPr>
            <p:spPr bwMode="auto">
              <a:xfrm>
                <a:off x="4294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5" name="Line 1231"/>
              <p:cNvSpPr>
                <a:spLocks noChangeShapeType="1"/>
              </p:cNvSpPr>
              <p:nvPr/>
            </p:nvSpPr>
            <p:spPr bwMode="auto">
              <a:xfrm>
                <a:off x="4287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6" name="Line 1232"/>
              <p:cNvSpPr>
                <a:spLocks noChangeShapeType="1"/>
              </p:cNvSpPr>
              <p:nvPr/>
            </p:nvSpPr>
            <p:spPr bwMode="auto">
              <a:xfrm>
                <a:off x="4281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7" name="Line 1233"/>
              <p:cNvSpPr>
                <a:spLocks noChangeShapeType="1"/>
              </p:cNvSpPr>
              <p:nvPr/>
            </p:nvSpPr>
            <p:spPr bwMode="auto">
              <a:xfrm>
                <a:off x="4275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8" name="Line 1234"/>
              <p:cNvSpPr>
                <a:spLocks noChangeShapeType="1"/>
              </p:cNvSpPr>
              <p:nvPr/>
            </p:nvSpPr>
            <p:spPr bwMode="auto">
              <a:xfrm>
                <a:off x="4269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99" name="Line 1235"/>
              <p:cNvSpPr>
                <a:spLocks noChangeShapeType="1"/>
              </p:cNvSpPr>
              <p:nvPr/>
            </p:nvSpPr>
            <p:spPr bwMode="auto">
              <a:xfrm>
                <a:off x="4265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0" name="Line 1236"/>
              <p:cNvSpPr>
                <a:spLocks noChangeShapeType="1"/>
              </p:cNvSpPr>
              <p:nvPr/>
            </p:nvSpPr>
            <p:spPr bwMode="auto">
              <a:xfrm>
                <a:off x="4261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1" name="Line 1237"/>
              <p:cNvSpPr>
                <a:spLocks noChangeShapeType="1"/>
              </p:cNvSpPr>
              <p:nvPr/>
            </p:nvSpPr>
            <p:spPr bwMode="auto">
              <a:xfrm>
                <a:off x="4257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2" name="Line 1238"/>
              <p:cNvSpPr>
                <a:spLocks noChangeShapeType="1"/>
              </p:cNvSpPr>
              <p:nvPr/>
            </p:nvSpPr>
            <p:spPr bwMode="auto">
              <a:xfrm>
                <a:off x="4255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3" name="Line 1239"/>
              <p:cNvSpPr>
                <a:spLocks noChangeShapeType="1"/>
              </p:cNvSpPr>
              <p:nvPr/>
            </p:nvSpPr>
            <p:spPr bwMode="auto">
              <a:xfrm>
                <a:off x="4253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4" name="Line 1240"/>
              <p:cNvSpPr>
                <a:spLocks noChangeShapeType="1"/>
              </p:cNvSpPr>
              <p:nvPr/>
            </p:nvSpPr>
            <p:spPr bwMode="auto">
              <a:xfrm>
                <a:off x="4251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5" name="Line 1241"/>
              <p:cNvSpPr>
                <a:spLocks noChangeShapeType="1"/>
              </p:cNvSpPr>
              <p:nvPr/>
            </p:nvSpPr>
            <p:spPr bwMode="auto">
              <a:xfrm>
                <a:off x="4251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6" name="Line 1242"/>
              <p:cNvSpPr>
                <a:spLocks noChangeShapeType="1"/>
              </p:cNvSpPr>
              <p:nvPr/>
            </p:nvSpPr>
            <p:spPr bwMode="auto">
              <a:xfrm>
                <a:off x="4251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7" name="Line 1243"/>
              <p:cNvSpPr>
                <a:spLocks noChangeShapeType="1"/>
              </p:cNvSpPr>
              <p:nvPr/>
            </p:nvSpPr>
            <p:spPr bwMode="auto">
              <a:xfrm>
                <a:off x="4253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8" name="Line 1244"/>
              <p:cNvSpPr>
                <a:spLocks noChangeShapeType="1"/>
              </p:cNvSpPr>
              <p:nvPr/>
            </p:nvSpPr>
            <p:spPr bwMode="auto">
              <a:xfrm>
                <a:off x="4255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09" name="Line 1245"/>
              <p:cNvSpPr>
                <a:spLocks noChangeShapeType="1"/>
              </p:cNvSpPr>
              <p:nvPr/>
            </p:nvSpPr>
            <p:spPr bwMode="auto">
              <a:xfrm>
                <a:off x="4257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0" name="Line 1246"/>
              <p:cNvSpPr>
                <a:spLocks noChangeShapeType="1"/>
              </p:cNvSpPr>
              <p:nvPr/>
            </p:nvSpPr>
            <p:spPr bwMode="auto">
              <a:xfrm>
                <a:off x="4261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1" name="Line 1247"/>
              <p:cNvSpPr>
                <a:spLocks noChangeShapeType="1"/>
              </p:cNvSpPr>
              <p:nvPr/>
            </p:nvSpPr>
            <p:spPr bwMode="auto">
              <a:xfrm>
                <a:off x="4265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2" name="Line 1248"/>
              <p:cNvSpPr>
                <a:spLocks noChangeShapeType="1"/>
              </p:cNvSpPr>
              <p:nvPr/>
            </p:nvSpPr>
            <p:spPr bwMode="auto">
              <a:xfrm>
                <a:off x="4269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3" name="Line 1249"/>
              <p:cNvSpPr>
                <a:spLocks noChangeShapeType="1"/>
              </p:cNvSpPr>
              <p:nvPr/>
            </p:nvSpPr>
            <p:spPr bwMode="auto">
              <a:xfrm>
                <a:off x="4275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4" name="Line 1250"/>
              <p:cNvSpPr>
                <a:spLocks noChangeShapeType="1"/>
              </p:cNvSpPr>
              <p:nvPr/>
            </p:nvSpPr>
            <p:spPr bwMode="auto">
              <a:xfrm>
                <a:off x="4281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5" name="Line 1251"/>
              <p:cNvSpPr>
                <a:spLocks noChangeShapeType="1"/>
              </p:cNvSpPr>
              <p:nvPr/>
            </p:nvSpPr>
            <p:spPr bwMode="auto">
              <a:xfrm>
                <a:off x="4287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6" name="Line 1252"/>
              <p:cNvSpPr>
                <a:spLocks noChangeShapeType="1"/>
              </p:cNvSpPr>
              <p:nvPr/>
            </p:nvSpPr>
            <p:spPr bwMode="auto">
              <a:xfrm>
                <a:off x="4294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7" name="Line 1253"/>
              <p:cNvSpPr>
                <a:spLocks noChangeShapeType="1"/>
              </p:cNvSpPr>
              <p:nvPr/>
            </p:nvSpPr>
            <p:spPr bwMode="auto">
              <a:xfrm>
                <a:off x="4301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8" name="Line 1254"/>
              <p:cNvSpPr>
                <a:spLocks noChangeShapeType="1"/>
              </p:cNvSpPr>
              <p:nvPr/>
            </p:nvSpPr>
            <p:spPr bwMode="auto">
              <a:xfrm>
                <a:off x="4309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19" name="Line 1255"/>
              <p:cNvSpPr>
                <a:spLocks noChangeShapeType="1"/>
              </p:cNvSpPr>
              <p:nvPr/>
            </p:nvSpPr>
            <p:spPr bwMode="auto">
              <a:xfrm>
                <a:off x="4317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0" name="Line 1256"/>
              <p:cNvSpPr>
                <a:spLocks noChangeShapeType="1"/>
              </p:cNvSpPr>
              <p:nvPr/>
            </p:nvSpPr>
            <p:spPr bwMode="auto">
              <a:xfrm>
                <a:off x="4325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1" name="Line 1257"/>
              <p:cNvSpPr>
                <a:spLocks noChangeShapeType="1"/>
              </p:cNvSpPr>
              <p:nvPr/>
            </p:nvSpPr>
            <p:spPr bwMode="auto">
              <a:xfrm>
                <a:off x="4334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2" name="Line 1258"/>
              <p:cNvSpPr>
                <a:spLocks noChangeShapeType="1"/>
              </p:cNvSpPr>
              <p:nvPr/>
            </p:nvSpPr>
            <p:spPr bwMode="auto">
              <a:xfrm>
                <a:off x="4342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3" name="Line 1259"/>
              <p:cNvSpPr>
                <a:spLocks noChangeShapeType="1"/>
              </p:cNvSpPr>
              <p:nvPr/>
            </p:nvSpPr>
            <p:spPr bwMode="auto">
              <a:xfrm>
                <a:off x="4350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4" name="Line 1260"/>
              <p:cNvSpPr>
                <a:spLocks noChangeShapeType="1"/>
              </p:cNvSpPr>
              <p:nvPr/>
            </p:nvSpPr>
            <p:spPr bwMode="auto">
              <a:xfrm>
                <a:off x="4358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5" name="Line 1261"/>
              <p:cNvSpPr>
                <a:spLocks noChangeShapeType="1"/>
              </p:cNvSpPr>
              <p:nvPr/>
            </p:nvSpPr>
            <p:spPr bwMode="auto">
              <a:xfrm>
                <a:off x="4366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6" name="Line 1262"/>
              <p:cNvSpPr>
                <a:spLocks noChangeShapeType="1"/>
              </p:cNvSpPr>
              <p:nvPr/>
            </p:nvSpPr>
            <p:spPr bwMode="auto">
              <a:xfrm>
                <a:off x="4373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7" name="Line 1263"/>
              <p:cNvSpPr>
                <a:spLocks noChangeShapeType="1"/>
              </p:cNvSpPr>
              <p:nvPr/>
            </p:nvSpPr>
            <p:spPr bwMode="auto">
              <a:xfrm>
                <a:off x="4380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8" name="Line 1264"/>
              <p:cNvSpPr>
                <a:spLocks noChangeShapeType="1"/>
              </p:cNvSpPr>
              <p:nvPr/>
            </p:nvSpPr>
            <p:spPr bwMode="auto">
              <a:xfrm>
                <a:off x="4386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29" name="Line 1265"/>
              <p:cNvSpPr>
                <a:spLocks noChangeShapeType="1"/>
              </p:cNvSpPr>
              <p:nvPr/>
            </p:nvSpPr>
            <p:spPr bwMode="auto">
              <a:xfrm>
                <a:off x="4392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0" name="Line 1266"/>
              <p:cNvSpPr>
                <a:spLocks noChangeShapeType="1"/>
              </p:cNvSpPr>
              <p:nvPr/>
            </p:nvSpPr>
            <p:spPr bwMode="auto">
              <a:xfrm>
                <a:off x="4398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1" name="Line 1267"/>
              <p:cNvSpPr>
                <a:spLocks noChangeShapeType="1"/>
              </p:cNvSpPr>
              <p:nvPr/>
            </p:nvSpPr>
            <p:spPr bwMode="auto">
              <a:xfrm>
                <a:off x="4402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2" name="Line 1268"/>
              <p:cNvSpPr>
                <a:spLocks noChangeShapeType="1"/>
              </p:cNvSpPr>
              <p:nvPr/>
            </p:nvSpPr>
            <p:spPr bwMode="auto">
              <a:xfrm>
                <a:off x="4406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3" name="Line 1269"/>
              <p:cNvSpPr>
                <a:spLocks noChangeShapeType="1"/>
              </p:cNvSpPr>
              <p:nvPr/>
            </p:nvSpPr>
            <p:spPr bwMode="auto">
              <a:xfrm>
                <a:off x="4410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4" name="Line 1270"/>
              <p:cNvSpPr>
                <a:spLocks noChangeShapeType="1"/>
              </p:cNvSpPr>
              <p:nvPr/>
            </p:nvSpPr>
            <p:spPr bwMode="auto">
              <a:xfrm>
                <a:off x="4412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5" name="Line 1271"/>
              <p:cNvSpPr>
                <a:spLocks noChangeShapeType="1"/>
              </p:cNvSpPr>
              <p:nvPr/>
            </p:nvSpPr>
            <p:spPr bwMode="auto">
              <a:xfrm>
                <a:off x="4414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6" name="Line 1272"/>
              <p:cNvSpPr>
                <a:spLocks noChangeShapeType="1"/>
              </p:cNvSpPr>
              <p:nvPr/>
            </p:nvSpPr>
            <p:spPr bwMode="auto">
              <a:xfrm>
                <a:off x="4416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7" name="Line 1273"/>
              <p:cNvSpPr>
                <a:spLocks noChangeShapeType="1"/>
              </p:cNvSpPr>
              <p:nvPr/>
            </p:nvSpPr>
            <p:spPr bwMode="auto">
              <a:xfrm>
                <a:off x="4416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8" name="Line 1274"/>
              <p:cNvSpPr>
                <a:spLocks noChangeShapeType="1"/>
              </p:cNvSpPr>
              <p:nvPr/>
            </p:nvSpPr>
            <p:spPr bwMode="auto">
              <a:xfrm>
                <a:off x="4416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39" name="Line 1275"/>
              <p:cNvSpPr>
                <a:spLocks noChangeShapeType="1"/>
              </p:cNvSpPr>
              <p:nvPr/>
            </p:nvSpPr>
            <p:spPr bwMode="auto">
              <a:xfrm>
                <a:off x="4414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0" name="Line 1276"/>
              <p:cNvSpPr>
                <a:spLocks noChangeShapeType="1"/>
              </p:cNvSpPr>
              <p:nvPr/>
            </p:nvSpPr>
            <p:spPr bwMode="auto">
              <a:xfrm>
                <a:off x="4412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1" name="Line 1277"/>
              <p:cNvSpPr>
                <a:spLocks noChangeShapeType="1"/>
              </p:cNvSpPr>
              <p:nvPr/>
            </p:nvSpPr>
            <p:spPr bwMode="auto">
              <a:xfrm>
                <a:off x="4410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2" name="Line 1278"/>
              <p:cNvSpPr>
                <a:spLocks noChangeShapeType="1"/>
              </p:cNvSpPr>
              <p:nvPr/>
            </p:nvSpPr>
            <p:spPr bwMode="auto">
              <a:xfrm>
                <a:off x="4406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3" name="Line 1279"/>
              <p:cNvSpPr>
                <a:spLocks noChangeShapeType="1"/>
              </p:cNvSpPr>
              <p:nvPr/>
            </p:nvSpPr>
            <p:spPr bwMode="auto">
              <a:xfrm>
                <a:off x="4402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4" name="Line 1280"/>
              <p:cNvSpPr>
                <a:spLocks noChangeShapeType="1"/>
              </p:cNvSpPr>
              <p:nvPr/>
            </p:nvSpPr>
            <p:spPr bwMode="auto">
              <a:xfrm>
                <a:off x="4398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5" name="Line 1281"/>
              <p:cNvSpPr>
                <a:spLocks noChangeShapeType="1"/>
              </p:cNvSpPr>
              <p:nvPr/>
            </p:nvSpPr>
            <p:spPr bwMode="auto">
              <a:xfrm>
                <a:off x="4392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6" name="Line 1282"/>
              <p:cNvSpPr>
                <a:spLocks noChangeShapeType="1"/>
              </p:cNvSpPr>
              <p:nvPr/>
            </p:nvSpPr>
            <p:spPr bwMode="auto">
              <a:xfrm>
                <a:off x="4386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7" name="Line 1283"/>
              <p:cNvSpPr>
                <a:spLocks noChangeShapeType="1"/>
              </p:cNvSpPr>
              <p:nvPr/>
            </p:nvSpPr>
            <p:spPr bwMode="auto">
              <a:xfrm>
                <a:off x="4380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8" name="Line 1284"/>
              <p:cNvSpPr>
                <a:spLocks noChangeShapeType="1"/>
              </p:cNvSpPr>
              <p:nvPr/>
            </p:nvSpPr>
            <p:spPr bwMode="auto">
              <a:xfrm>
                <a:off x="4373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49" name="Line 1285"/>
              <p:cNvSpPr>
                <a:spLocks noChangeShapeType="1"/>
              </p:cNvSpPr>
              <p:nvPr/>
            </p:nvSpPr>
            <p:spPr bwMode="auto">
              <a:xfrm>
                <a:off x="4366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0" name="Line 1286"/>
              <p:cNvSpPr>
                <a:spLocks noChangeShapeType="1"/>
              </p:cNvSpPr>
              <p:nvPr/>
            </p:nvSpPr>
            <p:spPr bwMode="auto">
              <a:xfrm>
                <a:off x="4358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1" name="Line 1287"/>
              <p:cNvSpPr>
                <a:spLocks noChangeShapeType="1"/>
              </p:cNvSpPr>
              <p:nvPr/>
            </p:nvSpPr>
            <p:spPr bwMode="auto">
              <a:xfrm>
                <a:off x="4350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2" name="Line 1288"/>
              <p:cNvSpPr>
                <a:spLocks noChangeShapeType="1"/>
              </p:cNvSpPr>
              <p:nvPr/>
            </p:nvSpPr>
            <p:spPr bwMode="auto">
              <a:xfrm>
                <a:off x="4342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3" name="Freeform 1289"/>
              <p:cNvSpPr>
                <a:spLocks/>
              </p:cNvSpPr>
              <p:nvPr/>
            </p:nvSpPr>
            <p:spPr bwMode="auto">
              <a:xfrm>
                <a:off x="4251" y="798"/>
                <a:ext cx="165" cy="107"/>
              </a:xfrm>
              <a:custGeom>
                <a:avLst/>
                <a:gdLst>
                  <a:gd name="T0" fmla="*/ 74 w 330"/>
                  <a:gd name="T1" fmla="*/ 0 h 215"/>
                  <a:gd name="T2" fmla="*/ 58 w 330"/>
                  <a:gd name="T3" fmla="*/ 3 h 215"/>
                  <a:gd name="T4" fmla="*/ 44 w 330"/>
                  <a:gd name="T5" fmla="*/ 6 h 215"/>
                  <a:gd name="T6" fmla="*/ 30 w 330"/>
                  <a:gd name="T7" fmla="*/ 12 h 215"/>
                  <a:gd name="T8" fmla="*/ 19 w 330"/>
                  <a:gd name="T9" fmla="*/ 19 h 215"/>
                  <a:gd name="T10" fmla="*/ 10 w 330"/>
                  <a:gd name="T11" fmla="*/ 28 h 215"/>
                  <a:gd name="T12" fmla="*/ 4 w 330"/>
                  <a:gd name="T13" fmla="*/ 38 h 215"/>
                  <a:gd name="T14" fmla="*/ 1 w 330"/>
                  <a:gd name="T15" fmla="*/ 48 h 215"/>
                  <a:gd name="T16" fmla="*/ 1 w 330"/>
                  <a:gd name="T17" fmla="*/ 59 h 215"/>
                  <a:gd name="T18" fmla="*/ 4 w 330"/>
                  <a:gd name="T19" fmla="*/ 69 h 215"/>
                  <a:gd name="T20" fmla="*/ 10 w 330"/>
                  <a:gd name="T21" fmla="*/ 79 h 215"/>
                  <a:gd name="T22" fmla="*/ 19 w 330"/>
                  <a:gd name="T23" fmla="*/ 88 h 215"/>
                  <a:gd name="T24" fmla="*/ 30 w 330"/>
                  <a:gd name="T25" fmla="*/ 95 h 215"/>
                  <a:gd name="T26" fmla="*/ 44 w 330"/>
                  <a:gd name="T27" fmla="*/ 101 h 215"/>
                  <a:gd name="T28" fmla="*/ 58 w 330"/>
                  <a:gd name="T29" fmla="*/ 105 h 215"/>
                  <a:gd name="T30" fmla="*/ 74 w 330"/>
                  <a:gd name="T31" fmla="*/ 107 h 215"/>
                  <a:gd name="T32" fmla="*/ 91 w 330"/>
                  <a:gd name="T33" fmla="*/ 107 h 215"/>
                  <a:gd name="T34" fmla="*/ 107 w 330"/>
                  <a:gd name="T35" fmla="*/ 105 h 215"/>
                  <a:gd name="T36" fmla="*/ 122 w 330"/>
                  <a:gd name="T37" fmla="*/ 101 h 215"/>
                  <a:gd name="T38" fmla="*/ 135 w 330"/>
                  <a:gd name="T39" fmla="*/ 95 h 215"/>
                  <a:gd name="T40" fmla="*/ 147 w 330"/>
                  <a:gd name="T41" fmla="*/ 88 h 215"/>
                  <a:gd name="T42" fmla="*/ 155 w 330"/>
                  <a:gd name="T43" fmla="*/ 79 h 215"/>
                  <a:gd name="T44" fmla="*/ 162 w 330"/>
                  <a:gd name="T45" fmla="*/ 69 h 215"/>
                  <a:gd name="T46" fmla="*/ 165 w 330"/>
                  <a:gd name="T47" fmla="*/ 59 h 215"/>
                  <a:gd name="T48" fmla="*/ 165 w 330"/>
                  <a:gd name="T49" fmla="*/ 48 h 215"/>
                  <a:gd name="T50" fmla="*/ 162 w 330"/>
                  <a:gd name="T51" fmla="*/ 38 h 215"/>
                  <a:gd name="T52" fmla="*/ 155 w 330"/>
                  <a:gd name="T53" fmla="*/ 28 h 215"/>
                  <a:gd name="T54" fmla="*/ 147 w 330"/>
                  <a:gd name="T55" fmla="*/ 19 h 215"/>
                  <a:gd name="T56" fmla="*/ 135 w 330"/>
                  <a:gd name="T57" fmla="*/ 12 h 215"/>
                  <a:gd name="T58" fmla="*/ 122 w 330"/>
                  <a:gd name="T59" fmla="*/ 6 h 215"/>
                  <a:gd name="T60" fmla="*/ 107 w 330"/>
                  <a:gd name="T61" fmla="*/ 3 h 215"/>
                  <a:gd name="T62" fmla="*/ 91 w 330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0" h="215">
                    <a:moveTo>
                      <a:pt x="165" y="0"/>
                    </a:moveTo>
                    <a:lnTo>
                      <a:pt x="148" y="0"/>
                    </a:lnTo>
                    <a:lnTo>
                      <a:pt x="132" y="3"/>
                    </a:lnTo>
                    <a:lnTo>
                      <a:pt x="116" y="6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8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2" y="66"/>
                    </a:lnTo>
                    <a:lnTo>
                      <a:pt x="7" y="76"/>
                    </a:lnTo>
                    <a:lnTo>
                      <a:pt x="3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3" y="129"/>
                    </a:lnTo>
                    <a:lnTo>
                      <a:pt x="7" y="139"/>
                    </a:lnTo>
                    <a:lnTo>
                      <a:pt x="12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8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6" y="210"/>
                    </a:lnTo>
                    <a:lnTo>
                      <a:pt x="132" y="212"/>
                    </a:lnTo>
                    <a:lnTo>
                      <a:pt x="148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8" y="212"/>
                    </a:lnTo>
                    <a:lnTo>
                      <a:pt x="214" y="210"/>
                    </a:lnTo>
                    <a:lnTo>
                      <a:pt x="229" y="206"/>
                    </a:lnTo>
                    <a:lnTo>
                      <a:pt x="243" y="202"/>
                    </a:lnTo>
                    <a:lnTo>
                      <a:pt x="257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3" y="176"/>
                    </a:lnTo>
                    <a:lnTo>
                      <a:pt x="302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0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2" y="48"/>
                    </a:lnTo>
                    <a:lnTo>
                      <a:pt x="293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7" y="18"/>
                    </a:lnTo>
                    <a:lnTo>
                      <a:pt x="243" y="13"/>
                    </a:lnTo>
                    <a:lnTo>
                      <a:pt x="229" y="9"/>
                    </a:lnTo>
                    <a:lnTo>
                      <a:pt x="214" y="6"/>
                    </a:lnTo>
                    <a:lnTo>
                      <a:pt x="198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noFill/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54" name="Freeform 1290"/>
              <p:cNvSpPr>
                <a:spLocks/>
              </p:cNvSpPr>
              <p:nvPr/>
            </p:nvSpPr>
            <p:spPr bwMode="auto">
              <a:xfrm>
                <a:off x="4251" y="429"/>
                <a:ext cx="165" cy="107"/>
              </a:xfrm>
              <a:custGeom>
                <a:avLst/>
                <a:gdLst>
                  <a:gd name="T0" fmla="*/ 74 w 330"/>
                  <a:gd name="T1" fmla="*/ 0 h 215"/>
                  <a:gd name="T2" fmla="*/ 58 w 330"/>
                  <a:gd name="T3" fmla="*/ 2 h 215"/>
                  <a:gd name="T4" fmla="*/ 44 w 330"/>
                  <a:gd name="T5" fmla="*/ 6 h 215"/>
                  <a:gd name="T6" fmla="*/ 30 w 330"/>
                  <a:gd name="T7" fmla="*/ 12 h 215"/>
                  <a:gd name="T8" fmla="*/ 19 w 330"/>
                  <a:gd name="T9" fmla="*/ 19 h 215"/>
                  <a:gd name="T10" fmla="*/ 10 w 330"/>
                  <a:gd name="T11" fmla="*/ 28 h 215"/>
                  <a:gd name="T12" fmla="*/ 4 w 330"/>
                  <a:gd name="T13" fmla="*/ 38 h 215"/>
                  <a:gd name="T14" fmla="*/ 1 w 330"/>
                  <a:gd name="T15" fmla="*/ 48 h 215"/>
                  <a:gd name="T16" fmla="*/ 1 w 330"/>
                  <a:gd name="T17" fmla="*/ 59 h 215"/>
                  <a:gd name="T18" fmla="*/ 4 w 330"/>
                  <a:gd name="T19" fmla="*/ 69 h 215"/>
                  <a:gd name="T20" fmla="*/ 10 w 330"/>
                  <a:gd name="T21" fmla="*/ 79 h 215"/>
                  <a:gd name="T22" fmla="*/ 19 w 330"/>
                  <a:gd name="T23" fmla="*/ 88 h 215"/>
                  <a:gd name="T24" fmla="*/ 30 w 330"/>
                  <a:gd name="T25" fmla="*/ 95 h 215"/>
                  <a:gd name="T26" fmla="*/ 44 w 330"/>
                  <a:gd name="T27" fmla="*/ 101 h 215"/>
                  <a:gd name="T28" fmla="*/ 58 w 330"/>
                  <a:gd name="T29" fmla="*/ 104 h 215"/>
                  <a:gd name="T30" fmla="*/ 74 w 330"/>
                  <a:gd name="T31" fmla="*/ 107 h 215"/>
                  <a:gd name="T32" fmla="*/ 91 w 330"/>
                  <a:gd name="T33" fmla="*/ 107 h 215"/>
                  <a:gd name="T34" fmla="*/ 107 w 330"/>
                  <a:gd name="T35" fmla="*/ 104 h 215"/>
                  <a:gd name="T36" fmla="*/ 122 w 330"/>
                  <a:gd name="T37" fmla="*/ 101 h 215"/>
                  <a:gd name="T38" fmla="*/ 135 w 330"/>
                  <a:gd name="T39" fmla="*/ 95 h 215"/>
                  <a:gd name="T40" fmla="*/ 147 w 330"/>
                  <a:gd name="T41" fmla="*/ 88 h 215"/>
                  <a:gd name="T42" fmla="*/ 155 w 330"/>
                  <a:gd name="T43" fmla="*/ 79 h 215"/>
                  <a:gd name="T44" fmla="*/ 162 w 330"/>
                  <a:gd name="T45" fmla="*/ 69 h 215"/>
                  <a:gd name="T46" fmla="*/ 165 w 330"/>
                  <a:gd name="T47" fmla="*/ 59 h 215"/>
                  <a:gd name="T48" fmla="*/ 165 w 330"/>
                  <a:gd name="T49" fmla="*/ 48 h 215"/>
                  <a:gd name="T50" fmla="*/ 162 w 330"/>
                  <a:gd name="T51" fmla="*/ 38 h 215"/>
                  <a:gd name="T52" fmla="*/ 155 w 330"/>
                  <a:gd name="T53" fmla="*/ 28 h 215"/>
                  <a:gd name="T54" fmla="*/ 147 w 330"/>
                  <a:gd name="T55" fmla="*/ 19 h 215"/>
                  <a:gd name="T56" fmla="*/ 135 w 330"/>
                  <a:gd name="T57" fmla="*/ 12 h 215"/>
                  <a:gd name="T58" fmla="*/ 122 w 330"/>
                  <a:gd name="T59" fmla="*/ 6 h 215"/>
                  <a:gd name="T60" fmla="*/ 107 w 330"/>
                  <a:gd name="T61" fmla="*/ 2 h 215"/>
                  <a:gd name="T62" fmla="*/ 91 w 330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0" h="215">
                    <a:moveTo>
                      <a:pt x="165" y="0"/>
                    </a:moveTo>
                    <a:lnTo>
                      <a:pt x="148" y="0"/>
                    </a:lnTo>
                    <a:lnTo>
                      <a:pt x="132" y="3"/>
                    </a:lnTo>
                    <a:lnTo>
                      <a:pt x="116" y="5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8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2" y="66"/>
                    </a:lnTo>
                    <a:lnTo>
                      <a:pt x="7" y="76"/>
                    </a:lnTo>
                    <a:lnTo>
                      <a:pt x="3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3" y="129"/>
                    </a:lnTo>
                    <a:lnTo>
                      <a:pt x="7" y="139"/>
                    </a:lnTo>
                    <a:lnTo>
                      <a:pt x="12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8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6" y="209"/>
                    </a:lnTo>
                    <a:lnTo>
                      <a:pt x="132" y="212"/>
                    </a:lnTo>
                    <a:lnTo>
                      <a:pt x="148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8" y="212"/>
                    </a:lnTo>
                    <a:lnTo>
                      <a:pt x="214" y="209"/>
                    </a:lnTo>
                    <a:lnTo>
                      <a:pt x="229" y="206"/>
                    </a:lnTo>
                    <a:lnTo>
                      <a:pt x="243" y="202"/>
                    </a:lnTo>
                    <a:lnTo>
                      <a:pt x="257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3" y="176"/>
                    </a:lnTo>
                    <a:lnTo>
                      <a:pt x="302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0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2" y="48"/>
                    </a:lnTo>
                    <a:lnTo>
                      <a:pt x="293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7" y="18"/>
                    </a:lnTo>
                    <a:lnTo>
                      <a:pt x="243" y="13"/>
                    </a:lnTo>
                    <a:lnTo>
                      <a:pt x="229" y="9"/>
                    </a:lnTo>
                    <a:lnTo>
                      <a:pt x="214" y="5"/>
                    </a:lnTo>
                    <a:lnTo>
                      <a:pt x="198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noFill/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6145" name="Group 1291"/>
            <p:cNvGrpSpPr>
              <a:grpSpLocks/>
            </p:cNvGrpSpPr>
            <p:nvPr/>
          </p:nvGrpSpPr>
          <p:grpSpPr bwMode="auto">
            <a:xfrm>
              <a:off x="2703090" y="2961241"/>
              <a:ext cx="210748" cy="604313"/>
              <a:chOff x="4855" y="429"/>
              <a:chExt cx="166" cy="476"/>
            </a:xfrm>
          </p:grpSpPr>
          <p:sp>
            <p:nvSpPr>
              <p:cNvPr id="46423" name="Line 1292"/>
              <p:cNvSpPr>
                <a:spLocks noChangeShapeType="1"/>
              </p:cNvSpPr>
              <p:nvPr/>
            </p:nvSpPr>
            <p:spPr bwMode="auto">
              <a:xfrm>
                <a:off x="4938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4" name="Line 1293"/>
              <p:cNvSpPr>
                <a:spLocks noChangeShapeType="1"/>
              </p:cNvSpPr>
              <p:nvPr/>
            </p:nvSpPr>
            <p:spPr bwMode="auto">
              <a:xfrm>
                <a:off x="4929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5" name="Line 1294"/>
              <p:cNvSpPr>
                <a:spLocks noChangeShapeType="1"/>
              </p:cNvSpPr>
              <p:nvPr/>
            </p:nvSpPr>
            <p:spPr bwMode="auto">
              <a:xfrm>
                <a:off x="4921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6" name="Line 1295"/>
              <p:cNvSpPr>
                <a:spLocks noChangeShapeType="1"/>
              </p:cNvSpPr>
              <p:nvPr/>
            </p:nvSpPr>
            <p:spPr bwMode="auto">
              <a:xfrm>
                <a:off x="4913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7" name="Line 1296"/>
              <p:cNvSpPr>
                <a:spLocks noChangeShapeType="1"/>
              </p:cNvSpPr>
              <p:nvPr/>
            </p:nvSpPr>
            <p:spPr bwMode="auto">
              <a:xfrm>
                <a:off x="4906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8" name="Line 1297"/>
              <p:cNvSpPr>
                <a:spLocks noChangeShapeType="1"/>
              </p:cNvSpPr>
              <p:nvPr/>
            </p:nvSpPr>
            <p:spPr bwMode="auto">
              <a:xfrm>
                <a:off x="4899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9" name="Line 1298"/>
              <p:cNvSpPr>
                <a:spLocks noChangeShapeType="1"/>
              </p:cNvSpPr>
              <p:nvPr/>
            </p:nvSpPr>
            <p:spPr bwMode="auto">
              <a:xfrm>
                <a:off x="4891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0" name="Line 1299"/>
              <p:cNvSpPr>
                <a:spLocks noChangeShapeType="1"/>
              </p:cNvSpPr>
              <p:nvPr/>
            </p:nvSpPr>
            <p:spPr bwMode="auto">
              <a:xfrm>
                <a:off x="4885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1" name="Line 1300"/>
              <p:cNvSpPr>
                <a:spLocks noChangeShapeType="1"/>
              </p:cNvSpPr>
              <p:nvPr/>
            </p:nvSpPr>
            <p:spPr bwMode="auto">
              <a:xfrm>
                <a:off x="4879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2" name="Line 1301"/>
              <p:cNvSpPr>
                <a:spLocks noChangeShapeType="1"/>
              </p:cNvSpPr>
              <p:nvPr/>
            </p:nvSpPr>
            <p:spPr bwMode="auto">
              <a:xfrm>
                <a:off x="4874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3" name="Line 1302"/>
              <p:cNvSpPr>
                <a:spLocks noChangeShapeType="1"/>
              </p:cNvSpPr>
              <p:nvPr/>
            </p:nvSpPr>
            <p:spPr bwMode="auto">
              <a:xfrm>
                <a:off x="4869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4" name="Line 1303"/>
              <p:cNvSpPr>
                <a:spLocks noChangeShapeType="1"/>
              </p:cNvSpPr>
              <p:nvPr/>
            </p:nvSpPr>
            <p:spPr bwMode="auto">
              <a:xfrm>
                <a:off x="4865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5" name="Line 1304"/>
              <p:cNvSpPr>
                <a:spLocks noChangeShapeType="1"/>
              </p:cNvSpPr>
              <p:nvPr/>
            </p:nvSpPr>
            <p:spPr bwMode="auto">
              <a:xfrm>
                <a:off x="4861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6" name="Line 1305"/>
              <p:cNvSpPr>
                <a:spLocks noChangeShapeType="1"/>
              </p:cNvSpPr>
              <p:nvPr/>
            </p:nvSpPr>
            <p:spPr bwMode="auto">
              <a:xfrm>
                <a:off x="4859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7" name="Line 1306"/>
              <p:cNvSpPr>
                <a:spLocks noChangeShapeType="1"/>
              </p:cNvSpPr>
              <p:nvPr/>
            </p:nvSpPr>
            <p:spPr bwMode="auto">
              <a:xfrm>
                <a:off x="4857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8" name="Line 1307"/>
              <p:cNvSpPr>
                <a:spLocks noChangeShapeType="1"/>
              </p:cNvSpPr>
              <p:nvPr/>
            </p:nvSpPr>
            <p:spPr bwMode="auto">
              <a:xfrm>
                <a:off x="4856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39" name="Line 1308"/>
              <p:cNvSpPr>
                <a:spLocks noChangeShapeType="1"/>
              </p:cNvSpPr>
              <p:nvPr/>
            </p:nvSpPr>
            <p:spPr bwMode="auto">
              <a:xfrm>
                <a:off x="4855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0" name="Line 1309"/>
              <p:cNvSpPr>
                <a:spLocks noChangeShapeType="1"/>
              </p:cNvSpPr>
              <p:nvPr/>
            </p:nvSpPr>
            <p:spPr bwMode="auto">
              <a:xfrm>
                <a:off x="4856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1" name="Line 1310"/>
              <p:cNvSpPr>
                <a:spLocks noChangeShapeType="1"/>
              </p:cNvSpPr>
              <p:nvPr/>
            </p:nvSpPr>
            <p:spPr bwMode="auto">
              <a:xfrm>
                <a:off x="4857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2" name="Line 1311"/>
              <p:cNvSpPr>
                <a:spLocks noChangeShapeType="1"/>
              </p:cNvSpPr>
              <p:nvPr/>
            </p:nvSpPr>
            <p:spPr bwMode="auto">
              <a:xfrm>
                <a:off x="4859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3" name="Line 1312"/>
              <p:cNvSpPr>
                <a:spLocks noChangeShapeType="1"/>
              </p:cNvSpPr>
              <p:nvPr/>
            </p:nvSpPr>
            <p:spPr bwMode="auto">
              <a:xfrm>
                <a:off x="4861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4" name="Line 1313"/>
              <p:cNvSpPr>
                <a:spLocks noChangeShapeType="1"/>
              </p:cNvSpPr>
              <p:nvPr/>
            </p:nvSpPr>
            <p:spPr bwMode="auto">
              <a:xfrm>
                <a:off x="4865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5" name="Line 1314"/>
              <p:cNvSpPr>
                <a:spLocks noChangeShapeType="1"/>
              </p:cNvSpPr>
              <p:nvPr/>
            </p:nvSpPr>
            <p:spPr bwMode="auto">
              <a:xfrm>
                <a:off x="4869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6" name="Line 1315"/>
              <p:cNvSpPr>
                <a:spLocks noChangeShapeType="1"/>
              </p:cNvSpPr>
              <p:nvPr/>
            </p:nvSpPr>
            <p:spPr bwMode="auto">
              <a:xfrm>
                <a:off x="4874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7" name="Line 1316"/>
              <p:cNvSpPr>
                <a:spLocks noChangeShapeType="1"/>
              </p:cNvSpPr>
              <p:nvPr/>
            </p:nvSpPr>
            <p:spPr bwMode="auto">
              <a:xfrm>
                <a:off x="4879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8" name="Line 1317"/>
              <p:cNvSpPr>
                <a:spLocks noChangeShapeType="1"/>
              </p:cNvSpPr>
              <p:nvPr/>
            </p:nvSpPr>
            <p:spPr bwMode="auto">
              <a:xfrm>
                <a:off x="4885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49" name="Line 1318"/>
              <p:cNvSpPr>
                <a:spLocks noChangeShapeType="1"/>
              </p:cNvSpPr>
              <p:nvPr/>
            </p:nvSpPr>
            <p:spPr bwMode="auto">
              <a:xfrm>
                <a:off x="4891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0" name="Line 1319"/>
              <p:cNvSpPr>
                <a:spLocks noChangeShapeType="1"/>
              </p:cNvSpPr>
              <p:nvPr/>
            </p:nvSpPr>
            <p:spPr bwMode="auto">
              <a:xfrm>
                <a:off x="4899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1" name="Line 1320"/>
              <p:cNvSpPr>
                <a:spLocks noChangeShapeType="1"/>
              </p:cNvSpPr>
              <p:nvPr/>
            </p:nvSpPr>
            <p:spPr bwMode="auto">
              <a:xfrm>
                <a:off x="4906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2" name="Line 1321"/>
              <p:cNvSpPr>
                <a:spLocks noChangeShapeType="1"/>
              </p:cNvSpPr>
              <p:nvPr/>
            </p:nvSpPr>
            <p:spPr bwMode="auto">
              <a:xfrm>
                <a:off x="4913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3" name="Line 1322"/>
              <p:cNvSpPr>
                <a:spLocks noChangeShapeType="1"/>
              </p:cNvSpPr>
              <p:nvPr/>
            </p:nvSpPr>
            <p:spPr bwMode="auto">
              <a:xfrm>
                <a:off x="4921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4" name="Line 1323"/>
              <p:cNvSpPr>
                <a:spLocks noChangeShapeType="1"/>
              </p:cNvSpPr>
              <p:nvPr/>
            </p:nvSpPr>
            <p:spPr bwMode="auto">
              <a:xfrm>
                <a:off x="4929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5" name="Line 1324"/>
              <p:cNvSpPr>
                <a:spLocks noChangeShapeType="1"/>
              </p:cNvSpPr>
              <p:nvPr/>
            </p:nvSpPr>
            <p:spPr bwMode="auto">
              <a:xfrm>
                <a:off x="4938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6" name="Line 1325"/>
              <p:cNvSpPr>
                <a:spLocks noChangeShapeType="1"/>
              </p:cNvSpPr>
              <p:nvPr/>
            </p:nvSpPr>
            <p:spPr bwMode="auto">
              <a:xfrm>
                <a:off x="4946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7" name="Line 1326"/>
              <p:cNvSpPr>
                <a:spLocks noChangeShapeType="1"/>
              </p:cNvSpPr>
              <p:nvPr/>
            </p:nvSpPr>
            <p:spPr bwMode="auto">
              <a:xfrm>
                <a:off x="4954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8" name="Line 1327"/>
              <p:cNvSpPr>
                <a:spLocks noChangeShapeType="1"/>
              </p:cNvSpPr>
              <p:nvPr/>
            </p:nvSpPr>
            <p:spPr bwMode="auto">
              <a:xfrm>
                <a:off x="4962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59" name="Line 1328"/>
              <p:cNvSpPr>
                <a:spLocks noChangeShapeType="1"/>
              </p:cNvSpPr>
              <p:nvPr/>
            </p:nvSpPr>
            <p:spPr bwMode="auto">
              <a:xfrm>
                <a:off x="4970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0" name="Line 1329"/>
              <p:cNvSpPr>
                <a:spLocks noChangeShapeType="1"/>
              </p:cNvSpPr>
              <p:nvPr/>
            </p:nvSpPr>
            <p:spPr bwMode="auto">
              <a:xfrm>
                <a:off x="4977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1" name="Line 1330"/>
              <p:cNvSpPr>
                <a:spLocks noChangeShapeType="1"/>
              </p:cNvSpPr>
              <p:nvPr/>
            </p:nvSpPr>
            <p:spPr bwMode="auto">
              <a:xfrm>
                <a:off x="4984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2" name="Line 1331"/>
              <p:cNvSpPr>
                <a:spLocks noChangeShapeType="1"/>
              </p:cNvSpPr>
              <p:nvPr/>
            </p:nvSpPr>
            <p:spPr bwMode="auto">
              <a:xfrm>
                <a:off x="4990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3" name="Line 1332"/>
              <p:cNvSpPr>
                <a:spLocks noChangeShapeType="1"/>
              </p:cNvSpPr>
              <p:nvPr/>
            </p:nvSpPr>
            <p:spPr bwMode="auto">
              <a:xfrm>
                <a:off x="4996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4" name="Line 1333"/>
              <p:cNvSpPr>
                <a:spLocks noChangeShapeType="1"/>
              </p:cNvSpPr>
              <p:nvPr/>
            </p:nvSpPr>
            <p:spPr bwMode="auto">
              <a:xfrm>
                <a:off x="5002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5" name="Line 1334"/>
              <p:cNvSpPr>
                <a:spLocks noChangeShapeType="1"/>
              </p:cNvSpPr>
              <p:nvPr/>
            </p:nvSpPr>
            <p:spPr bwMode="auto">
              <a:xfrm>
                <a:off x="5006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6" name="Line 1335"/>
              <p:cNvSpPr>
                <a:spLocks noChangeShapeType="1"/>
              </p:cNvSpPr>
              <p:nvPr/>
            </p:nvSpPr>
            <p:spPr bwMode="auto">
              <a:xfrm>
                <a:off x="5010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7" name="Line 1336"/>
              <p:cNvSpPr>
                <a:spLocks noChangeShapeType="1"/>
              </p:cNvSpPr>
              <p:nvPr/>
            </p:nvSpPr>
            <p:spPr bwMode="auto">
              <a:xfrm>
                <a:off x="5014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8" name="Line 1337"/>
              <p:cNvSpPr>
                <a:spLocks noChangeShapeType="1"/>
              </p:cNvSpPr>
              <p:nvPr/>
            </p:nvSpPr>
            <p:spPr bwMode="auto">
              <a:xfrm>
                <a:off x="5017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69" name="Line 1338"/>
              <p:cNvSpPr>
                <a:spLocks noChangeShapeType="1"/>
              </p:cNvSpPr>
              <p:nvPr/>
            </p:nvSpPr>
            <p:spPr bwMode="auto">
              <a:xfrm>
                <a:off x="5018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0" name="Line 1339"/>
              <p:cNvSpPr>
                <a:spLocks noChangeShapeType="1"/>
              </p:cNvSpPr>
              <p:nvPr/>
            </p:nvSpPr>
            <p:spPr bwMode="auto">
              <a:xfrm>
                <a:off x="5020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1" name="Line 1340"/>
              <p:cNvSpPr>
                <a:spLocks noChangeShapeType="1"/>
              </p:cNvSpPr>
              <p:nvPr/>
            </p:nvSpPr>
            <p:spPr bwMode="auto">
              <a:xfrm>
                <a:off x="5020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2" name="Line 1341"/>
              <p:cNvSpPr>
                <a:spLocks noChangeShapeType="1"/>
              </p:cNvSpPr>
              <p:nvPr/>
            </p:nvSpPr>
            <p:spPr bwMode="auto">
              <a:xfrm>
                <a:off x="5020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3" name="Line 1342"/>
              <p:cNvSpPr>
                <a:spLocks noChangeShapeType="1"/>
              </p:cNvSpPr>
              <p:nvPr/>
            </p:nvSpPr>
            <p:spPr bwMode="auto">
              <a:xfrm>
                <a:off x="5018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4" name="Line 1343"/>
              <p:cNvSpPr>
                <a:spLocks noChangeShapeType="1"/>
              </p:cNvSpPr>
              <p:nvPr/>
            </p:nvSpPr>
            <p:spPr bwMode="auto">
              <a:xfrm>
                <a:off x="5017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5" name="Line 1344"/>
              <p:cNvSpPr>
                <a:spLocks noChangeShapeType="1"/>
              </p:cNvSpPr>
              <p:nvPr/>
            </p:nvSpPr>
            <p:spPr bwMode="auto">
              <a:xfrm>
                <a:off x="5014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6" name="Line 1345"/>
              <p:cNvSpPr>
                <a:spLocks noChangeShapeType="1"/>
              </p:cNvSpPr>
              <p:nvPr/>
            </p:nvSpPr>
            <p:spPr bwMode="auto">
              <a:xfrm>
                <a:off x="5010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7" name="Line 1346"/>
              <p:cNvSpPr>
                <a:spLocks noChangeShapeType="1"/>
              </p:cNvSpPr>
              <p:nvPr/>
            </p:nvSpPr>
            <p:spPr bwMode="auto">
              <a:xfrm>
                <a:off x="5006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8" name="Line 1347"/>
              <p:cNvSpPr>
                <a:spLocks noChangeShapeType="1"/>
              </p:cNvSpPr>
              <p:nvPr/>
            </p:nvSpPr>
            <p:spPr bwMode="auto">
              <a:xfrm>
                <a:off x="5002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79" name="Line 1348"/>
              <p:cNvSpPr>
                <a:spLocks noChangeShapeType="1"/>
              </p:cNvSpPr>
              <p:nvPr/>
            </p:nvSpPr>
            <p:spPr bwMode="auto">
              <a:xfrm>
                <a:off x="4996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0" name="Line 1349"/>
              <p:cNvSpPr>
                <a:spLocks noChangeShapeType="1"/>
              </p:cNvSpPr>
              <p:nvPr/>
            </p:nvSpPr>
            <p:spPr bwMode="auto">
              <a:xfrm>
                <a:off x="4990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1" name="Line 1350"/>
              <p:cNvSpPr>
                <a:spLocks noChangeShapeType="1"/>
              </p:cNvSpPr>
              <p:nvPr/>
            </p:nvSpPr>
            <p:spPr bwMode="auto">
              <a:xfrm>
                <a:off x="4984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2" name="Line 1351"/>
              <p:cNvSpPr>
                <a:spLocks noChangeShapeType="1"/>
              </p:cNvSpPr>
              <p:nvPr/>
            </p:nvSpPr>
            <p:spPr bwMode="auto">
              <a:xfrm>
                <a:off x="4977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3" name="Line 1352"/>
              <p:cNvSpPr>
                <a:spLocks noChangeShapeType="1"/>
              </p:cNvSpPr>
              <p:nvPr/>
            </p:nvSpPr>
            <p:spPr bwMode="auto">
              <a:xfrm>
                <a:off x="4970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4" name="Line 1353"/>
              <p:cNvSpPr>
                <a:spLocks noChangeShapeType="1"/>
              </p:cNvSpPr>
              <p:nvPr/>
            </p:nvSpPr>
            <p:spPr bwMode="auto">
              <a:xfrm>
                <a:off x="4962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5" name="Line 1354"/>
              <p:cNvSpPr>
                <a:spLocks noChangeShapeType="1"/>
              </p:cNvSpPr>
              <p:nvPr/>
            </p:nvSpPr>
            <p:spPr bwMode="auto">
              <a:xfrm>
                <a:off x="4954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6" name="Line 1355"/>
              <p:cNvSpPr>
                <a:spLocks noChangeShapeType="1"/>
              </p:cNvSpPr>
              <p:nvPr/>
            </p:nvSpPr>
            <p:spPr bwMode="auto">
              <a:xfrm>
                <a:off x="4946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7" name="Freeform 1356"/>
              <p:cNvSpPr>
                <a:spLocks/>
              </p:cNvSpPr>
              <p:nvPr/>
            </p:nvSpPr>
            <p:spPr bwMode="auto">
              <a:xfrm>
                <a:off x="4855" y="798"/>
                <a:ext cx="165" cy="107"/>
              </a:xfrm>
              <a:custGeom>
                <a:avLst/>
                <a:gdLst>
                  <a:gd name="T0" fmla="*/ 74 w 331"/>
                  <a:gd name="T1" fmla="*/ 0 h 215"/>
                  <a:gd name="T2" fmla="*/ 58 w 331"/>
                  <a:gd name="T3" fmla="*/ 3 h 215"/>
                  <a:gd name="T4" fmla="*/ 43 w 331"/>
                  <a:gd name="T5" fmla="*/ 6 h 215"/>
                  <a:gd name="T6" fmla="*/ 30 w 331"/>
                  <a:gd name="T7" fmla="*/ 12 h 215"/>
                  <a:gd name="T8" fmla="*/ 18 w 331"/>
                  <a:gd name="T9" fmla="*/ 19 h 215"/>
                  <a:gd name="T10" fmla="*/ 10 w 331"/>
                  <a:gd name="T11" fmla="*/ 28 h 215"/>
                  <a:gd name="T12" fmla="*/ 4 w 331"/>
                  <a:gd name="T13" fmla="*/ 38 h 215"/>
                  <a:gd name="T14" fmla="*/ 0 w 331"/>
                  <a:gd name="T15" fmla="*/ 48 h 215"/>
                  <a:gd name="T16" fmla="*/ 0 w 331"/>
                  <a:gd name="T17" fmla="*/ 59 h 215"/>
                  <a:gd name="T18" fmla="*/ 4 w 331"/>
                  <a:gd name="T19" fmla="*/ 69 h 215"/>
                  <a:gd name="T20" fmla="*/ 10 w 331"/>
                  <a:gd name="T21" fmla="*/ 79 h 215"/>
                  <a:gd name="T22" fmla="*/ 18 w 331"/>
                  <a:gd name="T23" fmla="*/ 88 h 215"/>
                  <a:gd name="T24" fmla="*/ 30 w 331"/>
                  <a:gd name="T25" fmla="*/ 95 h 215"/>
                  <a:gd name="T26" fmla="*/ 43 w 331"/>
                  <a:gd name="T27" fmla="*/ 101 h 215"/>
                  <a:gd name="T28" fmla="*/ 58 w 331"/>
                  <a:gd name="T29" fmla="*/ 105 h 215"/>
                  <a:gd name="T30" fmla="*/ 74 w 331"/>
                  <a:gd name="T31" fmla="*/ 107 h 215"/>
                  <a:gd name="T32" fmla="*/ 91 w 331"/>
                  <a:gd name="T33" fmla="*/ 107 h 215"/>
                  <a:gd name="T34" fmla="*/ 107 w 331"/>
                  <a:gd name="T35" fmla="*/ 105 h 215"/>
                  <a:gd name="T36" fmla="*/ 122 w 331"/>
                  <a:gd name="T37" fmla="*/ 101 h 215"/>
                  <a:gd name="T38" fmla="*/ 135 w 331"/>
                  <a:gd name="T39" fmla="*/ 95 h 215"/>
                  <a:gd name="T40" fmla="*/ 147 w 331"/>
                  <a:gd name="T41" fmla="*/ 88 h 215"/>
                  <a:gd name="T42" fmla="*/ 155 w 331"/>
                  <a:gd name="T43" fmla="*/ 79 h 215"/>
                  <a:gd name="T44" fmla="*/ 161 w 331"/>
                  <a:gd name="T45" fmla="*/ 69 h 215"/>
                  <a:gd name="T46" fmla="*/ 164 w 331"/>
                  <a:gd name="T47" fmla="*/ 59 h 215"/>
                  <a:gd name="T48" fmla="*/ 164 w 331"/>
                  <a:gd name="T49" fmla="*/ 48 h 215"/>
                  <a:gd name="T50" fmla="*/ 161 w 331"/>
                  <a:gd name="T51" fmla="*/ 38 h 215"/>
                  <a:gd name="T52" fmla="*/ 155 w 331"/>
                  <a:gd name="T53" fmla="*/ 28 h 215"/>
                  <a:gd name="T54" fmla="*/ 147 w 331"/>
                  <a:gd name="T55" fmla="*/ 19 h 215"/>
                  <a:gd name="T56" fmla="*/ 135 w 331"/>
                  <a:gd name="T57" fmla="*/ 12 h 215"/>
                  <a:gd name="T58" fmla="*/ 122 w 331"/>
                  <a:gd name="T59" fmla="*/ 6 h 215"/>
                  <a:gd name="T60" fmla="*/ 107 w 331"/>
                  <a:gd name="T61" fmla="*/ 3 h 215"/>
                  <a:gd name="T62" fmla="*/ 91 w 331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1" h="215">
                    <a:moveTo>
                      <a:pt x="165" y="0"/>
                    </a:moveTo>
                    <a:lnTo>
                      <a:pt x="149" y="0"/>
                    </a:lnTo>
                    <a:lnTo>
                      <a:pt x="132" y="3"/>
                    </a:lnTo>
                    <a:lnTo>
                      <a:pt x="117" y="6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9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3" y="66"/>
                    </a:lnTo>
                    <a:lnTo>
                      <a:pt x="8" y="76"/>
                    </a:lnTo>
                    <a:lnTo>
                      <a:pt x="4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4" y="129"/>
                    </a:lnTo>
                    <a:lnTo>
                      <a:pt x="8" y="139"/>
                    </a:lnTo>
                    <a:lnTo>
                      <a:pt x="13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9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7" y="210"/>
                    </a:lnTo>
                    <a:lnTo>
                      <a:pt x="132" y="212"/>
                    </a:lnTo>
                    <a:lnTo>
                      <a:pt x="149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9" y="212"/>
                    </a:lnTo>
                    <a:lnTo>
                      <a:pt x="214" y="210"/>
                    </a:lnTo>
                    <a:lnTo>
                      <a:pt x="229" y="206"/>
                    </a:lnTo>
                    <a:lnTo>
                      <a:pt x="244" y="202"/>
                    </a:lnTo>
                    <a:lnTo>
                      <a:pt x="258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4" y="176"/>
                    </a:lnTo>
                    <a:lnTo>
                      <a:pt x="303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1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3" y="48"/>
                    </a:lnTo>
                    <a:lnTo>
                      <a:pt x="294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8" y="18"/>
                    </a:lnTo>
                    <a:lnTo>
                      <a:pt x="244" y="13"/>
                    </a:lnTo>
                    <a:lnTo>
                      <a:pt x="229" y="9"/>
                    </a:lnTo>
                    <a:lnTo>
                      <a:pt x="214" y="6"/>
                    </a:lnTo>
                    <a:lnTo>
                      <a:pt x="199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noFill/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88" name="Freeform 1357"/>
              <p:cNvSpPr>
                <a:spLocks/>
              </p:cNvSpPr>
              <p:nvPr/>
            </p:nvSpPr>
            <p:spPr bwMode="auto">
              <a:xfrm>
                <a:off x="4855" y="429"/>
                <a:ext cx="165" cy="107"/>
              </a:xfrm>
              <a:custGeom>
                <a:avLst/>
                <a:gdLst>
                  <a:gd name="T0" fmla="*/ 74 w 331"/>
                  <a:gd name="T1" fmla="*/ 0 h 215"/>
                  <a:gd name="T2" fmla="*/ 58 w 331"/>
                  <a:gd name="T3" fmla="*/ 2 h 215"/>
                  <a:gd name="T4" fmla="*/ 43 w 331"/>
                  <a:gd name="T5" fmla="*/ 6 h 215"/>
                  <a:gd name="T6" fmla="*/ 30 w 331"/>
                  <a:gd name="T7" fmla="*/ 12 h 215"/>
                  <a:gd name="T8" fmla="*/ 18 w 331"/>
                  <a:gd name="T9" fmla="*/ 19 h 215"/>
                  <a:gd name="T10" fmla="*/ 10 w 331"/>
                  <a:gd name="T11" fmla="*/ 28 h 215"/>
                  <a:gd name="T12" fmla="*/ 4 w 331"/>
                  <a:gd name="T13" fmla="*/ 38 h 215"/>
                  <a:gd name="T14" fmla="*/ 0 w 331"/>
                  <a:gd name="T15" fmla="*/ 48 h 215"/>
                  <a:gd name="T16" fmla="*/ 0 w 331"/>
                  <a:gd name="T17" fmla="*/ 59 h 215"/>
                  <a:gd name="T18" fmla="*/ 4 w 331"/>
                  <a:gd name="T19" fmla="*/ 69 h 215"/>
                  <a:gd name="T20" fmla="*/ 10 w 331"/>
                  <a:gd name="T21" fmla="*/ 79 h 215"/>
                  <a:gd name="T22" fmla="*/ 18 w 331"/>
                  <a:gd name="T23" fmla="*/ 88 h 215"/>
                  <a:gd name="T24" fmla="*/ 30 w 331"/>
                  <a:gd name="T25" fmla="*/ 95 h 215"/>
                  <a:gd name="T26" fmla="*/ 43 w 331"/>
                  <a:gd name="T27" fmla="*/ 101 h 215"/>
                  <a:gd name="T28" fmla="*/ 58 w 331"/>
                  <a:gd name="T29" fmla="*/ 104 h 215"/>
                  <a:gd name="T30" fmla="*/ 74 w 331"/>
                  <a:gd name="T31" fmla="*/ 107 h 215"/>
                  <a:gd name="T32" fmla="*/ 91 w 331"/>
                  <a:gd name="T33" fmla="*/ 107 h 215"/>
                  <a:gd name="T34" fmla="*/ 107 w 331"/>
                  <a:gd name="T35" fmla="*/ 104 h 215"/>
                  <a:gd name="T36" fmla="*/ 122 w 331"/>
                  <a:gd name="T37" fmla="*/ 101 h 215"/>
                  <a:gd name="T38" fmla="*/ 135 w 331"/>
                  <a:gd name="T39" fmla="*/ 95 h 215"/>
                  <a:gd name="T40" fmla="*/ 147 w 331"/>
                  <a:gd name="T41" fmla="*/ 88 h 215"/>
                  <a:gd name="T42" fmla="*/ 155 w 331"/>
                  <a:gd name="T43" fmla="*/ 79 h 215"/>
                  <a:gd name="T44" fmla="*/ 161 w 331"/>
                  <a:gd name="T45" fmla="*/ 69 h 215"/>
                  <a:gd name="T46" fmla="*/ 164 w 331"/>
                  <a:gd name="T47" fmla="*/ 59 h 215"/>
                  <a:gd name="T48" fmla="*/ 164 w 331"/>
                  <a:gd name="T49" fmla="*/ 48 h 215"/>
                  <a:gd name="T50" fmla="*/ 161 w 331"/>
                  <a:gd name="T51" fmla="*/ 38 h 215"/>
                  <a:gd name="T52" fmla="*/ 155 w 331"/>
                  <a:gd name="T53" fmla="*/ 28 h 215"/>
                  <a:gd name="T54" fmla="*/ 147 w 331"/>
                  <a:gd name="T55" fmla="*/ 19 h 215"/>
                  <a:gd name="T56" fmla="*/ 135 w 331"/>
                  <a:gd name="T57" fmla="*/ 12 h 215"/>
                  <a:gd name="T58" fmla="*/ 122 w 331"/>
                  <a:gd name="T59" fmla="*/ 6 h 215"/>
                  <a:gd name="T60" fmla="*/ 107 w 331"/>
                  <a:gd name="T61" fmla="*/ 2 h 215"/>
                  <a:gd name="T62" fmla="*/ 91 w 331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1" h="215">
                    <a:moveTo>
                      <a:pt x="165" y="0"/>
                    </a:moveTo>
                    <a:lnTo>
                      <a:pt x="149" y="0"/>
                    </a:lnTo>
                    <a:lnTo>
                      <a:pt x="132" y="3"/>
                    </a:lnTo>
                    <a:lnTo>
                      <a:pt x="117" y="5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9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3" y="66"/>
                    </a:lnTo>
                    <a:lnTo>
                      <a:pt x="8" y="76"/>
                    </a:lnTo>
                    <a:lnTo>
                      <a:pt x="4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4" y="129"/>
                    </a:lnTo>
                    <a:lnTo>
                      <a:pt x="8" y="139"/>
                    </a:lnTo>
                    <a:lnTo>
                      <a:pt x="13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9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7" y="209"/>
                    </a:lnTo>
                    <a:lnTo>
                      <a:pt x="132" y="212"/>
                    </a:lnTo>
                    <a:lnTo>
                      <a:pt x="149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9" y="212"/>
                    </a:lnTo>
                    <a:lnTo>
                      <a:pt x="214" y="209"/>
                    </a:lnTo>
                    <a:lnTo>
                      <a:pt x="229" y="206"/>
                    </a:lnTo>
                    <a:lnTo>
                      <a:pt x="244" y="202"/>
                    </a:lnTo>
                    <a:lnTo>
                      <a:pt x="258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4" y="176"/>
                    </a:lnTo>
                    <a:lnTo>
                      <a:pt x="303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1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3" y="48"/>
                    </a:lnTo>
                    <a:lnTo>
                      <a:pt x="294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8" y="18"/>
                    </a:lnTo>
                    <a:lnTo>
                      <a:pt x="244" y="13"/>
                    </a:lnTo>
                    <a:lnTo>
                      <a:pt x="229" y="9"/>
                    </a:lnTo>
                    <a:lnTo>
                      <a:pt x="214" y="5"/>
                    </a:lnTo>
                    <a:lnTo>
                      <a:pt x="199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noFill/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6146" name="Oval 1359"/>
            <p:cNvSpPr>
              <a:spLocks noChangeArrowheads="1"/>
            </p:cNvSpPr>
            <p:nvPr/>
          </p:nvSpPr>
          <p:spPr bwMode="auto">
            <a:xfrm>
              <a:off x="1856290" y="3076772"/>
              <a:ext cx="1136261" cy="317391"/>
            </a:xfrm>
            <a:prstGeom prst="ellipse">
              <a:avLst/>
            </a:prstGeom>
            <a:solidFill>
              <a:srgbClr val="3333CC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46147" name="Group 1360"/>
            <p:cNvGrpSpPr>
              <a:grpSpLocks/>
            </p:cNvGrpSpPr>
            <p:nvPr/>
          </p:nvGrpSpPr>
          <p:grpSpPr bwMode="auto">
            <a:xfrm>
              <a:off x="1936273" y="2694633"/>
              <a:ext cx="210748" cy="604313"/>
              <a:chOff x="4251" y="429"/>
              <a:chExt cx="166" cy="476"/>
            </a:xfrm>
          </p:grpSpPr>
          <p:sp>
            <p:nvSpPr>
              <p:cNvPr id="46357" name="Line 1361"/>
              <p:cNvSpPr>
                <a:spLocks noChangeShapeType="1"/>
              </p:cNvSpPr>
              <p:nvPr/>
            </p:nvSpPr>
            <p:spPr bwMode="auto">
              <a:xfrm>
                <a:off x="4334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8" name="Line 1362"/>
              <p:cNvSpPr>
                <a:spLocks noChangeShapeType="1"/>
              </p:cNvSpPr>
              <p:nvPr/>
            </p:nvSpPr>
            <p:spPr bwMode="auto">
              <a:xfrm>
                <a:off x="4325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9" name="Line 1363"/>
              <p:cNvSpPr>
                <a:spLocks noChangeShapeType="1"/>
              </p:cNvSpPr>
              <p:nvPr/>
            </p:nvSpPr>
            <p:spPr bwMode="auto">
              <a:xfrm>
                <a:off x="4317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0" name="Line 1364"/>
              <p:cNvSpPr>
                <a:spLocks noChangeShapeType="1"/>
              </p:cNvSpPr>
              <p:nvPr/>
            </p:nvSpPr>
            <p:spPr bwMode="auto">
              <a:xfrm>
                <a:off x="4309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1" name="Line 1365"/>
              <p:cNvSpPr>
                <a:spLocks noChangeShapeType="1"/>
              </p:cNvSpPr>
              <p:nvPr/>
            </p:nvSpPr>
            <p:spPr bwMode="auto">
              <a:xfrm>
                <a:off x="4301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2" name="Line 1366"/>
              <p:cNvSpPr>
                <a:spLocks noChangeShapeType="1"/>
              </p:cNvSpPr>
              <p:nvPr/>
            </p:nvSpPr>
            <p:spPr bwMode="auto">
              <a:xfrm>
                <a:off x="4294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3" name="Line 1367"/>
              <p:cNvSpPr>
                <a:spLocks noChangeShapeType="1"/>
              </p:cNvSpPr>
              <p:nvPr/>
            </p:nvSpPr>
            <p:spPr bwMode="auto">
              <a:xfrm>
                <a:off x="4287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4" name="Line 1368"/>
              <p:cNvSpPr>
                <a:spLocks noChangeShapeType="1"/>
              </p:cNvSpPr>
              <p:nvPr/>
            </p:nvSpPr>
            <p:spPr bwMode="auto">
              <a:xfrm>
                <a:off x="4281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5" name="Line 1369"/>
              <p:cNvSpPr>
                <a:spLocks noChangeShapeType="1"/>
              </p:cNvSpPr>
              <p:nvPr/>
            </p:nvSpPr>
            <p:spPr bwMode="auto">
              <a:xfrm>
                <a:off x="4275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6" name="Line 1370"/>
              <p:cNvSpPr>
                <a:spLocks noChangeShapeType="1"/>
              </p:cNvSpPr>
              <p:nvPr/>
            </p:nvSpPr>
            <p:spPr bwMode="auto">
              <a:xfrm>
                <a:off x="4269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7" name="Line 1371"/>
              <p:cNvSpPr>
                <a:spLocks noChangeShapeType="1"/>
              </p:cNvSpPr>
              <p:nvPr/>
            </p:nvSpPr>
            <p:spPr bwMode="auto">
              <a:xfrm>
                <a:off x="4265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8" name="Line 1372"/>
              <p:cNvSpPr>
                <a:spLocks noChangeShapeType="1"/>
              </p:cNvSpPr>
              <p:nvPr/>
            </p:nvSpPr>
            <p:spPr bwMode="auto">
              <a:xfrm>
                <a:off x="4261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69" name="Line 1373"/>
              <p:cNvSpPr>
                <a:spLocks noChangeShapeType="1"/>
              </p:cNvSpPr>
              <p:nvPr/>
            </p:nvSpPr>
            <p:spPr bwMode="auto">
              <a:xfrm>
                <a:off x="4257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0" name="Line 1374"/>
              <p:cNvSpPr>
                <a:spLocks noChangeShapeType="1"/>
              </p:cNvSpPr>
              <p:nvPr/>
            </p:nvSpPr>
            <p:spPr bwMode="auto">
              <a:xfrm>
                <a:off x="4255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1" name="Line 1375"/>
              <p:cNvSpPr>
                <a:spLocks noChangeShapeType="1"/>
              </p:cNvSpPr>
              <p:nvPr/>
            </p:nvSpPr>
            <p:spPr bwMode="auto">
              <a:xfrm>
                <a:off x="4253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2" name="Line 1376"/>
              <p:cNvSpPr>
                <a:spLocks noChangeShapeType="1"/>
              </p:cNvSpPr>
              <p:nvPr/>
            </p:nvSpPr>
            <p:spPr bwMode="auto">
              <a:xfrm>
                <a:off x="4251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3" name="Line 1377"/>
              <p:cNvSpPr>
                <a:spLocks noChangeShapeType="1"/>
              </p:cNvSpPr>
              <p:nvPr/>
            </p:nvSpPr>
            <p:spPr bwMode="auto">
              <a:xfrm>
                <a:off x="4251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4" name="Line 1378"/>
              <p:cNvSpPr>
                <a:spLocks noChangeShapeType="1"/>
              </p:cNvSpPr>
              <p:nvPr/>
            </p:nvSpPr>
            <p:spPr bwMode="auto">
              <a:xfrm>
                <a:off x="4251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5" name="Line 1379"/>
              <p:cNvSpPr>
                <a:spLocks noChangeShapeType="1"/>
              </p:cNvSpPr>
              <p:nvPr/>
            </p:nvSpPr>
            <p:spPr bwMode="auto">
              <a:xfrm>
                <a:off x="4253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6" name="Line 1380"/>
              <p:cNvSpPr>
                <a:spLocks noChangeShapeType="1"/>
              </p:cNvSpPr>
              <p:nvPr/>
            </p:nvSpPr>
            <p:spPr bwMode="auto">
              <a:xfrm>
                <a:off x="4255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7" name="Line 1381"/>
              <p:cNvSpPr>
                <a:spLocks noChangeShapeType="1"/>
              </p:cNvSpPr>
              <p:nvPr/>
            </p:nvSpPr>
            <p:spPr bwMode="auto">
              <a:xfrm>
                <a:off x="4257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8" name="Line 1382"/>
              <p:cNvSpPr>
                <a:spLocks noChangeShapeType="1"/>
              </p:cNvSpPr>
              <p:nvPr/>
            </p:nvSpPr>
            <p:spPr bwMode="auto">
              <a:xfrm>
                <a:off x="4261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79" name="Line 1383"/>
              <p:cNvSpPr>
                <a:spLocks noChangeShapeType="1"/>
              </p:cNvSpPr>
              <p:nvPr/>
            </p:nvSpPr>
            <p:spPr bwMode="auto">
              <a:xfrm>
                <a:off x="4265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0" name="Line 1384"/>
              <p:cNvSpPr>
                <a:spLocks noChangeShapeType="1"/>
              </p:cNvSpPr>
              <p:nvPr/>
            </p:nvSpPr>
            <p:spPr bwMode="auto">
              <a:xfrm>
                <a:off x="4269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1" name="Line 1385"/>
              <p:cNvSpPr>
                <a:spLocks noChangeShapeType="1"/>
              </p:cNvSpPr>
              <p:nvPr/>
            </p:nvSpPr>
            <p:spPr bwMode="auto">
              <a:xfrm>
                <a:off x="4275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2" name="Line 1386"/>
              <p:cNvSpPr>
                <a:spLocks noChangeShapeType="1"/>
              </p:cNvSpPr>
              <p:nvPr/>
            </p:nvSpPr>
            <p:spPr bwMode="auto">
              <a:xfrm>
                <a:off x="4281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3" name="Line 1387"/>
              <p:cNvSpPr>
                <a:spLocks noChangeShapeType="1"/>
              </p:cNvSpPr>
              <p:nvPr/>
            </p:nvSpPr>
            <p:spPr bwMode="auto">
              <a:xfrm>
                <a:off x="4287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4" name="Line 1388"/>
              <p:cNvSpPr>
                <a:spLocks noChangeShapeType="1"/>
              </p:cNvSpPr>
              <p:nvPr/>
            </p:nvSpPr>
            <p:spPr bwMode="auto">
              <a:xfrm>
                <a:off x="4294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5" name="Line 1389"/>
              <p:cNvSpPr>
                <a:spLocks noChangeShapeType="1"/>
              </p:cNvSpPr>
              <p:nvPr/>
            </p:nvSpPr>
            <p:spPr bwMode="auto">
              <a:xfrm>
                <a:off x="4301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6" name="Line 1390"/>
              <p:cNvSpPr>
                <a:spLocks noChangeShapeType="1"/>
              </p:cNvSpPr>
              <p:nvPr/>
            </p:nvSpPr>
            <p:spPr bwMode="auto">
              <a:xfrm>
                <a:off x="4309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7" name="Line 1391"/>
              <p:cNvSpPr>
                <a:spLocks noChangeShapeType="1"/>
              </p:cNvSpPr>
              <p:nvPr/>
            </p:nvSpPr>
            <p:spPr bwMode="auto">
              <a:xfrm>
                <a:off x="4317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8" name="Line 1392"/>
              <p:cNvSpPr>
                <a:spLocks noChangeShapeType="1"/>
              </p:cNvSpPr>
              <p:nvPr/>
            </p:nvSpPr>
            <p:spPr bwMode="auto">
              <a:xfrm>
                <a:off x="4325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89" name="Line 1393"/>
              <p:cNvSpPr>
                <a:spLocks noChangeShapeType="1"/>
              </p:cNvSpPr>
              <p:nvPr/>
            </p:nvSpPr>
            <p:spPr bwMode="auto">
              <a:xfrm>
                <a:off x="4334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0" name="Line 1394"/>
              <p:cNvSpPr>
                <a:spLocks noChangeShapeType="1"/>
              </p:cNvSpPr>
              <p:nvPr/>
            </p:nvSpPr>
            <p:spPr bwMode="auto">
              <a:xfrm>
                <a:off x="4342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1" name="Line 1395"/>
              <p:cNvSpPr>
                <a:spLocks noChangeShapeType="1"/>
              </p:cNvSpPr>
              <p:nvPr/>
            </p:nvSpPr>
            <p:spPr bwMode="auto">
              <a:xfrm>
                <a:off x="4350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2" name="Line 1396"/>
              <p:cNvSpPr>
                <a:spLocks noChangeShapeType="1"/>
              </p:cNvSpPr>
              <p:nvPr/>
            </p:nvSpPr>
            <p:spPr bwMode="auto">
              <a:xfrm>
                <a:off x="4358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3" name="Line 1397"/>
              <p:cNvSpPr>
                <a:spLocks noChangeShapeType="1"/>
              </p:cNvSpPr>
              <p:nvPr/>
            </p:nvSpPr>
            <p:spPr bwMode="auto">
              <a:xfrm>
                <a:off x="4366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4" name="Line 1398"/>
              <p:cNvSpPr>
                <a:spLocks noChangeShapeType="1"/>
              </p:cNvSpPr>
              <p:nvPr/>
            </p:nvSpPr>
            <p:spPr bwMode="auto">
              <a:xfrm>
                <a:off x="4373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5" name="Line 1399"/>
              <p:cNvSpPr>
                <a:spLocks noChangeShapeType="1"/>
              </p:cNvSpPr>
              <p:nvPr/>
            </p:nvSpPr>
            <p:spPr bwMode="auto">
              <a:xfrm>
                <a:off x="4380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6" name="Line 1400"/>
              <p:cNvSpPr>
                <a:spLocks noChangeShapeType="1"/>
              </p:cNvSpPr>
              <p:nvPr/>
            </p:nvSpPr>
            <p:spPr bwMode="auto">
              <a:xfrm>
                <a:off x="4386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7" name="Line 1401"/>
              <p:cNvSpPr>
                <a:spLocks noChangeShapeType="1"/>
              </p:cNvSpPr>
              <p:nvPr/>
            </p:nvSpPr>
            <p:spPr bwMode="auto">
              <a:xfrm>
                <a:off x="4392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8" name="Line 1402"/>
              <p:cNvSpPr>
                <a:spLocks noChangeShapeType="1"/>
              </p:cNvSpPr>
              <p:nvPr/>
            </p:nvSpPr>
            <p:spPr bwMode="auto">
              <a:xfrm>
                <a:off x="4398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99" name="Line 1403"/>
              <p:cNvSpPr>
                <a:spLocks noChangeShapeType="1"/>
              </p:cNvSpPr>
              <p:nvPr/>
            </p:nvSpPr>
            <p:spPr bwMode="auto">
              <a:xfrm>
                <a:off x="4402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0" name="Line 1404"/>
              <p:cNvSpPr>
                <a:spLocks noChangeShapeType="1"/>
              </p:cNvSpPr>
              <p:nvPr/>
            </p:nvSpPr>
            <p:spPr bwMode="auto">
              <a:xfrm>
                <a:off x="4406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1" name="Line 1405"/>
              <p:cNvSpPr>
                <a:spLocks noChangeShapeType="1"/>
              </p:cNvSpPr>
              <p:nvPr/>
            </p:nvSpPr>
            <p:spPr bwMode="auto">
              <a:xfrm>
                <a:off x="4410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2" name="Line 1406"/>
              <p:cNvSpPr>
                <a:spLocks noChangeShapeType="1"/>
              </p:cNvSpPr>
              <p:nvPr/>
            </p:nvSpPr>
            <p:spPr bwMode="auto">
              <a:xfrm>
                <a:off x="4412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3" name="Line 1407"/>
              <p:cNvSpPr>
                <a:spLocks noChangeShapeType="1"/>
              </p:cNvSpPr>
              <p:nvPr/>
            </p:nvSpPr>
            <p:spPr bwMode="auto">
              <a:xfrm>
                <a:off x="4414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4" name="Line 1408"/>
              <p:cNvSpPr>
                <a:spLocks noChangeShapeType="1"/>
              </p:cNvSpPr>
              <p:nvPr/>
            </p:nvSpPr>
            <p:spPr bwMode="auto">
              <a:xfrm>
                <a:off x="4416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5" name="Line 1409"/>
              <p:cNvSpPr>
                <a:spLocks noChangeShapeType="1"/>
              </p:cNvSpPr>
              <p:nvPr/>
            </p:nvSpPr>
            <p:spPr bwMode="auto">
              <a:xfrm>
                <a:off x="4416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6" name="Line 1410"/>
              <p:cNvSpPr>
                <a:spLocks noChangeShapeType="1"/>
              </p:cNvSpPr>
              <p:nvPr/>
            </p:nvSpPr>
            <p:spPr bwMode="auto">
              <a:xfrm>
                <a:off x="4416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7" name="Line 1411"/>
              <p:cNvSpPr>
                <a:spLocks noChangeShapeType="1"/>
              </p:cNvSpPr>
              <p:nvPr/>
            </p:nvSpPr>
            <p:spPr bwMode="auto">
              <a:xfrm>
                <a:off x="4414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8" name="Line 1412"/>
              <p:cNvSpPr>
                <a:spLocks noChangeShapeType="1"/>
              </p:cNvSpPr>
              <p:nvPr/>
            </p:nvSpPr>
            <p:spPr bwMode="auto">
              <a:xfrm>
                <a:off x="4412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09" name="Line 1413"/>
              <p:cNvSpPr>
                <a:spLocks noChangeShapeType="1"/>
              </p:cNvSpPr>
              <p:nvPr/>
            </p:nvSpPr>
            <p:spPr bwMode="auto">
              <a:xfrm>
                <a:off x="4410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0" name="Line 1414"/>
              <p:cNvSpPr>
                <a:spLocks noChangeShapeType="1"/>
              </p:cNvSpPr>
              <p:nvPr/>
            </p:nvSpPr>
            <p:spPr bwMode="auto">
              <a:xfrm>
                <a:off x="4406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1" name="Line 1415"/>
              <p:cNvSpPr>
                <a:spLocks noChangeShapeType="1"/>
              </p:cNvSpPr>
              <p:nvPr/>
            </p:nvSpPr>
            <p:spPr bwMode="auto">
              <a:xfrm>
                <a:off x="4402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2" name="Line 1416"/>
              <p:cNvSpPr>
                <a:spLocks noChangeShapeType="1"/>
              </p:cNvSpPr>
              <p:nvPr/>
            </p:nvSpPr>
            <p:spPr bwMode="auto">
              <a:xfrm>
                <a:off x="4398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3" name="Line 1417"/>
              <p:cNvSpPr>
                <a:spLocks noChangeShapeType="1"/>
              </p:cNvSpPr>
              <p:nvPr/>
            </p:nvSpPr>
            <p:spPr bwMode="auto">
              <a:xfrm>
                <a:off x="4392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4" name="Line 1418"/>
              <p:cNvSpPr>
                <a:spLocks noChangeShapeType="1"/>
              </p:cNvSpPr>
              <p:nvPr/>
            </p:nvSpPr>
            <p:spPr bwMode="auto">
              <a:xfrm>
                <a:off x="4386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5" name="Line 1419"/>
              <p:cNvSpPr>
                <a:spLocks noChangeShapeType="1"/>
              </p:cNvSpPr>
              <p:nvPr/>
            </p:nvSpPr>
            <p:spPr bwMode="auto">
              <a:xfrm>
                <a:off x="4380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6" name="Line 1420"/>
              <p:cNvSpPr>
                <a:spLocks noChangeShapeType="1"/>
              </p:cNvSpPr>
              <p:nvPr/>
            </p:nvSpPr>
            <p:spPr bwMode="auto">
              <a:xfrm>
                <a:off x="4373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7" name="Line 1421"/>
              <p:cNvSpPr>
                <a:spLocks noChangeShapeType="1"/>
              </p:cNvSpPr>
              <p:nvPr/>
            </p:nvSpPr>
            <p:spPr bwMode="auto">
              <a:xfrm>
                <a:off x="4366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8" name="Line 1422"/>
              <p:cNvSpPr>
                <a:spLocks noChangeShapeType="1"/>
              </p:cNvSpPr>
              <p:nvPr/>
            </p:nvSpPr>
            <p:spPr bwMode="auto">
              <a:xfrm>
                <a:off x="4358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19" name="Line 1423"/>
              <p:cNvSpPr>
                <a:spLocks noChangeShapeType="1"/>
              </p:cNvSpPr>
              <p:nvPr/>
            </p:nvSpPr>
            <p:spPr bwMode="auto">
              <a:xfrm>
                <a:off x="4350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0" name="Line 1424"/>
              <p:cNvSpPr>
                <a:spLocks noChangeShapeType="1"/>
              </p:cNvSpPr>
              <p:nvPr/>
            </p:nvSpPr>
            <p:spPr bwMode="auto">
              <a:xfrm>
                <a:off x="4342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1" name="Freeform 1425"/>
              <p:cNvSpPr>
                <a:spLocks/>
              </p:cNvSpPr>
              <p:nvPr/>
            </p:nvSpPr>
            <p:spPr bwMode="auto">
              <a:xfrm>
                <a:off x="4251" y="798"/>
                <a:ext cx="165" cy="107"/>
              </a:xfrm>
              <a:custGeom>
                <a:avLst/>
                <a:gdLst>
                  <a:gd name="T0" fmla="*/ 74 w 330"/>
                  <a:gd name="T1" fmla="*/ 0 h 215"/>
                  <a:gd name="T2" fmla="*/ 58 w 330"/>
                  <a:gd name="T3" fmla="*/ 3 h 215"/>
                  <a:gd name="T4" fmla="*/ 44 w 330"/>
                  <a:gd name="T5" fmla="*/ 6 h 215"/>
                  <a:gd name="T6" fmla="*/ 30 w 330"/>
                  <a:gd name="T7" fmla="*/ 12 h 215"/>
                  <a:gd name="T8" fmla="*/ 19 w 330"/>
                  <a:gd name="T9" fmla="*/ 19 h 215"/>
                  <a:gd name="T10" fmla="*/ 10 w 330"/>
                  <a:gd name="T11" fmla="*/ 28 h 215"/>
                  <a:gd name="T12" fmla="*/ 4 w 330"/>
                  <a:gd name="T13" fmla="*/ 38 h 215"/>
                  <a:gd name="T14" fmla="*/ 1 w 330"/>
                  <a:gd name="T15" fmla="*/ 48 h 215"/>
                  <a:gd name="T16" fmla="*/ 1 w 330"/>
                  <a:gd name="T17" fmla="*/ 59 h 215"/>
                  <a:gd name="T18" fmla="*/ 4 w 330"/>
                  <a:gd name="T19" fmla="*/ 69 h 215"/>
                  <a:gd name="T20" fmla="*/ 10 w 330"/>
                  <a:gd name="T21" fmla="*/ 79 h 215"/>
                  <a:gd name="T22" fmla="*/ 19 w 330"/>
                  <a:gd name="T23" fmla="*/ 88 h 215"/>
                  <a:gd name="T24" fmla="*/ 30 w 330"/>
                  <a:gd name="T25" fmla="*/ 95 h 215"/>
                  <a:gd name="T26" fmla="*/ 44 w 330"/>
                  <a:gd name="T27" fmla="*/ 101 h 215"/>
                  <a:gd name="T28" fmla="*/ 58 w 330"/>
                  <a:gd name="T29" fmla="*/ 105 h 215"/>
                  <a:gd name="T30" fmla="*/ 74 w 330"/>
                  <a:gd name="T31" fmla="*/ 107 h 215"/>
                  <a:gd name="T32" fmla="*/ 91 w 330"/>
                  <a:gd name="T33" fmla="*/ 107 h 215"/>
                  <a:gd name="T34" fmla="*/ 107 w 330"/>
                  <a:gd name="T35" fmla="*/ 105 h 215"/>
                  <a:gd name="T36" fmla="*/ 122 w 330"/>
                  <a:gd name="T37" fmla="*/ 101 h 215"/>
                  <a:gd name="T38" fmla="*/ 135 w 330"/>
                  <a:gd name="T39" fmla="*/ 95 h 215"/>
                  <a:gd name="T40" fmla="*/ 147 w 330"/>
                  <a:gd name="T41" fmla="*/ 88 h 215"/>
                  <a:gd name="T42" fmla="*/ 155 w 330"/>
                  <a:gd name="T43" fmla="*/ 79 h 215"/>
                  <a:gd name="T44" fmla="*/ 162 w 330"/>
                  <a:gd name="T45" fmla="*/ 69 h 215"/>
                  <a:gd name="T46" fmla="*/ 165 w 330"/>
                  <a:gd name="T47" fmla="*/ 59 h 215"/>
                  <a:gd name="T48" fmla="*/ 165 w 330"/>
                  <a:gd name="T49" fmla="*/ 48 h 215"/>
                  <a:gd name="T50" fmla="*/ 162 w 330"/>
                  <a:gd name="T51" fmla="*/ 38 h 215"/>
                  <a:gd name="T52" fmla="*/ 155 w 330"/>
                  <a:gd name="T53" fmla="*/ 28 h 215"/>
                  <a:gd name="T54" fmla="*/ 147 w 330"/>
                  <a:gd name="T55" fmla="*/ 19 h 215"/>
                  <a:gd name="T56" fmla="*/ 135 w 330"/>
                  <a:gd name="T57" fmla="*/ 12 h 215"/>
                  <a:gd name="T58" fmla="*/ 122 w 330"/>
                  <a:gd name="T59" fmla="*/ 6 h 215"/>
                  <a:gd name="T60" fmla="*/ 107 w 330"/>
                  <a:gd name="T61" fmla="*/ 3 h 215"/>
                  <a:gd name="T62" fmla="*/ 91 w 330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0" h="215">
                    <a:moveTo>
                      <a:pt x="165" y="0"/>
                    </a:moveTo>
                    <a:lnTo>
                      <a:pt x="148" y="0"/>
                    </a:lnTo>
                    <a:lnTo>
                      <a:pt x="132" y="3"/>
                    </a:lnTo>
                    <a:lnTo>
                      <a:pt x="116" y="6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8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2" y="66"/>
                    </a:lnTo>
                    <a:lnTo>
                      <a:pt x="7" y="76"/>
                    </a:lnTo>
                    <a:lnTo>
                      <a:pt x="3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3" y="129"/>
                    </a:lnTo>
                    <a:lnTo>
                      <a:pt x="7" y="139"/>
                    </a:lnTo>
                    <a:lnTo>
                      <a:pt x="12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8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6" y="210"/>
                    </a:lnTo>
                    <a:lnTo>
                      <a:pt x="132" y="212"/>
                    </a:lnTo>
                    <a:lnTo>
                      <a:pt x="148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8" y="212"/>
                    </a:lnTo>
                    <a:lnTo>
                      <a:pt x="214" y="210"/>
                    </a:lnTo>
                    <a:lnTo>
                      <a:pt x="229" y="206"/>
                    </a:lnTo>
                    <a:lnTo>
                      <a:pt x="243" y="202"/>
                    </a:lnTo>
                    <a:lnTo>
                      <a:pt x="257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3" y="176"/>
                    </a:lnTo>
                    <a:lnTo>
                      <a:pt x="302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0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2" y="48"/>
                    </a:lnTo>
                    <a:lnTo>
                      <a:pt x="293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7" y="18"/>
                    </a:lnTo>
                    <a:lnTo>
                      <a:pt x="243" y="13"/>
                    </a:lnTo>
                    <a:lnTo>
                      <a:pt x="229" y="9"/>
                    </a:lnTo>
                    <a:lnTo>
                      <a:pt x="214" y="6"/>
                    </a:lnTo>
                    <a:lnTo>
                      <a:pt x="198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22" name="Freeform 1426"/>
              <p:cNvSpPr>
                <a:spLocks/>
              </p:cNvSpPr>
              <p:nvPr/>
            </p:nvSpPr>
            <p:spPr bwMode="auto">
              <a:xfrm>
                <a:off x="4251" y="429"/>
                <a:ext cx="165" cy="107"/>
              </a:xfrm>
              <a:custGeom>
                <a:avLst/>
                <a:gdLst>
                  <a:gd name="T0" fmla="*/ 74 w 330"/>
                  <a:gd name="T1" fmla="*/ 0 h 215"/>
                  <a:gd name="T2" fmla="*/ 58 w 330"/>
                  <a:gd name="T3" fmla="*/ 2 h 215"/>
                  <a:gd name="T4" fmla="*/ 44 w 330"/>
                  <a:gd name="T5" fmla="*/ 6 h 215"/>
                  <a:gd name="T6" fmla="*/ 30 w 330"/>
                  <a:gd name="T7" fmla="*/ 12 h 215"/>
                  <a:gd name="T8" fmla="*/ 19 w 330"/>
                  <a:gd name="T9" fmla="*/ 19 h 215"/>
                  <a:gd name="T10" fmla="*/ 10 w 330"/>
                  <a:gd name="T11" fmla="*/ 28 h 215"/>
                  <a:gd name="T12" fmla="*/ 4 w 330"/>
                  <a:gd name="T13" fmla="*/ 38 h 215"/>
                  <a:gd name="T14" fmla="*/ 1 w 330"/>
                  <a:gd name="T15" fmla="*/ 48 h 215"/>
                  <a:gd name="T16" fmla="*/ 1 w 330"/>
                  <a:gd name="T17" fmla="*/ 59 h 215"/>
                  <a:gd name="T18" fmla="*/ 4 w 330"/>
                  <a:gd name="T19" fmla="*/ 69 h 215"/>
                  <a:gd name="T20" fmla="*/ 10 w 330"/>
                  <a:gd name="T21" fmla="*/ 79 h 215"/>
                  <a:gd name="T22" fmla="*/ 19 w 330"/>
                  <a:gd name="T23" fmla="*/ 88 h 215"/>
                  <a:gd name="T24" fmla="*/ 30 w 330"/>
                  <a:gd name="T25" fmla="*/ 95 h 215"/>
                  <a:gd name="T26" fmla="*/ 44 w 330"/>
                  <a:gd name="T27" fmla="*/ 101 h 215"/>
                  <a:gd name="T28" fmla="*/ 58 w 330"/>
                  <a:gd name="T29" fmla="*/ 104 h 215"/>
                  <a:gd name="T30" fmla="*/ 74 w 330"/>
                  <a:gd name="T31" fmla="*/ 107 h 215"/>
                  <a:gd name="T32" fmla="*/ 91 w 330"/>
                  <a:gd name="T33" fmla="*/ 107 h 215"/>
                  <a:gd name="T34" fmla="*/ 107 w 330"/>
                  <a:gd name="T35" fmla="*/ 104 h 215"/>
                  <a:gd name="T36" fmla="*/ 122 w 330"/>
                  <a:gd name="T37" fmla="*/ 101 h 215"/>
                  <a:gd name="T38" fmla="*/ 135 w 330"/>
                  <a:gd name="T39" fmla="*/ 95 h 215"/>
                  <a:gd name="T40" fmla="*/ 147 w 330"/>
                  <a:gd name="T41" fmla="*/ 88 h 215"/>
                  <a:gd name="T42" fmla="*/ 155 w 330"/>
                  <a:gd name="T43" fmla="*/ 79 h 215"/>
                  <a:gd name="T44" fmla="*/ 162 w 330"/>
                  <a:gd name="T45" fmla="*/ 69 h 215"/>
                  <a:gd name="T46" fmla="*/ 165 w 330"/>
                  <a:gd name="T47" fmla="*/ 59 h 215"/>
                  <a:gd name="T48" fmla="*/ 165 w 330"/>
                  <a:gd name="T49" fmla="*/ 48 h 215"/>
                  <a:gd name="T50" fmla="*/ 162 w 330"/>
                  <a:gd name="T51" fmla="*/ 38 h 215"/>
                  <a:gd name="T52" fmla="*/ 155 w 330"/>
                  <a:gd name="T53" fmla="*/ 28 h 215"/>
                  <a:gd name="T54" fmla="*/ 147 w 330"/>
                  <a:gd name="T55" fmla="*/ 19 h 215"/>
                  <a:gd name="T56" fmla="*/ 135 w 330"/>
                  <a:gd name="T57" fmla="*/ 12 h 215"/>
                  <a:gd name="T58" fmla="*/ 122 w 330"/>
                  <a:gd name="T59" fmla="*/ 6 h 215"/>
                  <a:gd name="T60" fmla="*/ 107 w 330"/>
                  <a:gd name="T61" fmla="*/ 2 h 215"/>
                  <a:gd name="T62" fmla="*/ 91 w 330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0" h="215">
                    <a:moveTo>
                      <a:pt x="165" y="0"/>
                    </a:moveTo>
                    <a:lnTo>
                      <a:pt x="148" y="0"/>
                    </a:lnTo>
                    <a:lnTo>
                      <a:pt x="132" y="3"/>
                    </a:lnTo>
                    <a:lnTo>
                      <a:pt x="116" y="5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8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2" y="66"/>
                    </a:lnTo>
                    <a:lnTo>
                      <a:pt x="7" y="76"/>
                    </a:lnTo>
                    <a:lnTo>
                      <a:pt x="3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3" y="129"/>
                    </a:lnTo>
                    <a:lnTo>
                      <a:pt x="7" y="139"/>
                    </a:lnTo>
                    <a:lnTo>
                      <a:pt x="12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8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6" y="209"/>
                    </a:lnTo>
                    <a:lnTo>
                      <a:pt x="132" y="212"/>
                    </a:lnTo>
                    <a:lnTo>
                      <a:pt x="148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8" y="212"/>
                    </a:lnTo>
                    <a:lnTo>
                      <a:pt x="214" y="209"/>
                    </a:lnTo>
                    <a:lnTo>
                      <a:pt x="229" y="206"/>
                    </a:lnTo>
                    <a:lnTo>
                      <a:pt x="243" y="202"/>
                    </a:lnTo>
                    <a:lnTo>
                      <a:pt x="257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3" y="176"/>
                    </a:lnTo>
                    <a:lnTo>
                      <a:pt x="302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0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2" y="48"/>
                    </a:lnTo>
                    <a:lnTo>
                      <a:pt x="293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7" y="18"/>
                    </a:lnTo>
                    <a:lnTo>
                      <a:pt x="243" y="13"/>
                    </a:lnTo>
                    <a:lnTo>
                      <a:pt x="229" y="9"/>
                    </a:lnTo>
                    <a:lnTo>
                      <a:pt x="214" y="5"/>
                    </a:lnTo>
                    <a:lnTo>
                      <a:pt x="198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6148" name="Group 1427"/>
            <p:cNvGrpSpPr>
              <a:grpSpLocks/>
            </p:cNvGrpSpPr>
            <p:nvPr/>
          </p:nvGrpSpPr>
          <p:grpSpPr bwMode="auto">
            <a:xfrm>
              <a:off x="2703090" y="2694633"/>
              <a:ext cx="210748" cy="604313"/>
              <a:chOff x="4855" y="429"/>
              <a:chExt cx="166" cy="476"/>
            </a:xfrm>
          </p:grpSpPr>
          <p:sp>
            <p:nvSpPr>
              <p:cNvPr id="46291" name="Line 1428"/>
              <p:cNvSpPr>
                <a:spLocks noChangeShapeType="1"/>
              </p:cNvSpPr>
              <p:nvPr/>
            </p:nvSpPr>
            <p:spPr bwMode="auto">
              <a:xfrm>
                <a:off x="4938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2" name="Line 1429"/>
              <p:cNvSpPr>
                <a:spLocks noChangeShapeType="1"/>
              </p:cNvSpPr>
              <p:nvPr/>
            </p:nvSpPr>
            <p:spPr bwMode="auto">
              <a:xfrm>
                <a:off x="4929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3" name="Line 1430"/>
              <p:cNvSpPr>
                <a:spLocks noChangeShapeType="1"/>
              </p:cNvSpPr>
              <p:nvPr/>
            </p:nvSpPr>
            <p:spPr bwMode="auto">
              <a:xfrm>
                <a:off x="4921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4" name="Line 1431"/>
              <p:cNvSpPr>
                <a:spLocks noChangeShapeType="1"/>
              </p:cNvSpPr>
              <p:nvPr/>
            </p:nvSpPr>
            <p:spPr bwMode="auto">
              <a:xfrm>
                <a:off x="4913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5" name="Line 1432"/>
              <p:cNvSpPr>
                <a:spLocks noChangeShapeType="1"/>
              </p:cNvSpPr>
              <p:nvPr/>
            </p:nvSpPr>
            <p:spPr bwMode="auto">
              <a:xfrm>
                <a:off x="4906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6" name="Line 1433"/>
              <p:cNvSpPr>
                <a:spLocks noChangeShapeType="1"/>
              </p:cNvSpPr>
              <p:nvPr/>
            </p:nvSpPr>
            <p:spPr bwMode="auto">
              <a:xfrm>
                <a:off x="4899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7" name="Line 1434"/>
              <p:cNvSpPr>
                <a:spLocks noChangeShapeType="1"/>
              </p:cNvSpPr>
              <p:nvPr/>
            </p:nvSpPr>
            <p:spPr bwMode="auto">
              <a:xfrm>
                <a:off x="4891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8" name="Line 1435"/>
              <p:cNvSpPr>
                <a:spLocks noChangeShapeType="1"/>
              </p:cNvSpPr>
              <p:nvPr/>
            </p:nvSpPr>
            <p:spPr bwMode="auto">
              <a:xfrm>
                <a:off x="4885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9" name="Line 1436"/>
              <p:cNvSpPr>
                <a:spLocks noChangeShapeType="1"/>
              </p:cNvSpPr>
              <p:nvPr/>
            </p:nvSpPr>
            <p:spPr bwMode="auto">
              <a:xfrm>
                <a:off x="4879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0" name="Line 1437"/>
              <p:cNvSpPr>
                <a:spLocks noChangeShapeType="1"/>
              </p:cNvSpPr>
              <p:nvPr/>
            </p:nvSpPr>
            <p:spPr bwMode="auto">
              <a:xfrm>
                <a:off x="4874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1" name="Line 1438"/>
              <p:cNvSpPr>
                <a:spLocks noChangeShapeType="1"/>
              </p:cNvSpPr>
              <p:nvPr/>
            </p:nvSpPr>
            <p:spPr bwMode="auto">
              <a:xfrm>
                <a:off x="4869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2" name="Line 1439"/>
              <p:cNvSpPr>
                <a:spLocks noChangeShapeType="1"/>
              </p:cNvSpPr>
              <p:nvPr/>
            </p:nvSpPr>
            <p:spPr bwMode="auto">
              <a:xfrm>
                <a:off x="4865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3" name="Line 1440"/>
              <p:cNvSpPr>
                <a:spLocks noChangeShapeType="1"/>
              </p:cNvSpPr>
              <p:nvPr/>
            </p:nvSpPr>
            <p:spPr bwMode="auto">
              <a:xfrm>
                <a:off x="4861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4" name="Line 1441"/>
              <p:cNvSpPr>
                <a:spLocks noChangeShapeType="1"/>
              </p:cNvSpPr>
              <p:nvPr/>
            </p:nvSpPr>
            <p:spPr bwMode="auto">
              <a:xfrm>
                <a:off x="4859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5" name="Line 1442"/>
              <p:cNvSpPr>
                <a:spLocks noChangeShapeType="1"/>
              </p:cNvSpPr>
              <p:nvPr/>
            </p:nvSpPr>
            <p:spPr bwMode="auto">
              <a:xfrm>
                <a:off x="4857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6" name="Line 1443"/>
              <p:cNvSpPr>
                <a:spLocks noChangeShapeType="1"/>
              </p:cNvSpPr>
              <p:nvPr/>
            </p:nvSpPr>
            <p:spPr bwMode="auto">
              <a:xfrm>
                <a:off x="4856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7" name="Line 1444"/>
              <p:cNvSpPr>
                <a:spLocks noChangeShapeType="1"/>
              </p:cNvSpPr>
              <p:nvPr/>
            </p:nvSpPr>
            <p:spPr bwMode="auto">
              <a:xfrm>
                <a:off x="4855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8" name="Line 1445"/>
              <p:cNvSpPr>
                <a:spLocks noChangeShapeType="1"/>
              </p:cNvSpPr>
              <p:nvPr/>
            </p:nvSpPr>
            <p:spPr bwMode="auto">
              <a:xfrm>
                <a:off x="4856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09" name="Line 1446"/>
              <p:cNvSpPr>
                <a:spLocks noChangeShapeType="1"/>
              </p:cNvSpPr>
              <p:nvPr/>
            </p:nvSpPr>
            <p:spPr bwMode="auto">
              <a:xfrm>
                <a:off x="4857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0" name="Line 1447"/>
              <p:cNvSpPr>
                <a:spLocks noChangeShapeType="1"/>
              </p:cNvSpPr>
              <p:nvPr/>
            </p:nvSpPr>
            <p:spPr bwMode="auto">
              <a:xfrm>
                <a:off x="4859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1" name="Line 1448"/>
              <p:cNvSpPr>
                <a:spLocks noChangeShapeType="1"/>
              </p:cNvSpPr>
              <p:nvPr/>
            </p:nvSpPr>
            <p:spPr bwMode="auto">
              <a:xfrm>
                <a:off x="4861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2" name="Line 1449"/>
              <p:cNvSpPr>
                <a:spLocks noChangeShapeType="1"/>
              </p:cNvSpPr>
              <p:nvPr/>
            </p:nvSpPr>
            <p:spPr bwMode="auto">
              <a:xfrm>
                <a:off x="4865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3" name="Line 1450"/>
              <p:cNvSpPr>
                <a:spLocks noChangeShapeType="1"/>
              </p:cNvSpPr>
              <p:nvPr/>
            </p:nvSpPr>
            <p:spPr bwMode="auto">
              <a:xfrm>
                <a:off x="4869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4" name="Line 1451"/>
              <p:cNvSpPr>
                <a:spLocks noChangeShapeType="1"/>
              </p:cNvSpPr>
              <p:nvPr/>
            </p:nvSpPr>
            <p:spPr bwMode="auto">
              <a:xfrm>
                <a:off x="4874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5" name="Line 1452"/>
              <p:cNvSpPr>
                <a:spLocks noChangeShapeType="1"/>
              </p:cNvSpPr>
              <p:nvPr/>
            </p:nvSpPr>
            <p:spPr bwMode="auto">
              <a:xfrm>
                <a:off x="4879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6" name="Line 1453"/>
              <p:cNvSpPr>
                <a:spLocks noChangeShapeType="1"/>
              </p:cNvSpPr>
              <p:nvPr/>
            </p:nvSpPr>
            <p:spPr bwMode="auto">
              <a:xfrm>
                <a:off x="4885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7" name="Line 1454"/>
              <p:cNvSpPr>
                <a:spLocks noChangeShapeType="1"/>
              </p:cNvSpPr>
              <p:nvPr/>
            </p:nvSpPr>
            <p:spPr bwMode="auto">
              <a:xfrm>
                <a:off x="4891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8" name="Line 1455"/>
              <p:cNvSpPr>
                <a:spLocks noChangeShapeType="1"/>
              </p:cNvSpPr>
              <p:nvPr/>
            </p:nvSpPr>
            <p:spPr bwMode="auto">
              <a:xfrm>
                <a:off x="4899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19" name="Line 1456"/>
              <p:cNvSpPr>
                <a:spLocks noChangeShapeType="1"/>
              </p:cNvSpPr>
              <p:nvPr/>
            </p:nvSpPr>
            <p:spPr bwMode="auto">
              <a:xfrm>
                <a:off x="4906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0" name="Line 1457"/>
              <p:cNvSpPr>
                <a:spLocks noChangeShapeType="1"/>
              </p:cNvSpPr>
              <p:nvPr/>
            </p:nvSpPr>
            <p:spPr bwMode="auto">
              <a:xfrm>
                <a:off x="4913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1" name="Line 1458"/>
              <p:cNvSpPr>
                <a:spLocks noChangeShapeType="1"/>
              </p:cNvSpPr>
              <p:nvPr/>
            </p:nvSpPr>
            <p:spPr bwMode="auto">
              <a:xfrm>
                <a:off x="4921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2" name="Line 1459"/>
              <p:cNvSpPr>
                <a:spLocks noChangeShapeType="1"/>
              </p:cNvSpPr>
              <p:nvPr/>
            </p:nvSpPr>
            <p:spPr bwMode="auto">
              <a:xfrm>
                <a:off x="4929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3" name="Line 1460"/>
              <p:cNvSpPr>
                <a:spLocks noChangeShapeType="1"/>
              </p:cNvSpPr>
              <p:nvPr/>
            </p:nvSpPr>
            <p:spPr bwMode="auto">
              <a:xfrm>
                <a:off x="4938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4" name="Line 1461"/>
              <p:cNvSpPr>
                <a:spLocks noChangeShapeType="1"/>
              </p:cNvSpPr>
              <p:nvPr/>
            </p:nvSpPr>
            <p:spPr bwMode="auto">
              <a:xfrm>
                <a:off x="4946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5" name="Line 1462"/>
              <p:cNvSpPr>
                <a:spLocks noChangeShapeType="1"/>
              </p:cNvSpPr>
              <p:nvPr/>
            </p:nvSpPr>
            <p:spPr bwMode="auto">
              <a:xfrm>
                <a:off x="4954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6" name="Line 1463"/>
              <p:cNvSpPr>
                <a:spLocks noChangeShapeType="1"/>
              </p:cNvSpPr>
              <p:nvPr/>
            </p:nvSpPr>
            <p:spPr bwMode="auto">
              <a:xfrm>
                <a:off x="4962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7" name="Line 1464"/>
              <p:cNvSpPr>
                <a:spLocks noChangeShapeType="1"/>
              </p:cNvSpPr>
              <p:nvPr/>
            </p:nvSpPr>
            <p:spPr bwMode="auto">
              <a:xfrm>
                <a:off x="4970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8" name="Line 1465"/>
              <p:cNvSpPr>
                <a:spLocks noChangeShapeType="1"/>
              </p:cNvSpPr>
              <p:nvPr/>
            </p:nvSpPr>
            <p:spPr bwMode="auto">
              <a:xfrm>
                <a:off x="4977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29" name="Line 1466"/>
              <p:cNvSpPr>
                <a:spLocks noChangeShapeType="1"/>
              </p:cNvSpPr>
              <p:nvPr/>
            </p:nvSpPr>
            <p:spPr bwMode="auto">
              <a:xfrm>
                <a:off x="4984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0" name="Line 1467"/>
              <p:cNvSpPr>
                <a:spLocks noChangeShapeType="1"/>
              </p:cNvSpPr>
              <p:nvPr/>
            </p:nvSpPr>
            <p:spPr bwMode="auto">
              <a:xfrm>
                <a:off x="4990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1" name="Line 1468"/>
              <p:cNvSpPr>
                <a:spLocks noChangeShapeType="1"/>
              </p:cNvSpPr>
              <p:nvPr/>
            </p:nvSpPr>
            <p:spPr bwMode="auto">
              <a:xfrm>
                <a:off x="4996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2" name="Line 1469"/>
              <p:cNvSpPr>
                <a:spLocks noChangeShapeType="1"/>
              </p:cNvSpPr>
              <p:nvPr/>
            </p:nvSpPr>
            <p:spPr bwMode="auto">
              <a:xfrm>
                <a:off x="5002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3" name="Line 1470"/>
              <p:cNvSpPr>
                <a:spLocks noChangeShapeType="1"/>
              </p:cNvSpPr>
              <p:nvPr/>
            </p:nvSpPr>
            <p:spPr bwMode="auto">
              <a:xfrm>
                <a:off x="5006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4" name="Line 1471"/>
              <p:cNvSpPr>
                <a:spLocks noChangeShapeType="1"/>
              </p:cNvSpPr>
              <p:nvPr/>
            </p:nvSpPr>
            <p:spPr bwMode="auto">
              <a:xfrm>
                <a:off x="5010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5" name="Line 1472"/>
              <p:cNvSpPr>
                <a:spLocks noChangeShapeType="1"/>
              </p:cNvSpPr>
              <p:nvPr/>
            </p:nvSpPr>
            <p:spPr bwMode="auto">
              <a:xfrm>
                <a:off x="5014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6" name="Line 1473"/>
              <p:cNvSpPr>
                <a:spLocks noChangeShapeType="1"/>
              </p:cNvSpPr>
              <p:nvPr/>
            </p:nvSpPr>
            <p:spPr bwMode="auto">
              <a:xfrm>
                <a:off x="5017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7" name="Line 1474"/>
              <p:cNvSpPr>
                <a:spLocks noChangeShapeType="1"/>
              </p:cNvSpPr>
              <p:nvPr/>
            </p:nvSpPr>
            <p:spPr bwMode="auto">
              <a:xfrm>
                <a:off x="5018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8" name="Line 1475"/>
              <p:cNvSpPr>
                <a:spLocks noChangeShapeType="1"/>
              </p:cNvSpPr>
              <p:nvPr/>
            </p:nvSpPr>
            <p:spPr bwMode="auto">
              <a:xfrm>
                <a:off x="5020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39" name="Line 1476"/>
              <p:cNvSpPr>
                <a:spLocks noChangeShapeType="1"/>
              </p:cNvSpPr>
              <p:nvPr/>
            </p:nvSpPr>
            <p:spPr bwMode="auto">
              <a:xfrm>
                <a:off x="5020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0" name="Line 1477"/>
              <p:cNvSpPr>
                <a:spLocks noChangeShapeType="1"/>
              </p:cNvSpPr>
              <p:nvPr/>
            </p:nvSpPr>
            <p:spPr bwMode="auto">
              <a:xfrm>
                <a:off x="5020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1" name="Line 1478"/>
              <p:cNvSpPr>
                <a:spLocks noChangeShapeType="1"/>
              </p:cNvSpPr>
              <p:nvPr/>
            </p:nvSpPr>
            <p:spPr bwMode="auto">
              <a:xfrm>
                <a:off x="5018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2" name="Line 1479"/>
              <p:cNvSpPr>
                <a:spLocks noChangeShapeType="1"/>
              </p:cNvSpPr>
              <p:nvPr/>
            </p:nvSpPr>
            <p:spPr bwMode="auto">
              <a:xfrm>
                <a:off x="5017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3" name="Line 1480"/>
              <p:cNvSpPr>
                <a:spLocks noChangeShapeType="1"/>
              </p:cNvSpPr>
              <p:nvPr/>
            </p:nvSpPr>
            <p:spPr bwMode="auto">
              <a:xfrm>
                <a:off x="5014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4" name="Line 1481"/>
              <p:cNvSpPr>
                <a:spLocks noChangeShapeType="1"/>
              </p:cNvSpPr>
              <p:nvPr/>
            </p:nvSpPr>
            <p:spPr bwMode="auto">
              <a:xfrm>
                <a:off x="5010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5" name="Line 1482"/>
              <p:cNvSpPr>
                <a:spLocks noChangeShapeType="1"/>
              </p:cNvSpPr>
              <p:nvPr/>
            </p:nvSpPr>
            <p:spPr bwMode="auto">
              <a:xfrm>
                <a:off x="5006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6" name="Line 1483"/>
              <p:cNvSpPr>
                <a:spLocks noChangeShapeType="1"/>
              </p:cNvSpPr>
              <p:nvPr/>
            </p:nvSpPr>
            <p:spPr bwMode="auto">
              <a:xfrm>
                <a:off x="5002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7" name="Line 1484"/>
              <p:cNvSpPr>
                <a:spLocks noChangeShapeType="1"/>
              </p:cNvSpPr>
              <p:nvPr/>
            </p:nvSpPr>
            <p:spPr bwMode="auto">
              <a:xfrm>
                <a:off x="4996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8" name="Line 1485"/>
              <p:cNvSpPr>
                <a:spLocks noChangeShapeType="1"/>
              </p:cNvSpPr>
              <p:nvPr/>
            </p:nvSpPr>
            <p:spPr bwMode="auto">
              <a:xfrm>
                <a:off x="4990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49" name="Line 1486"/>
              <p:cNvSpPr>
                <a:spLocks noChangeShapeType="1"/>
              </p:cNvSpPr>
              <p:nvPr/>
            </p:nvSpPr>
            <p:spPr bwMode="auto">
              <a:xfrm>
                <a:off x="4984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0" name="Line 1487"/>
              <p:cNvSpPr>
                <a:spLocks noChangeShapeType="1"/>
              </p:cNvSpPr>
              <p:nvPr/>
            </p:nvSpPr>
            <p:spPr bwMode="auto">
              <a:xfrm>
                <a:off x="4977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1" name="Line 1488"/>
              <p:cNvSpPr>
                <a:spLocks noChangeShapeType="1"/>
              </p:cNvSpPr>
              <p:nvPr/>
            </p:nvSpPr>
            <p:spPr bwMode="auto">
              <a:xfrm>
                <a:off x="4970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2" name="Line 1489"/>
              <p:cNvSpPr>
                <a:spLocks noChangeShapeType="1"/>
              </p:cNvSpPr>
              <p:nvPr/>
            </p:nvSpPr>
            <p:spPr bwMode="auto">
              <a:xfrm>
                <a:off x="4962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3" name="Line 1490"/>
              <p:cNvSpPr>
                <a:spLocks noChangeShapeType="1"/>
              </p:cNvSpPr>
              <p:nvPr/>
            </p:nvSpPr>
            <p:spPr bwMode="auto">
              <a:xfrm>
                <a:off x="4954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4" name="Line 1491"/>
              <p:cNvSpPr>
                <a:spLocks noChangeShapeType="1"/>
              </p:cNvSpPr>
              <p:nvPr/>
            </p:nvSpPr>
            <p:spPr bwMode="auto">
              <a:xfrm>
                <a:off x="4946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5" name="Freeform 1492"/>
              <p:cNvSpPr>
                <a:spLocks/>
              </p:cNvSpPr>
              <p:nvPr/>
            </p:nvSpPr>
            <p:spPr bwMode="auto">
              <a:xfrm>
                <a:off x="4855" y="798"/>
                <a:ext cx="165" cy="107"/>
              </a:xfrm>
              <a:custGeom>
                <a:avLst/>
                <a:gdLst>
                  <a:gd name="T0" fmla="*/ 74 w 331"/>
                  <a:gd name="T1" fmla="*/ 0 h 215"/>
                  <a:gd name="T2" fmla="*/ 58 w 331"/>
                  <a:gd name="T3" fmla="*/ 3 h 215"/>
                  <a:gd name="T4" fmla="*/ 43 w 331"/>
                  <a:gd name="T5" fmla="*/ 6 h 215"/>
                  <a:gd name="T6" fmla="*/ 30 w 331"/>
                  <a:gd name="T7" fmla="*/ 12 h 215"/>
                  <a:gd name="T8" fmla="*/ 18 w 331"/>
                  <a:gd name="T9" fmla="*/ 19 h 215"/>
                  <a:gd name="T10" fmla="*/ 10 w 331"/>
                  <a:gd name="T11" fmla="*/ 28 h 215"/>
                  <a:gd name="T12" fmla="*/ 4 w 331"/>
                  <a:gd name="T13" fmla="*/ 38 h 215"/>
                  <a:gd name="T14" fmla="*/ 0 w 331"/>
                  <a:gd name="T15" fmla="*/ 48 h 215"/>
                  <a:gd name="T16" fmla="*/ 0 w 331"/>
                  <a:gd name="T17" fmla="*/ 59 h 215"/>
                  <a:gd name="T18" fmla="*/ 4 w 331"/>
                  <a:gd name="T19" fmla="*/ 69 h 215"/>
                  <a:gd name="T20" fmla="*/ 10 w 331"/>
                  <a:gd name="T21" fmla="*/ 79 h 215"/>
                  <a:gd name="T22" fmla="*/ 18 w 331"/>
                  <a:gd name="T23" fmla="*/ 88 h 215"/>
                  <a:gd name="T24" fmla="*/ 30 w 331"/>
                  <a:gd name="T25" fmla="*/ 95 h 215"/>
                  <a:gd name="T26" fmla="*/ 43 w 331"/>
                  <a:gd name="T27" fmla="*/ 101 h 215"/>
                  <a:gd name="T28" fmla="*/ 58 w 331"/>
                  <a:gd name="T29" fmla="*/ 105 h 215"/>
                  <a:gd name="T30" fmla="*/ 74 w 331"/>
                  <a:gd name="T31" fmla="*/ 107 h 215"/>
                  <a:gd name="T32" fmla="*/ 91 w 331"/>
                  <a:gd name="T33" fmla="*/ 107 h 215"/>
                  <a:gd name="T34" fmla="*/ 107 w 331"/>
                  <a:gd name="T35" fmla="*/ 105 h 215"/>
                  <a:gd name="T36" fmla="*/ 122 w 331"/>
                  <a:gd name="T37" fmla="*/ 101 h 215"/>
                  <a:gd name="T38" fmla="*/ 135 w 331"/>
                  <a:gd name="T39" fmla="*/ 95 h 215"/>
                  <a:gd name="T40" fmla="*/ 147 w 331"/>
                  <a:gd name="T41" fmla="*/ 88 h 215"/>
                  <a:gd name="T42" fmla="*/ 155 w 331"/>
                  <a:gd name="T43" fmla="*/ 79 h 215"/>
                  <a:gd name="T44" fmla="*/ 161 w 331"/>
                  <a:gd name="T45" fmla="*/ 69 h 215"/>
                  <a:gd name="T46" fmla="*/ 164 w 331"/>
                  <a:gd name="T47" fmla="*/ 59 h 215"/>
                  <a:gd name="T48" fmla="*/ 164 w 331"/>
                  <a:gd name="T49" fmla="*/ 48 h 215"/>
                  <a:gd name="T50" fmla="*/ 161 w 331"/>
                  <a:gd name="T51" fmla="*/ 38 h 215"/>
                  <a:gd name="T52" fmla="*/ 155 w 331"/>
                  <a:gd name="T53" fmla="*/ 28 h 215"/>
                  <a:gd name="T54" fmla="*/ 147 w 331"/>
                  <a:gd name="T55" fmla="*/ 19 h 215"/>
                  <a:gd name="T56" fmla="*/ 135 w 331"/>
                  <a:gd name="T57" fmla="*/ 12 h 215"/>
                  <a:gd name="T58" fmla="*/ 122 w 331"/>
                  <a:gd name="T59" fmla="*/ 6 h 215"/>
                  <a:gd name="T60" fmla="*/ 107 w 331"/>
                  <a:gd name="T61" fmla="*/ 3 h 215"/>
                  <a:gd name="T62" fmla="*/ 91 w 331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1" h="215">
                    <a:moveTo>
                      <a:pt x="165" y="0"/>
                    </a:moveTo>
                    <a:lnTo>
                      <a:pt x="149" y="0"/>
                    </a:lnTo>
                    <a:lnTo>
                      <a:pt x="132" y="3"/>
                    </a:lnTo>
                    <a:lnTo>
                      <a:pt x="117" y="6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9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3" y="66"/>
                    </a:lnTo>
                    <a:lnTo>
                      <a:pt x="8" y="76"/>
                    </a:lnTo>
                    <a:lnTo>
                      <a:pt x="4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4" y="129"/>
                    </a:lnTo>
                    <a:lnTo>
                      <a:pt x="8" y="139"/>
                    </a:lnTo>
                    <a:lnTo>
                      <a:pt x="13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9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7" y="210"/>
                    </a:lnTo>
                    <a:lnTo>
                      <a:pt x="132" y="212"/>
                    </a:lnTo>
                    <a:lnTo>
                      <a:pt x="149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9" y="212"/>
                    </a:lnTo>
                    <a:lnTo>
                      <a:pt x="214" y="210"/>
                    </a:lnTo>
                    <a:lnTo>
                      <a:pt x="229" y="206"/>
                    </a:lnTo>
                    <a:lnTo>
                      <a:pt x="244" y="202"/>
                    </a:lnTo>
                    <a:lnTo>
                      <a:pt x="258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4" y="176"/>
                    </a:lnTo>
                    <a:lnTo>
                      <a:pt x="303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1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3" y="48"/>
                    </a:lnTo>
                    <a:lnTo>
                      <a:pt x="294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8" y="18"/>
                    </a:lnTo>
                    <a:lnTo>
                      <a:pt x="244" y="13"/>
                    </a:lnTo>
                    <a:lnTo>
                      <a:pt x="229" y="9"/>
                    </a:lnTo>
                    <a:lnTo>
                      <a:pt x="214" y="6"/>
                    </a:lnTo>
                    <a:lnTo>
                      <a:pt x="199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56" name="Freeform 1493"/>
              <p:cNvSpPr>
                <a:spLocks/>
              </p:cNvSpPr>
              <p:nvPr/>
            </p:nvSpPr>
            <p:spPr bwMode="auto">
              <a:xfrm>
                <a:off x="4855" y="429"/>
                <a:ext cx="165" cy="107"/>
              </a:xfrm>
              <a:custGeom>
                <a:avLst/>
                <a:gdLst>
                  <a:gd name="T0" fmla="*/ 74 w 331"/>
                  <a:gd name="T1" fmla="*/ 0 h 215"/>
                  <a:gd name="T2" fmla="*/ 58 w 331"/>
                  <a:gd name="T3" fmla="*/ 2 h 215"/>
                  <a:gd name="T4" fmla="*/ 43 w 331"/>
                  <a:gd name="T5" fmla="*/ 6 h 215"/>
                  <a:gd name="T6" fmla="*/ 30 w 331"/>
                  <a:gd name="T7" fmla="*/ 12 h 215"/>
                  <a:gd name="T8" fmla="*/ 18 w 331"/>
                  <a:gd name="T9" fmla="*/ 19 h 215"/>
                  <a:gd name="T10" fmla="*/ 10 w 331"/>
                  <a:gd name="T11" fmla="*/ 28 h 215"/>
                  <a:gd name="T12" fmla="*/ 4 w 331"/>
                  <a:gd name="T13" fmla="*/ 38 h 215"/>
                  <a:gd name="T14" fmla="*/ 0 w 331"/>
                  <a:gd name="T15" fmla="*/ 48 h 215"/>
                  <a:gd name="T16" fmla="*/ 0 w 331"/>
                  <a:gd name="T17" fmla="*/ 59 h 215"/>
                  <a:gd name="T18" fmla="*/ 4 w 331"/>
                  <a:gd name="T19" fmla="*/ 69 h 215"/>
                  <a:gd name="T20" fmla="*/ 10 w 331"/>
                  <a:gd name="T21" fmla="*/ 79 h 215"/>
                  <a:gd name="T22" fmla="*/ 18 w 331"/>
                  <a:gd name="T23" fmla="*/ 88 h 215"/>
                  <a:gd name="T24" fmla="*/ 30 w 331"/>
                  <a:gd name="T25" fmla="*/ 95 h 215"/>
                  <a:gd name="T26" fmla="*/ 43 w 331"/>
                  <a:gd name="T27" fmla="*/ 101 h 215"/>
                  <a:gd name="T28" fmla="*/ 58 w 331"/>
                  <a:gd name="T29" fmla="*/ 104 h 215"/>
                  <a:gd name="T30" fmla="*/ 74 w 331"/>
                  <a:gd name="T31" fmla="*/ 107 h 215"/>
                  <a:gd name="T32" fmla="*/ 91 w 331"/>
                  <a:gd name="T33" fmla="*/ 107 h 215"/>
                  <a:gd name="T34" fmla="*/ 107 w 331"/>
                  <a:gd name="T35" fmla="*/ 104 h 215"/>
                  <a:gd name="T36" fmla="*/ 122 w 331"/>
                  <a:gd name="T37" fmla="*/ 101 h 215"/>
                  <a:gd name="T38" fmla="*/ 135 w 331"/>
                  <a:gd name="T39" fmla="*/ 95 h 215"/>
                  <a:gd name="T40" fmla="*/ 147 w 331"/>
                  <a:gd name="T41" fmla="*/ 88 h 215"/>
                  <a:gd name="T42" fmla="*/ 155 w 331"/>
                  <a:gd name="T43" fmla="*/ 79 h 215"/>
                  <a:gd name="T44" fmla="*/ 161 w 331"/>
                  <a:gd name="T45" fmla="*/ 69 h 215"/>
                  <a:gd name="T46" fmla="*/ 164 w 331"/>
                  <a:gd name="T47" fmla="*/ 59 h 215"/>
                  <a:gd name="T48" fmla="*/ 164 w 331"/>
                  <a:gd name="T49" fmla="*/ 48 h 215"/>
                  <a:gd name="T50" fmla="*/ 161 w 331"/>
                  <a:gd name="T51" fmla="*/ 38 h 215"/>
                  <a:gd name="T52" fmla="*/ 155 w 331"/>
                  <a:gd name="T53" fmla="*/ 28 h 215"/>
                  <a:gd name="T54" fmla="*/ 147 w 331"/>
                  <a:gd name="T55" fmla="*/ 19 h 215"/>
                  <a:gd name="T56" fmla="*/ 135 w 331"/>
                  <a:gd name="T57" fmla="*/ 12 h 215"/>
                  <a:gd name="T58" fmla="*/ 122 w 331"/>
                  <a:gd name="T59" fmla="*/ 6 h 215"/>
                  <a:gd name="T60" fmla="*/ 107 w 331"/>
                  <a:gd name="T61" fmla="*/ 2 h 215"/>
                  <a:gd name="T62" fmla="*/ 91 w 331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1" h="215">
                    <a:moveTo>
                      <a:pt x="165" y="0"/>
                    </a:moveTo>
                    <a:lnTo>
                      <a:pt x="149" y="0"/>
                    </a:lnTo>
                    <a:lnTo>
                      <a:pt x="132" y="3"/>
                    </a:lnTo>
                    <a:lnTo>
                      <a:pt x="117" y="5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9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3" y="66"/>
                    </a:lnTo>
                    <a:lnTo>
                      <a:pt x="8" y="76"/>
                    </a:lnTo>
                    <a:lnTo>
                      <a:pt x="4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4" y="129"/>
                    </a:lnTo>
                    <a:lnTo>
                      <a:pt x="8" y="139"/>
                    </a:lnTo>
                    <a:lnTo>
                      <a:pt x="13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9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7" y="209"/>
                    </a:lnTo>
                    <a:lnTo>
                      <a:pt x="132" y="212"/>
                    </a:lnTo>
                    <a:lnTo>
                      <a:pt x="149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9" y="212"/>
                    </a:lnTo>
                    <a:lnTo>
                      <a:pt x="214" y="209"/>
                    </a:lnTo>
                    <a:lnTo>
                      <a:pt x="229" y="206"/>
                    </a:lnTo>
                    <a:lnTo>
                      <a:pt x="244" y="202"/>
                    </a:lnTo>
                    <a:lnTo>
                      <a:pt x="258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4" y="176"/>
                    </a:lnTo>
                    <a:lnTo>
                      <a:pt x="303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1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3" y="48"/>
                    </a:lnTo>
                    <a:lnTo>
                      <a:pt x="294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8" y="18"/>
                    </a:lnTo>
                    <a:lnTo>
                      <a:pt x="244" y="13"/>
                    </a:lnTo>
                    <a:lnTo>
                      <a:pt x="229" y="9"/>
                    </a:lnTo>
                    <a:lnTo>
                      <a:pt x="214" y="5"/>
                    </a:lnTo>
                    <a:lnTo>
                      <a:pt x="199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6149" name="Group 1565"/>
            <p:cNvGrpSpPr>
              <a:grpSpLocks/>
            </p:cNvGrpSpPr>
            <p:nvPr/>
          </p:nvGrpSpPr>
          <p:grpSpPr bwMode="auto">
            <a:xfrm>
              <a:off x="607038" y="2339154"/>
              <a:ext cx="210748" cy="604313"/>
              <a:chOff x="4251" y="429"/>
              <a:chExt cx="166" cy="476"/>
            </a:xfrm>
          </p:grpSpPr>
          <p:sp>
            <p:nvSpPr>
              <p:cNvPr id="46225" name="Line 1566"/>
              <p:cNvSpPr>
                <a:spLocks noChangeShapeType="1"/>
              </p:cNvSpPr>
              <p:nvPr/>
            </p:nvSpPr>
            <p:spPr bwMode="auto">
              <a:xfrm>
                <a:off x="4334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6" name="Line 1567"/>
              <p:cNvSpPr>
                <a:spLocks noChangeShapeType="1"/>
              </p:cNvSpPr>
              <p:nvPr/>
            </p:nvSpPr>
            <p:spPr bwMode="auto">
              <a:xfrm>
                <a:off x="4325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7" name="Line 1568"/>
              <p:cNvSpPr>
                <a:spLocks noChangeShapeType="1"/>
              </p:cNvSpPr>
              <p:nvPr/>
            </p:nvSpPr>
            <p:spPr bwMode="auto">
              <a:xfrm>
                <a:off x="4317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8" name="Line 1569"/>
              <p:cNvSpPr>
                <a:spLocks noChangeShapeType="1"/>
              </p:cNvSpPr>
              <p:nvPr/>
            </p:nvSpPr>
            <p:spPr bwMode="auto">
              <a:xfrm>
                <a:off x="4309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9" name="Line 1570"/>
              <p:cNvSpPr>
                <a:spLocks noChangeShapeType="1"/>
              </p:cNvSpPr>
              <p:nvPr/>
            </p:nvSpPr>
            <p:spPr bwMode="auto">
              <a:xfrm>
                <a:off x="4301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0" name="Line 1571"/>
              <p:cNvSpPr>
                <a:spLocks noChangeShapeType="1"/>
              </p:cNvSpPr>
              <p:nvPr/>
            </p:nvSpPr>
            <p:spPr bwMode="auto">
              <a:xfrm>
                <a:off x="4294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1" name="Line 1572"/>
              <p:cNvSpPr>
                <a:spLocks noChangeShapeType="1"/>
              </p:cNvSpPr>
              <p:nvPr/>
            </p:nvSpPr>
            <p:spPr bwMode="auto">
              <a:xfrm>
                <a:off x="4287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2" name="Line 1573"/>
              <p:cNvSpPr>
                <a:spLocks noChangeShapeType="1"/>
              </p:cNvSpPr>
              <p:nvPr/>
            </p:nvSpPr>
            <p:spPr bwMode="auto">
              <a:xfrm>
                <a:off x="4281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3" name="Line 1574"/>
              <p:cNvSpPr>
                <a:spLocks noChangeShapeType="1"/>
              </p:cNvSpPr>
              <p:nvPr/>
            </p:nvSpPr>
            <p:spPr bwMode="auto">
              <a:xfrm>
                <a:off x="4275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4" name="Line 1575"/>
              <p:cNvSpPr>
                <a:spLocks noChangeShapeType="1"/>
              </p:cNvSpPr>
              <p:nvPr/>
            </p:nvSpPr>
            <p:spPr bwMode="auto">
              <a:xfrm>
                <a:off x="4269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5" name="Line 1576"/>
              <p:cNvSpPr>
                <a:spLocks noChangeShapeType="1"/>
              </p:cNvSpPr>
              <p:nvPr/>
            </p:nvSpPr>
            <p:spPr bwMode="auto">
              <a:xfrm>
                <a:off x="4265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6" name="Line 1577"/>
              <p:cNvSpPr>
                <a:spLocks noChangeShapeType="1"/>
              </p:cNvSpPr>
              <p:nvPr/>
            </p:nvSpPr>
            <p:spPr bwMode="auto">
              <a:xfrm>
                <a:off x="4261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7" name="Line 1578"/>
              <p:cNvSpPr>
                <a:spLocks noChangeShapeType="1"/>
              </p:cNvSpPr>
              <p:nvPr/>
            </p:nvSpPr>
            <p:spPr bwMode="auto">
              <a:xfrm>
                <a:off x="4257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8" name="Line 1579"/>
              <p:cNvSpPr>
                <a:spLocks noChangeShapeType="1"/>
              </p:cNvSpPr>
              <p:nvPr/>
            </p:nvSpPr>
            <p:spPr bwMode="auto">
              <a:xfrm>
                <a:off x="4255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39" name="Line 1580"/>
              <p:cNvSpPr>
                <a:spLocks noChangeShapeType="1"/>
              </p:cNvSpPr>
              <p:nvPr/>
            </p:nvSpPr>
            <p:spPr bwMode="auto">
              <a:xfrm>
                <a:off x="4253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0" name="Line 1581"/>
              <p:cNvSpPr>
                <a:spLocks noChangeShapeType="1"/>
              </p:cNvSpPr>
              <p:nvPr/>
            </p:nvSpPr>
            <p:spPr bwMode="auto">
              <a:xfrm>
                <a:off x="4251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1" name="Line 1582"/>
              <p:cNvSpPr>
                <a:spLocks noChangeShapeType="1"/>
              </p:cNvSpPr>
              <p:nvPr/>
            </p:nvSpPr>
            <p:spPr bwMode="auto">
              <a:xfrm>
                <a:off x="4251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2" name="Line 1583"/>
              <p:cNvSpPr>
                <a:spLocks noChangeShapeType="1"/>
              </p:cNvSpPr>
              <p:nvPr/>
            </p:nvSpPr>
            <p:spPr bwMode="auto">
              <a:xfrm>
                <a:off x="4251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3" name="Line 1584"/>
              <p:cNvSpPr>
                <a:spLocks noChangeShapeType="1"/>
              </p:cNvSpPr>
              <p:nvPr/>
            </p:nvSpPr>
            <p:spPr bwMode="auto">
              <a:xfrm>
                <a:off x="4253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4" name="Line 1585"/>
              <p:cNvSpPr>
                <a:spLocks noChangeShapeType="1"/>
              </p:cNvSpPr>
              <p:nvPr/>
            </p:nvSpPr>
            <p:spPr bwMode="auto">
              <a:xfrm>
                <a:off x="4255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5" name="Line 1586"/>
              <p:cNvSpPr>
                <a:spLocks noChangeShapeType="1"/>
              </p:cNvSpPr>
              <p:nvPr/>
            </p:nvSpPr>
            <p:spPr bwMode="auto">
              <a:xfrm>
                <a:off x="4257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6" name="Line 1587"/>
              <p:cNvSpPr>
                <a:spLocks noChangeShapeType="1"/>
              </p:cNvSpPr>
              <p:nvPr/>
            </p:nvSpPr>
            <p:spPr bwMode="auto">
              <a:xfrm>
                <a:off x="4261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7" name="Line 1588"/>
              <p:cNvSpPr>
                <a:spLocks noChangeShapeType="1"/>
              </p:cNvSpPr>
              <p:nvPr/>
            </p:nvSpPr>
            <p:spPr bwMode="auto">
              <a:xfrm>
                <a:off x="4265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8" name="Line 1589"/>
              <p:cNvSpPr>
                <a:spLocks noChangeShapeType="1"/>
              </p:cNvSpPr>
              <p:nvPr/>
            </p:nvSpPr>
            <p:spPr bwMode="auto">
              <a:xfrm>
                <a:off x="4269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49" name="Line 1590"/>
              <p:cNvSpPr>
                <a:spLocks noChangeShapeType="1"/>
              </p:cNvSpPr>
              <p:nvPr/>
            </p:nvSpPr>
            <p:spPr bwMode="auto">
              <a:xfrm>
                <a:off x="4275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0" name="Line 1591"/>
              <p:cNvSpPr>
                <a:spLocks noChangeShapeType="1"/>
              </p:cNvSpPr>
              <p:nvPr/>
            </p:nvSpPr>
            <p:spPr bwMode="auto">
              <a:xfrm>
                <a:off x="4281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1" name="Line 1592"/>
              <p:cNvSpPr>
                <a:spLocks noChangeShapeType="1"/>
              </p:cNvSpPr>
              <p:nvPr/>
            </p:nvSpPr>
            <p:spPr bwMode="auto">
              <a:xfrm>
                <a:off x="4287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2" name="Line 1593"/>
              <p:cNvSpPr>
                <a:spLocks noChangeShapeType="1"/>
              </p:cNvSpPr>
              <p:nvPr/>
            </p:nvSpPr>
            <p:spPr bwMode="auto">
              <a:xfrm>
                <a:off x="4294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3" name="Line 1594"/>
              <p:cNvSpPr>
                <a:spLocks noChangeShapeType="1"/>
              </p:cNvSpPr>
              <p:nvPr/>
            </p:nvSpPr>
            <p:spPr bwMode="auto">
              <a:xfrm>
                <a:off x="4301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4" name="Line 1595"/>
              <p:cNvSpPr>
                <a:spLocks noChangeShapeType="1"/>
              </p:cNvSpPr>
              <p:nvPr/>
            </p:nvSpPr>
            <p:spPr bwMode="auto">
              <a:xfrm>
                <a:off x="4309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5" name="Line 1596"/>
              <p:cNvSpPr>
                <a:spLocks noChangeShapeType="1"/>
              </p:cNvSpPr>
              <p:nvPr/>
            </p:nvSpPr>
            <p:spPr bwMode="auto">
              <a:xfrm>
                <a:off x="4317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6" name="Line 1597"/>
              <p:cNvSpPr>
                <a:spLocks noChangeShapeType="1"/>
              </p:cNvSpPr>
              <p:nvPr/>
            </p:nvSpPr>
            <p:spPr bwMode="auto">
              <a:xfrm>
                <a:off x="4325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7" name="Line 1598"/>
              <p:cNvSpPr>
                <a:spLocks noChangeShapeType="1"/>
              </p:cNvSpPr>
              <p:nvPr/>
            </p:nvSpPr>
            <p:spPr bwMode="auto">
              <a:xfrm>
                <a:off x="4334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8" name="Line 1599"/>
              <p:cNvSpPr>
                <a:spLocks noChangeShapeType="1"/>
              </p:cNvSpPr>
              <p:nvPr/>
            </p:nvSpPr>
            <p:spPr bwMode="auto">
              <a:xfrm>
                <a:off x="4342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59" name="Line 1600"/>
              <p:cNvSpPr>
                <a:spLocks noChangeShapeType="1"/>
              </p:cNvSpPr>
              <p:nvPr/>
            </p:nvSpPr>
            <p:spPr bwMode="auto">
              <a:xfrm>
                <a:off x="4350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0" name="Line 1601"/>
              <p:cNvSpPr>
                <a:spLocks noChangeShapeType="1"/>
              </p:cNvSpPr>
              <p:nvPr/>
            </p:nvSpPr>
            <p:spPr bwMode="auto">
              <a:xfrm>
                <a:off x="4358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1" name="Line 1602"/>
              <p:cNvSpPr>
                <a:spLocks noChangeShapeType="1"/>
              </p:cNvSpPr>
              <p:nvPr/>
            </p:nvSpPr>
            <p:spPr bwMode="auto">
              <a:xfrm>
                <a:off x="4366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2" name="Line 1603"/>
              <p:cNvSpPr>
                <a:spLocks noChangeShapeType="1"/>
              </p:cNvSpPr>
              <p:nvPr/>
            </p:nvSpPr>
            <p:spPr bwMode="auto">
              <a:xfrm>
                <a:off x="4373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3" name="Line 1604"/>
              <p:cNvSpPr>
                <a:spLocks noChangeShapeType="1"/>
              </p:cNvSpPr>
              <p:nvPr/>
            </p:nvSpPr>
            <p:spPr bwMode="auto">
              <a:xfrm>
                <a:off x="4380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4" name="Line 1605"/>
              <p:cNvSpPr>
                <a:spLocks noChangeShapeType="1"/>
              </p:cNvSpPr>
              <p:nvPr/>
            </p:nvSpPr>
            <p:spPr bwMode="auto">
              <a:xfrm>
                <a:off x="4386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5" name="Line 1606"/>
              <p:cNvSpPr>
                <a:spLocks noChangeShapeType="1"/>
              </p:cNvSpPr>
              <p:nvPr/>
            </p:nvSpPr>
            <p:spPr bwMode="auto">
              <a:xfrm>
                <a:off x="4392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6" name="Line 1607"/>
              <p:cNvSpPr>
                <a:spLocks noChangeShapeType="1"/>
              </p:cNvSpPr>
              <p:nvPr/>
            </p:nvSpPr>
            <p:spPr bwMode="auto">
              <a:xfrm>
                <a:off x="4398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7" name="Line 1608"/>
              <p:cNvSpPr>
                <a:spLocks noChangeShapeType="1"/>
              </p:cNvSpPr>
              <p:nvPr/>
            </p:nvSpPr>
            <p:spPr bwMode="auto">
              <a:xfrm>
                <a:off x="4402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8" name="Line 1609"/>
              <p:cNvSpPr>
                <a:spLocks noChangeShapeType="1"/>
              </p:cNvSpPr>
              <p:nvPr/>
            </p:nvSpPr>
            <p:spPr bwMode="auto">
              <a:xfrm>
                <a:off x="4406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69" name="Line 1610"/>
              <p:cNvSpPr>
                <a:spLocks noChangeShapeType="1"/>
              </p:cNvSpPr>
              <p:nvPr/>
            </p:nvSpPr>
            <p:spPr bwMode="auto">
              <a:xfrm>
                <a:off x="4410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0" name="Line 1611"/>
              <p:cNvSpPr>
                <a:spLocks noChangeShapeType="1"/>
              </p:cNvSpPr>
              <p:nvPr/>
            </p:nvSpPr>
            <p:spPr bwMode="auto">
              <a:xfrm>
                <a:off x="4412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1" name="Line 1612"/>
              <p:cNvSpPr>
                <a:spLocks noChangeShapeType="1"/>
              </p:cNvSpPr>
              <p:nvPr/>
            </p:nvSpPr>
            <p:spPr bwMode="auto">
              <a:xfrm>
                <a:off x="4414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2" name="Line 1613"/>
              <p:cNvSpPr>
                <a:spLocks noChangeShapeType="1"/>
              </p:cNvSpPr>
              <p:nvPr/>
            </p:nvSpPr>
            <p:spPr bwMode="auto">
              <a:xfrm>
                <a:off x="4416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3" name="Line 1614"/>
              <p:cNvSpPr>
                <a:spLocks noChangeShapeType="1"/>
              </p:cNvSpPr>
              <p:nvPr/>
            </p:nvSpPr>
            <p:spPr bwMode="auto">
              <a:xfrm>
                <a:off x="4416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4" name="Line 1615"/>
              <p:cNvSpPr>
                <a:spLocks noChangeShapeType="1"/>
              </p:cNvSpPr>
              <p:nvPr/>
            </p:nvSpPr>
            <p:spPr bwMode="auto">
              <a:xfrm>
                <a:off x="4416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5" name="Line 1616"/>
              <p:cNvSpPr>
                <a:spLocks noChangeShapeType="1"/>
              </p:cNvSpPr>
              <p:nvPr/>
            </p:nvSpPr>
            <p:spPr bwMode="auto">
              <a:xfrm>
                <a:off x="4414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6" name="Line 1617"/>
              <p:cNvSpPr>
                <a:spLocks noChangeShapeType="1"/>
              </p:cNvSpPr>
              <p:nvPr/>
            </p:nvSpPr>
            <p:spPr bwMode="auto">
              <a:xfrm>
                <a:off x="4412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7" name="Line 1618"/>
              <p:cNvSpPr>
                <a:spLocks noChangeShapeType="1"/>
              </p:cNvSpPr>
              <p:nvPr/>
            </p:nvSpPr>
            <p:spPr bwMode="auto">
              <a:xfrm>
                <a:off x="4410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8" name="Line 1619"/>
              <p:cNvSpPr>
                <a:spLocks noChangeShapeType="1"/>
              </p:cNvSpPr>
              <p:nvPr/>
            </p:nvSpPr>
            <p:spPr bwMode="auto">
              <a:xfrm>
                <a:off x="4406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79" name="Line 1620"/>
              <p:cNvSpPr>
                <a:spLocks noChangeShapeType="1"/>
              </p:cNvSpPr>
              <p:nvPr/>
            </p:nvSpPr>
            <p:spPr bwMode="auto">
              <a:xfrm>
                <a:off x="4402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0" name="Line 1621"/>
              <p:cNvSpPr>
                <a:spLocks noChangeShapeType="1"/>
              </p:cNvSpPr>
              <p:nvPr/>
            </p:nvSpPr>
            <p:spPr bwMode="auto">
              <a:xfrm>
                <a:off x="4398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1" name="Line 1622"/>
              <p:cNvSpPr>
                <a:spLocks noChangeShapeType="1"/>
              </p:cNvSpPr>
              <p:nvPr/>
            </p:nvSpPr>
            <p:spPr bwMode="auto">
              <a:xfrm>
                <a:off x="4392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2" name="Line 1623"/>
              <p:cNvSpPr>
                <a:spLocks noChangeShapeType="1"/>
              </p:cNvSpPr>
              <p:nvPr/>
            </p:nvSpPr>
            <p:spPr bwMode="auto">
              <a:xfrm>
                <a:off x="4386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3" name="Line 1624"/>
              <p:cNvSpPr>
                <a:spLocks noChangeShapeType="1"/>
              </p:cNvSpPr>
              <p:nvPr/>
            </p:nvSpPr>
            <p:spPr bwMode="auto">
              <a:xfrm>
                <a:off x="4380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4" name="Line 1625"/>
              <p:cNvSpPr>
                <a:spLocks noChangeShapeType="1"/>
              </p:cNvSpPr>
              <p:nvPr/>
            </p:nvSpPr>
            <p:spPr bwMode="auto">
              <a:xfrm>
                <a:off x="4373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5" name="Line 1626"/>
              <p:cNvSpPr>
                <a:spLocks noChangeShapeType="1"/>
              </p:cNvSpPr>
              <p:nvPr/>
            </p:nvSpPr>
            <p:spPr bwMode="auto">
              <a:xfrm>
                <a:off x="4366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6" name="Line 1627"/>
              <p:cNvSpPr>
                <a:spLocks noChangeShapeType="1"/>
              </p:cNvSpPr>
              <p:nvPr/>
            </p:nvSpPr>
            <p:spPr bwMode="auto">
              <a:xfrm>
                <a:off x="4358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7" name="Line 1628"/>
              <p:cNvSpPr>
                <a:spLocks noChangeShapeType="1"/>
              </p:cNvSpPr>
              <p:nvPr/>
            </p:nvSpPr>
            <p:spPr bwMode="auto">
              <a:xfrm>
                <a:off x="4350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8" name="Line 1629"/>
              <p:cNvSpPr>
                <a:spLocks noChangeShapeType="1"/>
              </p:cNvSpPr>
              <p:nvPr/>
            </p:nvSpPr>
            <p:spPr bwMode="auto">
              <a:xfrm>
                <a:off x="4342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89" name="Freeform 1630"/>
              <p:cNvSpPr>
                <a:spLocks/>
              </p:cNvSpPr>
              <p:nvPr/>
            </p:nvSpPr>
            <p:spPr bwMode="auto">
              <a:xfrm>
                <a:off x="4251" y="798"/>
                <a:ext cx="165" cy="107"/>
              </a:xfrm>
              <a:custGeom>
                <a:avLst/>
                <a:gdLst>
                  <a:gd name="T0" fmla="*/ 74 w 330"/>
                  <a:gd name="T1" fmla="*/ 0 h 215"/>
                  <a:gd name="T2" fmla="*/ 58 w 330"/>
                  <a:gd name="T3" fmla="*/ 3 h 215"/>
                  <a:gd name="T4" fmla="*/ 44 w 330"/>
                  <a:gd name="T5" fmla="*/ 6 h 215"/>
                  <a:gd name="T6" fmla="*/ 30 w 330"/>
                  <a:gd name="T7" fmla="*/ 12 h 215"/>
                  <a:gd name="T8" fmla="*/ 19 w 330"/>
                  <a:gd name="T9" fmla="*/ 19 h 215"/>
                  <a:gd name="T10" fmla="*/ 10 w 330"/>
                  <a:gd name="T11" fmla="*/ 28 h 215"/>
                  <a:gd name="T12" fmla="*/ 4 w 330"/>
                  <a:gd name="T13" fmla="*/ 38 h 215"/>
                  <a:gd name="T14" fmla="*/ 1 w 330"/>
                  <a:gd name="T15" fmla="*/ 48 h 215"/>
                  <a:gd name="T16" fmla="*/ 1 w 330"/>
                  <a:gd name="T17" fmla="*/ 59 h 215"/>
                  <a:gd name="T18" fmla="*/ 4 w 330"/>
                  <a:gd name="T19" fmla="*/ 69 h 215"/>
                  <a:gd name="T20" fmla="*/ 10 w 330"/>
                  <a:gd name="T21" fmla="*/ 79 h 215"/>
                  <a:gd name="T22" fmla="*/ 19 w 330"/>
                  <a:gd name="T23" fmla="*/ 88 h 215"/>
                  <a:gd name="T24" fmla="*/ 30 w 330"/>
                  <a:gd name="T25" fmla="*/ 95 h 215"/>
                  <a:gd name="T26" fmla="*/ 44 w 330"/>
                  <a:gd name="T27" fmla="*/ 101 h 215"/>
                  <a:gd name="T28" fmla="*/ 58 w 330"/>
                  <a:gd name="T29" fmla="*/ 105 h 215"/>
                  <a:gd name="T30" fmla="*/ 74 w 330"/>
                  <a:gd name="T31" fmla="*/ 107 h 215"/>
                  <a:gd name="T32" fmla="*/ 91 w 330"/>
                  <a:gd name="T33" fmla="*/ 107 h 215"/>
                  <a:gd name="T34" fmla="*/ 107 w 330"/>
                  <a:gd name="T35" fmla="*/ 105 h 215"/>
                  <a:gd name="T36" fmla="*/ 122 w 330"/>
                  <a:gd name="T37" fmla="*/ 101 h 215"/>
                  <a:gd name="T38" fmla="*/ 135 w 330"/>
                  <a:gd name="T39" fmla="*/ 95 h 215"/>
                  <a:gd name="T40" fmla="*/ 147 w 330"/>
                  <a:gd name="T41" fmla="*/ 88 h 215"/>
                  <a:gd name="T42" fmla="*/ 155 w 330"/>
                  <a:gd name="T43" fmla="*/ 79 h 215"/>
                  <a:gd name="T44" fmla="*/ 162 w 330"/>
                  <a:gd name="T45" fmla="*/ 69 h 215"/>
                  <a:gd name="T46" fmla="*/ 165 w 330"/>
                  <a:gd name="T47" fmla="*/ 59 h 215"/>
                  <a:gd name="T48" fmla="*/ 165 w 330"/>
                  <a:gd name="T49" fmla="*/ 48 h 215"/>
                  <a:gd name="T50" fmla="*/ 162 w 330"/>
                  <a:gd name="T51" fmla="*/ 38 h 215"/>
                  <a:gd name="T52" fmla="*/ 155 w 330"/>
                  <a:gd name="T53" fmla="*/ 28 h 215"/>
                  <a:gd name="T54" fmla="*/ 147 w 330"/>
                  <a:gd name="T55" fmla="*/ 19 h 215"/>
                  <a:gd name="T56" fmla="*/ 135 w 330"/>
                  <a:gd name="T57" fmla="*/ 12 h 215"/>
                  <a:gd name="T58" fmla="*/ 122 w 330"/>
                  <a:gd name="T59" fmla="*/ 6 h 215"/>
                  <a:gd name="T60" fmla="*/ 107 w 330"/>
                  <a:gd name="T61" fmla="*/ 3 h 215"/>
                  <a:gd name="T62" fmla="*/ 91 w 330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0" h="215">
                    <a:moveTo>
                      <a:pt x="165" y="0"/>
                    </a:moveTo>
                    <a:lnTo>
                      <a:pt x="148" y="0"/>
                    </a:lnTo>
                    <a:lnTo>
                      <a:pt x="132" y="3"/>
                    </a:lnTo>
                    <a:lnTo>
                      <a:pt x="116" y="6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8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2" y="66"/>
                    </a:lnTo>
                    <a:lnTo>
                      <a:pt x="7" y="76"/>
                    </a:lnTo>
                    <a:lnTo>
                      <a:pt x="3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3" y="129"/>
                    </a:lnTo>
                    <a:lnTo>
                      <a:pt x="7" y="139"/>
                    </a:lnTo>
                    <a:lnTo>
                      <a:pt x="12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8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6" y="210"/>
                    </a:lnTo>
                    <a:lnTo>
                      <a:pt x="132" y="212"/>
                    </a:lnTo>
                    <a:lnTo>
                      <a:pt x="148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8" y="212"/>
                    </a:lnTo>
                    <a:lnTo>
                      <a:pt x="214" y="210"/>
                    </a:lnTo>
                    <a:lnTo>
                      <a:pt x="229" y="206"/>
                    </a:lnTo>
                    <a:lnTo>
                      <a:pt x="243" y="202"/>
                    </a:lnTo>
                    <a:lnTo>
                      <a:pt x="257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3" y="176"/>
                    </a:lnTo>
                    <a:lnTo>
                      <a:pt x="302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0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2" y="48"/>
                    </a:lnTo>
                    <a:lnTo>
                      <a:pt x="293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7" y="18"/>
                    </a:lnTo>
                    <a:lnTo>
                      <a:pt x="243" y="13"/>
                    </a:lnTo>
                    <a:lnTo>
                      <a:pt x="229" y="9"/>
                    </a:lnTo>
                    <a:lnTo>
                      <a:pt x="214" y="6"/>
                    </a:lnTo>
                    <a:lnTo>
                      <a:pt x="198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90" name="Freeform 1631"/>
              <p:cNvSpPr>
                <a:spLocks/>
              </p:cNvSpPr>
              <p:nvPr/>
            </p:nvSpPr>
            <p:spPr bwMode="auto">
              <a:xfrm>
                <a:off x="4251" y="429"/>
                <a:ext cx="165" cy="107"/>
              </a:xfrm>
              <a:custGeom>
                <a:avLst/>
                <a:gdLst>
                  <a:gd name="T0" fmla="*/ 74 w 330"/>
                  <a:gd name="T1" fmla="*/ 0 h 215"/>
                  <a:gd name="T2" fmla="*/ 58 w 330"/>
                  <a:gd name="T3" fmla="*/ 2 h 215"/>
                  <a:gd name="T4" fmla="*/ 44 w 330"/>
                  <a:gd name="T5" fmla="*/ 6 h 215"/>
                  <a:gd name="T6" fmla="*/ 30 w 330"/>
                  <a:gd name="T7" fmla="*/ 12 h 215"/>
                  <a:gd name="T8" fmla="*/ 19 w 330"/>
                  <a:gd name="T9" fmla="*/ 19 h 215"/>
                  <a:gd name="T10" fmla="*/ 10 w 330"/>
                  <a:gd name="T11" fmla="*/ 28 h 215"/>
                  <a:gd name="T12" fmla="*/ 4 w 330"/>
                  <a:gd name="T13" fmla="*/ 38 h 215"/>
                  <a:gd name="T14" fmla="*/ 1 w 330"/>
                  <a:gd name="T15" fmla="*/ 48 h 215"/>
                  <a:gd name="T16" fmla="*/ 1 w 330"/>
                  <a:gd name="T17" fmla="*/ 59 h 215"/>
                  <a:gd name="T18" fmla="*/ 4 w 330"/>
                  <a:gd name="T19" fmla="*/ 69 h 215"/>
                  <a:gd name="T20" fmla="*/ 10 w 330"/>
                  <a:gd name="T21" fmla="*/ 79 h 215"/>
                  <a:gd name="T22" fmla="*/ 19 w 330"/>
                  <a:gd name="T23" fmla="*/ 88 h 215"/>
                  <a:gd name="T24" fmla="*/ 30 w 330"/>
                  <a:gd name="T25" fmla="*/ 95 h 215"/>
                  <a:gd name="T26" fmla="*/ 44 w 330"/>
                  <a:gd name="T27" fmla="*/ 101 h 215"/>
                  <a:gd name="T28" fmla="*/ 58 w 330"/>
                  <a:gd name="T29" fmla="*/ 104 h 215"/>
                  <a:gd name="T30" fmla="*/ 74 w 330"/>
                  <a:gd name="T31" fmla="*/ 107 h 215"/>
                  <a:gd name="T32" fmla="*/ 91 w 330"/>
                  <a:gd name="T33" fmla="*/ 107 h 215"/>
                  <a:gd name="T34" fmla="*/ 107 w 330"/>
                  <a:gd name="T35" fmla="*/ 104 h 215"/>
                  <a:gd name="T36" fmla="*/ 122 w 330"/>
                  <a:gd name="T37" fmla="*/ 101 h 215"/>
                  <a:gd name="T38" fmla="*/ 135 w 330"/>
                  <a:gd name="T39" fmla="*/ 95 h 215"/>
                  <a:gd name="T40" fmla="*/ 147 w 330"/>
                  <a:gd name="T41" fmla="*/ 88 h 215"/>
                  <a:gd name="T42" fmla="*/ 155 w 330"/>
                  <a:gd name="T43" fmla="*/ 79 h 215"/>
                  <a:gd name="T44" fmla="*/ 162 w 330"/>
                  <a:gd name="T45" fmla="*/ 69 h 215"/>
                  <a:gd name="T46" fmla="*/ 165 w 330"/>
                  <a:gd name="T47" fmla="*/ 59 h 215"/>
                  <a:gd name="T48" fmla="*/ 165 w 330"/>
                  <a:gd name="T49" fmla="*/ 48 h 215"/>
                  <a:gd name="T50" fmla="*/ 162 w 330"/>
                  <a:gd name="T51" fmla="*/ 38 h 215"/>
                  <a:gd name="T52" fmla="*/ 155 w 330"/>
                  <a:gd name="T53" fmla="*/ 28 h 215"/>
                  <a:gd name="T54" fmla="*/ 147 w 330"/>
                  <a:gd name="T55" fmla="*/ 19 h 215"/>
                  <a:gd name="T56" fmla="*/ 135 w 330"/>
                  <a:gd name="T57" fmla="*/ 12 h 215"/>
                  <a:gd name="T58" fmla="*/ 122 w 330"/>
                  <a:gd name="T59" fmla="*/ 6 h 215"/>
                  <a:gd name="T60" fmla="*/ 107 w 330"/>
                  <a:gd name="T61" fmla="*/ 2 h 215"/>
                  <a:gd name="T62" fmla="*/ 91 w 330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0" h="215">
                    <a:moveTo>
                      <a:pt x="165" y="0"/>
                    </a:moveTo>
                    <a:lnTo>
                      <a:pt x="148" y="0"/>
                    </a:lnTo>
                    <a:lnTo>
                      <a:pt x="132" y="3"/>
                    </a:lnTo>
                    <a:lnTo>
                      <a:pt x="116" y="5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8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2" y="66"/>
                    </a:lnTo>
                    <a:lnTo>
                      <a:pt x="7" y="76"/>
                    </a:lnTo>
                    <a:lnTo>
                      <a:pt x="3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3" y="129"/>
                    </a:lnTo>
                    <a:lnTo>
                      <a:pt x="7" y="139"/>
                    </a:lnTo>
                    <a:lnTo>
                      <a:pt x="12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8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6" y="209"/>
                    </a:lnTo>
                    <a:lnTo>
                      <a:pt x="132" y="212"/>
                    </a:lnTo>
                    <a:lnTo>
                      <a:pt x="148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8" y="212"/>
                    </a:lnTo>
                    <a:lnTo>
                      <a:pt x="214" y="209"/>
                    </a:lnTo>
                    <a:lnTo>
                      <a:pt x="229" y="206"/>
                    </a:lnTo>
                    <a:lnTo>
                      <a:pt x="243" y="202"/>
                    </a:lnTo>
                    <a:lnTo>
                      <a:pt x="257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3" y="176"/>
                    </a:lnTo>
                    <a:lnTo>
                      <a:pt x="302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0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2" y="48"/>
                    </a:lnTo>
                    <a:lnTo>
                      <a:pt x="293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7" y="18"/>
                    </a:lnTo>
                    <a:lnTo>
                      <a:pt x="243" y="13"/>
                    </a:lnTo>
                    <a:lnTo>
                      <a:pt x="229" y="9"/>
                    </a:lnTo>
                    <a:lnTo>
                      <a:pt x="214" y="5"/>
                    </a:lnTo>
                    <a:lnTo>
                      <a:pt x="198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6150" name="Oval 1634"/>
            <p:cNvSpPr>
              <a:spLocks noChangeArrowheads="1"/>
            </p:cNvSpPr>
            <p:nvPr/>
          </p:nvSpPr>
          <p:spPr bwMode="auto">
            <a:xfrm rot="19265555" flipH="1">
              <a:off x="651473" y="2755572"/>
              <a:ext cx="137113" cy="236139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51" name="Oval 1635"/>
            <p:cNvSpPr>
              <a:spLocks noChangeArrowheads="1"/>
            </p:cNvSpPr>
            <p:nvPr/>
          </p:nvSpPr>
          <p:spPr bwMode="auto">
            <a:xfrm rot="2334445">
              <a:off x="4075490" y="2509276"/>
              <a:ext cx="208209" cy="359287"/>
            </a:xfrm>
            <a:prstGeom prst="ellipse">
              <a:avLst/>
            </a:prstGeom>
            <a:solidFill>
              <a:schemeClr val="bg2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8" lon="1500000" rev="0"/>
              </a:camera>
              <a:lightRig rig="legacyFlat2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46152" name="Group 1498"/>
            <p:cNvGrpSpPr>
              <a:grpSpLocks/>
            </p:cNvGrpSpPr>
            <p:nvPr/>
          </p:nvGrpSpPr>
          <p:grpSpPr bwMode="auto">
            <a:xfrm>
              <a:off x="4009472" y="2179189"/>
              <a:ext cx="210748" cy="604313"/>
              <a:chOff x="4855" y="429"/>
              <a:chExt cx="166" cy="476"/>
            </a:xfrm>
          </p:grpSpPr>
          <p:sp>
            <p:nvSpPr>
              <p:cNvPr id="46159" name="Line 1499"/>
              <p:cNvSpPr>
                <a:spLocks noChangeShapeType="1"/>
              </p:cNvSpPr>
              <p:nvPr/>
            </p:nvSpPr>
            <p:spPr bwMode="auto">
              <a:xfrm>
                <a:off x="4938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0" name="Line 1500"/>
              <p:cNvSpPr>
                <a:spLocks noChangeShapeType="1"/>
              </p:cNvSpPr>
              <p:nvPr/>
            </p:nvSpPr>
            <p:spPr bwMode="auto">
              <a:xfrm>
                <a:off x="4929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1" name="Line 1501"/>
              <p:cNvSpPr>
                <a:spLocks noChangeShapeType="1"/>
              </p:cNvSpPr>
              <p:nvPr/>
            </p:nvSpPr>
            <p:spPr bwMode="auto">
              <a:xfrm>
                <a:off x="4921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2" name="Line 1502"/>
              <p:cNvSpPr>
                <a:spLocks noChangeShapeType="1"/>
              </p:cNvSpPr>
              <p:nvPr/>
            </p:nvSpPr>
            <p:spPr bwMode="auto">
              <a:xfrm>
                <a:off x="4913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3" name="Line 1503"/>
              <p:cNvSpPr>
                <a:spLocks noChangeShapeType="1"/>
              </p:cNvSpPr>
              <p:nvPr/>
            </p:nvSpPr>
            <p:spPr bwMode="auto">
              <a:xfrm>
                <a:off x="4906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4" name="Line 1504"/>
              <p:cNvSpPr>
                <a:spLocks noChangeShapeType="1"/>
              </p:cNvSpPr>
              <p:nvPr/>
            </p:nvSpPr>
            <p:spPr bwMode="auto">
              <a:xfrm>
                <a:off x="4899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5" name="Line 1505"/>
              <p:cNvSpPr>
                <a:spLocks noChangeShapeType="1"/>
              </p:cNvSpPr>
              <p:nvPr/>
            </p:nvSpPr>
            <p:spPr bwMode="auto">
              <a:xfrm>
                <a:off x="4891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6" name="Line 1506"/>
              <p:cNvSpPr>
                <a:spLocks noChangeShapeType="1"/>
              </p:cNvSpPr>
              <p:nvPr/>
            </p:nvSpPr>
            <p:spPr bwMode="auto">
              <a:xfrm>
                <a:off x="4885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7" name="Line 1507"/>
              <p:cNvSpPr>
                <a:spLocks noChangeShapeType="1"/>
              </p:cNvSpPr>
              <p:nvPr/>
            </p:nvSpPr>
            <p:spPr bwMode="auto">
              <a:xfrm>
                <a:off x="4879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8" name="Line 1508"/>
              <p:cNvSpPr>
                <a:spLocks noChangeShapeType="1"/>
              </p:cNvSpPr>
              <p:nvPr/>
            </p:nvSpPr>
            <p:spPr bwMode="auto">
              <a:xfrm>
                <a:off x="4874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69" name="Line 1509"/>
              <p:cNvSpPr>
                <a:spLocks noChangeShapeType="1"/>
              </p:cNvSpPr>
              <p:nvPr/>
            </p:nvSpPr>
            <p:spPr bwMode="auto">
              <a:xfrm>
                <a:off x="4869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0" name="Line 1510"/>
              <p:cNvSpPr>
                <a:spLocks noChangeShapeType="1"/>
              </p:cNvSpPr>
              <p:nvPr/>
            </p:nvSpPr>
            <p:spPr bwMode="auto">
              <a:xfrm>
                <a:off x="4865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1" name="Line 1511"/>
              <p:cNvSpPr>
                <a:spLocks noChangeShapeType="1"/>
              </p:cNvSpPr>
              <p:nvPr/>
            </p:nvSpPr>
            <p:spPr bwMode="auto">
              <a:xfrm>
                <a:off x="4861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2" name="Line 1512"/>
              <p:cNvSpPr>
                <a:spLocks noChangeShapeType="1"/>
              </p:cNvSpPr>
              <p:nvPr/>
            </p:nvSpPr>
            <p:spPr bwMode="auto">
              <a:xfrm>
                <a:off x="4859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3" name="Line 1513"/>
              <p:cNvSpPr>
                <a:spLocks noChangeShapeType="1"/>
              </p:cNvSpPr>
              <p:nvPr/>
            </p:nvSpPr>
            <p:spPr bwMode="auto">
              <a:xfrm>
                <a:off x="4857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4" name="Line 1514"/>
              <p:cNvSpPr>
                <a:spLocks noChangeShapeType="1"/>
              </p:cNvSpPr>
              <p:nvPr/>
            </p:nvSpPr>
            <p:spPr bwMode="auto">
              <a:xfrm>
                <a:off x="4856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5" name="Line 1515"/>
              <p:cNvSpPr>
                <a:spLocks noChangeShapeType="1"/>
              </p:cNvSpPr>
              <p:nvPr/>
            </p:nvSpPr>
            <p:spPr bwMode="auto">
              <a:xfrm>
                <a:off x="4855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6" name="Line 1516"/>
              <p:cNvSpPr>
                <a:spLocks noChangeShapeType="1"/>
              </p:cNvSpPr>
              <p:nvPr/>
            </p:nvSpPr>
            <p:spPr bwMode="auto">
              <a:xfrm>
                <a:off x="4856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7" name="Line 1517"/>
              <p:cNvSpPr>
                <a:spLocks noChangeShapeType="1"/>
              </p:cNvSpPr>
              <p:nvPr/>
            </p:nvSpPr>
            <p:spPr bwMode="auto">
              <a:xfrm>
                <a:off x="4857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8" name="Line 1518"/>
              <p:cNvSpPr>
                <a:spLocks noChangeShapeType="1"/>
              </p:cNvSpPr>
              <p:nvPr/>
            </p:nvSpPr>
            <p:spPr bwMode="auto">
              <a:xfrm>
                <a:off x="4859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79" name="Line 1519"/>
              <p:cNvSpPr>
                <a:spLocks noChangeShapeType="1"/>
              </p:cNvSpPr>
              <p:nvPr/>
            </p:nvSpPr>
            <p:spPr bwMode="auto">
              <a:xfrm>
                <a:off x="4861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0" name="Line 1520"/>
              <p:cNvSpPr>
                <a:spLocks noChangeShapeType="1"/>
              </p:cNvSpPr>
              <p:nvPr/>
            </p:nvSpPr>
            <p:spPr bwMode="auto">
              <a:xfrm>
                <a:off x="4865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1" name="Line 1521"/>
              <p:cNvSpPr>
                <a:spLocks noChangeShapeType="1"/>
              </p:cNvSpPr>
              <p:nvPr/>
            </p:nvSpPr>
            <p:spPr bwMode="auto">
              <a:xfrm>
                <a:off x="4869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2" name="Line 1522"/>
              <p:cNvSpPr>
                <a:spLocks noChangeShapeType="1"/>
              </p:cNvSpPr>
              <p:nvPr/>
            </p:nvSpPr>
            <p:spPr bwMode="auto">
              <a:xfrm>
                <a:off x="4874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3" name="Line 1523"/>
              <p:cNvSpPr>
                <a:spLocks noChangeShapeType="1"/>
              </p:cNvSpPr>
              <p:nvPr/>
            </p:nvSpPr>
            <p:spPr bwMode="auto">
              <a:xfrm>
                <a:off x="4879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4" name="Line 1524"/>
              <p:cNvSpPr>
                <a:spLocks noChangeShapeType="1"/>
              </p:cNvSpPr>
              <p:nvPr/>
            </p:nvSpPr>
            <p:spPr bwMode="auto">
              <a:xfrm>
                <a:off x="4885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5" name="Line 1525"/>
              <p:cNvSpPr>
                <a:spLocks noChangeShapeType="1"/>
              </p:cNvSpPr>
              <p:nvPr/>
            </p:nvSpPr>
            <p:spPr bwMode="auto">
              <a:xfrm>
                <a:off x="4891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6" name="Line 1526"/>
              <p:cNvSpPr>
                <a:spLocks noChangeShapeType="1"/>
              </p:cNvSpPr>
              <p:nvPr/>
            </p:nvSpPr>
            <p:spPr bwMode="auto">
              <a:xfrm>
                <a:off x="4899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7" name="Line 1527"/>
              <p:cNvSpPr>
                <a:spLocks noChangeShapeType="1"/>
              </p:cNvSpPr>
              <p:nvPr/>
            </p:nvSpPr>
            <p:spPr bwMode="auto">
              <a:xfrm>
                <a:off x="4906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8" name="Line 1528"/>
              <p:cNvSpPr>
                <a:spLocks noChangeShapeType="1"/>
              </p:cNvSpPr>
              <p:nvPr/>
            </p:nvSpPr>
            <p:spPr bwMode="auto">
              <a:xfrm>
                <a:off x="4913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89" name="Line 1529"/>
              <p:cNvSpPr>
                <a:spLocks noChangeShapeType="1"/>
              </p:cNvSpPr>
              <p:nvPr/>
            </p:nvSpPr>
            <p:spPr bwMode="auto">
              <a:xfrm>
                <a:off x="4921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0" name="Line 1530"/>
              <p:cNvSpPr>
                <a:spLocks noChangeShapeType="1"/>
              </p:cNvSpPr>
              <p:nvPr/>
            </p:nvSpPr>
            <p:spPr bwMode="auto">
              <a:xfrm>
                <a:off x="4929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1" name="Line 1531"/>
              <p:cNvSpPr>
                <a:spLocks noChangeShapeType="1"/>
              </p:cNvSpPr>
              <p:nvPr/>
            </p:nvSpPr>
            <p:spPr bwMode="auto">
              <a:xfrm>
                <a:off x="4938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2" name="Line 1532"/>
              <p:cNvSpPr>
                <a:spLocks noChangeShapeType="1"/>
              </p:cNvSpPr>
              <p:nvPr/>
            </p:nvSpPr>
            <p:spPr bwMode="auto">
              <a:xfrm>
                <a:off x="4946" y="536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3" name="Line 1533"/>
              <p:cNvSpPr>
                <a:spLocks noChangeShapeType="1"/>
              </p:cNvSpPr>
              <p:nvPr/>
            </p:nvSpPr>
            <p:spPr bwMode="auto">
              <a:xfrm>
                <a:off x="4954" y="535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4" name="Line 1534"/>
              <p:cNvSpPr>
                <a:spLocks noChangeShapeType="1"/>
              </p:cNvSpPr>
              <p:nvPr/>
            </p:nvSpPr>
            <p:spPr bwMode="auto">
              <a:xfrm>
                <a:off x="4962" y="5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5" name="Line 1535"/>
              <p:cNvSpPr>
                <a:spLocks noChangeShapeType="1"/>
              </p:cNvSpPr>
              <p:nvPr/>
            </p:nvSpPr>
            <p:spPr bwMode="auto">
              <a:xfrm>
                <a:off x="4970" y="5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6" name="Line 1536"/>
              <p:cNvSpPr>
                <a:spLocks noChangeShapeType="1"/>
              </p:cNvSpPr>
              <p:nvPr/>
            </p:nvSpPr>
            <p:spPr bwMode="auto">
              <a:xfrm>
                <a:off x="4977" y="529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7" name="Line 1537"/>
              <p:cNvSpPr>
                <a:spLocks noChangeShapeType="1"/>
              </p:cNvSpPr>
              <p:nvPr/>
            </p:nvSpPr>
            <p:spPr bwMode="auto">
              <a:xfrm>
                <a:off x="4984" y="52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8" name="Line 1538"/>
              <p:cNvSpPr>
                <a:spLocks noChangeShapeType="1"/>
              </p:cNvSpPr>
              <p:nvPr/>
            </p:nvSpPr>
            <p:spPr bwMode="auto">
              <a:xfrm>
                <a:off x="4990" y="524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99" name="Line 1539"/>
              <p:cNvSpPr>
                <a:spLocks noChangeShapeType="1"/>
              </p:cNvSpPr>
              <p:nvPr/>
            </p:nvSpPr>
            <p:spPr bwMode="auto">
              <a:xfrm>
                <a:off x="4996" y="520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0" name="Line 1540"/>
              <p:cNvSpPr>
                <a:spLocks noChangeShapeType="1"/>
              </p:cNvSpPr>
              <p:nvPr/>
            </p:nvSpPr>
            <p:spPr bwMode="auto">
              <a:xfrm>
                <a:off x="5002" y="51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1" name="Line 1541"/>
              <p:cNvSpPr>
                <a:spLocks noChangeShapeType="1"/>
              </p:cNvSpPr>
              <p:nvPr/>
            </p:nvSpPr>
            <p:spPr bwMode="auto">
              <a:xfrm>
                <a:off x="5006" y="51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2" name="Line 1542"/>
              <p:cNvSpPr>
                <a:spLocks noChangeShapeType="1"/>
              </p:cNvSpPr>
              <p:nvPr/>
            </p:nvSpPr>
            <p:spPr bwMode="auto">
              <a:xfrm>
                <a:off x="5010" y="50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3" name="Line 1543"/>
              <p:cNvSpPr>
                <a:spLocks noChangeShapeType="1"/>
              </p:cNvSpPr>
              <p:nvPr/>
            </p:nvSpPr>
            <p:spPr bwMode="auto">
              <a:xfrm>
                <a:off x="5014" y="50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4" name="Line 1544"/>
              <p:cNvSpPr>
                <a:spLocks noChangeShapeType="1"/>
              </p:cNvSpPr>
              <p:nvPr/>
            </p:nvSpPr>
            <p:spPr bwMode="auto">
              <a:xfrm>
                <a:off x="5017" y="498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5" name="Line 1545"/>
              <p:cNvSpPr>
                <a:spLocks noChangeShapeType="1"/>
              </p:cNvSpPr>
              <p:nvPr/>
            </p:nvSpPr>
            <p:spPr bwMode="auto">
              <a:xfrm>
                <a:off x="5018" y="493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6" name="Line 1546"/>
              <p:cNvSpPr>
                <a:spLocks noChangeShapeType="1"/>
              </p:cNvSpPr>
              <p:nvPr/>
            </p:nvSpPr>
            <p:spPr bwMode="auto">
              <a:xfrm>
                <a:off x="5020" y="48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7" name="Line 1547"/>
              <p:cNvSpPr>
                <a:spLocks noChangeShapeType="1"/>
              </p:cNvSpPr>
              <p:nvPr/>
            </p:nvSpPr>
            <p:spPr bwMode="auto">
              <a:xfrm>
                <a:off x="5020" y="48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8" name="Line 1548"/>
              <p:cNvSpPr>
                <a:spLocks noChangeShapeType="1"/>
              </p:cNvSpPr>
              <p:nvPr/>
            </p:nvSpPr>
            <p:spPr bwMode="auto">
              <a:xfrm>
                <a:off x="5020" y="47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09" name="Line 1549"/>
              <p:cNvSpPr>
                <a:spLocks noChangeShapeType="1"/>
              </p:cNvSpPr>
              <p:nvPr/>
            </p:nvSpPr>
            <p:spPr bwMode="auto">
              <a:xfrm>
                <a:off x="5018" y="472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0" name="Line 1550"/>
              <p:cNvSpPr>
                <a:spLocks noChangeShapeType="1"/>
              </p:cNvSpPr>
              <p:nvPr/>
            </p:nvSpPr>
            <p:spPr bwMode="auto">
              <a:xfrm>
                <a:off x="5017" y="466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1" name="Line 1551"/>
              <p:cNvSpPr>
                <a:spLocks noChangeShapeType="1"/>
              </p:cNvSpPr>
              <p:nvPr/>
            </p:nvSpPr>
            <p:spPr bwMode="auto">
              <a:xfrm>
                <a:off x="5014" y="46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2" name="Line 1552"/>
              <p:cNvSpPr>
                <a:spLocks noChangeShapeType="1"/>
              </p:cNvSpPr>
              <p:nvPr/>
            </p:nvSpPr>
            <p:spPr bwMode="auto">
              <a:xfrm>
                <a:off x="5010" y="457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3" name="Line 1553"/>
              <p:cNvSpPr>
                <a:spLocks noChangeShapeType="1"/>
              </p:cNvSpPr>
              <p:nvPr/>
            </p:nvSpPr>
            <p:spPr bwMode="auto">
              <a:xfrm>
                <a:off x="5006" y="452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4" name="Line 1554"/>
              <p:cNvSpPr>
                <a:spLocks noChangeShapeType="1"/>
              </p:cNvSpPr>
              <p:nvPr/>
            </p:nvSpPr>
            <p:spPr bwMode="auto">
              <a:xfrm>
                <a:off x="5002" y="44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5" name="Line 1555"/>
              <p:cNvSpPr>
                <a:spLocks noChangeShapeType="1"/>
              </p:cNvSpPr>
              <p:nvPr/>
            </p:nvSpPr>
            <p:spPr bwMode="auto">
              <a:xfrm>
                <a:off x="4996" y="444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6" name="Line 1556"/>
              <p:cNvSpPr>
                <a:spLocks noChangeShapeType="1"/>
              </p:cNvSpPr>
              <p:nvPr/>
            </p:nvSpPr>
            <p:spPr bwMode="auto">
              <a:xfrm>
                <a:off x="4990" y="441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7" name="Line 1557"/>
              <p:cNvSpPr>
                <a:spLocks noChangeShapeType="1"/>
              </p:cNvSpPr>
              <p:nvPr/>
            </p:nvSpPr>
            <p:spPr bwMode="auto">
              <a:xfrm>
                <a:off x="4984" y="438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8" name="Line 1558"/>
              <p:cNvSpPr>
                <a:spLocks noChangeShapeType="1"/>
              </p:cNvSpPr>
              <p:nvPr/>
            </p:nvSpPr>
            <p:spPr bwMode="auto">
              <a:xfrm>
                <a:off x="4977" y="435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19" name="Line 1559"/>
              <p:cNvSpPr>
                <a:spLocks noChangeShapeType="1"/>
              </p:cNvSpPr>
              <p:nvPr/>
            </p:nvSpPr>
            <p:spPr bwMode="auto">
              <a:xfrm>
                <a:off x="4970" y="433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0" name="Line 1560"/>
              <p:cNvSpPr>
                <a:spLocks noChangeShapeType="1"/>
              </p:cNvSpPr>
              <p:nvPr/>
            </p:nvSpPr>
            <p:spPr bwMode="auto">
              <a:xfrm>
                <a:off x="4962" y="431"/>
                <a:ext cx="1" cy="370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1" name="Line 1561"/>
              <p:cNvSpPr>
                <a:spLocks noChangeShapeType="1"/>
              </p:cNvSpPr>
              <p:nvPr/>
            </p:nvSpPr>
            <p:spPr bwMode="auto">
              <a:xfrm>
                <a:off x="4954" y="430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2" name="Line 1562"/>
              <p:cNvSpPr>
                <a:spLocks noChangeShapeType="1"/>
              </p:cNvSpPr>
              <p:nvPr/>
            </p:nvSpPr>
            <p:spPr bwMode="auto">
              <a:xfrm>
                <a:off x="4946" y="429"/>
                <a:ext cx="1" cy="369"/>
              </a:xfrm>
              <a:prstGeom prst="line">
                <a:avLst/>
              </a:prstGeom>
              <a:noFill/>
              <a:ln w="1588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3" name="Freeform 1563"/>
              <p:cNvSpPr>
                <a:spLocks/>
              </p:cNvSpPr>
              <p:nvPr/>
            </p:nvSpPr>
            <p:spPr bwMode="auto">
              <a:xfrm>
                <a:off x="4855" y="798"/>
                <a:ext cx="165" cy="107"/>
              </a:xfrm>
              <a:custGeom>
                <a:avLst/>
                <a:gdLst>
                  <a:gd name="T0" fmla="*/ 74 w 331"/>
                  <a:gd name="T1" fmla="*/ 0 h 215"/>
                  <a:gd name="T2" fmla="*/ 58 w 331"/>
                  <a:gd name="T3" fmla="*/ 3 h 215"/>
                  <a:gd name="T4" fmla="*/ 43 w 331"/>
                  <a:gd name="T5" fmla="*/ 6 h 215"/>
                  <a:gd name="T6" fmla="*/ 30 w 331"/>
                  <a:gd name="T7" fmla="*/ 12 h 215"/>
                  <a:gd name="T8" fmla="*/ 18 w 331"/>
                  <a:gd name="T9" fmla="*/ 19 h 215"/>
                  <a:gd name="T10" fmla="*/ 10 w 331"/>
                  <a:gd name="T11" fmla="*/ 28 h 215"/>
                  <a:gd name="T12" fmla="*/ 4 w 331"/>
                  <a:gd name="T13" fmla="*/ 38 h 215"/>
                  <a:gd name="T14" fmla="*/ 0 w 331"/>
                  <a:gd name="T15" fmla="*/ 48 h 215"/>
                  <a:gd name="T16" fmla="*/ 0 w 331"/>
                  <a:gd name="T17" fmla="*/ 59 h 215"/>
                  <a:gd name="T18" fmla="*/ 4 w 331"/>
                  <a:gd name="T19" fmla="*/ 69 h 215"/>
                  <a:gd name="T20" fmla="*/ 10 w 331"/>
                  <a:gd name="T21" fmla="*/ 79 h 215"/>
                  <a:gd name="T22" fmla="*/ 18 w 331"/>
                  <a:gd name="T23" fmla="*/ 88 h 215"/>
                  <a:gd name="T24" fmla="*/ 30 w 331"/>
                  <a:gd name="T25" fmla="*/ 95 h 215"/>
                  <a:gd name="T26" fmla="*/ 43 w 331"/>
                  <a:gd name="T27" fmla="*/ 101 h 215"/>
                  <a:gd name="T28" fmla="*/ 58 w 331"/>
                  <a:gd name="T29" fmla="*/ 105 h 215"/>
                  <a:gd name="T30" fmla="*/ 74 w 331"/>
                  <a:gd name="T31" fmla="*/ 107 h 215"/>
                  <a:gd name="T32" fmla="*/ 91 w 331"/>
                  <a:gd name="T33" fmla="*/ 107 h 215"/>
                  <a:gd name="T34" fmla="*/ 107 w 331"/>
                  <a:gd name="T35" fmla="*/ 105 h 215"/>
                  <a:gd name="T36" fmla="*/ 122 w 331"/>
                  <a:gd name="T37" fmla="*/ 101 h 215"/>
                  <a:gd name="T38" fmla="*/ 135 w 331"/>
                  <a:gd name="T39" fmla="*/ 95 h 215"/>
                  <a:gd name="T40" fmla="*/ 147 w 331"/>
                  <a:gd name="T41" fmla="*/ 88 h 215"/>
                  <a:gd name="T42" fmla="*/ 155 w 331"/>
                  <a:gd name="T43" fmla="*/ 79 h 215"/>
                  <a:gd name="T44" fmla="*/ 161 w 331"/>
                  <a:gd name="T45" fmla="*/ 69 h 215"/>
                  <a:gd name="T46" fmla="*/ 164 w 331"/>
                  <a:gd name="T47" fmla="*/ 59 h 215"/>
                  <a:gd name="T48" fmla="*/ 164 w 331"/>
                  <a:gd name="T49" fmla="*/ 48 h 215"/>
                  <a:gd name="T50" fmla="*/ 161 w 331"/>
                  <a:gd name="T51" fmla="*/ 38 h 215"/>
                  <a:gd name="T52" fmla="*/ 155 w 331"/>
                  <a:gd name="T53" fmla="*/ 28 h 215"/>
                  <a:gd name="T54" fmla="*/ 147 w 331"/>
                  <a:gd name="T55" fmla="*/ 19 h 215"/>
                  <a:gd name="T56" fmla="*/ 135 w 331"/>
                  <a:gd name="T57" fmla="*/ 12 h 215"/>
                  <a:gd name="T58" fmla="*/ 122 w 331"/>
                  <a:gd name="T59" fmla="*/ 6 h 215"/>
                  <a:gd name="T60" fmla="*/ 107 w 331"/>
                  <a:gd name="T61" fmla="*/ 3 h 215"/>
                  <a:gd name="T62" fmla="*/ 91 w 331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1" h="215">
                    <a:moveTo>
                      <a:pt x="165" y="0"/>
                    </a:moveTo>
                    <a:lnTo>
                      <a:pt x="149" y="0"/>
                    </a:lnTo>
                    <a:lnTo>
                      <a:pt x="132" y="3"/>
                    </a:lnTo>
                    <a:lnTo>
                      <a:pt x="117" y="6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9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3" y="66"/>
                    </a:lnTo>
                    <a:lnTo>
                      <a:pt x="8" y="76"/>
                    </a:lnTo>
                    <a:lnTo>
                      <a:pt x="4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4" y="129"/>
                    </a:lnTo>
                    <a:lnTo>
                      <a:pt x="8" y="139"/>
                    </a:lnTo>
                    <a:lnTo>
                      <a:pt x="13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9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7" y="210"/>
                    </a:lnTo>
                    <a:lnTo>
                      <a:pt x="132" y="212"/>
                    </a:lnTo>
                    <a:lnTo>
                      <a:pt x="149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9" y="212"/>
                    </a:lnTo>
                    <a:lnTo>
                      <a:pt x="214" y="210"/>
                    </a:lnTo>
                    <a:lnTo>
                      <a:pt x="229" y="206"/>
                    </a:lnTo>
                    <a:lnTo>
                      <a:pt x="244" y="202"/>
                    </a:lnTo>
                    <a:lnTo>
                      <a:pt x="258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4" y="176"/>
                    </a:lnTo>
                    <a:lnTo>
                      <a:pt x="303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1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3" y="48"/>
                    </a:lnTo>
                    <a:lnTo>
                      <a:pt x="294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8" y="18"/>
                    </a:lnTo>
                    <a:lnTo>
                      <a:pt x="244" y="13"/>
                    </a:lnTo>
                    <a:lnTo>
                      <a:pt x="229" y="9"/>
                    </a:lnTo>
                    <a:lnTo>
                      <a:pt x="214" y="6"/>
                    </a:lnTo>
                    <a:lnTo>
                      <a:pt x="199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24" name="Freeform 1564"/>
              <p:cNvSpPr>
                <a:spLocks/>
              </p:cNvSpPr>
              <p:nvPr/>
            </p:nvSpPr>
            <p:spPr bwMode="auto">
              <a:xfrm>
                <a:off x="4855" y="429"/>
                <a:ext cx="165" cy="107"/>
              </a:xfrm>
              <a:custGeom>
                <a:avLst/>
                <a:gdLst>
                  <a:gd name="T0" fmla="*/ 74 w 331"/>
                  <a:gd name="T1" fmla="*/ 0 h 215"/>
                  <a:gd name="T2" fmla="*/ 58 w 331"/>
                  <a:gd name="T3" fmla="*/ 2 h 215"/>
                  <a:gd name="T4" fmla="*/ 43 w 331"/>
                  <a:gd name="T5" fmla="*/ 6 h 215"/>
                  <a:gd name="T6" fmla="*/ 30 w 331"/>
                  <a:gd name="T7" fmla="*/ 12 h 215"/>
                  <a:gd name="T8" fmla="*/ 18 w 331"/>
                  <a:gd name="T9" fmla="*/ 19 h 215"/>
                  <a:gd name="T10" fmla="*/ 10 w 331"/>
                  <a:gd name="T11" fmla="*/ 28 h 215"/>
                  <a:gd name="T12" fmla="*/ 4 w 331"/>
                  <a:gd name="T13" fmla="*/ 38 h 215"/>
                  <a:gd name="T14" fmla="*/ 0 w 331"/>
                  <a:gd name="T15" fmla="*/ 48 h 215"/>
                  <a:gd name="T16" fmla="*/ 0 w 331"/>
                  <a:gd name="T17" fmla="*/ 59 h 215"/>
                  <a:gd name="T18" fmla="*/ 4 w 331"/>
                  <a:gd name="T19" fmla="*/ 69 h 215"/>
                  <a:gd name="T20" fmla="*/ 10 w 331"/>
                  <a:gd name="T21" fmla="*/ 79 h 215"/>
                  <a:gd name="T22" fmla="*/ 18 w 331"/>
                  <a:gd name="T23" fmla="*/ 88 h 215"/>
                  <a:gd name="T24" fmla="*/ 30 w 331"/>
                  <a:gd name="T25" fmla="*/ 95 h 215"/>
                  <a:gd name="T26" fmla="*/ 43 w 331"/>
                  <a:gd name="T27" fmla="*/ 101 h 215"/>
                  <a:gd name="T28" fmla="*/ 58 w 331"/>
                  <a:gd name="T29" fmla="*/ 104 h 215"/>
                  <a:gd name="T30" fmla="*/ 74 w 331"/>
                  <a:gd name="T31" fmla="*/ 107 h 215"/>
                  <a:gd name="T32" fmla="*/ 91 w 331"/>
                  <a:gd name="T33" fmla="*/ 107 h 215"/>
                  <a:gd name="T34" fmla="*/ 107 w 331"/>
                  <a:gd name="T35" fmla="*/ 104 h 215"/>
                  <a:gd name="T36" fmla="*/ 122 w 331"/>
                  <a:gd name="T37" fmla="*/ 101 h 215"/>
                  <a:gd name="T38" fmla="*/ 135 w 331"/>
                  <a:gd name="T39" fmla="*/ 95 h 215"/>
                  <a:gd name="T40" fmla="*/ 147 w 331"/>
                  <a:gd name="T41" fmla="*/ 88 h 215"/>
                  <a:gd name="T42" fmla="*/ 155 w 331"/>
                  <a:gd name="T43" fmla="*/ 79 h 215"/>
                  <a:gd name="T44" fmla="*/ 161 w 331"/>
                  <a:gd name="T45" fmla="*/ 69 h 215"/>
                  <a:gd name="T46" fmla="*/ 164 w 331"/>
                  <a:gd name="T47" fmla="*/ 59 h 215"/>
                  <a:gd name="T48" fmla="*/ 164 w 331"/>
                  <a:gd name="T49" fmla="*/ 48 h 215"/>
                  <a:gd name="T50" fmla="*/ 161 w 331"/>
                  <a:gd name="T51" fmla="*/ 38 h 215"/>
                  <a:gd name="T52" fmla="*/ 155 w 331"/>
                  <a:gd name="T53" fmla="*/ 28 h 215"/>
                  <a:gd name="T54" fmla="*/ 147 w 331"/>
                  <a:gd name="T55" fmla="*/ 19 h 215"/>
                  <a:gd name="T56" fmla="*/ 135 w 331"/>
                  <a:gd name="T57" fmla="*/ 12 h 215"/>
                  <a:gd name="T58" fmla="*/ 122 w 331"/>
                  <a:gd name="T59" fmla="*/ 6 h 215"/>
                  <a:gd name="T60" fmla="*/ 107 w 331"/>
                  <a:gd name="T61" fmla="*/ 2 h 215"/>
                  <a:gd name="T62" fmla="*/ 91 w 331"/>
                  <a:gd name="T63" fmla="*/ 0 h 2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31" h="215">
                    <a:moveTo>
                      <a:pt x="165" y="0"/>
                    </a:moveTo>
                    <a:lnTo>
                      <a:pt x="149" y="0"/>
                    </a:lnTo>
                    <a:lnTo>
                      <a:pt x="132" y="3"/>
                    </a:lnTo>
                    <a:lnTo>
                      <a:pt x="117" y="5"/>
                    </a:lnTo>
                    <a:lnTo>
                      <a:pt x="101" y="9"/>
                    </a:lnTo>
                    <a:lnTo>
                      <a:pt x="87" y="13"/>
                    </a:lnTo>
                    <a:lnTo>
                      <a:pt x="73" y="18"/>
                    </a:lnTo>
                    <a:lnTo>
                      <a:pt x="60" y="25"/>
                    </a:lnTo>
                    <a:lnTo>
                      <a:pt x="49" y="31"/>
                    </a:lnTo>
                    <a:lnTo>
                      <a:pt x="37" y="39"/>
                    </a:lnTo>
                    <a:lnTo>
                      <a:pt x="28" y="48"/>
                    </a:lnTo>
                    <a:lnTo>
                      <a:pt x="20" y="57"/>
                    </a:lnTo>
                    <a:lnTo>
                      <a:pt x="13" y="66"/>
                    </a:lnTo>
                    <a:lnTo>
                      <a:pt x="8" y="76"/>
                    </a:lnTo>
                    <a:lnTo>
                      <a:pt x="4" y="86"/>
                    </a:lnTo>
                    <a:lnTo>
                      <a:pt x="1" y="97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4" y="129"/>
                    </a:lnTo>
                    <a:lnTo>
                      <a:pt x="8" y="139"/>
                    </a:lnTo>
                    <a:lnTo>
                      <a:pt x="13" y="149"/>
                    </a:lnTo>
                    <a:lnTo>
                      <a:pt x="20" y="158"/>
                    </a:lnTo>
                    <a:lnTo>
                      <a:pt x="28" y="167"/>
                    </a:lnTo>
                    <a:lnTo>
                      <a:pt x="37" y="176"/>
                    </a:lnTo>
                    <a:lnTo>
                      <a:pt x="49" y="184"/>
                    </a:lnTo>
                    <a:lnTo>
                      <a:pt x="60" y="190"/>
                    </a:lnTo>
                    <a:lnTo>
                      <a:pt x="73" y="197"/>
                    </a:lnTo>
                    <a:lnTo>
                      <a:pt x="87" y="202"/>
                    </a:lnTo>
                    <a:lnTo>
                      <a:pt x="101" y="206"/>
                    </a:lnTo>
                    <a:lnTo>
                      <a:pt x="117" y="209"/>
                    </a:lnTo>
                    <a:lnTo>
                      <a:pt x="132" y="212"/>
                    </a:lnTo>
                    <a:lnTo>
                      <a:pt x="149" y="215"/>
                    </a:lnTo>
                    <a:lnTo>
                      <a:pt x="165" y="215"/>
                    </a:lnTo>
                    <a:lnTo>
                      <a:pt x="182" y="215"/>
                    </a:lnTo>
                    <a:lnTo>
                      <a:pt x="199" y="212"/>
                    </a:lnTo>
                    <a:lnTo>
                      <a:pt x="214" y="209"/>
                    </a:lnTo>
                    <a:lnTo>
                      <a:pt x="229" y="206"/>
                    </a:lnTo>
                    <a:lnTo>
                      <a:pt x="244" y="202"/>
                    </a:lnTo>
                    <a:lnTo>
                      <a:pt x="258" y="197"/>
                    </a:lnTo>
                    <a:lnTo>
                      <a:pt x="270" y="190"/>
                    </a:lnTo>
                    <a:lnTo>
                      <a:pt x="282" y="184"/>
                    </a:lnTo>
                    <a:lnTo>
                      <a:pt x="294" y="176"/>
                    </a:lnTo>
                    <a:lnTo>
                      <a:pt x="303" y="167"/>
                    </a:lnTo>
                    <a:lnTo>
                      <a:pt x="310" y="158"/>
                    </a:lnTo>
                    <a:lnTo>
                      <a:pt x="318" y="149"/>
                    </a:lnTo>
                    <a:lnTo>
                      <a:pt x="323" y="139"/>
                    </a:lnTo>
                    <a:lnTo>
                      <a:pt x="327" y="129"/>
                    </a:lnTo>
                    <a:lnTo>
                      <a:pt x="329" y="118"/>
                    </a:lnTo>
                    <a:lnTo>
                      <a:pt x="331" y="107"/>
                    </a:lnTo>
                    <a:lnTo>
                      <a:pt x="329" y="97"/>
                    </a:lnTo>
                    <a:lnTo>
                      <a:pt x="327" y="86"/>
                    </a:lnTo>
                    <a:lnTo>
                      <a:pt x="323" y="76"/>
                    </a:lnTo>
                    <a:lnTo>
                      <a:pt x="318" y="66"/>
                    </a:lnTo>
                    <a:lnTo>
                      <a:pt x="310" y="57"/>
                    </a:lnTo>
                    <a:lnTo>
                      <a:pt x="303" y="48"/>
                    </a:lnTo>
                    <a:lnTo>
                      <a:pt x="294" y="39"/>
                    </a:lnTo>
                    <a:lnTo>
                      <a:pt x="282" y="31"/>
                    </a:lnTo>
                    <a:lnTo>
                      <a:pt x="270" y="25"/>
                    </a:lnTo>
                    <a:lnTo>
                      <a:pt x="258" y="18"/>
                    </a:lnTo>
                    <a:lnTo>
                      <a:pt x="244" y="13"/>
                    </a:lnTo>
                    <a:lnTo>
                      <a:pt x="229" y="9"/>
                    </a:lnTo>
                    <a:lnTo>
                      <a:pt x="214" y="5"/>
                    </a:lnTo>
                    <a:lnTo>
                      <a:pt x="199" y="3"/>
                    </a:lnTo>
                    <a:lnTo>
                      <a:pt x="182" y="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6153" name="Oval 1633"/>
            <p:cNvSpPr>
              <a:spLocks noChangeArrowheads="1"/>
            </p:cNvSpPr>
            <p:nvPr/>
          </p:nvSpPr>
          <p:spPr bwMode="auto">
            <a:xfrm rot="2623898">
              <a:off x="2736099" y="2664163"/>
              <a:ext cx="161235" cy="278035"/>
            </a:xfrm>
            <a:prstGeom prst="ellipse">
              <a:avLst/>
            </a:prstGeom>
            <a:solidFill>
              <a:srgbClr val="FF9933"/>
            </a:solidFill>
            <a:ln w="9525">
              <a:round/>
              <a:headEnd/>
              <a:tailEnd/>
            </a:ln>
            <a:effectLst/>
            <a:scene3d>
              <a:camera prst="legacyObliqueTopLeft">
                <a:rot lat="300000" lon="4800000" rev="0"/>
              </a:camera>
              <a:lightRig rig="legacyFlat3" dir="r"/>
            </a:scene3d>
            <a:sp3d extrusionH="15240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54" name="Oval 1494"/>
            <p:cNvSpPr>
              <a:spLocks noChangeArrowheads="1"/>
            </p:cNvSpPr>
            <p:nvPr/>
          </p:nvSpPr>
          <p:spPr bwMode="auto">
            <a:xfrm rot="2334445">
              <a:off x="2700551" y="2572754"/>
              <a:ext cx="208209" cy="359287"/>
            </a:xfrm>
            <a:prstGeom prst="ellipse">
              <a:avLst/>
            </a:prstGeom>
            <a:solidFill>
              <a:schemeClr val="accent2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8" lon="1500000" rev="0"/>
              </a:camera>
              <a:lightRig rig="legacyFlat4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55" name="Oval 1636"/>
            <p:cNvSpPr>
              <a:spLocks noChangeArrowheads="1"/>
            </p:cNvSpPr>
            <p:nvPr/>
          </p:nvSpPr>
          <p:spPr bwMode="auto">
            <a:xfrm rot="2623898">
              <a:off x="676864" y="2764459"/>
              <a:ext cx="161235" cy="180278"/>
            </a:xfrm>
            <a:prstGeom prst="ellipse">
              <a:avLst/>
            </a:prstGeom>
            <a:solidFill>
              <a:srgbClr val="FF9933"/>
            </a:solidFill>
            <a:ln w="9525">
              <a:round/>
              <a:headEnd/>
              <a:tailEnd/>
            </a:ln>
            <a:effectLst/>
            <a:scene3d>
              <a:camera prst="legacyObliqueTopLeft">
                <a:rot lat="300000" lon="4800000" rev="0"/>
              </a:camera>
              <a:lightRig rig="legacyFlat3" dir="r"/>
            </a:scene3d>
            <a:sp3d extrusionH="13970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56" name="Oval 1496"/>
            <p:cNvSpPr>
              <a:spLocks noChangeArrowheads="1"/>
            </p:cNvSpPr>
            <p:nvPr/>
          </p:nvSpPr>
          <p:spPr bwMode="auto">
            <a:xfrm rot="19265555" flipH="1">
              <a:off x="581647" y="2669241"/>
              <a:ext cx="208209" cy="359287"/>
            </a:xfrm>
            <a:prstGeom prst="ellipse">
              <a:avLst/>
            </a:prstGeom>
            <a:solidFill>
              <a:schemeClr val="accent2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8255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157" name="Freeform 1643"/>
            <p:cNvSpPr>
              <a:spLocks/>
            </p:cNvSpPr>
            <p:nvPr/>
          </p:nvSpPr>
          <p:spPr bwMode="auto">
            <a:xfrm>
              <a:off x="221090" y="3462720"/>
              <a:ext cx="1683443" cy="290731"/>
            </a:xfrm>
            <a:custGeom>
              <a:avLst/>
              <a:gdLst>
                <a:gd name="T0" fmla="*/ 0 w 1326"/>
                <a:gd name="T1" fmla="*/ 128 h 229"/>
                <a:gd name="T2" fmla="*/ 1189 w 1326"/>
                <a:gd name="T3" fmla="*/ 0 h 229"/>
                <a:gd name="T4" fmla="*/ 1326 w 1326"/>
                <a:gd name="T5" fmla="*/ 83 h 229"/>
                <a:gd name="T6" fmla="*/ 73 w 1326"/>
                <a:gd name="T7" fmla="*/ 229 h 229"/>
                <a:gd name="T8" fmla="*/ 0 w 1326"/>
                <a:gd name="T9" fmla="*/ 128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6" h="229">
                  <a:moveTo>
                    <a:pt x="0" y="128"/>
                  </a:moveTo>
                  <a:lnTo>
                    <a:pt x="1189" y="0"/>
                  </a:lnTo>
                  <a:lnTo>
                    <a:pt x="1326" y="83"/>
                  </a:lnTo>
                  <a:lnTo>
                    <a:pt x="73" y="229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round/>
              <a:headEnd/>
              <a:tailEnd/>
            </a:ln>
            <a:effectLst/>
            <a:scene3d>
              <a:camera prst="legacyObliqueBottom"/>
              <a:lightRig rig="legacyFlat3" dir="t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  <a:flatTx/>
            </a:bodyPr>
            <a:lstStyle/>
            <a:p>
              <a:endParaRPr lang="fr-FR"/>
            </a:p>
          </p:txBody>
        </p:sp>
        <p:sp>
          <p:nvSpPr>
            <p:cNvPr id="46158" name="Rectangle 1712"/>
            <p:cNvSpPr>
              <a:spLocks noChangeArrowheads="1"/>
            </p:cNvSpPr>
            <p:nvPr/>
          </p:nvSpPr>
          <p:spPr bwMode="auto">
            <a:xfrm>
              <a:off x="657820" y="2966320"/>
              <a:ext cx="139652" cy="708418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6087" name="Line 1734"/>
            <p:cNvSpPr>
              <a:spLocks noChangeShapeType="1"/>
            </p:cNvSpPr>
            <p:nvPr/>
          </p:nvSpPr>
          <p:spPr bwMode="auto">
            <a:xfrm flipV="1">
              <a:off x="714952" y="1951135"/>
              <a:ext cx="3359268" cy="26343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088" name="Text Box 1735"/>
            <p:cNvSpPr txBox="1">
              <a:spLocks noChangeArrowheads="1"/>
            </p:cNvSpPr>
            <p:nvPr/>
          </p:nvSpPr>
          <p:spPr bwMode="auto">
            <a:xfrm>
              <a:off x="2117820" y="1707515"/>
              <a:ext cx="260261" cy="293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B</a:t>
              </a:r>
            </a:p>
          </p:txBody>
        </p:sp>
        <p:sp>
          <p:nvSpPr>
            <p:cNvPr id="46089" name="Freeform 1737"/>
            <p:cNvSpPr>
              <a:spLocks/>
            </p:cNvSpPr>
            <p:nvPr/>
          </p:nvSpPr>
          <p:spPr bwMode="auto">
            <a:xfrm>
              <a:off x="1933734" y="2375972"/>
              <a:ext cx="917895" cy="95217"/>
            </a:xfrm>
            <a:custGeom>
              <a:avLst/>
              <a:gdLst>
                <a:gd name="T0" fmla="*/ 0 w 723"/>
                <a:gd name="T1" fmla="*/ 119062 h 75"/>
                <a:gd name="T2" fmla="*/ 1147762 w 723"/>
                <a:gd name="T3" fmla="*/ 0 h 7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23" h="75">
                  <a:moveTo>
                    <a:pt x="0" y="75"/>
                  </a:moveTo>
                  <a:lnTo>
                    <a:pt x="723" y="0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090" name="Text Box 1738"/>
            <p:cNvSpPr txBox="1">
              <a:spLocks noChangeArrowheads="1"/>
            </p:cNvSpPr>
            <p:nvPr/>
          </p:nvSpPr>
          <p:spPr bwMode="auto">
            <a:xfrm>
              <a:off x="2289211" y="2131581"/>
              <a:ext cx="318014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b</a:t>
              </a:r>
            </a:p>
          </p:txBody>
        </p:sp>
        <p:sp>
          <p:nvSpPr>
            <p:cNvPr id="46091" name="Line 1756"/>
            <p:cNvSpPr>
              <a:spLocks noChangeShapeType="1"/>
            </p:cNvSpPr>
            <p:nvPr/>
          </p:nvSpPr>
          <p:spPr bwMode="auto">
            <a:xfrm flipV="1">
              <a:off x="3989159" y="2236320"/>
              <a:ext cx="266609" cy="2285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46092" name="Text Box 1757"/>
            <p:cNvSpPr txBox="1">
              <a:spLocks noChangeArrowheads="1"/>
            </p:cNvSpPr>
            <p:nvPr/>
          </p:nvSpPr>
          <p:spPr bwMode="auto">
            <a:xfrm>
              <a:off x="4323055" y="2002720"/>
              <a:ext cx="252643" cy="293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d</a:t>
              </a:r>
            </a:p>
          </p:txBody>
        </p:sp>
      </p:grpSp>
      <p:sp>
        <p:nvSpPr>
          <p:cNvPr id="876" name="Text Box 6"/>
          <p:cNvSpPr txBox="1">
            <a:spLocks noChangeArrowheads="1"/>
          </p:cNvSpPr>
          <p:nvPr/>
        </p:nvSpPr>
        <p:spPr bwMode="auto">
          <a:xfrm>
            <a:off x="3537744" y="3732836"/>
            <a:ext cx="4213311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Michelson :  </a:t>
            </a:r>
            <a:r>
              <a:rPr lang="fr-FR" altLang="fr-FR" sz="2000" smtClean="0"/>
              <a:t>la base B et la base b</a:t>
            </a:r>
          </a:p>
          <a:p>
            <a:r>
              <a:rPr lang="fr-FR" altLang="fr-FR" sz="2000" smtClean="0"/>
              <a:t>sont maintenant independantes</a:t>
            </a:r>
            <a:endParaRPr lang="fr-FR" altLang="fr-FR" sz="2000"/>
          </a:p>
        </p:txBody>
      </p:sp>
      <p:sp>
        <p:nvSpPr>
          <p:cNvPr id="2" name="ZoneTexte 1"/>
          <p:cNvSpPr txBox="1"/>
          <p:nvPr/>
        </p:nvSpPr>
        <p:spPr>
          <a:xfrm>
            <a:off x="5531667" y="5053411"/>
            <a:ext cx="1156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rgbClr val="FF0000"/>
                </a:solidFill>
              </a:rPr>
              <a:t>information</a:t>
            </a:r>
          </a:p>
          <a:p>
            <a:r>
              <a:rPr lang="fr-FR" sz="1400" b="1" smtClean="0">
                <a:solidFill>
                  <a:srgbClr val="FF0000"/>
                </a:solidFill>
              </a:rPr>
              <a:t>obtenue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877" name="ZoneTexte 876"/>
          <p:cNvSpPr txBox="1"/>
          <p:nvPr/>
        </p:nvSpPr>
        <p:spPr>
          <a:xfrm>
            <a:off x="516152" y="5205811"/>
            <a:ext cx="1771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rgbClr val="FF0000"/>
                </a:solidFill>
              </a:rPr>
              <a:t>franges observées</a:t>
            </a:r>
            <a:endParaRPr lang="fr-FR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7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49238" y="604838"/>
            <a:ext cx="4141787" cy="528637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/>
              <a:t>configuration Michelson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286199" y="3987800"/>
            <a:ext cx="8264099" cy="16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smtClean="0"/>
              <a:t>autre avantage par rapport à Fizeau </a:t>
            </a:r>
            <a:r>
              <a:rPr lang="fr-FR" altLang="fr-FR" sz="2000"/>
              <a:t>: </a:t>
            </a:r>
          </a:p>
          <a:p>
            <a:r>
              <a:rPr lang="fr-FR" altLang="fr-FR" sz="2000"/>
              <a:t>quand on fait varier la base, l'interfrange </a:t>
            </a:r>
            <a:r>
              <a:rPr lang="fr-FR" altLang="fr-FR" sz="2000" smtClean="0"/>
              <a:t>observé ne </a:t>
            </a:r>
            <a:r>
              <a:rPr lang="fr-FR" altLang="fr-FR" sz="2000"/>
              <a:t>change pas</a:t>
            </a:r>
          </a:p>
          <a:p>
            <a:r>
              <a:rPr lang="fr-FR" altLang="fr-FR" sz="2000"/>
              <a:t>On </a:t>
            </a:r>
            <a:r>
              <a:rPr lang="fr-FR" altLang="fr-FR" sz="2000" smtClean="0"/>
              <a:t>analyse </a:t>
            </a:r>
            <a:r>
              <a:rPr lang="fr-FR" altLang="fr-FR" sz="2000"/>
              <a:t>de façon identique les figures de franges</a:t>
            </a:r>
          </a:p>
          <a:p>
            <a:r>
              <a:rPr lang="fr-FR" altLang="fr-FR" sz="2000"/>
              <a:t>inconvenients</a:t>
            </a:r>
            <a:r>
              <a:rPr lang="fr-FR" altLang="fr-FR" sz="2400"/>
              <a:t> :</a:t>
            </a:r>
            <a:r>
              <a:rPr lang="fr-FR" altLang="fr-FR" sz="2000"/>
              <a:t> reduction du champ de vue, </a:t>
            </a:r>
            <a:r>
              <a:rPr lang="fr-FR" altLang="fr-FR" sz="2000" smtClean="0"/>
              <a:t>et </a:t>
            </a:r>
            <a:r>
              <a:rPr lang="fr-FR" altLang="fr-FR" sz="2000" b="1" smtClean="0">
                <a:solidFill>
                  <a:schemeClr val="accent2"/>
                </a:solidFill>
              </a:rPr>
              <a:t>metrologie </a:t>
            </a:r>
            <a:r>
              <a:rPr lang="fr-FR" altLang="fr-FR" sz="2000" b="1">
                <a:solidFill>
                  <a:schemeClr val="accent2"/>
                </a:solidFill>
              </a:rPr>
              <a:t>exigeante</a:t>
            </a:r>
            <a:r>
              <a:rPr lang="fr-FR" altLang="fr-FR" sz="2000"/>
              <a:t>,</a:t>
            </a:r>
          </a:p>
          <a:p>
            <a:r>
              <a:rPr lang="fr-FR" altLang="fr-FR" sz="2000"/>
              <a:t>		</a:t>
            </a:r>
            <a:endParaRPr lang="fr-FR" altLang="fr-FR" sz="2400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203950" y="1215256"/>
            <a:ext cx="7972352" cy="30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smtClean="0"/>
              <a:t>l’interfrange de la figure observée</a:t>
            </a:r>
          </a:p>
          <a:p>
            <a:r>
              <a:rPr lang="fr-FR" altLang="fr-FR" sz="2000" smtClean="0"/>
              <a:t>est constant et reste egal à  </a:t>
            </a:r>
            <a:r>
              <a:rPr lang="fr-FR" altLang="fr-FR" sz="2000" smtClean="0">
                <a:latin typeface="Symbol" panose="05050102010706020507" pitchFamily="18" charset="2"/>
              </a:rPr>
              <a:t> </a:t>
            </a:r>
            <a:r>
              <a:rPr lang="fr-FR" altLang="fr-FR" sz="2400" b="1" smtClean="0">
                <a:latin typeface="Symbol" panose="05050102010706020507" pitchFamily="18" charset="2"/>
              </a:rPr>
              <a:t>l</a:t>
            </a:r>
            <a:r>
              <a:rPr lang="fr-FR" altLang="fr-FR" sz="2000" smtClean="0">
                <a:latin typeface="Symbol" panose="05050102010706020507" pitchFamily="18" charset="2"/>
              </a:rPr>
              <a:t>/</a:t>
            </a:r>
            <a:r>
              <a:rPr lang="fr-FR" altLang="fr-FR" sz="2000" smtClean="0">
                <a:latin typeface="+mj-lt"/>
              </a:rPr>
              <a:t>b  quand </a:t>
            </a:r>
          </a:p>
          <a:p>
            <a:r>
              <a:rPr lang="fr-FR" altLang="fr-FR" sz="2000" smtClean="0">
                <a:latin typeface="+mj-lt"/>
              </a:rPr>
              <a:t>on change la base B</a:t>
            </a:r>
          </a:p>
          <a:p>
            <a:endParaRPr lang="fr-FR" altLang="fr-FR" smtClean="0">
              <a:latin typeface="+mj-lt"/>
            </a:endParaRPr>
          </a:p>
          <a:p>
            <a:r>
              <a:rPr lang="fr-FR" altLang="fr-FR" sz="2000" smtClean="0">
                <a:latin typeface="+mj-lt"/>
              </a:rPr>
              <a:t>l’interfrange du lobe d’analyse frangé est </a:t>
            </a:r>
            <a:r>
              <a:rPr lang="fr-FR" altLang="fr-FR" sz="2400" b="1" smtClean="0">
                <a:latin typeface="Symbol" panose="05050102010706020507" pitchFamily="18" charset="2"/>
              </a:rPr>
              <a:t>l</a:t>
            </a:r>
            <a:r>
              <a:rPr lang="fr-FR" altLang="fr-FR" sz="2000" smtClean="0">
                <a:latin typeface="Symbol" panose="05050102010706020507" pitchFamily="18" charset="2"/>
              </a:rPr>
              <a:t>/</a:t>
            </a:r>
            <a:r>
              <a:rPr lang="fr-FR" altLang="fr-FR" sz="2000" smtClean="0"/>
              <a:t>B  </a:t>
            </a:r>
          </a:p>
          <a:p>
            <a:r>
              <a:rPr lang="fr-FR" altLang="fr-FR" sz="2000" smtClean="0"/>
              <a:t>et varie quand on écarte les collecteurs</a:t>
            </a:r>
          </a:p>
          <a:p>
            <a:endParaRPr lang="fr-FR" altLang="fr-FR" sz="2000" smtClean="0"/>
          </a:p>
          <a:p>
            <a:r>
              <a:rPr lang="fr-FR" altLang="fr-FR" sz="2000" smtClean="0"/>
              <a:t> </a:t>
            </a:r>
            <a:r>
              <a:rPr lang="fr-FR" altLang="fr-FR" sz="2000" smtClean="0">
                <a:sym typeface="Wingdings" panose="05000000000000000000" pitchFamily="2" charset="2"/>
              </a:rPr>
              <a:t>   </a:t>
            </a:r>
            <a:r>
              <a:rPr lang="fr-FR" altLang="fr-FR" sz="2400" smtClean="0"/>
              <a:t>gain en résolution  (B/b)  d’où l’interêt des franges</a:t>
            </a:r>
            <a:endParaRPr lang="fr-FR" altLang="fr-FR" sz="2400"/>
          </a:p>
          <a:p>
            <a:endParaRPr lang="fr-FR" altLang="fr-FR" sz="2400">
              <a:latin typeface="+mj-lt"/>
            </a:endParaRPr>
          </a:p>
        </p:txBody>
      </p:sp>
      <p:grpSp>
        <p:nvGrpSpPr>
          <p:cNvPr id="70664" name="Group 7"/>
          <p:cNvGrpSpPr>
            <a:grpSpLocks/>
          </p:cNvGrpSpPr>
          <p:nvPr/>
        </p:nvGrpSpPr>
        <p:grpSpPr bwMode="auto">
          <a:xfrm>
            <a:off x="5556250" y="608013"/>
            <a:ext cx="3203575" cy="2779712"/>
            <a:chOff x="3500" y="383"/>
            <a:chExt cx="2018" cy="1751"/>
          </a:xfrm>
        </p:grpSpPr>
        <p:grpSp>
          <p:nvGrpSpPr>
            <p:cNvPr id="70665" name="Group 8"/>
            <p:cNvGrpSpPr>
              <a:grpSpLocks/>
            </p:cNvGrpSpPr>
            <p:nvPr/>
          </p:nvGrpSpPr>
          <p:grpSpPr bwMode="auto">
            <a:xfrm>
              <a:off x="3500" y="383"/>
              <a:ext cx="2018" cy="1751"/>
              <a:chOff x="3519" y="2310"/>
              <a:chExt cx="2008" cy="1743"/>
            </a:xfrm>
          </p:grpSpPr>
          <p:sp>
            <p:nvSpPr>
              <p:cNvPr id="70667" name="Freeform 9"/>
              <p:cNvSpPr>
                <a:spLocks/>
              </p:cNvSpPr>
              <p:nvPr/>
            </p:nvSpPr>
            <p:spPr bwMode="auto">
              <a:xfrm>
                <a:off x="4937" y="3107"/>
                <a:ext cx="462" cy="207"/>
              </a:xfrm>
              <a:custGeom>
                <a:avLst/>
                <a:gdLst>
                  <a:gd name="T0" fmla="*/ 0 w 462"/>
                  <a:gd name="T1" fmla="*/ 0 h 207"/>
                  <a:gd name="T2" fmla="*/ 462 w 462"/>
                  <a:gd name="T3" fmla="*/ 120 h 207"/>
                  <a:gd name="T4" fmla="*/ 0 w 462"/>
                  <a:gd name="T5" fmla="*/ 207 h 2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2" h="207">
                    <a:moveTo>
                      <a:pt x="0" y="0"/>
                    </a:moveTo>
                    <a:lnTo>
                      <a:pt x="462" y="120"/>
                    </a:lnTo>
                    <a:lnTo>
                      <a:pt x="0" y="207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668" name="Oval 10"/>
              <p:cNvSpPr>
                <a:spLocks noChangeArrowheads="1"/>
              </p:cNvSpPr>
              <p:nvPr/>
            </p:nvSpPr>
            <p:spPr bwMode="auto">
              <a:xfrm>
                <a:off x="4176" y="2753"/>
                <a:ext cx="104" cy="88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0669" name="Freeform 11"/>
              <p:cNvSpPr>
                <a:spLocks/>
              </p:cNvSpPr>
              <p:nvPr/>
            </p:nvSpPr>
            <p:spPr bwMode="auto">
              <a:xfrm>
                <a:off x="3519" y="2406"/>
                <a:ext cx="1418" cy="1538"/>
              </a:xfrm>
              <a:custGeom>
                <a:avLst/>
                <a:gdLst>
                  <a:gd name="T0" fmla="*/ 24 w 1418"/>
                  <a:gd name="T1" fmla="*/ 0 h 1538"/>
                  <a:gd name="T2" fmla="*/ 502 w 1418"/>
                  <a:gd name="T3" fmla="*/ 0 h 1538"/>
                  <a:gd name="T4" fmla="*/ 502 w 1418"/>
                  <a:gd name="T5" fmla="*/ 478 h 1538"/>
                  <a:gd name="T6" fmla="*/ 701 w 1418"/>
                  <a:gd name="T7" fmla="*/ 478 h 1538"/>
                  <a:gd name="T8" fmla="*/ 1418 w 1418"/>
                  <a:gd name="T9" fmla="*/ 916 h 1538"/>
                  <a:gd name="T10" fmla="*/ 1410 w 1418"/>
                  <a:gd name="T11" fmla="*/ 685 h 1538"/>
                  <a:gd name="T12" fmla="*/ 701 w 1418"/>
                  <a:gd name="T13" fmla="*/ 1092 h 1538"/>
                  <a:gd name="T14" fmla="*/ 494 w 1418"/>
                  <a:gd name="T15" fmla="*/ 1092 h 1538"/>
                  <a:gd name="T16" fmla="*/ 494 w 1418"/>
                  <a:gd name="T17" fmla="*/ 1538 h 1538"/>
                  <a:gd name="T18" fmla="*/ 0 w 1418"/>
                  <a:gd name="T19" fmla="*/ 1538 h 15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18" h="1538">
                    <a:moveTo>
                      <a:pt x="24" y="0"/>
                    </a:moveTo>
                    <a:lnTo>
                      <a:pt x="502" y="0"/>
                    </a:lnTo>
                    <a:lnTo>
                      <a:pt x="502" y="478"/>
                    </a:lnTo>
                    <a:lnTo>
                      <a:pt x="701" y="478"/>
                    </a:lnTo>
                    <a:lnTo>
                      <a:pt x="1418" y="916"/>
                    </a:lnTo>
                    <a:lnTo>
                      <a:pt x="1410" y="685"/>
                    </a:lnTo>
                    <a:lnTo>
                      <a:pt x="701" y="1092"/>
                    </a:lnTo>
                    <a:lnTo>
                      <a:pt x="494" y="1092"/>
                    </a:lnTo>
                    <a:lnTo>
                      <a:pt x="494" y="1538"/>
                    </a:lnTo>
                    <a:lnTo>
                      <a:pt x="0" y="153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670" name="Oval 12"/>
              <p:cNvSpPr>
                <a:spLocks noChangeArrowheads="1"/>
              </p:cNvSpPr>
              <p:nvPr/>
            </p:nvSpPr>
            <p:spPr bwMode="auto">
              <a:xfrm>
                <a:off x="4909" y="3071"/>
                <a:ext cx="56" cy="287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0671" name="Oval 13"/>
              <p:cNvSpPr>
                <a:spLocks noChangeArrowheads="1"/>
              </p:cNvSpPr>
              <p:nvPr/>
            </p:nvSpPr>
            <p:spPr bwMode="auto">
              <a:xfrm>
                <a:off x="4961" y="3107"/>
                <a:ext cx="40" cy="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0672" name="Oval 14"/>
              <p:cNvSpPr>
                <a:spLocks noChangeArrowheads="1"/>
              </p:cNvSpPr>
              <p:nvPr/>
            </p:nvSpPr>
            <p:spPr bwMode="auto">
              <a:xfrm>
                <a:off x="4961" y="3107"/>
                <a:ext cx="40" cy="64"/>
              </a:xfrm>
              <a:prstGeom prst="ellips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0673" name="Rectangle 15"/>
              <p:cNvSpPr>
                <a:spLocks noChangeArrowheads="1"/>
              </p:cNvSpPr>
              <p:nvPr/>
            </p:nvSpPr>
            <p:spPr bwMode="auto">
              <a:xfrm>
                <a:off x="3599" y="3019"/>
                <a:ext cx="70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>
                    <a:solidFill>
                      <a:srgbClr val="000000"/>
                    </a:solidFill>
                  </a:rPr>
                  <a:t>B</a:t>
                </a:r>
                <a:endParaRPr lang="fr-FR" altLang="fr-FR" sz="2400"/>
              </a:p>
            </p:txBody>
          </p:sp>
          <p:sp>
            <p:nvSpPr>
              <p:cNvPr id="70674" name="Rectangle 16"/>
              <p:cNvSpPr>
                <a:spLocks noChangeArrowheads="1"/>
              </p:cNvSpPr>
              <p:nvPr/>
            </p:nvSpPr>
            <p:spPr bwMode="auto">
              <a:xfrm>
                <a:off x="4993" y="3370"/>
                <a:ext cx="6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>
                    <a:solidFill>
                      <a:srgbClr val="000000"/>
                    </a:solidFill>
                  </a:rPr>
                  <a:t>b</a:t>
                </a:r>
                <a:endParaRPr lang="fr-FR" altLang="fr-FR" sz="2400"/>
              </a:p>
            </p:txBody>
          </p:sp>
          <p:grpSp>
            <p:nvGrpSpPr>
              <p:cNvPr id="70675" name="Group 17"/>
              <p:cNvGrpSpPr>
                <a:grpSpLocks/>
              </p:cNvGrpSpPr>
              <p:nvPr/>
            </p:nvGrpSpPr>
            <p:grpSpPr bwMode="auto">
              <a:xfrm>
                <a:off x="5383" y="3036"/>
                <a:ext cx="48" cy="382"/>
                <a:chOff x="5156" y="1999"/>
                <a:chExt cx="48" cy="382"/>
              </a:xfrm>
            </p:grpSpPr>
            <p:sp>
              <p:nvSpPr>
                <p:cNvPr id="70694" name="Freeform 18"/>
                <p:cNvSpPr>
                  <a:spLocks/>
                </p:cNvSpPr>
                <p:nvPr/>
              </p:nvSpPr>
              <p:spPr bwMode="auto">
                <a:xfrm>
                  <a:off x="5156" y="1999"/>
                  <a:ext cx="48" cy="95"/>
                </a:xfrm>
                <a:custGeom>
                  <a:avLst/>
                  <a:gdLst>
                    <a:gd name="T0" fmla="*/ 24 w 48"/>
                    <a:gd name="T1" fmla="*/ 0 h 95"/>
                    <a:gd name="T2" fmla="*/ 48 w 48"/>
                    <a:gd name="T3" fmla="*/ 95 h 95"/>
                    <a:gd name="T4" fmla="*/ 24 w 48"/>
                    <a:gd name="T5" fmla="*/ 95 h 95"/>
                    <a:gd name="T6" fmla="*/ 0 w 48"/>
                    <a:gd name="T7" fmla="*/ 95 h 95"/>
                    <a:gd name="T8" fmla="*/ 24 w 48"/>
                    <a:gd name="T9" fmla="*/ 0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95">
                      <a:moveTo>
                        <a:pt x="24" y="0"/>
                      </a:moveTo>
                      <a:lnTo>
                        <a:pt x="48" y="95"/>
                      </a:lnTo>
                      <a:lnTo>
                        <a:pt x="24" y="95"/>
                      </a:lnTo>
                      <a:lnTo>
                        <a:pt x="0" y="9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695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5180" y="2094"/>
                  <a:ext cx="1" cy="28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70676" name="Oval 20"/>
              <p:cNvSpPr>
                <a:spLocks noChangeArrowheads="1"/>
              </p:cNvSpPr>
              <p:nvPr/>
            </p:nvSpPr>
            <p:spPr bwMode="auto">
              <a:xfrm>
                <a:off x="4969" y="3259"/>
                <a:ext cx="40" cy="7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0677" name="Oval 21"/>
              <p:cNvSpPr>
                <a:spLocks noChangeArrowheads="1"/>
              </p:cNvSpPr>
              <p:nvPr/>
            </p:nvSpPr>
            <p:spPr bwMode="auto">
              <a:xfrm>
                <a:off x="4969" y="3259"/>
                <a:ext cx="40" cy="71"/>
              </a:xfrm>
              <a:prstGeom prst="ellips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70678" name="Group 22"/>
              <p:cNvGrpSpPr>
                <a:grpSpLocks/>
              </p:cNvGrpSpPr>
              <p:nvPr/>
            </p:nvGrpSpPr>
            <p:grpSpPr bwMode="auto">
              <a:xfrm>
                <a:off x="3654" y="2406"/>
                <a:ext cx="64" cy="1530"/>
                <a:chOff x="3427" y="1369"/>
                <a:chExt cx="64" cy="1530"/>
              </a:xfrm>
            </p:grpSpPr>
            <p:sp>
              <p:nvSpPr>
                <p:cNvPr id="70691" name="Freeform 23"/>
                <p:cNvSpPr>
                  <a:spLocks/>
                </p:cNvSpPr>
                <p:nvPr/>
              </p:nvSpPr>
              <p:spPr bwMode="auto">
                <a:xfrm>
                  <a:off x="3427" y="2763"/>
                  <a:ext cx="64" cy="136"/>
                </a:xfrm>
                <a:custGeom>
                  <a:avLst/>
                  <a:gdLst>
                    <a:gd name="T0" fmla="*/ 32 w 64"/>
                    <a:gd name="T1" fmla="*/ 136 h 136"/>
                    <a:gd name="T2" fmla="*/ 0 w 64"/>
                    <a:gd name="T3" fmla="*/ 0 h 136"/>
                    <a:gd name="T4" fmla="*/ 32 w 64"/>
                    <a:gd name="T5" fmla="*/ 0 h 136"/>
                    <a:gd name="T6" fmla="*/ 64 w 64"/>
                    <a:gd name="T7" fmla="*/ 0 h 136"/>
                    <a:gd name="T8" fmla="*/ 32 w 64"/>
                    <a:gd name="T9" fmla="*/ 136 h 1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" h="136">
                      <a:moveTo>
                        <a:pt x="32" y="136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64" y="0"/>
                      </a:lnTo>
                      <a:lnTo>
                        <a:pt x="32" y="136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692" name="Freeform 24"/>
                <p:cNvSpPr>
                  <a:spLocks/>
                </p:cNvSpPr>
                <p:nvPr/>
              </p:nvSpPr>
              <p:spPr bwMode="auto">
                <a:xfrm>
                  <a:off x="3427" y="1369"/>
                  <a:ext cx="64" cy="136"/>
                </a:xfrm>
                <a:custGeom>
                  <a:avLst/>
                  <a:gdLst>
                    <a:gd name="T0" fmla="*/ 32 w 64"/>
                    <a:gd name="T1" fmla="*/ 0 h 136"/>
                    <a:gd name="T2" fmla="*/ 64 w 64"/>
                    <a:gd name="T3" fmla="*/ 136 h 136"/>
                    <a:gd name="T4" fmla="*/ 32 w 64"/>
                    <a:gd name="T5" fmla="*/ 136 h 136"/>
                    <a:gd name="T6" fmla="*/ 0 w 64"/>
                    <a:gd name="T7" fmla="*/ 136 h 136"/>
                    <a:gd name="T8" fmla="*/ 32 w 64"/>
                    <a:gd name="T9" fmla="*/ 0 h 1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4" h="136">
                      <a:moveTo>
                        <a:pt x="32" y="0"/>
                      </a:moveTo>
                      <a:lnTo>
                        <a:pt x="64" y="136"/>
                      </a:lnTo>
                      <a:lnTo>
                        <a:pt x="32" y="136"/>
                      </a:lnTo>
                      <a:lnTo>
                        <a:pt x="0" y="136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693" name="Rectangle 25"/>
                <p:cNvSpPr>
                  <a:spLocks noChangeArrowheads="1"/>
                </p:cNvSpPr>
                <p:nvPr/>
              </p:nvSpPr>
              <p:spPr bwMode="auto">
                <a:xfrm>
                  <a:off x="3451" y="1497"/>
                  <a:ext cx="16" cy="127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70679" name="Group 26"/>
              <p:cNvGrpSpPr>
                <a:grpSpLocks/>
              </p:cNvGrpSpPr>
              <p:nvPr/>
            </p:nvGrpSpPr>
            <p:grpSpPr bwMode="auto">
              <a:xfrm>
                <a:off x="4131" y="2759"/>
                <a:ext cx="39" cy="888"/>
                <a:chOff x="962" y="1654"/>
                <a:chExt cx="39" cy="888"/>
              </a:xfrm>
            </p:grpSpPr>
            <p:sp>
              <p:nvSpPr>
                <p:cNvPr id="70688" name="Rectangle 27"/>
                <p:cNvSpPr>
                  <a:spLocks noChangeArrowheads="1"/>
                </p:cNvSpPr>
                <p:nvPr/>
              </p:nvSpPr>
              <p:spPr bwMode="auto">
                <a:xfrm>
                  <a:off x="973" y="1654"/>
                  <a:ext cx="16" cy="88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70689" name="Rectangle 28"/>
                <p:cNvSpPr>
                  <a:spLocks noChangeArrowheads="1"/>
                </p:cNvSpPr>
                <p:nvPr/>
              </p:nvSpPr>
              <p:spPr bwMode="auto">
                <a:xfrm>
                  <a:off x="962" y="1753"/>
                  <a:ext cx="39" cy="8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70690" name="Rectangle 29"/>
                <p:cNvSpPr>
                  <a:spLocks noChangeArrowheads="1"/>
                </p:cNvSpPr>
                <p:nvPr/>
              </p:nvSpPr>
              <p:spPr bwMode="auto">
                <a:xfrm>
                  <a:off x="962" y="2356"/>
                  <a:ext cx="31" cy="8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70680" name="Line 30"/>
              <p:cNvSpPr>
                <a:spLocks noChangeShapeType="1"/>
              </p:cNvSpPr>
              <p:nvPr/>
            </p:nvSpPr>
            <p:spPr bwMode="auto">
              <a:xfrm>
                <a:off x="3954" y="2310"/>
                <a:ext cx="145" cy="17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0681" name="Line 31"/>
              <p:cNvSpPr>
                <a:spLocks noChangeShapeType="1"/>
              </p:cNvSpPr>
              <p:nvPr/>
            </p:nvSpPr>
            <p:spPr bwMode="auto">
              <a:xfrm>
                <a:off x="4050" y="2406"/>
                <a:ext cx="145" cy="17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0682" name="Line 32"/>
              <p:cNvSpPr>
                <a:spLocks noChangeShapeType="1"/>
              </p:cNvSpPr>
              <p:nvPr/>
            </p:nvSpPr>
            <p:spPr bwMode="auto">
              <a:xfrm flipH="1">
                <a:off x="3955" y="3412"/>
                <a:ext cx="145" cy="17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0683" name="Line 33"/>
              <p:cNvSpPr>
                <a:spLocks noChangeShapeType="1"/>
              </p:cNvSpPr>
              <p:nvPr/>
            </p:nvSpPr>
            <p:spPr bwMode="auto">
              <a:xfrm flipH="1">
                <a:off x="3942" y="3880"/>
                <a:ext cx="145" cy="17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0684" name="Line 34"/>
              <p:cNvSpPr>
                <a:spLocks noChangeShapeType="1"/>
              </p:cNvSpPr>
              <p:nvPr/>
            </p:nvSpPr>
            <p:spPr bwMode="auto">
              <a:xfrm>
                <a:off x="3938" y="2812"/>
                <a:ext cx="145" cy="17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0685" name="Oval 35"/>
              <p:cNvSpPr>
                <a:spLocks noChangeArrowheads="1"/>
              </p:cNvSpPr>
              <p:nvPr/>
            </p:nvSpPr>
            <p:spPr bwMode="auto">
              <a:xfrm>
                <a:off x="3863" y="2310"/>
                <a:ext cx="103" cy="203"/>
              </a:xfrm>
              <a:prstGeom prst="ellips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0686" name="Oval 36"/>
              <p:cNvSpPr>
                <a:spLocks noChangeArrowheads="1"/>
              </p:cNvSpPr>
              <p:nvPr/>
            </p:nvSpPr>
            <p:spPr bwMode="auto">
              <a:xfrm>
                <a:off x="3860" y="3837"/>
                <a:ext cx="103" cy="203"/>
              </a:xfrm>
              <a:prstGeom prst="ellips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70687" name="Rectangle 37"/>
              <p:cNvSpPr>
                <a:spLocks noChangeArrowheads="1"/>
              </p:cNvSpPr>
              <p:nvPr/>
            </p:nvSpPr>
            <p:spPr bwMode="auto">
              <a:xfrm>
                <a:off x="4081" y="2737"/>
                <a:ext cx="1446" cy="945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sp>
          <p:nvSpPr>
            <p:cNvPr id="70666" name="Oval 38"/>
            <p:cNvSpPr>
              <a:spLocks noChangeArrowheads="1"/>
            </p:cNvSpPr>
            <p:nvPr/>
          </p:nvSpPr>
          <p:spPr bwMode="auto">
            <a:xfrm>
              <a:off x="4690" y="1179"/>
              <a:ext cx="64" cy="192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sp>
        <p:nvSpPr>
          <p:cNvPr id="212007" name="Text Box 39"/>
          <p:cNvSpPr txBox="1">
            <a:spLocks noChangeArrowheads="1"/>
          </p:cNvSpPr>
          <p:nvPr/>
        </p:nvSpPr>
        <p:spPr bwMode="auto">
          <a:xfrm>
            <a:off x="394371" y="5495925"/>
            <a:ext cx="7894638" cy="7302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>
                <a:solidFill>
                  <a:schemeClr val="accent2"/>
                </a:solidFill>
              </a:rPr>
              <a:t>La pupille de sortie n'est pas homothétique de la pupille d'entrée</a:t>
            </a:r>
          </a:p>
          <a:p>
            <a:r>
              <a:rPr lang="fr-FR" altLang="fr-FR" sz="2000">
                <a:solidFill>
                  <a:schemeClr val="accent2"/>
                </a:solidFill>
              </a:rPr>
              <a:t>la disposition est quasiment ce qu'on veut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autoUpdateAnimBg="0"/>
      <p:bldP spid="211972" grpId="0" autoUpdateAnimBg="0"/>
      <p:bldP spid="212007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7702550" cy="466725"/>
          </a:xfrm>
          <a:solidFill>
            <a:srgbClr val="FFFF66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>
                <a:latin typeface="Comic Sans MS" pitchFamily="66" charset="0"/>
              </a:rPr>
              <a:t>infrastructure interferometrique (très schématique)</a:t>
            </a:r>
          </a:p>
        </p:txBody>
      </p:sp>
      <p:pic>
        <p:nvPicPr>
          <p:cNvPr id="478089" name="Picture 9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147763"/>
            <a:ext cx="4087813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8128" name="Group 944"/>
          <p:cNvGrpSpPr>
            <a:grpSpLocks/>
          </p:cNvGrpSpPr>
          <p:nvPr/>
        </p:nvGrpSpPr>
        <p:grpSpPr bwMode="auto">
          <a:xfrm>
            <a:off x="903288" y="3029958"/>
            <a:ext cx="8113715" cy="3462338"/>
            <a:chOff x="569" y="1961"/>
            <a:chExt cx="5111" cy="2181"/>
          </a:xfrm>
        </p:grpSpPr>
        <p:sp>
          <p:nvSpPr>
            <p:cNvPr id="478087" name="Text Box 903"/>
            <p:cNvSpPr txBox="1">
              <a:spLocks noChangeArrowheads="1"/>
            </p:cNvSpPr>
            <p:nvPr/>
          </p:nvSpPr>
          <p:spPr bwMode="auto">
            <a:xfrm>
              <a:off x="3171" y="1961"/>
              <a:ext cx="2509" cy="2153"/>
            </a:xfrm>
            <a:prstGeom prst="rect">
              <a:avLst/>
            </a:prstGeom>
            <a:noFill/>
            <a:ln w="57150">
              <a:solidFill>
                <a:srgbClr val="FF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/>
                <a:t>ATTENTION : </a:t>
              </a:r>
            </a:p>
            <a:p>
              <a:r>
                <a:rPr lang="fr-FR" altLang="fr-FR"/>
                <a:t>un déséquilibre </a:t>
              </a:r>
            </a:p>
            <a:p>
              <a:r>
                <a:rPr lang="fr-FR" altLang="fr-FR"/>
                <a:t>des deux trajets</a:t>
              </a:r>
            </a:p>
            <a:p>
              <a:r>
                <a:rPr lang="fr-FR" altLang="fr-FR" smtClean="0"/>
                <a:t>(fraction de  micron)</a:t>
              </a:r>
              <a:endParaRPr lang="fr-FR" altLang="fr-FR"/>
            </a:p>
            <a:p>
              <a:r>
                <a:rPr lang="fr-FR" altLang="fr-FR"/>
                <a:t>place les franges </a:t>
              </a:r>
            </a:p>
            <a:p>
              <a:r>
                <a:rPr lang="fr-FR" altLang="fr-FR"/>
                <a:t>hors du recepteur </a:t>
              </a:r>
            </a:p>
            <a:p>
              <a:r>
                <a:rPr lang="fr-FR" altLang="fr-FR"/>
                <a:t>qui doit les analyser</a:t>
              </a:r>
            </a:p>
            <a:p>
              <a:endParaRPr lang="fr-FR" altLang="fr-FR"/>
            </a:p>
            <a:p>
              <a:r>
                <a:rPr lang="fr-FR" altLang="fr-FR" smtClean="0"/>
                <a:t>une fois trouvées les franges</a:t>
              </a:r>
            </a:p>
            <a:p>
              <a:r>
                <a:rPr lang="fr-FR" altLang="fr-FR" smtClean="0"/>
                <a:t>il </a:t>
              </a:r>
              <a:r>
                <a:rPr lang="fr-FR" altLang="fr-FR"/>
                <a:t>faut </a:t>
              </a:r>
              <a:r>
                <a:rPr lang="fr-FR" altLang="fr-FR" smtClean="0"/>
                <a:t>égaliser  tres précisement</a:t>
              </a:r>
            </a:p>
            <a:p>
              <a:r>
                <a:rPr lang="fr-FR" altLang="fr-FR" smtClean="0"/>
                <a:t>les trajets optiques</a:t>
              </a:r>
            </a:p>
            <a:p>
              <a:r>
                <a:rPr lang="fr-FR" altLang="fr-FR" smtClean="0"/>
                <a:t>(faible fraction de longueur d’onde)</a:t>
              </a:r>
              <a:endParaRPr lang="fr-FR" altLang="fr-FR"/>
            </a:p>
          </p:txBody>
        </p:sp>
        <p:grpSp>
          <p:nvGrpSpPr>
            <p:cNvPr id="478127" name="Group 943"/>
            <p:cNvGrpSpPr>
              <a:grpSpLocks/>
            </p:cNvGrpSpPr>
            <p:nvPr/>
          </p:nvGrpSpPr>
          <p:grpSpPr bwMode="auto">
            <a:xfrm>
              <a:off x="569" y="3150"/>
              <a:ext cx="2453" cy="992"/>
              <a:chOff x="2783" y="2885"/>
              <a:chExt cx="2453" cy="992"/>
            </a:xfrm>
          </p:grpSpPr>
          <p:sp>
            <p:nvSpPr>
              <p:cNvPr id="478090" name="AutoShape 906"/>
              <p:cNvSpPr>
                <a:spLocks noChangeArrowheads="1"/>
              </p:cNvSpPr>
              <p:nvPr/>
            </p:nvSpPr>
            <p:spPr bwMode="auto">
              <a:xfrm>
                <a:off x="2800" y="2885"/>
                <a:ext cx="273" cy="363"/>
              </a:xfrm>
              <a:prstGeom prst="can">
                <a:avLst>
                  <a:gd name="adj" fmla="val 33242"/>
                </a:avLst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8091" name="AutoShape 907"/>
              <p:cNvSpPr>
                <a:spLocks noChangeArrowheads="1"/>
              </p:cNvSpPr>
              <p:nvPr/>
            </p:nvSpPr>
            <p:spPr bwMode="auto">
              <a:xfrm>
                <a:off x="4963" y="2885"/>
                <a:ext cx="273" cy="363"/>
              </a:xfrm>
              <a:prstGeom prst="can">
                <a:avLst>
                  <a:gd name="adj" fmla="val 33242"/>
                </a:avLst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8094" name="Line 910"/>
              <p:cNvSpPr>
                <a:spLocks noChangeShapeType="1"/>
              </p:cNvSpPr>
              <p:nvPr/>
            </p:nvSpPr>
            <p:spPr bwMode="auto">
              <a:xfrm>
                <a:off x="3091" y="3127"/>
                <a:ext cx="1883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8092" name="Rectangle 908"/>
              <p:cNvSpPr>
                <a:spLocks noChangeArrowheads="1"/>
              </p:cNvSpPr>
              <p:nvPr/>
            </p:nvSpPr>
            <p:spPr bwMode="auto">
              <a:xfrm>
                <a:off x="3184" y="3050"/>
                <a:ext cx="512" cy="146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478103" name="Group 919"/>
              <p:cNvGrpSpPr>
                <a:grpSpLocks/>
              </p:cNvGrpSpPr>
              <p:nvPr/>
            </p:nvGrpSpPr>
            <p:grpSpPr bwMode="auto">
              <a:xfrm>
                <a:off x="3925" y="3048"/>
                <a:ext cx="186" cy="138"/>
                <a:chOff x="4095" y="2111"/>
                <a:chExt cx="186" cy="138"/>
              </a:xfrm>
            </p:grpSpPr>
            <p:sp>
              <p:nvSpPr>
                <p:cNvPr id="478104" name="Line 920"/>
                <p:cNvSpPr>
                  <a:spLocks noChangeShapeType="1"/>
                </p:cNvSpPr>
                <p:nvPr/>
              </p:nvSpPr>
              <p:spPr bwMode="auto">
                <a:xfrm>
                  <a:off x="4151" y="2111"/>
                  <a:ext cx="84" cy="138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8105" name="Line 921"/>
                <p:cNvSpPr>
                  <a:spLocks noChangeShapeType="1"/>
                </p:cNvSpPr>
                <p:nvPr/>
              </p:nvSpPr>
              <p:spPr bwMode="auto">
                <a:xfrm>
                  <a:off x="4205" y="2129"/>
                  <a:ext cx="62" cy="1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8106" name="Line 922"/>
                <p:cNvSpPr>
                  <a:spLocks noChangeShapeType="1"/>
                </p:cNvSpPr>
                <p:nvPr/>
              </p:nvSpPr>
              <p:spPr bwMode="auto">
                <a:xfrm>
                  <a:off x="4095" y="2161"/>
                  <a:ext cx="31" cy="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8107" name="Line 923"/>
                <p:cNvSpPr>
                  <a:spLocks noChangeShapeType="1"/>
                </p:cNvSpPr>
                <p:nvPr/>
              </p:nvSpPr>
              <p:spPr bwMode="auto">
                <a:xfrm>
                  <a:off x="4259" y="2153"/>
                  <a:ext cx="22" cy="36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8108" name="Line 924"/>
                <p:cNvSpPr>
                  <a:spLocks noChangeShapeType="1"/>
                </p:cNvSpPr>
                <p:nvPr/>
              </p:nvSpPr>
              <p:spPr bwMode="auto">
                <a:xfrm>
                  <a:off x="4121" y="2135"/>
                  <a:ext cx="62" cy="1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78109" name="Freeform 925"/>
              <p:cNvSpPr>
                <a:spLocks/>
              </p:cNvSpPr>
              <p:nvPr/>
            </p:nvSpPr>
            <p:spPr bwMode="auto">
              <a:xfrm>
                <a:off x="3914" y="3191"/>
                <a:ext cx="286" cy="91"/>
              </a:xfrm>
              <a:custGeom>
                <a:avLst/>
                <a:gdLst>
                  <a:gd name="T0" fmla="*/ 0 w 468"/>
                  <a:gd name="T1" fmla="*/ 0 h 138"/>
                  <a:gd name="T2" fmla="*/ 372 w 468"/>
                  <a:gd name="T3" fmla="*/ 0 h 138"/>
                  <a:gd name="T4" fmla="*/ 468 w 468"/>
                  <a:gd name="T5" fmla="*/ 138 h 138"/>
                  <a:gd name="T6" fmla="*/ 84 w 468"/>
                  <a:gd name="T7" fmla="*/ 138 h 138"/>
                  <a:gd name="T8" fmla="*/ 0 w 468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8" h="138">
                    <a:moveTo>
                      <a:pt x="0" y="0"/>
                    </a:moveTo>
                    <a:lnTo>
                      <a:pt x="372" y="0"/>
                    </a:lnTo>
                    <a:lnTo>
                      <a:pt x="468" y="138"/>
                    </a:lnTo>
                    <a:lnTo>
                      <a:pt x="84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ObliqueBottom"/>
                <a:lightRig rig="legacyFlat2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66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8112" name="AutoShape 928"/>
              <p:cNvSpPr>
                <a:spLocks noChangeArrowheads="1"/>
              </p:cNvSpPr>
              <p:nvPr/>
            </p:nvSpPr>
            <p:spPr bwMode="auto">
              <a:xfrm>
                <a:off x="2783" y="3489"/>
                <a:ext cx="273" cy="363"/>
              </a:xfrm>
              <a:prstGeom prst="can">
                <a:avLst>
                  <a:gd name="adj" fmla="val 33242"/>
                </a:avLst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8113" name="AutoShape 929"/>
              <p:cNvSpPr>
                <a:spLocks noChangeArrowheads="1"/>
              </p:cNvSpPr>
              <p:nvPr/>
            </p:nvSpPr>
            <p:spPr bwMode="auto">
              <a:xfrm>
                <a:off x="4946" y="3489"/>
                <a:ext cx="273" cy="363"/>
              </a:xfrm>
              <a:prstGeom prst="can">
                <a:avLst>
                  <a:gd name="adj" fmla="val 33242"/>
                </a:avLst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8114" name="Line 930"/>
              <p:cNvSpPr>
                <a:spLocks noChangeShapeType="1"/>
              </p:cNvSpPr>
              <p:nvPr/>
            </p:nvSpPr>
            <p:spPr bwMode="auto">
              <a:xfrm>
                <a:off x="3074" y="3731"/>
                <a:ext cx="1883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8115" name="Rectangle 931"/>
              <p:cNvSpPr>
                <a:spLocks noChangeArrowheads="1"/>
              </p:cNvSpPr>
              <p:nvPr/>
            </p:nvSpPr>
            <p:spPr bwMode="auto">
              <a:xfrm>
                <a:off x="3185" y="3654"/>
                <a:ext cx="512" cy="146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8116" name="Rectangle 932"/>
              <p:cNvSpPr>
                <a:spLocks noChangeArrowheads="1"/>
              </p:cNvSpPr>
              <p:nvPr/>
            </p:nvSpPr>
            <p:spPr bwMode="auto">
              <a:xfrm>
                <a:off x="4612" y="3655"/>
                <a:ext cx="229" cy="155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478117" name="Group 933"/>
              <p:cNvGrpSpPr>
                <a:grpSpLocks/>
              </p:cNvGrpSpPr>
              <p:nvPr/>
            </p:nvGrpSpPr>
            <p:grpSpPr bwMode="auto">
              <a:xfrm>
                <a:off x="3737" y="3652"/>
                <a:ext cx="186" cy="138"/>
                <a:chOff x="4095" y="2111"/>
                <a:chExt cx="186" cy="138"/>
              </a:xfrm>
            </p:grpSpPr>
            <p:sp>
              <p:nvSpPr>
                <p:cNvPr id="478118" name="Line 934"/>
                <p:cNvSpPr>
                  <a:spLocks noChangeShapeType="1"/>
                </p:cNvSpPr>
                <p:nvPr/>
              </p:nvSpPr>
              <p:spPr bwMode="auto">
                <a:xfrm>
                  <a:off x="4151" y="2111"/>
                  <a:ext cx="84" cy="138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8119" name="Line 935"/>
                <p:cNvSpPr>
                  <a:spLocks noChangeShapeType="1"/>
                </p:cNvSpPr>
                <p:nvPr/>
              </p:nvSpPr>
              <p:spPr bwMode="auto">
                <a:xfrm>
                  <a:off x="4205" y="2129"/>
                  <a:ext cx="62" cy="1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8120" name="Line 936"/>
                <p:cNvSpPr>
                  <a:spLocks noChangeShapeType="1"/>
                </p:cNvSpPr>
                <p:nvPr/>
              </p:nvSpPr>
              <p:spPr bwMode="auto">
                <a:xfrm>
                  <a:off x="4095" y="2161"/>
                  <a:ext cx="31" cy="5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8121" name="Line 937"/>
                <p:cNvSpPr>
                  <a:spLocks noChangeShapeType="1"/>
                </p:cNvSpPr>
                <p:nvPr/>
              </p:nvSpPr>
              <p:spPr bwMode="auto">
                <a:xfrm>
                  <a:off x="4259" y="2153"/>
                  <a:ext cx="22" cy="36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8122" name="Line 938"/>
                <p:cNvSpPr>
                  <a:spLocks noChangeShapeType="1"/>
                </p:cNvSpPr>
                <p:nvPr/>
              </p:nvSpPr>
              <p:spPr bwMode="auto">
                <a:xfrm>
                  <a:off x="4121" y="2135"/>
                  <a:ext cx="62" cy="10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78123" name="Freeform 939"/>
              <p:cNvSpPr>
                <a:spLocks/>
              </p:cNvSpPr>
              <p:nvPr/>
            </p:nvSpPr>
            <p:spPr bwMode="auto">
              <a:xfrm>
                <a:off x="3914" y="3786"/>
                <a:ext cx="286" cy="91"/>
              </a:xfrm>
              <a:custGeom>
                <a:avLst/>
                <a:gdLst>
                  <a:gd name="T0" fmla="*/ 0 w 468"/>
                  <a:gd name="T1" fmla="*/ 0 h 138"/>
                  <a:gd name="T2" fmla="*/ 372 w 468"/>
                  <a:gd name="T3" fmla="*/ 0 h 138"/>
                  <a:gd name="T4" fmla="*/ 468 w 468"/>
                  <a:gd name="T5" fmla="*/ 138 h 138"/>
                  <a:gd name="T6" fmla="*/ 84 w 468"/>
                  <a:gd name="T7" fmla="*/ 138 h 138"/>
                  <a:gd name="T8" fmla="*/ 0 w 468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8" h="138">
                    <a:moveTo>
                      <a:pt x="0" y="0"/>
                    </a:moveTo>
                    <a:lnTo>
                      <a:pt x="372" y="0"/>
                    </a:lnTo>
                    <a:lnTo>
                      <a:pt x="468" y="138"/>
                    </a:lnTo>
                    <a:lnTo>
                      <a:pt x="84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ObliqueBottom"/>
                <a:lightRig rig="legacyFlat2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66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8126" name="Rectangle 942"/>
              <p:cNvSpPr>
                <a:spLocks noChangeArrowheads="1"/>
              </p:cNvSpPr>
              <p:nvPr/>
            </p:nvSpPr>
            <p:spPr bwMode="auto">
              <a:xfrm>
                <a:off x="4344" y="3049"/>
                <a:ext cx="512" cy="146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49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6959254" cy="1202510"/>
          </a:xfrm>
          <a:solidFill>
            <a:srgbClr val="FFFF66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collecteurs sur une poutre c’est encore limitant</a:t>
            </a:r>
            <a:br>
              <a:rPr lang="fr-FR" altLang="fr-FR" sz="2400" smtClean="0"/>
            </a:br>
            <a:r>
              <a:rPr lang="fr-FR" altLang="fr-FR" sz="2400" smtClean="0"/>
              <a:t>(Michelson, 7m, mont wilson 1920)</a:t>
            </a:r>
            <a:br>
              <a:rPr lang="fr-FR" altLang="fr-FR" sz="2400" smtClean="0"/>
            </a:br>
            <a:r>
              <a:rPr lang="fr-FR" altLang="fr-FR" sz="2400" smtClean="0"/>
              <a:t>on veut avoir des bases de plusieurs fois 10 m 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17182" y="1782514"/>
            <a:ext cx="5061421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on utilise des télescopes séparés</a:t>
            </a:r>
          </a:p>
          <a:p>
            <a:r>
              <a:rPr lang="fr-FR" altLang="fr-FR" sz="2000" smtClean="0"/>
              <a:t>base B</a:t>
            </a:r>
            <a:r>
              <a:rPr lang="fr-FR" altLang="fr-FR" sz="2000"/>
              <a:t>, la finesse </a:t>
            </a:r>
            <a:r>
              <a:rPr lang="fr-FR" altLang="fr-FR" sz="2000" smtClean="0"/>
              <a:t>du lobe d’analyse </a:t>
            </a:r>
          </a:p>
          <a:p>
            <a:r>
              <a:rPr lang="fr-FR" altLang="fr-FR" sz="2000" smtClean="0"/>
              <a:t>est encore</a:t>
            </a:r>
            <a:r>
              <a:rPr lang="fr-FR" altLang="fr-FR" sz="2000" b="1" smtClean="0">
                <a:solidFill>
                  <a:srgbClr val="FF3300"/>
                </a:solidFill>
                <a:latin typeface="Symbol" pitchFamily="18" charset="2"/>
              </a:rPr>
              <a:t> </a:t>
            </a:r>
            <a:r>
              <a:rPr lang="fr-FR" altLang="fr-FR" sz="2000" b="1">
                <a:solidFill>
                  <a:srgbClr val="FF3300"/>
                </a:solidFill>
                <a:latin typeface="Symbol" pitchFamily="18" charset="2"/>
              </a:rPr>
              <a:t>l</a:t>
            </a:r>
            <a:r>
              <a:rPr lang="fr-FR" altLang="fr-FR" sz="2000" b="1">
                <a:solidFill>
                  <a:srgbClr val="FF3300"/>
                </a:solidFill>
              </a:rPr>
              <a:t>/B   au lieu de  </a:t>
            </a:r>
            <a:r>
              <a:rPr lang="fr-FR" altLang="fr-FR" sz="2000" b="1">
                <a:solidFill>
                  <a:srgbClr val="FF3300"/>
                </a:solidFill>
                <a:latin typeface="Symbol" pitchFamily="18" charset="2"/>
              </a:rPr>
              <a:t>l</a:t>
            </a:r>
            <a:r>
              <a:rPr lang="fr-FR" altLang="fr-FR" sz="2000" b="1">
                <a:solidFill>
                  <a:srgbClr val="FF3300"/>
                </a:solidFill>
              </a:rPr>
              <a:t> / </a:t>
            </a:r>
            <a:r>
              <a:rPr lang="fr-FR" altLang="fr-FR" sz="2000" b="1" smtClean="0">
                <a:solidFill>
                  <a:srgbClr val="FF3300"/>
                </a:solidFill>
              </a:rPr>
              <a:t>D</a:t>
            </a:r>
          </a:p>
          <a:p>
            <a:endParaRPr lang="fr-FR" altLang="fr-FR" sz="1000" b="1">
              <a:solidFill>
                <a:srgbClr val="FF3300"/>
              </a:solidFill>
            </a:endParaRPr>
          </a:p>
          <a:p>
            <a:r>
              <a:rPr lang="fr-FR" altLang="fr-FR" sz="2000"/>
              <a:t>gain (théorique) en finesse B/D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6555883" y="1672222"/>
            <a:ext cx="2288569" cy="3267528"/>
            <a:chOff x="6441583" y="2879887"/>
            <a:chExt cx="2288569" cy="3267528"/>
          </a:xfrm>
        </p:grpSpPr>
        <p:sp>
          <p:nvSpPr>
            <p:cNvPr id="47110" name="Line 57"/>
            <p:cNvSpPr>
              <a:spLocks noChangeShapeType="1"/>
            </p:cNvSpPr>
            <p:nvPr/>
          </p:nvSpPr>
          <p:spPr bwMode="auto">
            <a:xfrm>
              <a:off x="7874156" y="3496660"/>
              <a:ext cx="67273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 sz="1600"/>
            </a:p>
          </p:txBody>
        </p:sp>
        <p:sp>
          <p:nvSpPr>
            <p:cNvPr id="47112" name="Text Box 59"/>
            <p:cNvSpPr txBox="1">
              <a:spLocks noChangeArrowheads="1"/>
            </p:cNvSpPr>
            <p:nvPr/>
          </p:nvSpPr>
          <p:spPr bwMode="auto">
            <a:xfrm>
              <a:off x="8051749" y="3155615"/>
              <a:ext cx="329234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/>
                <a:t>D</a:t>
              </a:r>
            </a:p>
          </p:txBody>
        </p:sp>
        <p:grpSp>
          <p:nvGrpSpPr>
            <p:cNvPr id="47108" name="Group 5"/>
            <p:cNvGrpSpPr>
              <a:grpSpLocks/>
            </p:cNvGrpSpPr>
            <p:nvPr/>
          </p:nvGrpSpPr>
          <p:grpSpPr bwMode="auto">
            <a:xfrm>
              <a:off x="6468238" y="3566904"/>
              <a:ext cx="2141330" cy="1862080"/>
              <a:chOff x="3863" y="2506"/>
              <a:chExt cx="1687" cy="1467"/>
            </a:xfrm>
          </p:grpSpPr>
          <p:grpSp>
            <p:nvGrpSpPr>
              <p:cNvPr id="47130" name="Group 6"/>
              <p:cNvGrpSpPr>
                <a:grpSpLocks/>
              </p:cNvGrpSpPr>
              <p:nvPr/>
            </p:nvGrpSpPr>
            <p:grpSpPr bwMode="auto">
              <a:xfrm>
                <a:off x="4711" y="2506"/>
                <a:ext cx="839" cy="1301"/>
                <a:chOff x="4665" y="2209"/>
                <a:chExt cx="839" cy="1301"/>
              </a:xfrm>
            </p:grpSpPr>
            <p:grpSp>
              <p:nvGrpSpPr>
                <p:cNvPr id="47157" name="Group 7"/>
                <p:cNvGrpSpPr>
                  <a:grpSpLocks/>
                </p:cNvGrpSpPr>
                <p:nvPr/>
              </p:nvGrpSpPr>
              <p:grpSpPr bwMode="auto">
                <a:xfrm flipH="1">
                  <a:off x="4945" y="2209"/>
                  <a:ext cx="559" cy="993"/>
                  <a:chOff x="3855" y="536"/>
                  <a:chExt cx="1501" cy="2666"/>
                </a:xfrm>
              </p:grpSpPr>
              <p:grpSp>
                <p:nvGrpSpPr>
                  <p:cNvPr id="47160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3855" y="2291"/>
                    <a:ext cx="1501" cy="301"/>
                    <a:chOff x="212" y="2423"/>
                    <a:chExt cx="1501" cy="301"/>
                  </a:xfrm>
                </p:grpSpPr>
                <p:sp>
                  <p:nvSpPr>
                    <p:cNvPr id="47178" name="Rectangl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" y="2432"/>
                      <a:ext cx="1501" cy="292"/>
                    </a:xfrm>
                    <a:prstGeom prst="rect">
                      <a:avLst/>
                    </a:prstGeom>
                    <a:solidFill>
                      <a:schemeClr val="folHlink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7179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0" y="2423"/>
                      <a:ext cx="1490" cy="137"/>
                    </a:xfrm>
                    <a:custGeom>
                      <a:avLst/>
                      <a:gdLst>
                        <a:gd name="T0" fmla="*/ 0 w 1490"/>
                        <a:gd name="T1" fmla="*/ 0 h 137"/>
                        <a:gd name="T2" fmla="*/ 365 w 1490"/>
                        <a:gd name="T3" fmla="*/ 109 h 137"/>
                        <a:gd name="T4" fmla="*/ 740 w 1490"/>
                        <a:gd name="T5" fmla="*/ 137 h 137"/>
                        <a:gd name="T6" fmla="*/ 1124 w 1490"/>
                        <a:gd name="T7" fmla="*/ 109 h 137"/>
                        <a:gd name="T8" fmla="*/ 1490 w 1490"/>
                        <a:gd name="T9" fmla="*/ 9 h 1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90" h="137">
                          <a:moveTo>
                            <a:pt x="0" y="0"/>
                          </a:moveTo>
                          <a:cubicBezTo>
                            <a:pt x="61" y="18"/>
                            <a:pt x="242" y="86"/>
                            <a:pt x="365" y="109"/>
                          </a:cubicBezTo>
                          <a:cubicBezTo>
                            <a:pt x="488" y="132"/>
                            <a:pt x="614" y="137"/>
                            <a:pt x="740" y="137"/>
                          </a:cubicBezTo>
                          <a:cubicBezTo>
                            <a:pt x="866" y="137"/>
                            <a:pt x="999" y="130"/>
                            <a:pt x="1124" y="109"/>
                          </a:cubicBezTo>
                          <a:cubicBezTo>
                            <a:pt x="1249" y="88"/>
                            <a:pt x="1414" y="30"/>
                            <a:pt x="1490" y="9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 cap="flat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7161" name="Line 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03" y="536"/>
                    <a:ext cx="0" cy="2331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16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4458" y="2428"/>
                    <a:ext cx="292" cy="16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47163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4374" y="1332"/>
                    <a:ext cx="472" cy="156"/>
                    <a:chOff x="677" y="1563"/>
                    <a:chExt cx="554" cy="156"/>
                  </a:xfrm>
                </p:grpSpPr>
                <p:sp>
                  <p:nvSpPr>
                    <p:cNvPr id="47176" name="Arc 14"/>
                    <p:cNvSpPr>
                      <a:spLocks/>
                    </p:cNvSpPr>
                    <p:nvPr/>
                  </p:nvSpPr>
                  <p:spPr bwMode="auto">
                    <a:xfrm flipV="1">
                      <a:off x="677" y="1618"/>
                      <a:ext cx="554" cy="101"/>
                    </a:xfrm>
                    <a:custGeom>
                      <a:avLst/>
                      <a:gdLst>
                        <a:gd name="T0" fmla="*/ 0 w 41719"/>
                        <a:gd name="T1" fmla="*/ 73 h 21600"/>
                        <a:gd name="T2" fmla="*/ 554 w 41719"/>
                        <a:gd name="T3" fmla="*/ 77 h 21600"/>
                        <a:gd name="T4" fmla="*/ 276 w 41719"/>
                        <a:gd name="T5" fmla="*/ 101 h 216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1719" h="21600" fill="none" extrusionOk="0">
                          <a:moveTo>
                            <a:pt x="-1" y="15617"/>
                          </a:moveTo>
                          <a:cubicBezTo>
                            <a:pt x="2665" y="6369"/>
                            <a:pt x="11129" y="-1"/>
                            <a:pt x="20755" y="0"/>
                          </a:cubicBezTo>
                          <a:cubicBezTo>
                            <a:pt x="30680" y="0"/>
                            <a:pt x="39328" y="6763"/>
                            <a:pt x="41718" y="16397"/>
                          </a:cubicBezTo>
                        </a:path>
                        <a:path w="41719" h="21600" stroke="0" extrusionOk="0">
                          <a:moveTo>
                            <a:pt x="-1" y="15617"/>
                          </a:moveTo>
                          <a:cubicBezTo>
                            <a:pt x="2665" y="6369"/>
                            <a:pt x="11129" y="-1"/>
                            <a:pt x="20755" y="0"/>
                          </a:cubicBezTo>
                          <a:cubicBezTo>
                            <a:pt x="30680" y="0"/>
                            <a:pt x="39328" y="6763"/>
                            <a:pt x="41718" y="16397"/>
                          </a:cubicBezTo>
                          <a:lnTo>
                            <a:pt x="20755" y="21600"/>
                          </a:lnTo>
                          <a:lnTo>
                            <a:pt x="-1" y="15617"/>
                          </a:lnTo>
                          <a:close/>
                        </a:path>
                      </a:pathLst>
                    </a:custGeom>
                    <a:solidFill>
                      <a:schemeClr val="folHlink"/>
                    </a:solidFill>
                    <a:ln w="38100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77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4" y="1563"/>
                      <a:ext cx="494" cy="83"/>
                    </a:xfrm>
                    <a:prstGeom prst="rect">
                      <a:avLst/>
                    </a:prstGeom>
                    <a:solidFill>
                      <a:schemeClr val="folHlink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7164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3913" y="799"/>
                    <a:ext cx="1411" cy="2279"/>
                    <a:chOff x="3913" y="799"/>
                    <a:chExt cx="1411" cy="2279"/>
                  </a:xfrm>
                </p:grpSpPr>
                <p:sp>
                  <p:nvSpPr>
                    <p:cNvPr id="471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4763" y="819"/>
                      <a:ext cx="561" cy="2259"/>
                    </a:xfrm>
                    <a:custGeom>
                      <a:avLst/>
                      <a:gdLst>
                        <a:gd name="T0" fmla="*/ 561 w 561"/>
                        <a:gd name="T1" fmla="*/ 0 h 2259"/>
                        <a:gd name="T2" fmla="*/ 561 w 561"/>
                        <a:gd name="T3" fmla="*/ 1472 h 2259"/>
                        <a:gd name="T4" fmla="*/ 0 w 561"/>
                        <a:gd name="T5" fmla="*/ 635 h 2259"/>
                        <a:gd name="T6" fmla="*/ 1 w 561"/>
                        <a:gd name="T7" fmla="*/ 2259 h 2259"/>
                        <a:gd name="T8" fmla="*/ 232 w 561"/>
                        <a:gd name="T9" fmla="*/ 2259 h 22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61" h="2259">
                          <a:moveTo>
                            <a:pt x="561" y="0"/>
                          </a:moveTo>
                          <a:lnTo>
                            <a:pt x="561" y="1472"/>
                          </a:lnTo>
                          <a:lnTo>
                            <a:pt x="0" y="635"/>
                          </a:lnTo>
                          <a:lnTo>
                            <a:pt x="1" y="2259"/>
                          </a:lnTo>
                          <a:lnTo>
                            <a:pt x="232" y="2259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4736" y="816"/>
                      <a:ext cx="492" cy="2241"/>
                    </a:xfrm>
                    <a:custGeom>
                      <a:avLst/>
                      <a:gdLst>
                        <a:gd name="T0" fmla="*/ 492 w 492"/>
                        <a:gd name="T1" fmla="*/ 0 h 2241"/>
                        <a:gd name="T2" fmla="*/ 492 w 492"/>
                        <a:gd name="T3" fmla="*/ 1508 h 2241"/>
                        <a:gd name="T4" fmla="*/ 0 w 492"/>
                        <a:gd name="T5" fmla="*/ 647 h 2241"/>
                        <a:gd name="T6" fmla="*/ 4 w 492"/>
                        <a:gd name="T7" fmla="*/ 2241 h 2241"/>
                        <a:gd name="T8" fmla="*/ 277 w 492"/>
                        <a:gd name="T9" fmla="*/ 2241 h 22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92" h="2241">
                          <a:moveTo>
                            <a:pt x="492" y="0"/>
                          </a:moveTo>
                          <a:lnTo>
                            <a:pt x="492" y="1508"/>
                          </a:lnTo>
                          <a:lnTo>
                            <a:pt x="0" y="647"/>
                          </a:lnTo>
                          <a:lnTo>
                            <a:pt x="4" y="2241"/>
                          </a:lnTo>
                          <a:lnTo>
                            <a:pt x="277" y="2241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718" y="803"/>
                      <a:ext cx="395" cy="2230"/>
                    </a:xfrm>
                    <a:custGeom>
                      <a:avLst/>
                      <a:gdLst>
                        <a:gd name="T0" fmla="*/ 395 w 395"/>
                        <a:gd name="T1" fmla="*/ 0 h 2230"/>
                        <a:gd name="T2" fmla="*/ 395 w 395"/>
                        <a:gd name="T3" fmla="*/ 1554 h 2230"/>
                        <a:gd name="T4" fmla="*/ 0 w 395"/>
                        <a:gd name="T5" fmla="*/ 660 h 2230"/>
                        <a:gd name="T6" fmla="*/ 1 w 395"/>
                        <a:gd name="T7" fmla="*/ 2230 h 2230"/>
                        <a:gd name="T8" fmla="*/ 289 w 395"/>
                        <a:gd name="T9" fmla="*/ 2230 h 22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95" h="2230">
                          <a:moveTo>
                            <a:pt x="395" y="0"/>
                          </a:moveTo>
                          <a:lnTo>
                            <a:pt x="395" y="1554"/>
                          </a:lnTo>
                          <a:lnTo>
                            <a:pt x="0" y="660"/>
                          </a:lnTo>
                          <a:lnTo>
                            <a:pt x="1" y="2230"/>
                          </a:lnTo>
                          <a:lnTo>
                            <a:pt x="289" y="2230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4692" y="805"/>
                      <a:ext cx="300" cy="2204"/>
                    </a:xfrm>
                    <a:custGeom>
                      <a:avLst/>
                      <a:gdLst>
                        <a:gd name="T0" fmla="*/ 300 w 300"/>
                        <a:gd name="T1" fmla="*/ 0 h 2204"/>
                        <a:gd name="T2" fmla="*/ 300 w 300"/>
                        <a:gd name="T3" fmla="*/ 1609 h 2204"/>
                        <a:gd name="T4" fmla="*/ 4 w 300"/>
                        <a:gd name="T5" fmla="*/ 683 h 2204"/>
                        <a:gd name="T6" fmla="*/ 0 w 300"/>
                        <a:gd name="T7" fmla="*/ 2204 h 2204"/>
                        <a:gd name="T8" fmla="*/ 297 w 300"/>
                        <a:gd name="T9" fmla="*/ 2204 h 22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0" h="2204">
                          <a:moveTo>
                            <a:pt x="300" y="0"/>
                          </a:moveTo>
                          <a:lnTo>
                            <a:pt x="300" y="1609"/>
                          </a:lnTo>
                          <a:lnTo>
                            <a:pt x="4" y="683"/>
                          </a:lnTo>
                          <a:lnTo>
                            <a:pt x="0" y="2204"/>
                          </a:lnTo>
                          <a:lnTo>
                            <a:pt x="297" y="2204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671" y="802"/>
                      <a:ext cx="339" cy="2189"/>
                    </a:xfrm>
                    <a:custGeom>
                      <a:avLst/>
                      <a:gdLst>
                        <a:gd name="T0" fmla="*/ 183 w 339"/>
                        <a:gd name="T1" fmla="*/ 0 h 2189"/>
                        <a:gd name="T2" fmla="*/ 183 w 339"/>
                        <a:gd name="T3" fmla="*/ 1609 h 2189"/>
                        <a:gd name="T4" fmla="*/ 1 w 339"/>
                        <a:gd name="T5" fmla="*/ 690 h 2189"/>
                        <a:gd name="T6" fmla="*/ 0 w 339"/>
                        <a:gd name="T7" fmla="*/ 2189 h 2189"/>
                        <a:gd name="T8" fmla="*/ 339 w 339"/>
                        <a:gd name="T9" fmla="*/ 2189 h 21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9" h="2189">
                          <a:moveTo>
                            <a:pt x="183" y="0"/>
                          </a:moveTo>
                          <a:lnTo>
                            <a:pt x="183" y="1609"/>
                          </a:lnTo>
                          <a:lnTo>
                            <a:pt x="1" y="690"/>
                          </a:lnTo>
                          <a:lnTo>
                            <a:pt x="0" y="2189"/>
                          </a:lnTo>
                          <a:lnTo>
                            <a:pt x="339" y="2189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913" y="825"/>
                      <a:ext cx="1085" cy="1980"/>
                    </a:xfrm>
                    <a:custGeom>
                      <a:avLst/>
                      <a:gdLst>
                        <a:gd name="T0" fmla="*/ 0 w 1085"/>
                        <a:gd name="T1" fmla="*/ 0 h 1980"/>
                        <a:gd name="T2" fmla="*/ 0 w 1085"/>
                        <a:gd name="T3" fmla="*/ 1472 h 1980"/>
                        <a:gd name="T4" fmla="*/ 561 w 1085"/>
                        <a:gd name="T5" fmla="*/ 635 h 1980"/>
                        <a:gd name="T6" fmla="*/ 563 w 1085"/>
                        <a:gd name="T7" fmla="*/ 1980 h 1980"/>
                        <a:gd name="T8" fmla="*/ 1085 w 1085"/>
                        <a:gd name="T9" fmla="*/ 1980 h 19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85" h="1980">
                          <a:moveTo>
                            <a:pt x="0" y="0"/>
                          </a:moveTo>
                          <a:lnTo>
                            <a:pt x="0" y="1472"/>
                          </a:lnTo>
                          <a:lnTo>
                            <a:pt x="561" y="635"/>
                          </a:lnTo>
                          <a:lnTo>
                            <a:pt x="563" y="1980"/>
                          </a:lnTo>
                          <a:lnTo>
                            <a:pt x="1085" y="1980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72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009" y="825"/>
                      <a:ext cx="980" cy="2004"/>
                    </a:xfrm>
                    <a:custGeom>
                      <a:avLst/>
                      <a:gdLst>
                        <a:gd name="T0" fmla="*/ 0 w 980"/>
                        <a:gd name="T1" fmla="*/ 0 h 2004"/>
                        <a:gd name="T2" fmla="*/ 0 w 980"/>
                        <a:gd name="T3" fmla="*/ 1508 h 2004"/>
                        <a:gd name="T4" fmla="*/ 492 w 980"/>
                        <a:gd name="T5" fmla="*/ 647 h 2004"/>
                        <a:gd name="T6" fmla="*/ 488 w 980"/>
                        <a:gd name="T7" fmla="*/ 2001 h 2004"/>
                        <a:gd name="T8" fmla="*/ 980 w 980"/>
                        <a:gd name="T9" fmla="*/ 2004 h 20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80" h="2004">
                          <a:moveTo>
                            <a:pt x="0" y="0"/>
                          </a:moveTo>
                          <a:lnTo>
                            <a:pt x="0" y="1508"/>
                          </a:lnTo>
                          <a:lnTo>
                            <a:pt x="492" y="647"/>
                          </a:lnTo>
                          <a:lnTo>
                            <a:pt x="488" y="2001"/>
                          </a:lnTo>
                          <a:lnTo>
                            <a:pt x="980" y="2004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73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4125" y="812"/>
                      <a:ext cx="867" cy="2035"/>
                    </a:xfrm>
                    <a:custGeom>
                      <a:avLst/>
                      <a:gdLst>
                        <a:gd name="T0" fmla="*/ 0 w 867"/>
                        <a:gd name="T1" fmla="*/ 0 h 2035"/>
                        <a:gd name="T2" fmla="*/ 0 w 867"/>
                        <a:gd name="T3" fmla="*/ 1554 h 2035"/>
                        <a:gd name="T4" fmla="*/ 395 w 867"/>
                        <a:gd name="T5" fmla="*/ 660 h 2035"/>
                        <a:gd name="T6" fmla="*/ 396 w 867"/>
                        <a:gd name="T7" fmla="*/ 2035 h 2035"/>
                        <a:gd name="T8" fmla="*/ 867 w 867"/>
                        <a:gd name="T9" fmla="*/ 2035 h 20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67" h="2035">
                          <a:moveTo>
                            <a:pt x="0" y="0"/>
                          </a:moveTo>
                          <a:lnTo>
                            <a:pt x="0" y="1554"/>
                          </a:lnTo>
                          <a:lnTo>
                            <a:pt x="395" y="660"/>
                          </a:lnTo>
                          <a:lnTo>
                            <a:pt x="396" y="2035"/>
                          </a:lnTo>
                          <a:lnTo>
                            <a:pt x="867" y="2035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74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4245" y="811"/>
                      <a:ext cx="765" cy="2063"/>
                    </a:xfrm>
                    <a:custGeom>
                      <a:avLst/>
                      <a:gdLst>
                        <a:gd name="T0" fmla="*/ 0 w 765"/>
                        <a:gd name="T1" fmla="*/ 0 h 2063"/>
                        <a:gd name="T2" fmla="*/ 0 w 765"/>
                        <a:gd name="T3" fmla="*/ 1609 h 2063"/>
                        <a:gd name="T4" fmla="*/ 296 w 765"/>
                        <a:gd name="T5" fmla="*/ 683 h 2063"/>
                        <a:gd name="T6" fmla="*/ 297 w 765"/>
                        <a:gd name="T7" fmla="*/ 2063 h 2063"/>
                        <a:gd name="T8" fmla="*/ 765 w 765"/>
                        <a:gd name="T9" fmla="*/ 2063 h 20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65" h="2063">
                          <a:moveTo>
                            <a:pt x="0" y="0"/>
                          </a:moveTo>
                          <a:lnTo>
                            <a:pt x="0" y="1609"/>
                          </a:lnTo>
                          <a:lnTo>
                            <a:pt x="296" y="683"/>
                          </a:lnTo>
                          <a:lnTo>
                            <a:pt x="297" y="2063"/>
                          </a:lnTo>
                          <a:lnTo>
                            <a:pt x="765" y="2063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75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383" y="799"/>
                      <a:ext cx="618" cy="2096"/>
                    </a:xfrm>
                    <a:custGeom>
                      <a:avLst/>
                      <a:gdLst>
                        <a:gd name="T0" fmla="*/ 0 w 618"/>
                        <a:gd name="T1" fmla="*/ 0 h 2096"/>
                        <a:gd name="T2" fmla="*/ 0 w 618"/>
                        <a:gd name="T3" fmla="*/ 1609 h 2096"/>
                        <a:gd name="T4" fmla="*/ 182 w 618"/>
                        <a:gd name="T5" fmla="*/ 690 h 2096"/>
                        <a:gd name="T6" fmla="*/ 183 w 618"/>
                        <a:gd name="T7" fmla="*/ 2096 h 2096"/>
                        <a:gd name="T8" fmla="*/ 618 w 618"/>
                        <a:gd name="T9" fmla="*/ 2096 h 20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18" h="2096">
                          <a:moveTo>
                            <a:pt x="0" y="0"/>
                          </a:moveTo>
                          <a:lnTo>
                            <a:pt x="0" y="1609"/>
                          </a:lnTo>
                          <a:lnTo>
                            <a:pt x="182" y="690"/>
                          </a:lnTo>
                          <a:lnTo>
                            <a:pt x="183" y="2096"/>
                          </a:lnTo>
                          <a:lnTo>
                            <a:pt x="618" y="2096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7165" name="Rectangle 27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4377" y="2946"/>
                    <a:ext cx="456" cy="56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47158" name="Freeform 28"/>
                <p:cNvSpPr>
                  <a:spLocks/>
                </p:cNvSpPr>
                <p:nvPr/>
              </p:nvSpPr>
              <p:spPr bwMode="auto">
                <a:xfrm>
                  <a:off x="4671" y="3081"/>
                  <a:ext cx="604" cy="417"/>
                </a:xfrm>
                <a:custGeom>
                  <a:avLst/>
                  <a:gdLst>
                    <a:gd name="T0" fmla="*/ 604 w 604"/>
                    <a:gd name="T1" fmla="*/ 0 h 417"/>
                    <a:gd name="T2" fmla="*/ 69 w 604"/>
                    <a:gd name="T3" fmla="*/ 0 h 417"/>
                    <a:gd name="T4" fmla="*/ 0 w 604"/>
                    <a:gd name="T5" fmla="*/ 417 h 41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04" h="417">
                      <a:moveTo>
                        <a:pt x="604" y="0"/>
                      </a:moveTo>
                      <a:lnTo>
                        <a:pt x="69" y="0"/>
                      </a:lnTo>
                      <a:lnTo>
                        <a:pt x="0" y="417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159" name="Freeform 29"/>
                <p:cNvSpPr>
                  <a:spLocks/>
                </p:cNvSpPr>
                <p:nvPr/>
              </p:nvSpPr>
              <p:spPr bwMode="auto">
                <a:xfrm>
                  <a:off x="4665" y="3140"/>
                  <a:ext cx="523" cy="370"/>
                </a:xfrm>
                <a:custGeom>
                  <a:avLst/>
                  <a:gdLst>
                    <a:gd name="T0" fmla="*/ 523 w 523"/>
                    <a:gd name="T1" fmla="*/ 0 h 370"/>
                    <a:gd name="T2" fmla="*/ 33 w 523"/>
                    <a:gd name="T3" fmla="*/ 1 h 370"/>
                    <a:gd name="T4" fmla="*/ 0 w 523"/>
                    <a:gd name="T5" fmla="*/ 370 h 37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23" h="370">
                      <a:moveTo>
                        <a:pt x="523" y="0"/>
                      </a:moveTo>
                      <a:lnTo>
                        <a:pt x="33" y="1"/>
                      </a:lnTo>
                      <a:lnTo>
                        <a:pt x="0" y="37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7131" name="Group 30"/>
              <p:cNvGrpSpPr>
                <a:grpSpLocks/>
              </p:cNvGrpSpPr>
              <p:nvPr/>
            </p:nvGrpSpPr>
            <p:grpSpPr bwMode="auto">
              <a:xfrm>
                <a:off x="3863" y="2506"/>
                <a:ext cx="844" cy="1298"/>
                <a:chOff x="3817" y="2209"/>
                <a:chExt cx="844" cy="1298"/>
              </a:xfrm>
            </p:grpSpPr>
            <p:grpSp>
              <p:nvGrpSpPr>
                <p:cNvPr id="47134" name="Group 31"/>
                <p:cNvGrpSpPr>
                  <a:grpSpLocks/>
                </p:cNvGrpSpPr>
                <p:nvPr/>
              </p:nvGrpSpPr>
              <p:grpSpPr bwMode="auto">
                <a:xfrm>
                  <a:off x="3817" y="2209"/>
                  <a:ext cx="559" cy="993"/>
                  <a:chOff x="3853" y="536"/>
                  <a:chExt cx="1500" cy="2665"/>
                </a:xfrm>
              </p:grpSpPr>
              <p:grpSp>
                <p:nvGrpSpPr>
                  <p:cNvPr id="4713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3853" y="2290"/>
                    <a:ext cx="1500" cy="301"/>
                    <a:chOff x="210" y="2422"/>
                    <a:chExt cx="1500" cy="301"/>
                  </a:xfrm>
                </p:grpSpPr>
                <p:sp>
                  <p:nvSpPr>
                    <p:cNvPr id="47155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" y="2431"/>
                      <a:ext cx="1500" cy="292"/>
                    </a:xfrm>
                    <a:prstGeom prst="rect">
                      <a:avLst/>
                    </a:prstGeom>
                    <a:solidFill>
                      <a:schemeClr val="folHlink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  <p:sp>
                  <p:nvSpPr>
                    <p:cNvPr id="47156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220" y="2422"/>
                      <a:ext cx="1490" cy="137"/>
                    </a:xfrm>
                    <a:custGeom>
                      <a:avLst/>
                      <a:gdLst>
                        <a:gd name="T0" fmla="*/ 0 w 1490"/>
                        <a:gd name="T1" fmla="*/ 0 h 137"/>
                        <a:gd name="T2" fmla="*/ 365 w 1490"/>
                        <a:gd name="T3" fmla="*/ 109 h 137"/>
                        <a:gd name="T4" fmla="*/ 740 w 1490"/>
                        <a:gd name="T5" fmla="*/ 137 h 137"/>
                        <a:gd name="T6" fmla="*/ 1124 w 1490"/>
                        <a:gd name="T7" fmla="*/ 109 h 137"/>
                        <a:gd name="T8" fmla="*/ 1490 w 1490"/>
                        <a:gd name="T9" fmla="*/ 9 h 13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490" h="137">
                          <a:moveTo>
                            <a:pt x="0" y="0"/>
                          </a:moveTo>
                          <a:cubicBezTo>
                            <a:pt x="61" y="18"/>
                            <a:pt x="242" y="86"/>
                            <a:pt x="365" y="109"/>
                          </a:cubicBezTo>
                          <a:cubicBezTo>
                            <a:pt x="488" y="132"/>
                            <a:pt x="614" y="137"/>
                            <a:pt x="740" y="137"/>
                          </a:cubicBezTo>
                          <a:cubicBezTo>
                            <a:pt x="866" y="137"/>
                            <a:pt x="999" y="130"/>
                            <a:pt x="1124" y="109"/>
                          </a:cubicBezTo>
                          <a:cubicBezTo>
                            <a:pt x="1249" y="88"/>
                            <a:pt x="1414" y="30"/>
                            <a:pt x="1490" y="9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 cap="flat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7138" name="Line 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03" y="536"/>
                    <a:ext cx="0" cy="2331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139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4458" y="2427"/>
                    <a:ext cx="292" cy="16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grpSp>
                <p:nvGrpSpPr>
                  <p:cNvPr id="47140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374" y="1332"/>
                    <a:ext cx="472" cy="156"/>
                    <a:chOff x="677" y="1563"/>
                    <a:chExt cx="554" cy="156"/>
                  </a:xfrm>
                </p:grpSpPr>
                <p:sp>
                  <p:nvSpPr>
                    <p:cNvPr id="47153" name="Arc 38"/>
                    <p:cNvSpPr>
                      <a:spLocks/>
                    </p:cNvSpPr>
                    <p:nvPr/>
                  </p:nvSpPr>
                  <p:spPr bwMode="auto">
                    <a:xfrm flipV="1">
                      <a:off x="677" y="1618"/>
                      <a:ext cx="554" cy="101"/>
                    </a:xfrm>
                    <a:custGeom>
                      <a:avLst/>
                      <a:gdLst>
                        <a:gd name="T0" fmla="*/ 0 w 41719"/>
                        <a:gd name="T1" fmla="*/ 73 h 21600"/>
                        <a:gd name="T2" fmla="*/ 554 w 41719"/>
                        <a:gd name="T3" fmla="*/ 77 h 21600"/>
                        <a:gd name="T4" fmla="*/ 276 w 41719"/>
                        <a:gd name="T5" fmla="*/ 101 h 216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41719" h="21600" fill="none" extrusionOk="0">
                          <a:moveTo>
                            <a:pt x="-1" y="15617"/>
                          </a:moveTo>
                          <a:cubicBezTo>
                            <a:pt x="2665" y="6369"/>
                            <a:pt x="11129" y="-1"/>
                            <a:pt x="20755" y="0"/>
                          </a:cubicBezTo>
                          <a:cubicBezTo>
                            <a:pt x="30680" y="0"/>
                            <a:pt x="39328" y="6763"/>
                            <a:pt x="41718" y="16397"/>
                          </a:cubicBezTo>
                        </a:path>
                        <a:path w="41719" h="21600" stroke="0" extrusionOk="0">
                          <a:moveTo>
                            <a:pt x="-1" y="15617"/>
                          </a:moveTo>
                          <a:cubicBezTo>
                            <a:pt x="2665" y="6369"/>
                            <a:pt x="11129" y="-1"/>
                            <a:pt x="20755" y="0"/>
                          </a:cubicBezTo>
                          <a:cubicBezTo>
                            <a:pt x="30680" y="0"/>
                            <a:pt x="39328" y="6763"/>
                            <a:pt x="41718" y="16397"/>
                          </a:cubicBezTo>
                          <a:lnTo>
                            <a:pt x="20755" y="21600"/>
                          </a:lnTo>
                          <a:lnTo>
                            <a:pt x="-1" y="15617"/>
                          </a:lnTo>
                          <a:close/>
                        </a:path>
                      </a:pathLst>
                    </a:custGeom>
                    <a:solidFill>
                      <a:schemeClr val="folHlink"/>
                    </a:solidFill>
                    <a:ln w="38100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54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4" y="1563"/>
                      <a:ext cx="494" cy="83"/>
                    </a:xfrm>
                    <a:prstGeom prst="rect">
                      <a:avLst/>
                    </a:prstGeom>
                    <a:solidFill>
                      <a:schemeClr val="folHlink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endParaRPr lang="fr-FR" altLang="fr-FR"/>
                    </a:p>
                  </p:txBody>
                </p:sp>
              </p:grpSp>
              <p:grpSp>
                <p:nvGrpSpPr>
                  <p:cNvPr id="4714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3913" y="799"/>
                    <a:ext cx="1411" cy="2278"/>
                    <a:chOff x="3913" y="799"/>
                    <a:chExt cx="1411" cy="2278"/>
                  </a:xfrm>
                </p:grpSpPr>
                <p:sp>
                  <p:nvSpPr>
                    <p:cNvPr id="47143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4763" y="819"/>
                      <a:ext cx="561" cy="2258"/>
                    </a:xfrm>
                    <a:custGeom>
                      <a:avLst/>
                      <a:gdLst>
                        <a:gd name="T0" fmla="*/ 561 w 561"/>
                        <a:gd name="T1" fmla="*/ 0 h 2259"/>
                        <a:gd name="T2" fmla="*/ 561 w 561"/>
                        <a:gd name="T3" fmla="*/ 1472 h 2259"/>
                        <a:gd name="T4" fmla="*/ 0 w 561"/>
                        <a:gd name="T5" fmla="*/ 635 h 2259"/>
                        <a:gd name="T6" fmla="*/ 1 w 561"/>
                        <a:gd name="T7" fmla="*/ 2259 h 2259"/>
                        <a:gd name="T8" fmla="*/ 232 w 561"/>
                        <a:gd name="T9" fmla="*/ 2259 h 22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61" h="2259">
                          <a:moveTo>
                            <a:pt x="561" y="0"/>
                          </a:moveTo>
                          <a:lnTo>
                            <a:pt x="561" y="1472"/>
                          </a:lnTo>
                          <a:lnTo>
                            <a:pt x="0" y="635"/>
                          </a:lnTo>
                          <a:lnTo>
                            <a:pt x="1" y="2259"/>
                          </a:lnTo>
                          <a:lnTo>
                            <a:pt x="232" y="2259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44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4736" y="816"/>
                      <a:ext cx="492" cy="2240"/>
                    </a:xfrm>
                    <a:custGeom>
                      <a:avLst/>
                      <a:gdLst>
                        <a:gd name="T0" fmla="*/ 492 w 492"/>
                        <a:gd name="T1" fmla="*/ 0 h 2241"/>
                        <a:gd name="T2" fmla="*/ 492 w 492"/>
                        <a:gd name="T3" fmla="*/ 1508 h 2241"/>
                        <a:gd name="T4" fmla="*/ 0 w 492"/>
                        <a:gd name="T5" fmla="*/ 647 h 2241"/>
                        <a:gd name="T6" fmla="*/ 4 w 492"/>
                        <a:gd name="T7" fmla="*/ 2241 h 2241"/>
                        <a:gd name="T8" fmla="*/ 277 w 492"/>
                        <a:gd name="T9" fmla="*/ 2241 h 22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492" h="2241">
                          <a:moveTo>
                            <a:pt x="492" y="0"/>
                          </a:moveTo>
                          <a:lnTo>
                            <a:pt x="492" y="1508"/>
                          </a:lnTo>
                          <a:lnTo>
                            <a:pt x="0" y="647"/>
                          </a:lnTo>
                          <a:lnTo>
                            <a:pt x="4" y="2241"/>
                          </a:lnTo>
                          <a:lnTo>
                            <a:pt x="277" y="2241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45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4718" y="803"/>
                      <a:ext cx="395" cy="2229"/>
                    </a:xfrm>
                    <a:custGeom>
                      <a:avLst/>
                      <a:gdLst>
                        <a:gd name="T0" fmla="*/ 395 w 395"/>
                        <a:gd name="T1" fmla="*/ 0 h 2230"/>
                        <a:gd name="T2" fmla="*/ 395 w 395"/>
                        <a:gd name="T3" fmla="*/ 1554 h 2230"/>
                        <a:gd name="T4" fmla="*/ 0 w 395"/>
                        <a:gd name="T5" fmla="*/ 660 h 2230"/>
                        <a:gd name="T6" fmla="*/ 1 w 395"/>
                        <a:gd name="T7" fmla="*/ 2230 h 2230"/>
                        <a:gd name="T8" fmla="*/ 289 w 395"/>
                        <a:gd name="T9" fmla="*/ 2230 h 22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95" h="2230">
                          <a:moveTo>
                            <a:pt x="395" y="0"/>
                          </a:moveTo>
                          <a:lnTo>
                            <a:pt x="395" y="1554"/>
                          </a:lnTo>
                          <a:lnTo>
                            <a:pt x="0" y="660"/>
                          </a:lnTo>
                          <a:lnTo>
                            <a:pt x="1" y="2230"/>
                          </a:lnTo>
                          <a:lnTo>
                            <a:pt x="289" y="2230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46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4692" y="805"/>
                      <a:ext cx="300" cy="2203"/>
                    </a:xfrm>
                    <a:custGeom>
                      <a:avLst/>
                      <a:gdLst>
                        <a:gd name="T0" fmla="*/ 300 w 300"/>
                        <a:gd name="T1" fmla="*/ 0 h 2204"/>
                        <a:gd name="T2" fmla="*/ 300 w 300"/>
                        <a:gd name="T3" fmla="*/ 1609 h 2204"/>
                        <a:gd name="T4" fmla="*/ 4 w 300"/>
                        <a:gd name="T5" fmla="*/ 683 h 2204"/>
                        <a:gd name="T6" fmla="*/ 0 w 300"/>
                        <a:gd name="T7" fmla="*/ 2204 h 2204"/>
                        <a:gd name="T8" fmla="*/ 297 w 300"/>
                        <a:gd name="T9" fmla="*/ 2204 h 22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0" h="2204">
                          <a:moveTo>
                            <a:pt x="300" y="0"/>
                          </a:moveTo>
                          <a:lnTo>
                            <a:pt x="300" y="1609"/>
                          </a:lnTo>
                          <a:lnTo>
                            <a:pt x="4" y="683"/>
                          </a:lnTo>
                          <a:lnTo>
                            <a:pt x="0" y="2204"/>
                          </a:lnTo>
                          <a:lnTo>
                            <a:pt x="297" y="2204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47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4671" y="802"/>
                      <a:ext cx="339" cy="2188"/>
                    </a:xfrm>
                    <a:custGeom>
                      <a:avLst/>
                      <a:gdLst>
                        <a:gd name="T0" fmla="*/ 183 w 339"/>
                        <a:gd name="T1" fmla="*/ 0 h 2189"/>
                        <a:gd name="T2" fmla="*/ 183 w 339"/>
                        <a:gd name="T3" fmla="*/ 1609 h 2189"/>
                        <a:gd name="T4" fmla="*/ 1 w 339"/>
                        <a:gd name="T5" fmla="*/ 690 h 2189"/>
                        <a:gd name="T6" fmla="*/ 0 w 339"/>
                        <a:gd name="T7" fmla="*/ 2189 h 2189"/>
                        <a:gd name="T8" fmla="*/ 339 w 339"/>
                        <a:gd name="T9" fmla="*/ 2189 h 21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39" h="2189">
                          <a:moveTo>
                            <a:pt x="183" y="0"/>
                          </a:moveTo>
                          <a:lnTo>
                            <a:pt x="183" y="1609"/>
                          </a:lnTo>
                          <a:lnTo>
                            <a:pt x="1" y="690"/>
                          </a:lnTo>
                          <a:lnTo>
                            <a:pt x="0" y="2189"/>
                          </a:lnTo>
                          <a:lnTo>
                            <a:pt x="339" y="2189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48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3" y="825"/>
                      <a:ext cx="1085" cy="1979"/>
                    </a:xfrm>
                    <a:custGeom>
                      <a:avLst/>
                      <a:gdLst>
                        <a:gd name="T0" fmla="*/ 0 w 1085"/>
                        <a:gd name="T1" fmla="*/ 0 h 1980"/>
                        <a:gd name="T2" fmla="*/ 0 w 1085"/>
                        <a:gd name="T3" fmla="*/ 1472 h 1980"/>
                        <a:gd name="T4" fmla="*/ 561 w 1085"/>
                        <a:gd name="T5" fmla="*/ 635 h 1980"/>
                        <a:gd name="T6" fmla="*/ 563 w 1085"/>
                        <a:gd name="T7" fmla="*/ 1980 h 1980"/>
                        <a:gd name="T8" fmla="*/ 1085 w 1085"/>
                        <a:gd name="T9" fmla="*/ 1980 h 19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085" h="1980">
                          <a:moveTo>
                            <a:pt x="0" y="0"/>
                          </a:moveTo>
                          <a:lnTo>
                            <a:pt x="0" y="1472"/>
                          </a:lnTo>
                          <a:lnTo>
                            <a:pt x="561" y="635"/>
                          </a:lnTo>
                          <a:lnTo>
                            <a:pt x="563" y="1980"/>
                          </a:lnTo>
                          <a:lnTo>
                            <a:pt x="1085" y="1980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49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009" y="825"/>
                      <a:ext cx="980" cy="2003"/>
                    </a:xfrm>
                    <a:custGeom>
                      <a:avLst/>
                      <a:gdLst>
                        <a:gd name="T0" fmla="*/ 0 w 980"/>
                        <a:gd name="T1" fmla="*/ 0 h 2004"/>
                        <a:gd name="T2" fmla="*/ 0 w 980"/>
                        <a:gd name="T3" fmla="*/ 1508 h 2004"/>
                        <a:gd name="T4" fmla="*/ 492 w 980"/>
                        <a:gd name="T5" fmla="*/ 647 h 2004"/>
                        <a:gd name="T6" fmla="*/ 488 w 980"/>
                        <a:gd name="T7" fmla="*/ 2001 h 2004"/>
                        <a:gd name="T8" fmla="*/ 980 w 980"/>
                        <a:gd name="T9" fmla="*/ 2004 h 200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980" h="2004">
                          <a:moveTo>
                            <a:pt x="0" y="0"/>
                          </a:moveTo>
                          <a:lnTo>
                            <a:pt x="0" y="1508"/>
                          </a:lnTo>
                          <a:lnTo>
                            <a:pt x="492" y="647"/>
                          </a:lnTo>
                          <a:lnTo>
                            <a:pt x="488" y="2001"/>
                          </a:lnTo>
                          <a:lnTo>
                            <a:pt x="980" y="2004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50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25" y="812"/>
                      <a:ext cx="867" cy="2034"/>
                    </a:xfrm>
                    <a:custGeom>
                      <a:avLst/>
                      <a:gdLst>
                        <a:gd name="T0" fmla="*/ 0 w 867"/>
                        <a:gd name="T1" fmla="*/ 0 h 2035"/>
                        <a:gd name="T2" fmla="*/ 0 w 867"/>
                        <a:gd name="T3" fmla="*/ 1554 h 2035"/>
                        <a:gd name="T4" fmla="*/ 395 w 867"/>
                        <a:gd name="T5" fmla="*/ 660 h 2035"/>
                        <a:gd name="T6" fmla="*/ 396 w 867"/>
                        <a:gd name="T7" fmla="*/ 2035 h 2035"/>
                        <a:gd name="T8" fmla="*/ 867 w 867"/>
                        <a:gd name="T9" fmla="*/ 2035 h 203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867" h="2035">
                          <a:moveTo>
                            <a:pt x="0" y="0"/>
                          </a:moveTo>
                          <a:lnTo>
                            <a:pt x="0" y="1554"/>
                          </a:lnTo>
                          <a:lnTo>
                            <a:pt x="395" y="660"/>
                          </a:lnTo>
                          <a:lnTo>
                            <a:pt x="396" y="2035"/>
                          </a:lnTo>
                          <a:lnTo>
                            <a:pt x="867" y="2035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51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4245" y="811"/>
                      <a:ext cx="765" cy="2062"/>
                    </a:xfrm>
                    <a:custGeom>
                      <a:avLst/>
                      <a:gdLst>
                        <a:gd name="T0" fmla="*/ 0 w 765"/>
                        <a:gd name="T1" fmla="*/ 0 h 2063"/>
                        <a:gd name="T2" fmla="*/ 0 w 765"/>
                        <a:gd name="T3" fmla="*/ 1609 h 2063"/>
                        <a:gd name="T4" fmla="*/ 296 w 765"/>
                        <a:gd name="T5" fmla="*/ 683 h 2063"/>
                        <a:gd name="T6" fmla="*/ 297 w 765"/>
                        <a:gd name="T7" fmla="*/ 2063 h 2063"/>
                        <a:gd name="T8" fmla="*/ 765 w 765"/>
                        <a:gd name="T9" fmla="*/ 2063 h 20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65" h="2063">
                          <a:moveTo>
                            <a:pt x="0" y="0"/>
                          </a:moveTo>
                          <a:lnTo>
                            <a:pt x="0" y="1609"/>
                          </a:lnTo>
                          <a:lnTo>
                            <a:pt x="296" y="683"/>
                          </a:lnTo>
                          <a:lnTo>
                            <a:pt x="297" y="2063"/>
                          </a:lnTo>
                          <a:lnTo>
                            <a:pt x="765" y="2063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152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4383" y="799"/>
                      <a:ext cx="618" cy="2095"/>
                    </a:xfrm>
                    <a:custGeom>
                      <a:avLst/>
                      <a:gdLst>
                        <a:gd name="T0" fmla="*/ 0 w 618"/>
                        <a:gd name="T1" fmla="*/ 0 h 2096"/>
                        <a:gd name="T2" fmla="*/ 0 w 618"/>
                        <a:gd name="T3" fmla="*/ 1609 h 2096"/>
                        <a:gd name="T4" fmla="*/ 182 w 618"/>
                        <a:gd name="T5" fmla="*/ 690 h 2096"/>
                        <a:gd name="T6" fmla="*/ 183 w 618"/>
                        <a:gd name="T7" fmla="*/ 2096 h 2096"/>
                        <a:gd name="T8" fmla="*/ 618 w 618"/>
                        <a:gd name="T9" fmla="*/ 2096 h 20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18" h="2096">
                          <a:moveTo>
                            <a:pt x="0" y="0"/>
                          </a:moveTo>
                          <a:lnTo>
                            <a:pt x="0" y="1609"/>
                          </a:lnTo>
                          <a:lnTo>
                            <a:pt x="182" y="690"/>
                          </a:lnTo>
                          <a:lnTo>
                            <a:pt x="183" y="2096"/>
                          </a:lnTo>
                          <a:lnTo>
                            <a:pt x="618" y="2096"/>
                          </a:lnTo>
                        </a:path>
                      </a:pathLst>
                    </a:custGeom>
                    <a:noFill/>
                    <a:ln w="12700" cap="flat" cmpd="sng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7142" name="Rectangle 51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4377" y="2945"/>
                    <a:ext cx="456" cy="56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47135" name="Freeform 52"/>
                <p:cNvSpPr>
                  <a:spLocks/>
                </p:cNvSpPr>
                <p:nvPr/>
              </p:nvSpPr>
              <p:spPr bwMode="auto">
                <a:xfrm>
                  <a:off x="4130" y="3072"/>
                  <a:ext cx="531" cy="433"/>
                </a:xfrm>
                <a:custGeom>
                  <a:avLst/>
                  <a:gdLst>
                    <a:gd name="T0" fmla="*/ 0 w 531"/>
                    <a:gd name="T1" fmla="*/ 3 h 433"/>
                    <a:gd name="T2" fmla="*/ 433 w 531"/>
                    <a:gd name="T3" fmla="*/ 0 h 433"/>
                    <a:gd name="T4" fmla="*/ 531 w 531"/>
                    <a:gd name="T5" fmla="*/ 433 h 43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31" h="433">
                      <a:moveTo>
                        <a:pt x="0" y="3"/>
                      </a:moveTo>
                      <a:lnTo>
                        <a:pt x="433" y="0"/>
                      </a:lnTo>
                      <a:lnTo>
                        <a:pt x="531" y="43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7136" name="Freeform 53"/>
                <p:cNvSpPr>
                  <a:spLocks/>
                </p:cNvSpPr>
                <p:nvPr/>
              </p:nvSpPr>
              <p:spPr bwMode="auto">
                <a:xfrm>
                  <a:off x="4144" y="3124"/>
                  <a:ext cx="515" cy="383"/>
                </a:xfrm>
                <a:custGeom>
                  <a:avLst/>
                  <a:gdLst>
                    <a:gd name="T0" fmla="*/ 0 w 515"/>
                    <a:gd name="T1" fmla="*/ 13 h 383"/>
                    <a:gd name="T2" fmla="*/ 462 w 515"/>
                    <a:gd name="T3" fmla="*/ 0 h 383"/>
                    <a:gd name="T4" fmla="*/ 515 w 515"/>
                    <a:gd name="T5" fmla="*/ 383 h 3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15" h="383">
                      <a:moveTo>
                        <a:pt x="0" y="13"/>
                      </a:moveTo>
                      <a:lnTo>
                        <a:pt x="462" y="0"/>
                      </a:lnTo>
                      <a:lnTo>
                        <a:pt x="515" y="383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7132" name="Line 54"/>
              <p:cNvSpPr>
                <a:spLocks noChangeShapeType="1"/>
              </p:cNvSpPr>
              <p:nvPr/>
            </p:nvSpPr>
            <p:spPr bwMode="auto">
              <a:xfrm flipV="1">
                <a:off x="4709" y="2547"/>
                <a:ext cx="0" cy="142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133" name="AutoShape 55"/>
              <p:cNvSpPr>
                <a:spLocks noChangeArrowheads="1"/>
              </p:cNvSpPr>
              <p:nvPr/>
            </p:nvSpPr>
            <p:spPr bwMode="auto">
              <a:xfrm flipV="1">
                <a:off x="4589" y="3326"/>
                <a:ext cx="229" cy="168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2" name="Groupe 1"/>
            <p:cNvGrpSpPr/>
            <p:nvPr/>
          </p:nvGrpSpPr>
          <p:grpSpPr>
            <a:xfrm>
              <a:off x="6798514" y="2879887"/>
              <a:ext cx="1403859" cy="340735"/>
              <a:chOff x="5792788" y="1970356"/>
              <a:chExt cx="1755775" cy="426150"/>
            </a:xfrm>
          </p:grpSpPr>
          <p:sp>
            <p:nvSpPr>
              <p:cNvPr id="47109" name="Line 56"/>
              <p:cNvSpPr>
                <a:spLocks noChangeShapeType="1"/>
              </p:cNvSpPr>
              <p:nvPr/>
            </p:nvSpPr>
            <p:spPr bwMode="auto">
              <a:xfrm>
                <a:off x="5792788" y="2335481"/>
                <a:ext cx="1755775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 sz="1600"/>
              </a:p>
            </p:txBody>
          </p:sp>
          <p:sp>
            <p:nvSpPr>
              <p:cNvPr id="47111" name="Text Box 58"/>
              <p:cNvSpPr txBox="1">
                <a:spLocks noChangeArrowheads="1"/>
              </p:cNvSpPr>
              <p:nvPr/>
            </p:nvSpPr>
            <p:spPr bwMode="auto">
              <a:xfrm>
                <a:off x="6572250" y="1970356"/>
                <a:ext cx="389714" cy="426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600"/>
                  <a:t>B</a:t>
                </a:r>
              </a:p>
            </p:txBody>
          </p:sp>
        </p:grpSp>
        <p:grpSp>
          <p:nvGrpSpPr>
            <p:cNvPr id="47113" name="Group 192"/>
            <p:cNvGrpSpPr>
              <a:grpSpLocks/>
            </p:cNvGrpSpPr>
            <p:nvPr/>
          </p:nvGrpSpPr>
          <p:grpSpPr bwMode="auto">
            <a:xfrm>
              <a:off x="6441583" y="5238588"/>
              <a:ext cx="2288569" cy="908827"/>
              <a:chOff x="3339" y="3044"/>
              <a:chExt cx="1803" cy="716"/>
            </a:xfrm>
          </p:grpSpPr>
          <p:grpSp>
            <p:nvGrpSpPr>
              <p:cNvPr id="47114" name="Group 60"/>
              <p:cNvGrpSpPr>
                <a:grpSpLocks/>
              </p:cNvGrpSpPr>
              <p:nvPr/>
            </p:nvGrpSpPr>
            <p:grpSpPr bwMode="auto">
              <a:xfrm>
                <a:off x="4271" y="3112"/>
                <a:ext cx="813" cy="268"/>
                <a:chOff x="1783" y="3487"/>
                <a:chExt cx="813" cy="268"/>
              </a:xfrm>
            </p:grpSpPr>
            <p:sp>
              <p:nvSpPr>
                <p:cNvPr id="47128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2124" y="3487"/>
                  <a:ext cx="472" cy="268"/>
                </a:xfrm>
                <a:prstGeom prst="rect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>
                      <a:latin typeface="Symbol" pitchFamily="18" charset="2"/>
                    </a:rPr>
                    <a:t> l</a:t>
                  </a:r>
                  <a:r>
                    <a:rPr lang="fr-FR" altLang="fr-FR" sz="1600"/>
                    <a:t>/D</a:t>
                  </a:r>
                </a:p>
              </p:txBody>
            </p:sp>
            <p:sp>
              <p:nvSpPr>
                <p:cNvPr id="47129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783" y="3593"/>
                  <a:ext cx="329" cy="137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7115" name="Group 63"/>
              <p:cNvGrpSpPr>
                <a:grpSpLocks/>
              </p:cNvGrpSpPr>
              <p:nvPr/>
            </p:nvGrpSpPr>
            <p:grpSpPr bwMode="auto">
              <a:xfrm>
                <a:off x="3455" y="3044"/>
                <a:ext cx="706" cy="358"/>
                <a:chOff x="949" y="3427"/>
                <a:chExt cx="706" cy="358"/>
              </a:xfrm>
            </p:grpSpPr>
            <p:sp>
              <p:nvSpPr>
                <p:cNvPr id="47126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949" y="3427"/>
                  <a:ext cx="458" cy="268"/>
                </a:xfrm>
                <a:prstGeom prst="rect">
                  <a:avLst/>
                </a:prstGeom>
                <a:noFill/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600">
                      <a:solidFill>
                        <a:srgbClr val="FF3300"/>
                      </a:solidFill>
                      <a:latin typeface="Symbol" pitchFamily="18" charset="2"/>
                    </a:rPr>
                    <a:t> l</a:t>
                  </a:r>
                  <a:r>
                    <a:rPr lang="fr-FR" altLang="fr-FR" sz="1600">
                      <a:solidFill>
                        <a:srgbClr val="FF3300"/>
                      </a:solidFill>
                    </a:rPr>
                    <a:t>/B</a:t>
                  </a:r>
                </a:p>
              </p:txBody>
            </p:sp>
            <p:sp>
              <p:nvSpPr>
                <p:cNvPr id="47127" name="Line 65"/>
                <p:cNvSpPr>
                  <a:spLocks noChangeShapeType="1"/>
                </p:cNvSpPr>
                <p:nvPr/>
              </p:nvSpPr>
              <p:spPr bwMode="auto">
                <a:xfrm>
                  <a:off x="1362" y="3602"/>
                  <a:ext cx="293" cy="183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7116" name="Group 66"/>
              <p:cNvGrpSpPr>
                <a:grpSpLocks/>
              </p:cNvGrpSpPr>
              <p:nvPr/>
            </p:nvGrpSpPr>
            <p:grpSpPr bwMode="auto">
              <a:xfrm>
                <a:off x="3339" y="3080"/>
                <a:ext cx="1803" cy="680"/>
                <a:chOff x="1013" y="3455"/>
                <a:chExt cx="1803" cy="680"/>
              </a:xfrm>
            </p:grpSpPr>
            <p:grpSp>
              <p:nvGrpSpPr>
                <p:cNvPr id="47117" name="Group 67"/>
                <p:cNvGrpSpPr>
                  <a:grpSpLocks/>
                </p:cNvGrpSpPr>
                <p:nvPr/>
              </p:nvGrpSpPr>
              <p:grpSpPr bwMode="auto">
                <a:xfrm>
                  <a:off x="1013" y="3579"/>
                  <a:ext cx="1803" cy="556"/>
                  <a:chOff x="1390" y="3002"/>
                  <a:chExt cx="462" cy="556"/>
                </a:xfrm>
              </p:grpSpPr>
              <p:sp>
                <p:nvSpPr>
                  <p:cNvPr id="47124" name="Freeform 68"/>
                  <p:cNvSpPr>
                    <a:spLocks/>
                  </p:cNvSpPr>
                  <p:nvPr/>
                </p:nvSpPr>
                <p:spPr bwMode="auto">
                  <a:xfrm>
                    <a:off x="1608" y="3002"/>
                    <a:ext cx="244" cy="556"/>
                  </a:xfrm>
                  <a:custGeom>
                    <a:avLst/>
                    <a:gdLst>
                      <a:gd name="T0" fmla="*/ 0 w 244"/>
                      <a:gd name="T1" fmla="*/ 26 h 556"/>
                      <a:gd name="T2" fmla="*/ 17 w 244"/>
                      <a:gd name="T3" fmla="*/ 78 h 556"/>
                      <a:gd name="T4" fmla="*/ 68 w 244"/>
                      <a:gd name="T5" fmla="*/ 494 h 556"/>
                      <a:gd name="T6" fmla="*/ 108 w 244"/>
                      <a:gd name="T7" fmla="*/ 454 h 556"/>
                      <a:gd name="T8" fmla="*/ 144 w 244"/>
                      <a:gd name="T9" fmla="*/ 510 h 556"/>
                      <a:gd name="T10" fmla="*/ 220 w 244"/>
                      <a:gd name="T11" fmla="*/ 514 h 556"/>
                      <a:gd name="T12" fmla="*/ 0 w 244"/>
                      <a:gd name="T13" fmla="*/ 514 h 5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" h="556">
                        <a:moveTo>
                          <a:pt x="0" y="26"/>
                        </a:moveTo>
                        <a:cubicBezTo>
                          <a:pt x="3" y="35"/>
                          <a:pt x="6" y="0"/>
                          <a:pt x="17" y="78"/>
                        </a:cubicBezTo>
                        <a:cubicBezTo>
                          <a:pt x="28" y="156"/>
                          <a:pt x="53" y="432"/>
                          <a:pt x="68" y="494"/>
                        </a:cubicBezTo>
                        <a:cubicBezTo>
                          <a:pt x="83" y="556"/>
                          <a:pt x="95" y="451"/>
                          <a:pt x="108" y="454"/>
                        </a:cubicBezTo>
                        <a:cubicBezTo>
                          <a:pt x="121" y="457"/>
                          <a:pt x="125" y="500"/>
                          <a:pt x="144" y="510"/>
                        </a:cubicBezTo>
                        <a:cubicBezTo>
                          <a:pt x="163" y="520"/>
                          <a:pt x="244" y="513"/>
                          <a:pt x="220" y="514"/>
                        </a:cubicBezTo>
                        <a:cubicBezTo>
                          <a:pt x="196" y="515"/>
                          <a:pt x="46" y="514"/>
                          <a:pt x="0" y="514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3300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125" name="Freeform 69"/>
                  <p:cNvSpPr>
                    <a:spLocks/>
                  </p:cNvSpPr>
                  <p:nvPr/>
                </p:nvSpPr>
                <p:spPr bwMode="auto">
                  <a:xfrm>
                    <a:off x="1390" y="3002"/>
                    <a:ext cx="234" cy="556"/>
                  </a:xfrm>
                  <a:custGeom>
                    <a:avLst/>
                    <a:gdLst>
                      <a:gd name="T0" fmla="*/ 222 w 234"/>
                      <a:gd name="T1" fmla="*/ 26 h 556"/>
                      <a:gd name="T2" fmla="*/ 205 w 234"/>
                      <a:gd name="T3" fmla="*/ 78 h 556"/>
                      <a:gd name="T4" fmla="*/ 154 w 234"/>
                      <a:gd name="T5" fmla="*/ 494 h 556"/>
                      <a:gd name="T6" fmla="*/ 114 w 234"/>
                      <a:gd name="T7" fmla="*/ 454 h 556"/>
                      <a:gd name="T8" fmla="*/ 78 w 234"/>
                      <a:gd name="T9" fmla="*/ 510 h 556"/>
                      <a:gd name="T10" fmla="*/ 26 w 234"/>
                      <a:gd name="T11" fmla="*/ 514 h 556"/>
                      <a:gd name="T12" fmla="*/ 234 w 234"/>
                      <a:gd name="T13" fmla="*/ 514 h 5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34" h="556">
                        <a:moveTo>
                          <a:pt x="222" y="26"/>
                        </a:moveTo>
                        <a:cubicBezTo>
                          <a:pt x="219" y="35"/>
                          <a:pt x="216" y="0"/>
                          <a:pt x="205" y="78"/>
                        </a:cubicBezTo>
                        <a:cubicBezTo>
                          <a:pt x="194" y="156"/>
                          <a:pt x="169" y="432"/>
                          <a:pt x="154" y="494"/>
                        </a:cubicBezTo>
                        <a:cubicBezTo>
                          <a:pt x="139" y="556"/>
                          <a:pt x="127" y="451"/>
                          <a:pt x="114" y="454"/>
                        </a:cubicBezTo>
                        <a:cubicBezTo>
                          <a:pt x="101" y="457"/>
                          <a:pt x="93" y="500"/>
                          <a:pt x="78" y="510"/>
                        </a:cubicBezTo>
                        <a:cubicBezTo>
                          <a:pt x="63" y="520"/>
                          <a:pt x="0" y="513"/>
                          <a:pt x="26" y="514"/>
                        </a:cubicBezTo>
                        <a:cubicBezTo>
                          <a:pt x="52" y="515"/>
                          <a:pt x="191" y="514"/>
                          <a:pt x="234" y="514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tx2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3300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7118" name="Group 70"/>
                <p:cNvGrpSpPr>
                  <a:grpSpLocks/>
                </p:cNvGrpSpPr>
                <p:nvPr/>
              </p:nvGrpSpPr>
              <p:grpSpPr bwMode="auto">
                <a:xfrm>
                  <a:off x="1548" y="3583"/>
                  <a:ext cx="650" cy="532"/>
                  <a:chOff x="2104" y="3214"/>
                  <a:chExt cx="509" cy="532"/>
                </a:xfrm>
              </p:grpSpPr>
              <p:sp>
                <p:nvSpPr>
                  <p:cNvPr id="47122" name="Freeform 71"/>
                  <p:cNvSpPr>
                    <a:spLocks/>
                  </p:cNvSpPr>
                  <p:nvPr/>
                </p:nvSpPr>
                <p:spPr bwMode="auto">
                  <a:xfrm>
                    <a:off x="2360" y="3214"/>
                    <a:ext cx="253" cy="532"/>
                  </a:xfrm>
                  <a:custGeom>
                    <a:avLst/>
                    <a:gdLst>
                      <a:gd name="T0" fmla="*/ 0 w 253"/>
                      <a:gd name="T1" fmla="*/ 26 h 532"/>
                      <a:gd name="T2" fmla="*/ 17 w 253"/>
                      <a:gd name="T3" fmla="*/ 78 h 532"/>
                      <a:gd name="T4" fmla="*/ 68 w 253"/>
                      <a:gd name="T5" fmla="*/ 494 h 532"/>
                      <a:gd name="T6" fmla="*/ 100 w 253"/>
                      <a:gd name="T7" fmla="*/ 242 h 532"/>
                      <a:gd name="T8" fmla="*/ 136 w 253"/>
                      <a:gd name="T9" fmla="*/ 494 h 532"/>
                      <a:gd name="T10" fmla="*/ 176 w 253"/>
                      <a:gd name="T11" fmla="*/ 470 h 532"/>
                      <a:gd name="T12" fmla="*/ 196 w 253"/>
                      <a:gd name="T13" fmla="*/ 486 h 532"/>
                      <a:gd name="T14" fmla="*/ 220 w 253"/>
                      <a:gd name="T15" fmla="*/ 514 h 532"/>
                      <a:gd name="T16" fmla="*/ 0 w 253"/>
                      <a:gd name="T17" fmla="*/ 514 h 53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53" h="532">
                        <a:moveTo>
                          <a:pt x="0" y="26"/>
                        </a:moveTo>
                        <a:cubicBezTo>
                          <a:pt x="3" y="35"/>
                          <a:pt x="6" y="0"/>
                          <a:pt x="17" y="78"/>
                        </a:cubicBezTo>
                        <a:cubicBezTo>
                          <a:pt x="28" y="156"/>
                          <a:pt x="54" y="467"/>
                          <a:pt x="68" y="494"/>
                        </a:cubicBezTo>
                        <a:cubicBezTo>
                          <a:pt x="82" y="521"/>
                          <a:pt x="89" y="242"/>
                          <a:pt x="100" y="242"/>
                        </a:cubicBezTo>
                        <a:cubicBezTo>
                          <a:pt x="111" y="242"/>
                          <a:pt x="123" y="456"/>
                          <a:pt x="136" y="494"/>
                        </a:cubicBezTo>
                        <a:cubicBezTo>
                          <a:pt x="149" y="532"/>
                          <a:pt x="166" y="471"/>
                          <a:pt x="176" y="470"/>
                        </a:cubicBezTo>
                        <a:cubicBezTo>
                          <a:pt x="186" y="469"/>
                          <a:pt x="189" y="479"/>
                          <a:pt x="196" y="486"/>
                        </a:cubicBezTo>
                        <a:cubicBezTo>
                          <a:pt x="203" y="493"/>
                          <a:pt x="253" y="509"/>
                          <a:pt x="220" y="514"/>
                        </a:cubicBezTo>
                        <a:cubicBezTo>
                          <a:pt x="187" y="519"/>
                          <a:pt x="46" y="514"/>
                          <a:pt x="0" y="514"/>
                        </a:cubicBezTo>
                      </a:path>
                    </a:pathLst>
                  </a:custGeom>
                  <a:solidFill>
                    <a:srgbClr val="FF3300"/>
                  </a:solidFill>
                  <a:ln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123" name="Freeform 72"/>
                  <p:cNvSpPr>
                    <a:spLocks/>
                  </p:cNvSpPr>
                  <p:nvPr/>
                </p:nvSpPr>
                <p:spPr bwMode="auto">
                  <a:xfrm flipH="1">
                    <a:off x="2104" y="3214"/>
                    <a:ext cx="253" cy="532"/>
                  </a:xfrm>
                  <a:custGeom>
                    <a:avLst/>
                    <a:gdLst>
                      <a:gd name="T0" fmla="*/ 0 w 253"/>
                      <a:gd name="T1" fmla="*/ 26 h 532"/>
                      <a:gd name="T2" fmla="*/ 17 w 253"/>
                      <a:gd name="T3" fmla="*/ 78 h 532"/>
                      <a:gd name="T4" fmla="*/ 68 w 253"/>
                      <a:gd name="T5" fmla="*/ 494 h 532"/>
                      <a:gd name="T6" fmla="*/ 100 w 253"/>
                      <a:gd name="T7" fmla="*/ 242 h 532"/>
                      <a:gd name="T8" fmla="*/ 136 w 253"/>
                      <a:gd name="T9" fmla="*/ 494 h 532"/>
                      <a:gd name="T10" fmla="*/ 176 w 253"/>
                      <a:gd name="T11" fmla="*/ 470 h 532"/>
                      <a:gd name="T12" fmla="*/ 196 w 253"/>
                      <a:gd name="T13" fmla="*/ 486 h 532"/>
                      <a:gd name="T14" fmla="*/ 220 w 253"/>
                      <a:gd name="T15" fmla="*/ 514 h 532"/>
                      <a:gd name="T16" fmla="*/ 0 w 253"/>
                      <a:gd name="T17" fmla="*/ 514 h 53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53" h="532">
                        <a:moveTo>
                          <a:pt x="0" y="26"/>
                        </a:moveTo>
                        <a:cubicBezTo>
                          <a:pt x="3" y="35"/>
                          <a:pt x="6" y="0"/>
                          <a:pt x="17" y="78"/>
                        </a:cubicBezTo>
                        <a:cubicBezTo>
                          <a:pt x="28" y="156"/>
                          <a:pt x="54" y="467"/>
                          <a:pt x="68" y="494"/>
                        </a:cubicBezTo>
                        <a:cubicBezTo>
                          <a:pt x="82" y="521"/>
                          <a:pt x="89" y="242"/>
                          <a:pt x="100" y="242"/>
                        </a:cubicBezTo>
                        <a:cubicBezTo>
                          <a:pt x="111" y="242"/>
                          <a:pt x="123" y="456"/>
                          <a:pt x="136" y="494"/>
                        </a:cubicBezTo>
                        <a:cubicBezTo>
                          <a:pt x="149" y="532"/>
                          <a:pt x="166" y="471"/>
                          <a:pt x="176" y="470"/>
                        </a:cubicBezTo>
                        <a:cubicBezTo>
                          <a:pt x="186" y="469"/>
                          <a:pt x="189" y="479"/>
                          <a:pt x="196" y="486"/>
                        </a:cubicBezTo>
                        <a:cubicBezTo>
                          <a:pt x="203" y="493"/>
                          <a:pt x="253" y="509"/>
                          <a:pt x="220" y="514"/>
                        </a:cubicBezTo>
                        <a:cubicBezTo>
                          <a:pt x="187" y="519"/>
                          <a:pt x="46" y="514"/>
                          <a:pt x="0" y="514"/>
                        </a:cubicBezTo>
                      </a:path>
                    </a:pathLst>
                  </a:custGeom>
                  <a:solidFill>
                    <a:srgbClr val="FF3300"/>
                  </a:solidFill>
                  <a:ln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7119" name="Group 73"/>
                <p:cNvGrpSpPr>
                  <a:grpSpLocks/>
                </p:cNvGrpSpPr>
                <p:nvPr/>
              </p:nvGrpSpPr>
              <p:grpSpPr bwMode="auto">
                <a:xfrm>
                  <a:off x="1362" y="3455"/>
                  <a:ext cx="994" cy="640"/>
                  <a:chOff x="1207" y="2880"/>
                  <a:chExt cx="777" cy="640"/>
                </a:xfrm>
              </p:grpSpPr>
              <p:sp>
                <p:nvSpPr>
                  <p:cNvPr id="47120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1207" y="3520"/>
                    <a:ext cx="777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121" name="Line 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9" y="2880"/>
                    <a:ext cx="0" cy="64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fr-FR"/>
                  </a:p>
                </p:txBody>
              </p:sp>
            </p:grpSp>
          </p:grpSp>
        </p:grpSp>
        <p:sp>
          <p:nvSpPr>
            <p:cNvPr id="170" name="Text Box 59"/>
            <p:cNvSpPr txBox="1">
              <a:spLocks noChangeArrowheads="1"/>
            </p:cNvSpPr>
            <p:nvPr/>
          </p:nvSpPr>
          <p:spPr bwMode="auto">
            <a:xfrm>
              <a:off x="7400559" y="4167025"/>
              <a:ext cx="303586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 smtClean="0"/>
                <a:t>b</a:t>
              </a:r>
              <a:endParaRPr lang="fr-FR" altLang="fr-FR" sz="160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85892" y="3333285"/>
            <a:ext cx="6679504" cy="3240541"/>
            <a:chOff x="85892" y="3333285"/>
            <a:chExt cx="6679504" cy="3240541"/>
          </a:xfrm>
        </p:grpSpPr>
        <p:sp>
          <p:nvSpPr>
            <p:cNvPr id="81" name="Text Box 3"/>
            <p:cNvSpPr txBox="1">
              <a:spLocks noChangeArrowheads="1"/>
            </p:cNvSpPr>
            <p:nvPr/>
          </p:nvSpPr>
          <p:spPr bwMode="auto">
            <a:xfrm>
              <a:off x="358072" y="3333285"/>
              <a:ext cx="5667590" cy="1741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 b="1" smtClean="0">
                  <a:solidFill>
                    <a:srgbClr val="FF0000"/>
                  </a:solidFill>
                </a:rPr>
                <a:t>ATTENTION </a:t>
              </a:r>
              <a:r>
                <a:rPr lang="fr-FR" altLang="fr-FR" sz="1600" smtClean="0"/>
                <a:t>   complication instrumentale :</a:t>
              </a:r>
            </a:p>
            <a:p>
              <a:r>
                <a:rPr lang="fr-FR" altLang="fr-FR" sz="1600" smtClean="0"/>
                <a:t>insertion necessaire de « lignes à retard »</a:t>
              </a:r>
            </a:p>
            <a:p>
              <a:r>
                <a:rPr lang="fr-FR" altLang="fr-FR" sz="1600" smtClean="0"/>
                <a:t>mobiles pour équilibrer les trajets optiques, variant avec le mouvement de la source</a:t>
              </a:r>
              <a:endParaRPr lang="fr-FR" altLang="fr-FR" sz="1600"/>
            </a:p>
            <a:p>
              <a:endParaRPr lang="fr-FR" altLang="fr-FR" sz="700" smtClean="0"/>
            </a:p>
            <a:p>
              <a:r>
                <a:rPr lang="fr-FR" altLang="fr-FR" smtClean="0"/>
                <a:t>metrologie très exigeante : </a:t>
              </a:r>
            </a:p>
            <a:p>
              <a:r>
                <a:rPr lang="fr-FR" altLang="fr-FR" smtClean="0"/>
                <a:t>nanometrologie dynamique</a:t>
              </a:r>
              <a:endParaRPr lang="fr-FR" altLang="fr-FR"/>
            </a:p>
          </p:txBody>
        </p:sp>
        <p:grpSp>
          <p:nvGrpSpPr>
            <p:cNvPr id="79" name="Group 1062"/>
            <p:cNvGrpSpPr>
              <a:grpSpLocks/>
            </p:cNvGrpSpPr>
            <p:nvPr/>
          </p:nvGrpSpPr>
          <p:grpSpPr bwMode="auto">
            <a:xfrm>
              <a:off x="4325069" y="4493823"/>
              <a:ext cx="2440327" cy="2080003"/>
              <a:chOff x="3498" y="1397"/>
              <a:chExt cx="2323" cy="1980"/>
            </a:xfrm>
          </p:grpSpPr>
          <p:sp>
            <p:nvSpPr>
              <p:cNvPr id="80" name="Rectangle 1030"/>
              <p:cNvSpPr>
                <a:spLocks noChangeArrowheads="1"/>
              </p:cNvSpPr>
              <p:nvPr/>
            </p:nvSpPr>
            <p:spPr bwMode="auto">
              <a:xfrm>
                <a:off x="4708" y="2813"/>
                <a:ext cx="218" cy="4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 sz="2000"/>
              </a:p>
            </p:txBody>
          </p:sp>
          <p:sp>
            <p:nvSpPr>
              <p:cNvPr id="82" name="Rectangle 1031"/>
              <p:cNvSpPr>
                <a:spLocks noChangeArrowheads="1"/>
              </p:cNvSpPr>
              <p:nvPr/>
            </p:nvSpPr>
            <p:spPr bwMode="auto">
              <a:xfrm>
                <a:off x="4708" y="2813"/>
                <a:ext cx="218" cy="473"/>
              </a:xfrm>
              <a:prstGeom prst="rect">
                <a:avLst/>
              </a:prstGeom>
              <a:noFill/>
              <a:ln w="238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 sz="2000"/>
              </a:p>
            </p:txBody>
          </p:sp>
          <p:sp>
            <p:nvSpPr>
              <p:cNvPr id="83" name="Oval 1032"/>
              <p:cNvSpPr>
                <a:spLocks noChangeArrowheads="1"/>
              </p:cNvSpPr>
              <p:nvPr/>
            </p:nvSpPr>
            <p:spPr bwMode="auto">
              <a:xfrm>
                <a:off x="4340" y="3153"/>
                <a:ext cx="177" cy="89"/>
              </a:xfrm>
              <a:prstGeom prst="ellips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 sz="2000"/>
              </a:p>
            </p:txBody>
          </p:sp>
          <p:grpSp>
            <p:nvGrpSpPr>
              <p:cNvPr id="84" name="Group 1033"/>
              <p:cNvGrpSpPr>
                <a:grpSpLocks/>
              </p:cNvGrpSpPr>
              <p:nvPr/>
            </p:nvGrpSpPr>
            <p:grpSpPr bwMode="auto">
              <a:xfrm>
                <a:off x="3518" y="2411"/>
                <a:ext cx="186" cy="226"/>
                <a:chOff x="4025" y="2389"/>
                <a:chExt cx="143" cy="174"/>
              </a:xfrm>
            </p:grpSpPr>
            <p:sp>
              <p:nvSpPr>
                <p:cNvPr id="104" name="Rectangle 1034"/>
                <p:cNvSpPr>
                  <a:spLocks noChangeArrowheads="1"/>
                </p:cNvSpPr>
                <p:nvPr/>
              </p:nvSpPr>
              <p:spPr bwMode="auto">
                <a:xfrm>
                  <a:off x="4040" y="2412"/>
                  <a:ext cx="106" cy="1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 sz="2000"/>
                </a:p>
              </p:txBody>
            </p:sp>
            <p:sp>
              <p:nvSpPr>
                <p:cNvPr id="105" name="Freeform 1035"/>
                <p:cNvSpPr>
                  <a:spLocks/>
                </p:cNvSpPr>
                <p:nvPr/>
              </p:nvSpPr>
              <p:spPr bwMode="auto">
                <a:xfrm>
                  <a:off x="4025" y="2396"/>
                  <a:ext cx="136" cy="151"/>
                </a:xfrm>
                <a:custGeom>
                  <a:avLst/>
                  <a:gdLst>
                    <a:gd name="T0" fmla="*/ 38 w 136"/>
                    <a:gd name="T1" fmla="*/ 0 h 151"/>
                    <a:gd name="T2" fmla="*/ 136 w 136"/>
                    <a:gd name="T3" fmla="*/ 38 h 151"/>
                    <a:gd name="T4" fmla="*/ 90 w 136"/>
                    <a:gd name="T5" fmla="*/ 151 h 151"/>
                    <a:gd name="T6" fmla="*/ 0 w 136"/>
                    <a:gd name="T7" fmla="*/ 114 h 151"/>
                    <a:gd name="T8" fmla="*/ 38 w 136"/>
                    <a:gd name="T9" fmla="*/ 0 h 1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" h="151">
                      <a:moveTo>
                        <a:pt x="38" y="0"/>
                      </a:moveTo>
                      <a:lnTo>
                        <a:pt x="136" y="38"/>
                      </a:lnTo>
                      <a:lnTo>
                        <a:pt x="90" y="151"/>
                      </a:lnTo>
                      <a:lnTo>
                        <a:pt x="0" y="114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/>
                </a:p>
              </p:txBody>
            </p:sp>
            <p:sp>
              <p:nvSpPr>
                <p:cNvPr id="106" name="Oval 1036"/>
                <p:cNvSpPr>
                  <a:spLocks noChangeArrowheads="1"/>
                </p:cNvSpPr>
                <p:nvPr/>
              </p:nvSpPr>
              <p:spPr bwMode="auto">
                <a:xfrm>
                  <a:off x="4025" y="2502"/>
                  <a:ext cx="106" cy="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 sz="2000"/>
                </a:p>
              </p:txBody>
            </p:sp>
            <p:sp>
              <p:nvSpPr>
                <p:cNvPr id="107" name="Freeform 1037"/>
                <p:cNvSpPr>
                  <a:spLocks/>
                </p:cNvSpPr>
                <p:nvPr/>
              </p:nvSpPr>
              <p:spPr bwMode="auto">
                <a:xfrm>
                  <a:off x="4025" y="2495"/>
                  <a:ext cx="98" cy="60"/>
                </a:xfrm>
                <a:custGeom>
                  <a:avLst/>
                  <a:gdLst>
                    <a:gd name="T0" fmla="*/ 98 w 98"/>
                    <a:gd name="T1" fmla="*/ 45 h 60"/>
                    <a:gd name="T2" fmla="*/ 98 w 98"/>
                    <a:gd name="T3" fmla="*/ 45 h 60"/>
                    <a:gd name="T4" fmla="*/ 98 w 98"/>
                    <a:gd name="T5" fmla="*/ 30 h 60"/>
                    <a:gd name="T6" fmla="*/ 90 w 98"/>
                    <a:gd name="T7" fmla="*/ 22 h 60"/>
                    <a:gd name="T8" fmla="*/ 83 w 98"/>
                    <a:gd name="T9" fmla="*/ 22 h 60"/>
                    <a:gd name="T10" fmla="*/ 68 w 98"/>
                    <a:gd name="T11" fmla="*/ 15 h 60"/>
                    <a:gd name="T12" fmla="*/ 60 w 98"/>
                    <a:gd name="T13" fmla="*/ 7 h 60"/>
                    <a:gd name="T14" fmla="*/ 53 w 98"/>
                    <a:gd name="T15" fmla="*/ 7 h 60"/>
                    <a:gd name="T16" fmla="*/ 30 w 98"/>
                    <a:gd name="T17" fmla="*/ 0 h 60"/>
                    <a:gd name="T18" fmla="*/ 22 w 98"/>
                    <a:gd name="T19" fmla="*/ 0 h 60"/>
                    <a:gd name="T20" fmla="*/ 15 w 98"/>
                    <a:gd name="T21" fmla="*/ 7 h 60"/>
                    <a:gd name="T22" fmla="*/ 7 w 98"/>
                    <a:gd name="T23" fmla="*/ 15 h 60"/>
                    <a:gd name="T24" fmla="*/ 7 w 98"/>
                    <a:gd name="T25" fmla="*/ 15 h 60"/>
                    <a:gd name="T26" fmla="*/ 0 w 98"/>
                    <a:gd name="T27" fmla="*/ 22 h 60"/>
                    <a:gd name="T28" fmla="*/ 7 w 98"/>
                    <a:gd name="T29" fmla="*/ 30 h 60"/>
                    <a:gd name="T30" fmla="*/ 7 w 98"/>
                    <a:gd name="T31" fmla="*/ 37 h 60"/>
                    <a:gd name="T32" fmla="*/ 15 w 98"/>
                    <a:gd name="T33" fmla="*/ 45 h 60"/>
                    <a:gd name="T34" fmla="*/ 30 w 98"/>
                    <a:gd name="T35" fmla="*/ 60 h 60"/>
                    <a:gd name="T36" fmla="*/ 38 w 98"/>
                    <a:gd name="T37" fmla="*/ 60 h 60"/>
                    <a:gd name="T38" fmla="*/ 53 w 98"/>
                    <a:gd name="T39" fmla="*/ 60 h 60"/>
                    <a:gd name="T40" fmla="*/ 68 w 98"/>
                    <a:gd name="T41" fmla="*/ 60 h 60"/>
                    <a:gd name="T42" fmla="*/ 75 w 98"/>
                    <a:gd name="T43" fmla="*/ 60 h 60"/>
                    <a:gd name="T44" fmla="*/ 83 w 98"/>
                    <a:gd name="T45" fmla="*/ 60 h 60"/>
                    <a:gd name="T46" fmla="*/ 98 w 98"/>
                    <a:gd name="T47" fmla="*/ 52 h 60"/>
                    <a:gd name="T48" fmla="*/ 98 w 98"/>
                    <a:gd name="T49" fmla="*/ 45 h 6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98" h="60">
                      <a:moveTo>
                        <a:pt x="98" y="45"/>
                      </a:moveTo>
                      <a:lnTo>
                        <a:pt x="98" y="45"/>
                      </a:lnTo>
                      <a:lnTo>
                        <a:pt x="98" y="30"/>
                      </a:lnTo>
                      <a:lnTo>
                        <a:pt x="90" y="22"/>
                      </a:lnTo>
                      <a:lnTo>
                        <a:pt x="83" y="22"/>
                      </a:lnTo>
                      <a:lnTo>
                        <a:pt x="68" y="15"/>
                      </a:lnTo>
                      <a:lnTo>
                        <a:pt x="60" y="7"/>
                      </a:lnTo>
                      <a:lnTo>
                        <a:pt x="53" y="7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5" y="7"/>
                      </a:lnTo>
                      <a:lnTo>
                        <a:pt x="7" y="15"/>
                      </a:lnTo>
                      <a:lnTo>
                        <a:pt x="0" y="22"/>
                      </a:lnTo>
                      <a:lnTo>
                        <a:pt x="7" y="30"/>
                      </a:lnTo>
                      <a:lnTo>
                        <a:pt x="7" y="37"/>
                      </a:lnTo>
                      <a:lnTo>
                        <a:pt x="15" y="45"/>
                      </a:lnTo>
                      <a:lnTo>
                        <a:pt x="30" y="60"/>
                      </a:lnTo>
                      <a:lnTo>
                        <a:pt x="38" y="60"/>
                      </a:lnTo>
                      <a:lnTo>
                        <a:pt x="53" y="60"/>
                      </a:lnTo>
                      <a:lnTo>
                        <a:pt x="68" y="60"/>
                      </a:lnTo>
                      <a:lnTo>
                        <a:pt x="75" y="60"/>
                      </a:lnTo>
                      <a:lnTo>
                        <a:pt x="83" y="60"/>
                      </a:lnTo>
                      <a:lnTo>
                        <a:pt x="98" y="52"/>
                      </a:lnTo>
                      <a:lnTo>
                        <a:pt x="98" y="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/>
                </a:p>
              </p:txBody>
            </p:sp>
            <p:sp>
              <p:nvSpPr>
                <p:cNvPr id="108" name="Oval 1038"/>
                <p:cNvSpPr>
                  <a:spLocks noChangeArrowheads="1"/>
                </p:cNvSpPr>
                <p:nvPr/>
              </p:nvSpPr>
              <p:spPr bwMode="auto">
                <a:xfrm>
                  <a:off x="4063" y="2389"/>
                  <a:ext cx="105" cy="6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 sz="2000"/>
                </a:p>
              </p:txBody>
            </p:sp>
            <p:sp>
              <p:nvSpPr>
                <p:cNvPr id="109" name="Freeform 1039"/>
                <p:cNvSpPr>
                  <a:spLocks/>
                </p:cNvSpPr>
                <p:nvPr/>
              </p:nvSpPr>
              <p:spPr bwMode="auto">
                <a:xfrm>
                  <a:off x="4063" y="2389"/>
                  <a:ext cx="90" cy="60"/>
                </a:xfrm>
                <a:custGeom>
                  <a:avLst/>
                  <a:gdLst>
                    <a:gd name="T0" fmla="*/ 90 w 90"/>
                    <a:gd name="T1" fmla="*/ 45 h 60"/>
                    <a:gd name="T2" fmla="*/ 90 w 90"/>
                    <a:gd name="T3" fmla="*/ 45 h 60"/>
                    <a:gd name="T4" fmla="*/ 90 w 90"/>
                    <a:gd name="T5" fmla="*/ 45 h 60"/>
                    <a:gd name="T6" fmla="*/ 90 w 90"/>
                    <a:gd name="T7" fmla="*/ 30 h 60"/>
                    <a:gd name="T8" fmla="*/ 90 w 90"/>
                    <a:gd name="T9" fmla="*/ 30 h 60"/>
                    <a:gd name="T10" fmla="*/ 83 w 90"/>
                    <a:gd name="T11" fmla="*/ 23 h 60"/>
                    <a:gd name="T12" fmla="*/ 83 w 90"/>
                    <a:gd name="T13" fmla="*/ 15 h 60"/>
                    <a:gd name="T14" fmla="*/ 68 w 90"/>
                    <a:gd name="T15" fmla="*/ 7 h 60"/>
                    <a:gd name="T16" fmla="*/ 60 w 90"/>
                    <a:gd name="T17" fmla="*/ 7 h 60"/>
                    <a:gd name="T18" fmla="*/ 52 w 90"/>
                    <a:gd name="T19" fmla="*/ 7 h 60"/>
                    <a:gd name="T20" fmla="*/ 30 w 90"/>
                    <a:gd name="T21" fmla="*/ 0 h 60"/>
                    <a:gd name="T22" fmla="*/ 22 w 90"/>
                    <a:gd name="T23" fmla="*/ 0 h 60"/>
                    <a:gd name="T24" fmla="*/ 15 w 90"/>
                    <a:gd name="T25" fmla="*/ 0 h 60"/>
                    <a:gd name="T26" fmla="*/ 7 w 90"/>
                    <a:gd name="T27" fmla="*/ 7 h 60"/>
                    <a:gd name="T28" fmla="*/ 0 w 90"/>
                    <a:gd name="T29" fmla="*/ 15 h 60"/>
                    <a:gd name="T30" fmla="*/ 0 w 90"/>
                    <a:gd name="T31" fmla="*/ 23 h 60"/>
                    <a:gd name="T32" fmla="*/ 7 w 90"/>
                    <a:gd name="T33" fmla="*/ 30 h 60"/>
                    <a:gd name="T34" fmla="*/ 7 w 90"/>
                    <a:gd name="T35" fmla="*/ 38 h 60"/>
                    <a:gd name="T36" fmla="*/ 15 w 90"/>
                    <a:gd name="T37" fmla="*/ 45 h 60"/>
                    <a:gd name="T38" fmla="*/ 30 w 90"/>
                    <a:gd name="T39" fmla="*/ 53 h 60"/>
                    <a:gd name="T40" fmla="*/ 37 w 90"/>
                    <a:gd name="T41" fmla="*/ 53 h 60"/>
                    <a:gd name="T42" fmla="*/ 52 w 90"/>
                    <a:gd name="T43" fmla="*/ 60 h 60"/>
                    <a:gd name="T44" fmla="*/ 68 w 90"/>
                    <a:gd name="T45" fmla="*/ 60 h 60"/>
                    <a:gd name="T46" fmla="*/ 75 w 90"/>
                    <a:gd name="T47" fmla="*/ 60 h 60"/>
                    <a:gd name="T48" fmla="*/ 83 w 90"/>
                    <a:gd name="T49" fmla="*/ 60 h 60"/>
                    <a:gd name="T50" fmla="*/ 90 w 90"/>
                    <a:gd name="T51" fmla="*/ 53 h 60"/>
                    <a:gd name="T52" fmla="*/ 90 w 90"/>
                    <a:gd name="T53" fmla="*/ 45 h 6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90" h="60">
                      <a:moveTo>
                        <a:pt x="90" y="45"/>
                      </a:moveTo>
                      <a:lnTo>
                        <a:pt x="90" y="45"/>
                      </a:lnTo>
                      <a:lnTo>
                        <a:pt x="90" y="30"/>
                      </a:lnTo>
                      <a:lnTo>
                        <a:pt x="83" y="23"/>
                      </a:lnTo>
                      <a:lnTo>
                        <a:pt x="83" y="15"/>
                      </a:lnTo>
                      <a:lnTo>
                        <a:pt x="68" y="7"/>
                      </a:lnTo>
                      <a:lnTo>
                        <a:pt x="60" y="7"/>
                      </a:lnTo>
                      <a:lnTo>
                        <a:pt x="52" y="7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7" y="7"/>
                      </a:lnTo>
                      <a:lnTo>
                        <a:pt x="0" y="15"/>
                      </a:lnTo>
                      <a:lnTo>
                        <a:pt x="0" y="23"/>
                      </a:lnTo>
                      <a:lnTo>
                        <a:pt x="7" y="30"/>
                      </a:lnTo>
                      <a:lnTo>
                        <a:pt x="7" y="38"/>
                      </a:lnTo>
                      <a:lnTo>
                        <a:pt x="15" y="45"/>
                      </a:lnTo>
                      <a:lnTo>
                        <a:pt x="30" y="53"/>
                      </a:lnTo>
                      <a:lnTo>
                        <a:pt x="37" y="53"/>
                      </a:lnTo>
                      <a:lnTo>
                        <a:pt x="52" y="60"/>
                      </a:lnTo>
                      <a:lnTo>
                        <a:pt x="68" y="60"/>
                      </a:lnTo>
                      <a:lnTo>
                        <a:pt x="75" y="60"/>
                      </a:lnTo>
                      <a:lnTo>
                        <a:pt x="83" y="60"/>
                      </a:lnTo>
                      <a:lnTo>
                        <a:pt x="90" y="53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/>
                </a:p>
              </p:txBody>
            </p:sp>
          </p:grpSp>
          <p:grpSp>
            <p:nvGrpSpPr>
              <p:cNvPr id="85" name="Group 1040"/>
              <p:cNvGrpSpPr>
                <a:grpSpLocks/>
              </p:cNvGrpSpPr>
              <p:nvPr/>
            </p:nvGrpSpPr>
            <p:grpSpPr bwMode="auto">
              <a:xfrm>
                <a:off x="5270" y="2430"/>
                <a:ext cx="187" cy="227"/>
                <a:chOff x="5370" y="2404"/>
                <a:chExt cx="144" cy="174"/>
              </a:xfrm>
            </p:grpSpPr>
            <p:sp>
              <p:nvSpPr>
                <p:cNvPr id="98" name="Rectangle 1041"/>
                <p:cNvSpPr>
                  <a:spLocks noChangeArrowheads="1"/>
                </p:cNvSpPr>
                <p:nvPr/>
              </p:nvSpPr>
              <p:spPr bwMode="auto">
                <a:xfrm>
                  <a:off x="5385" y="2427"/>
                  <a:ext cx="106" cy="1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 sz="2000"/>
                </a:p>
              </p:txBody>
            </p:sp>
            <p:sp>
              <p:nvSpPr>
                <p:cNvPr id="99" name="Freeform 1042"/>
                <p:cNvSpPr>
                  <a:spLocks/>
                </p:cNvSpPr>
                <p:nvPr/>
              </p:nvSpPr>
              <p:spPr bwMode="auto">
                <a:xfrm>
                  <a:off x="5370" y="2412"/>
                  <a:ext cx="136" cy="151"/>
                </a:xfrm>
                <a:custGeom>
                  <a:avLst/>
                  <a:gdLst>
                    <a:gd name="T0" fmla="*/ 38 w 136"/>
                    <a:gd name="T1" fmla="*/ 0 h 151"/>
                    <a:gd name="T2" fmla="*/ 136 w 136"/>
                    <a:gd name="T3" fmla="*/ 37 h 151"/>
                    <a:gd name="T4" fmla="*/ 91 w 136"/>
                    <a:gd name="T5" fmla="*/ 151 h 151"/>
                    <a:gd name="T6" fmla="*/ 0 w 136"/>
                    <a:gd name="T7" fmla="*/ 113 h 151"/>
                    <a:gd name="T8" fmla="*/ 38 w 136"/>
                    <a:gd name="T9" fmla="*/ 0 h 1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" h="151">
                      <a:moveTo>
                        <a:pt x="38" y="0"/>
                      </a:moveTo>
                      <a:lnTo>
                        <a:pt x="136" y="37"/>
                      </a:lnTo>
                      <a:lnTo>
                        <a:pt x="91" y="151"/>
                      </a:lnTo>
                      <a:lnTo>
                        <a:pt x="0" y="113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/>
                </a:p>
              </p:txBody>
            </p:sp>
            <p:sp>
              <p:nvSpPr>
                <p:cNvPr id="100" name="Oval 1043"/>
                <p:cNvSpPr>
                  <a:spLocks noChangeArrowheads="1"/>
                </p:cNvSpPr>
                <p:nvPr/>
              </p:nvSpPr>
              <p:spPr bwMode="auto">
                <a:xfrm>
                  <a:off x="5370" y="2510"/>
                  <a:ext cx="106" cy="6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 sz="2000"/>
                </a:p>
              </p:txBody>
            </p:sp>
            <p:sp>
              <p:nvSpPr>
                <p:cNvPr id="101" name="Freeform 1044"/>
                <p:cNvSpPr>
                  <a:spLocks/>
                </p:cNvSpPr>
                <p:nvPr/>
              </p:nvSpPr>
              <p:spPr bwMode="auto">
                <a:xfrm>
                  <a:off x="5370" y="2510"/>
                  <a:ext cx="98" cy="60"/>
                </a:xfrm>
                <a:custGeom>
                  <a:avLst/>
                  <a:gdLst>
                    <a:gd name="T0" fmla="*/ 91 w 98"/>
                    <a:gd name="T1" fmla="*/ 45 h 60"/>
                    <a:gd name="T2" fmla="*/ 91 w 98"/>
                    <a:gd name="T3" fmla="*/ 45 h 60"/>
                    <a:gd name="T4" fmla="*/ 98 w 98"/>
                    <a:gd name="T5" fmla="*/ 30 h 60"/>
                    <a:gd name="T6" fmla="*/ 91 w 98"/>
                    <a:gd name="T7" fmla="*/ 22 h 60"/>
                    <a:gd name="T8" fmla="*/ 83 w 98"/>
                    <a:gd name="T9" fmla="*/ 22 h 60"/>
                    <a:gd name="T10" fmla="*/ 68 w 98"/>
                    <a:gd name="T11" fmla="*/ 15 h 60"/>
                    <a:gd name="T12" fmla="*/ 60 w 98"/>
                    <a:gd name="T13" fmla="*/ 7 h 60"/>
                    <a:gd name="T14" fmla="*/ 53 w 98"/>
                    <a:gd name="T15" fmla="*/ 7 h 60"/>
                    <a:gd name="T16" fmla="*/ 30 w 98"/>
                    <a:gd name="T17" fmla="*/ 0 h 60"/>
                    <a:gd name="T18" fmla="*/ 23 w 98"/>
                    <a:gd name="T19" fmla="*/ 0 h 60"/>
                    <a:gd name="T20" fmla="*/ 15 w 98"/>
                    <a:gd name="T21" fmla="*/ 0 h 60"/>
                    <a:gd name="T22" fmla="*/ 8 w 98"/>
                    <a:gd name="T23" fmla="*/ 7 h 60"/>
                    <a:gd name="T24" fmla="*/ 0 w 98"/>
                    <a:gd name="T25" fmla="*/ 15 h 60"/>
                    <a:gd name="T26" fmla="*/ 0 w 98"/>
                    <a:gd name="T27" fmla="*/ 22 h 60"/>
                    <a:gd name="T28" fmla="*/ 8 w 98"/>
                    <a:gd name="T29" fmla="*/ 30 h 60"/>
                    <a:gd name="T30" fmla="*/ 8 w 98"/>
                    <a:gd name="T31" fmla="*/ 37 h 60"/>
                    <a:gd name="T32" fmla="*/ 15 w 98"/>
                    <a:gd name="T33" fmla="*/ 45 h 60"/>
                    <a:gd name="T34" fmla="*/ 30 w 98"/>
                    <a:gd name="T35" fmla="*/ 53 h 60"/>
                    <a:gd name="T36" fmla="*/ 38 w 98"/>
                    <a:gd name="T37" fmla="*/ 53 h 60"/>
                    <a:gd name="T38" fmla="*/ 53 w 98"/>
                    <a:gd name="T39" fmla="*/ 60 h 60"/>
                    <a:gd name="T40" fmla="*/ 68 w 98"/>
                    <a:gd name="T41" fmla="*/ 60 h 60"/>
                    <a:gd name="T42" fmla="*/ 76 w 98"/>
                    <a:gd name="T43" fmla="*/ 60 h 60"/>
                    <a:gd name="T44" fmla="*/ 83 w 98"/>
                    <a:gd name="T45" fmla="*/ 60 h 60"/>
                    <a:gd name="T46" fmla="*/ 91 w 98"/>
                    <a:gd name="T47" fmla="*/ 53 h 60"/>
                    <a:gd name="T48" fmla="*/ 91 w 98"/>
                    <a:gd name="T49" fmla="*/ 45 h 6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98" h="60">
                      <a:moveTo>
                        <a:pt x="91" y="45"/>
                      </a:moveTo>
                      <a:lnTo>
                        <a:pt x="91" y="45"/>
                      </a:lnTo>
                      <a:lnTo>
                        <a:pt x="98" y="30"/>
                      </a:lnTo>
                      <a:lnTo>
                        <a:pt x="91" y="22"/>
                      </a:lnTo>
                      <a:lnTo>
                        <a:pt x="83" y="22"/>
                      </a:lnTo>
                      <a:lnTo>
                        <a:pt x="68" y="15"/>
                      </a:lnTo>
                      <a:lnTo>
                        <a:pt x="60" y="7"/>
                      </a:lnTo>
                      <a:lnTo>
                        <a:pt x="53" y="7"/>
                      </a:lnTo>
                      <a:lnTo>
                        <a:pt x="30" y="0"/>
                      </a:lnTo>
                      <a:lnTo>
                        <a:pt x="23" y="0"/>
                      </a:lnTo>
                      <a:lnTo>
                        <a:pt x="15" y="0"/>
                      </a:lnTo>
                      <a:lnTo>
                        <a:pt x="8" y="7"/>
                      </a:lnTo>
                      <a:lnTo>
                        <a:pt x="0" y="15"/>
                      </a:lnTo>
                      <a:lnTo>
                        <a:pt x="0" y="22"/>
                      </a:lnTo>
                      <a:lnTo>
                        <a:pt x="8" y="30"/>
                      </a:lnTo>
                      <a:lnTo>
                        <a:pt x="8" y="37"/>
                      </a:lnTo>
                      <a:lnTo>
                        <a:pt x="15" y="45"/>
                      </a:lnTo>
                      <a:lnTo>
                        <a:pt x="30" y="53"/>
                      </a:lnTo>
                      <a:lnTo>
                        <a:pt x="38" y="53"/>
                      </a:lnTo>
                      <a:lnTo>
                        <a:pt x="53" y="60"/>
                      </a:lnTo>
                      <a:lnTo>
                        <a:pt x="68" y="60"/>
                      </a:lnTo>
                      <a:lnTo>
                        <a:pt x="76" y="60"/>
                      </a:lnTo>
                      <a:lnTo>
                        <a:pt x="83" y="60"/>
                      </a:lnTo>
                      <a:lnTo>
                        <a:pt x="91" y="53"/>
                      </a:lnTo>
                      <a:lnTo>
                        <a:pt x="91" y="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/>
                </a:p>
              </p:txBody>
            </p:sp>
            <p:sp>
              <p:nvSpPr>
                <p:cNvPr id="102" name="Oval 1045"/>
                <p:cNvSpPr>
                  <a:spLocks noChangeArrowheads="1"/>
                </p:cNvSpPr>
                <p:nvPr/>
              </p:nvSpPr>
              <p:spPr bwMode="auto">
                <a:xfrm>
                  <a:off x="5408" y="2404"/>
                  <a:ext cx="106" cy="6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 sz="2000"/>
                </a:p>
              </p:txBody>
            </p:sp>
            <p:sp>
              <p:nvSpPr>
                <p:cNvPr id="103" name="Freeform 1046"/>
                <p:cNvSpPr>
                  <a:spLocks/>
                </p:cNvSpPr>
                <p:nvPr/>
              </p:nvSpPr>
              <p:spPr bwMode="auto">
                <a:xfrm>
                  <a:off x="5408" y="2404"/>
                  <a:ext cx="91" cy="60"/>
                </a:xfrm>
                <a:custGeom>
                  <a:avLst/>
                  <a:gdLst>
                    <a:gd name="T0" fmla="*/ 91 w 91"/>
                    <a:gd name="T1" fmla="*/ 45 h 60"/>
                    <a:gd name="T2" fmla="*/ 91 w 91"/>
                    <a:gd name="T3" fmla="*/ 45 h 60"/>
                    <a:gd name="T4" fmla="*/ 91 w 91"/>
                    <a:gd name="T5" fmla="*/ 45 h 60"/>
                    <a:gd name="T6" fmla="*/ 91 w 91"/>
                    <a:gd name="T7" fmla="*/ 30 h 60"/>
                    <a:gd name="T8" fmla="*/ 91 w 91"/>
                    <a:gd name="T9" fmla="*/ 30 h 60"/>
                    <a:gd name="T10" fmla="*/ 83 w 91"/>
                    <a:gd name="T11" fmla="*/ 23 h 60"/>
                    <a:gd name="T12" fmla="*/ 83 w 91"/>
                    <a:gd name="T13" fmla="*/ 15 h 60"/>
                    <a:gd name="T14" fmla="*/ 68 w 91"/>
                    <a:gd name="T15" fmla="*/ 8 h 60"/>
                    <a:gd name="T16" fmla="*/ 53 w 91"/>
                    <a:gd name="T17" fmla="*/ 0 h 60"/>
                    <a:gd name="T18" fmla="*/ 45 w 91"/>
                    <a:gd name="T19" fmla="*/ 0 h 60"/>
                    <a:gd name="T20" fmla="*/ 30 w 91"/>
                    <a:gd name="T21" fmla="*/ 0 h 60"/>
                    <a:gd name="T22" fmla="*/ 22 w 91"/>
                    <a:gd name="T23" fmla="*/ 0 h 60"/>
                    <a:gd name="T24" fmla="*/ 15 w 91"/>
                    <a:gd name="T25" fmla="*/ 0 h 60"/>
                    <a:gd name="T26" fmla="*/ 7 w 91"/>
                    <a:gd name="T27" fmla="*/ 8 h 60"/>
                    <a:gd name="T28" fmla="*/ 0 w 91"/>
                    <a:gd name="T29" fmla="*/ 15 h 60"/>
                    <a:gd name="T30" fmla="*/ 0 w 91"/>
                    <a:gd name="T31" fmla="*/ 23 h 60"/>
                    <a:gd name="T32" fmla="*/ 7 w 91"/>
                    <a:gd name="T33" fmla="*/ 30 h 60"/>
                    <a:gd name="T34" fmla="*/ 7 w 91"/>
                    <a:gd name="T35" fmla="*/ 38 h 60"/>
                    <a:gd name="T36" fmla="*/ 15 w 91"/>
                    <a:gd name="T37" fmla="*/ 45 h 60"/>
                    <a:gd name="T38" fmla="*/ 30 w 91"/>
                    <a:gd name="T39" fmla="*/ 53 h 60"/>
                    <a:gd name="T40" fmla="*/ 38 w 91"/>
                    <a:gd name="T41" fmla="*/ 53 h 60"/>
                    <a:gd name="T42" fmla="*/ 45 w 91"/>
                    <a:gd name="T43" fmla="*/ 60 h 60"/>
                    <a:gd name="T44" fmla="*/ 68 w 91"/>
                    <a:gd name="T45" fmla="*/ 60 h 60"/>
                    <a:gd name="T46" fmla="*/ 75 w 91"/>
                    <a:gd name="T47" fmla="*/ 60 h 60"/>
                    <a:gd name="T48" fmla="*/ 83 w 91"/>
                    <a:gd name="T49" fmla="*/ 60 h 60"/>
                    <a:gd name="T50" fmla="*/ 91 w 91"/>
                    <a:gd name="T51" fmla="*/ 53 h 60"/>
                    <a:gd name="T52" fmla="*/ 91 w 91"/>
                    <a:gd name="T53" fmla="*/ 45 h 6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91" h="60">
                      <a:moveTo>
                        <a:pt x="91" y="45"/>
                      </a:moveTo>
                      <a:lnTo>
                        <a:pt x="91" y="45"/>
                      </a:lnTo>
                      <a:lnTo>
                        <a:pt x="91" y="30"/>
                      </a:lnTo>
                      <a:lnTo>
                        <a:pt x="83" y="23"/>
                      </a:lnTo>
                      <a:lnTo>
                        <a:pt x="83" y="15"/>
                      </a:lnTo>
                      <a:lnTo>
                        <a:pt x="68" y="8"/>
                      </a:lnTo>
                      <a:lnTo>
                        <a:pt x="53" y="0"/>
                      </a:lnTo>
                      <a:lnTo>
                        <a:pt x="45" y="0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7" y="8"/>
                      </a:lnTo>
                      <a:lnTo>
                        <a:pt x="0" y="15"/>
                      </a:lnTo>
                      <a:lnTo>
                        <a:pt x="0" y="23"/>
                      </a:lnTo>
                      <a:lnTo>
                        <a:pt x="7" y="30"/>
                      </a:lnTo>
                      <a:lnTo>
                        <a:pt x="7" y="38"/>
                      </a:lnTo>
                      <a:lnTo>
                        <a:pt x="15" y="45"/>
                      </a:lnTo>
                      <a:lnTo>
                        <a:pt x="30" y="53"/>
                      </a:lnTo>
                      <a:lnTo>
                        <a:pt x="38" y="53"/>
                      </a:lnTo>
                      <a:lnTo>
                        <a:pt x="45" y="60"/>
                      </a:lnTo>
                      <a:lnTo>
                        <a:pt x="68" y="60"/>
                      </a:lnTo>
                      <a:lnTo>
                        <a:pt x="75" y="60"/>
                      </a:lnTo>
                      <a:lnTo>
                        <a:pt x="83" y="60"/>
                      </a:lnTo>
                      <a:lnTo>
                        <a:pt x="91" y="53"/>
                      </a:lnTo>
                      <a:lnTo>
                        <a:pt x="91" y="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600"/>
                </a:p>
              </p:txBody>
            </p:sp>
          </p:grpSp>
          <p:sp>
            <p:nvSpPr>
              <p:cNvPr id="86" name="Freeform 1047"/>
              <p:cNvSpPr>
                <a:spLocks/>
              </p:cNvSpPr>
              <p:nvPr/>
            </p:nvSpPr>
            <p:spPr bwMode="auto">
              <a:xfrm>
                <a:off x="3606" y="2549"/>
                <a:ext cx="1703" cy="648"/>
              </a:xfrm>
              <a:custGeom>
                <a:avLst/>
                <a:gdLst>
                  <a:gd name="T0" fmla="*/ 0 w 1307"/>
                  <a:gd name="T1" fmla="*/ 0 h 498"/>
                  <a:gd name="T2" fmla="*/ 3372 w 1307"/>
                  <a:gd name="T3" fmla="*/ 0 h 498"/>
                  <a:gd name="T4" fmla="*/ 4001 w 1307"/>
                  <a:gd name="T5" fmla="*/ 3144 h 498"/>
                  <a:gd name="T6" fmla="*/ 4623 w 1307"/>
                  <a:gd name="T7" fmla="*/ 46 h 498"/>
                  <a:gd name="T8" fmla="*/ 5784 w 1307"/>
                  <a:gd name="T9" fmla="*/ 46 h 498"/>
                  <a:gd name="T10" fmla="*/ 5784 w 1307"/>
                  <a:gd name="T11" fmla="*/ 1712 h 498"/>
                  <a:gd name="T12" fmla="*/ 6124 w 1307"/>
                  <a:gd name="T13" fmla="*/ 1712 h 498"/>
                  <a:gd name="T14" fmla="*/ 6124 w 1307"/>
                  <a:gd name="T15" fmla="*/ 46 h 498"/>
                  <a:gd name="T16" fmla="*/ 8333 w 1307"/>
                  <a:gd name="T17" fmla="*/ 46 h 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7" h="498">
                    <a:moveTo>
                      <a:pt x="0" y="0"/>
                    </a:moveTo>
                    <a:lnTo>
                      <a:pt x="529" y="0"/>
                    </a:lnTo>
                    <a:lnTo>
                      <a:pt x="627" y="498"/>
                    </a:lnTo>
                    <a:lnTo>
                      <a:pt x="725" y="7"/>
                    </a:lnTo>
                    <a:lnTo>
                      <a:pt x="907" y="7"/>
                    </a:lnTo>
                    <a:lnTo>
                      <a:pt x="907" y="271"/>
                    </a:lnTo>
                    <a:lnTo>
                      <a:pt x="960" y="271"/>
                    </a:lnTo>
                    <a:lnTo>
                      <a:pt x="960" y="7"/>
                    </a:lnTo>
                    <a:lnTo>
                      <a:pt x="1307" y="7"/>
                    </a:ln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87" name="Line 1048"/>
              <p:cNvSpPr>
                <a:spLocks noChangeShapeType="1"/>
              </p:cNvSpPr>
              <p:nvPr/>
            </p:nvSpPr>
            <p:spPr bwMode="auto">
              <a:xfrm>
                <a:off x="4207" y="2472"/>
                <a:ext cx="177" cy="131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88" name="Line 1049"/>
              <p:cNvSpPr>
                <a:spLocks noChangeShapeType="1"/>
              </p:cNvSpPr>
              <p:nvPr/>
            </p:nvSpPr>
            <p:spPr bwMode="auto">
              <a:xfrm flipH="1">
                <a:off x="4462" y="2472"/>
                <a:ext cx="177" cy="131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89" name="Line 1051"/>
              <p:cNvSpPr>
                <a:spLocks noChangeShapeType="1"/>
              </p:cNvSpPr>
              <p:nvPr/>
            </p:nvSpPr>
            <p:spPr bwMode="auto">
              <a:xfrm flipH="1" flipV="1">
                <a:off x="3783" y="2077"/>
                <a:ext cx="1545" cy="4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90" name="Line 1052"/>
              <p:cNvSpPr>
                <a:spLocks noChangeShapeType="1"/>
              </p:cNvSpPr>
              <p:nvPr/>
            </p:nvSpPr>
            <p:spPr bwMode="auto">
              <a:xfrm flipV="1">
                <a:off x="3596" y="1624"/>
                <a:ext cx="354" cy="91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91" name="Line 1053"/>
              <p:cNvSpPr>
                <a:spLocks noChangeShapeType="1"/>
              </p:cNvSpPr>
              <p:nvPr/>
            </p:nvSpPr>
            <p:spPr bwMode="auto">
              <a:xfrm flipV="1">
                <a:off x="5328" y="2026"/>
                <a:ext cx="207" cy="54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92" name="Freeform 1054"/>
              <p:cNvSpPr>
                <a:spLocks/>
              </p:cNvSpPr>
              <p:nvPr/>
            </p:nvSpPr>
            <p:spPr bwMode="auto">
              <a:xfrm>
                <a:off x="4730" y="2857"/>
                <a:ext cx="167" cy="108"/>
              </a:xfrm>
              <a:custGeom>
                <a:avLst/>
                <a:gdLst>
                  <a:gd name="T0" fmla="*/ 0 w 128"/>
                  <a:gd name="T1" fmla="*/ 0 h 83"/>
                  <a:gd name="T2" fmla="*/ 484 w 128"/>
                  <a:gd name="T3" fmla="*/ 524 h 83"/>
                  <a:gd name="T4" fmla="*/ 823 w 128"/>
                  <a:gd name="T5" fmla="*/ 96 h 8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8" h="83">
                    <a:moveTo>
                      <a:pt x="0" y="0"/>
                    </a:moveTo>
                    <a:lnTo>
                      <a:pt x="75" y="83"/>
                    </a:lnTo>
                    <a:lnTo>
                      <a:pt x="128" y="1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93" name="Rectangle 1055"/>
              <p:cNvSpPr>
                <a:spLocks noChangeArrowheads="1"/>
              </p:cNvSpPr>
              <p:nvPr/>
            </p:nvSpPr>
            <p:spPr bwMode="auto">
              <a:xfrm>
                <a:off x="3498" y="2167"/>
                <a:ext cx="18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>
                    <a:solidFill>
                      <a:srgbClr val="000000"/>
                    </a:solidFill>
                  </a:rPr>
                  <a:t>da</a:t>
                </a:r>
                <a:endParaRPr lang="fr-FR" altLang="fr-FR" sz="1400"/>
              </a:p>
            </p:txBody>
          </p:sp>
          <p:sp>
            <p:nvSpPr>
              <p:cNvPr id="94" name="Rectangle 1056"/>
              <p:cNvSpPr>
                <a:spLocks noChangeArrowheads="1"/>
              </p:cNvSpPr>
              <p:nvPr/>
            </p:nvSpPr>
            <p:spPr bwMode="auto">
              <a:xfrm>
                <a:off x="4884" y="2632"/>
                <a:ext cx="183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>
                    <a:solidFill>
                      <a:srgbClr val="000000"/>
                    </a:solidFill>
                  </a:rPr>
                  <a:t>dr</a:t>
                </a:r>
                <a:endParaRPr lang="fr-FR" altLang="fr-FR" sz="1400"/>
              </a:p>
            </p:txBody>
          </p:sp>
          <p:sp>
            <p:nvSpPr>
              <p:cNvPr id="95" name="Freeform 1057"/>
              <p:cNvSpPr>
                <a:spLocks/>
              </p:cNvSpPr>
              <p:nvPr/>
            </p:nvSpPr>
            <p:spPr bwMode="auto">
              <a:xfrm>
                <a:off x="3901" y="1427"/>
                <a:ext cx="1693" cy="640"/>
              </a:xfrm>
              <a:custGeom>
                <a:avLst/>
                <a:gdLst>
                  <a:gd name="T0" fmla="*/ 0 w 1300"/>
                  <a:gd name="T1" fmla="*/ 145 h 491"/>
                  <a:gd name="T2" fmla="*/ 582 w 1300"/>
                  <a:gd name="T3" fmla="*/ 0 h 491"/>
                  <a:gd name="T4" fmla="*/ 3843 w 1300"/>
                  <a:gd name="T5" fmla="*/ 1064 h 491"/>
                  <a:gd name="T6" fmla="*/ 4611 w 1300"/>
                  <a:gd name="T7" fmla="*/ 722 h 491"/>
                  <a:gd name="T8" fmla="*/ 4710 w 1300"/>
                  <a:gd name="T9" fmla="*/ 1396 h 491"/>
                  <a:gd name="T10" fmla="*/ 7827 w 1300"/>
                  <a:gd name="T11" fmla="*/ 2460 h 491"/>
                  <a:gd name="T12" fmla="*/ 8262 w 1300"/>
                  <a:gd name="T13" fmla="*/ 3137 h 4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00" h="491">
                    <a:moveTo>
                      <a:pt x="0" y="22"/>
                    </a:moveTo>
                    <a:lnTo>
                      <a:pt x="91" y="0"/>
                    </a:lnTo>
                    <a:lnTo>
                      <a:pt x="605" y="166"/>
                    </a:lnTo>
                    <a:lnTo>
                      <a:pt x="726" y="113"/>
                    </a:lnTo>
                    <a:lnTo>
                      <a:pt x="741" y="219"/>
                    </a:lnTo>
                    <a:lnTo>
                      <a:pt x="1232" y="385"/>
                    </a:lnTo>
                    <a:lnTo>
                      <a:pt x="1300" y="491"/>
                    </a:lnTo>
                  </a:path>
                </a:pathLst>
              </a:custGeom>
              <a:noFill/>
              <a:ln w="12700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96" name="Freeform 1058"/>
              <p:cNvSpPr>
                <a:spLocks/>
              </p:cNvSpPr>
              <p:nvPr/>
            </p:nvSpPr>
            <p:spPr bwMode="auto">
              <a:xfrm>
                <a:off x="4788" y="1397"/>
                <a:ext cx="166" cy="167"/>
              </a:xfrm>
              <a:custGeom>
                <a:avLst/>
                <a:gdLst>
                  <a:gd name="T0" fmla="*/ 188 w 128"/>
                  <a:gd name="T1" fmla="*/ 341 h 128"/>
                  <a:gd name="T2" fmla="*/ 370 w 128"/>
                  <a:gd name="T3" fmla="*/ 0 h 128"/>
                  <a:gd name="T4" fmla="*/ 460 w 128"/>
                  <a:gd name="T5" fmla="*/ 341 h 128"/>
                  <a:gd name="T6" fmla="*/ 789 w 128"/>
                  <a:gd name="T7" fmla="*/ 341 h 128"/>
                  <a:gd name="T8" fmla="*/ 515 w 128"/>
                  <a:gd name="T9" fmla="*/ 586 h 128"/>
                  <a:gd name="T10" fmla="*/ 556 w 128"/>
                  <a:gd name="T11" fmla="*/ 823 h 128"/>
                  <a:gd name="T12" fmla="*/ 324 w 128"/>
                  <a:gd name="T13" fmla="*/ 631 h 128"/>
                  <a:gd name="T14" fmla="*/ 0 w 128"/>
                  <a:gd name="T15" fmla="*/ 780 h 128"/>
                  <a:gd name="T16" fmla="*/ 140 w 128"/>
                  <a:gd name="T17" fmla="*/ 532 h 128"/>
                  <a:gd name="T18" fmla="*/ 0 w 128"/>
                  <a:gd name="T19" fmla="*/ 247 h 128"/>
                  <a:gd name="T20" fmla="*/ 188 w 128"/>
                  <a:gd name="T21" fmla="*/ 341 h 1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8" h="128">
                    <a:moveTo>
                      <a:pt x="30" y="53"/>
                    </a:moveTo>
                    <a:lnTo>
                      <a:pt x="60" y="0"/>
                    </a:lnTo>
                    <a:lnTo>
                      <a:pt x="75" y="53"/>
                    </a:lnTo>
                    <a:lnTo>
                      <a:pt x="128" y="53"/>
                    </a:lnTo>
                    <a:lnTo>
                      <a:pt x="83" y="91"/>
                    </a:lnTo>
                    <a:lnTo>
                      <a:pt x="90" y="128"/>
                    </a:lnTo>
                    <a:lnTo>
                      <a:pt x="53" y="98"/>
                    </a:lnTo>
                    <a:lnTo>
                      <a:pt x="0" y="121"/>
                    </a:lnTo>
                    <a:lnTo>
                      <a:pt x="22" y="83"/>
                    </a:lnTo>
                    <a:lnTo>
                      <a:pt x="0" y="38"/>
                    </a:lnTo>
                    <a:lnTo>
                      <a:pt x="30" y="53"/>
                    </a:lnTo>
                    <a:close/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97" name="Text Box 1061"/>
              <p:cNvSpPr txBox="1">
                <a:spLocks noChangeArrowheads="1"/>
              </p:cNvSpPr>
              <p:nvPr/>
            </p:nvSpPr>
            <p:spPr bwMode="auto">
              <a:xfrm>
                <a:off x="4903" y="2877"/>
                <a:ext cx="918" cy="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/>
                  <a:t>optical </a:t>
                </a:r>
              </a:p>
              <a:p>
                <a:r>
                  <a:rPr lang="fr-FR" altLang="fr-FR" sz="1400"/>
                  <a:t>delay line</a:t>
                </a:r>
              </a:p>
            </p:txBody>
          </p:sp>
        </p:grpSp>
        <p:grpSp>
          <p:nvGrpSpPr>
            <p:cNvPr id="110" name="Group 76"/>
            <p:cNvGrpSpPr>
              <a:grpSpLocks/>
            </p:cNvGrpSpPr>
            <p:nvPr/>
          </p:nvGrpSpPr>
          <p:grpSpPr bwMode="auto">
            <a:xfrm>
              <a:off x="85892" y="4769327"/>
              <a:ext cx="4392445" cy="1676247"/>
              <a:chOff x="688" y="944"/>
              <a:chExt cx="2997" cy="1144"/>
            </a:xfrm>
          </p:grpSpPr>
          <p:sp>
            <p:nvSpPr>
              <p:cNvPr id="111" name="Rectangle 77"/>
              <p:cNvSpPr>
                <a:spLocks noChangeArrowheads="1"/>
              </p:cNvSpPr>
              <p:nvPr/>
            </p:nvSpPr>
            <p:spPr bwMode="auto">
              <a:xfrm>
                <a:off x="988" y="944"/>
                <a:ext cx="16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12" name="Rectangle 78"/>
              <p:cNvSpPr>
                <a:spLocks noChangeArrowheads="1"/>
              </p:cNvSpPr>
              <p:nvPr/>
            </p:nvSpPr>
            <p:spPr bwMode="auto">
              <a:xfrm>
                <a:off x="1923" y="1990"/>
                <a:ext cx="637" cy="98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13" name="Line 79"/>
              <p:cNvSpPr>
                <a:spLocks noChangeShapeType="1"/>
              </p:cNvSpPr>
              <p:nvPr/>
            </p:nvSpPr>
            <p:spPr bwMode="auto">
              <a:xfrm>
                <a:off x="992" y="1090"/>
                <a:ext cx="192" cy="552"/>
              </a:xfrm>
              <a:prstGeom prst="line">
                <a:avLst/>
              </a:prstGeom>
              <a:noFill/>
              <a:ln w="73025">
                <a:solidFill>
                  <a:srgbClr val="DFDFD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Line 80"/>
              <p:cNvSpPr>
                <a:spLocks noChangeShapeType="1"/>
              </p:cNvSpPr>
              <p:nvPr/>
            </p:nvSpPr>
            <p:spPr bwMode="auto">
              <a:xfrm>
                <a:off x="2755" y="1090"/>
                <a:ext cx="191" cy="552"/>
              </a:xfrm>
              <a:prstGeom prst="line">
                <a:avLst/>
              </a:prstGeom>
              <a:noFill/>
              <a:ln w="73025">
                <a:solidFill>
                  <a:srgbClr val="DFDFD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81"/>
              <p:cNvSpPr>
                <a:spLocks/>
              </p:cNvSpPr>
              <p:nvPr/>
            </p:nvSpPr>
            <p:spPr bwMode="auto">
              <a:xfrm>
                <a:off x="1236" y="1311"/>
                <a:ext cx="1774" cy="559"/>
              </a:xfrm>
              <a:custGeom>
                <a:avLst/>
                <a:gdLst>
                  <a:gd name="T0" fmla="*/ 6 w 1774"/>
                  <a:gd name="T1" fmla="*/ 559 h 559"/>
                  <a:gd name="T2" fmla="*/ 1571 w 1774"/>
                  <a:gd name="T3" fmla="*/ 0 h 559"/>
                  <a:gd name="T4" fmla="*/ 1774 w 1774"/>
                  <a:gd name="T5" fmla="*/ 559 h 559"/>
                  <a:gd name="T6" fmla="*/ 0 w 1774"/>
                  <a:gd name="T7" fmla="*/ 559 h 5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74" h="559">
                    <a:moveTo>
                      <a:pt x="6" y="559"/>
                    </a:moveTo>
                    <a:lnTo>
                      <a:pt x="1571" y="0"/>
                    </a:lnTo>
                    <a:lnTo>
                      <a:pt x="1774" y="559"/>
                    </a:lnTo>
                    <a:lnTo>
                      <a:pt x="0" y="55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Rectangle 82"/>
              <p:cNvSpPr>
                <a:spLocks noChangeArrowheads="1"/>
              </p:cNvSpPr>
              <p:nvPr/>
            </p:nvSpPr>
            <p:spPr bwMode="auto">
              <a:xfrm>
                <a:off x="688" y="2055"/>
                <a:ext cx="1084" cy="33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17" name="Rectangle 83"/>
              <p:cNvSpPr>
                <a:spLocks noChangeArrowheads="1"/>
              </p:cNvSpPr>
              <p:nvPr/>
            </p:nvSpPr>
            <p:spPr bwMode="auto">
              <a:xfrm>
                <a:off x="2601" y="2048"/>
                <a:ext cx="1084" cy="33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18" name="Group 84"/>
              <p:cNvGrpSpPr>
                <a:grpSpLocks/>
              </p:cNvGrpSpPr>
              <p:nvPr/>
            </p:nvGrpSpPr>
            <p:grpSpPr bwMode="auto">
              <a:xfrm>
                <a:off x="1937" y="1818"/>
                <a:ext cx="412" cy="166"/>
                <a:chOff x="1937" y="1818"/>
                <a:chExt cx="412" cy="166"/>
              </a:xfrm>
            </p:grpSpPr>
            <p:grpSp>
              <p:nvGrpSpPr>
                <p:cNvPr id="160" name="Group 85"/>
                <p:cNvGrpSpPr>
                  <a:grpSpLocks/>
                </p:cNvGrpSpPr>
                <p:nvPr/>
              </p:nvGrpSpPr>
              <p:grpSpPr bwMode="auto">
                <a:xfrm>
                  <a:off x="1937" y="1818"/>
                  <a:ext cx="412" cy="166"/>
                  <a:chOff x="1937" y="1818"/>
                  <a:chExt cx="412" cy="166"/>
                </a:xfrm>
              </p:grpSpPr>
              <p:sp>
                <p:nvSpPr>
                  <p:cNvPr id="163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1937" y="1818"/>
                    <a:ext cx="412" cy="13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64" name="Freeform 87"/>
                  <p:cNvSpPr>
                    <a:spLocks noEditPoints="1"/>
                  </p:cNvSpPr>
                  <p:nvPr/>
                </p:nvSpPr>
                <p:spPr bwMode="auto">
                  <a:xfrm>
                    <a:off x="1937" y="1818"/>
                    <a:ext cx="412" cy="130"/>
                  </a:xfrm>
                  <a:custGeom>
                    <a:avLst/>
                    <a:gdLst>
                      <a:gd name="T0" fmla="*/ 0 w 412"/>
                      <a:gd name="T1" fmla="*/ 0 h 130"/>
                      <a:gd name="T2" fmla="*/ 412 w 412"/>
                      <a:gd name="T3" fmla="*/ 0 h 130"/>
                      <a:gd name="T4" fmla="*/ 412 w 412"/>
                      <a:gd name="T5" fmla="*/ 130 h 130"/>
                      <a:gd name="T6" fmla="*/ 0 w 412"/>
                      <a:gd name="T7" fmla="*/ 130 h 130"/>
                      <a:gd name="T8" fmla="*/ 0 w 412"/>
                      <a:gd name="T9" fmla="*/ 0 h 130"/>
                      <a:gd name="T10" fmla="*/ 6 w 412"/>
                      <a:gd name="T11" fmla="*/ 6 h 130"/>
                      <a:gd name="T12" fmla="*/ 406 w 412"/>
                      <a:gd name="T13" fmla="*/ 6 h 130"/>
                      <a:gd name="T14" fmla="*/ 406 w 412"/>
                      <a:gd name="T15" fmla="*/ 123 h 130"/>
                      <a:gd name="T16" fmla="*/ 6 w 412"/>
                      <a:gd name="T17" fmla="*/ 123 h 130"/>
                      <a:gd name="T18" fmla="*/ 6 w 412"/>
                      <a:gd name="T19" fmla="*/ 6 h 13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412" h="130">
                        <a:moveTo>
                          <a:pt x="0" y="0"/>
                        </a:moveTo>
                        <a:lnTo>
                          <a:pt x="412" y="0"/>
                        </a:lnTo>
                        <a:lnTo>
                          <a:pt x="412" y="130"/>
                        </a:lnTo>
                        <a:lnTo>
                          <a:pt x="0" y="130"/>
                        </a:lnTo>
                        <a:lnTo>
                          <a:pt x="0" y="0"/>
                        </a:lnTo>
                        <a:close/>
                        <a:moveTo>
                          <a:pt x="6" y="6"/>
                        </a:moveTo>
                        <a:lnTo>
                          <a:pt x="406" y="6"/>
                        </a:lnTo>
                        <a:lnTo>
                          <a:pt x="406" y="123"/>
                        </a:lnTo>
                        <a:lnTo>
                          <a:pt x="6" y="123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65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126" y="1847"/>
                    <a:ext cx="75" cy="7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66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963" y="1925"/>
                    <a:ext cx="52" cy="5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67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2265" y="1925"/>
                    <a:ext cx="52" cy="5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  <p:sp>
              <p:nvSpPr>
                <p:cNvPr id="161" name="Oval 91"/>
                <p:cNvSpPr>
                  <a:spLocks noChangeArrowheads="1"/>
                </p:cNvSpPr>
                <p:nvPr/>
              </p:nvSpPr>
              <p:spPr bwMode="auto">
                <a:xfrm>
                  <a:off x="1952" y="1840"/>
                  <a:ext cx="23" cy="4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62" name="Oval 92"/>
                <p:cNvSpPr>
                  <a:spLocks noChangeArrowheads="1"/>
                </p:cNvSpPr>
                <p:nvPr/>
              </p:nvSpPr>
              <p:spPr bwMode="auto">
                <a:xfrm>
                  <a:off x="2305" y="1840"/>
                  <a:ext cx="23" cy="4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119" name="Freeform 93"/>
              <p:cNvSpPr>
                <a:spLocks/>
              </p:cNvSpPr>
              <p:nvPr/>
            </p:nvSpPr>
            <p:spPr bwMode="auto">
              <a:xfrm>
                <a:off x="2047" y="1714"/>
                <a:ext cx="383" cy="91"/>
              </a:xfrm>
              <a:custGeom>
                <a:avLst/>
                <a:gdLst>
                  <a:gd name="T0" fmla="*/ 0 w 383"/>
                  <a:gd name="T1" fmla="*/ 58 h 91"/>
                  <a:gd name="T2" fmla="*/ 296 w 383"/>
                  <a:gd name="T3" fmla="*/ 58 h 91"/>
                  <a:gd name="T4" fmla="*/ 296 w 383"/>
                  <a:gd name="T5" fmla="*/ 91 h 91"/>
                  <a:gd name="T6" fmla="*/ 383 w 383"/>
                  <a:gd name="T7" fmla="*/ 39 h 91"/>
                  <a:gd name="T8" fmla="*/ 296 w 383"/>
                  <a:gd name="T9" fmla="*/ 0 h 91"/>
                  <a:gd name="T10" fmla="*/ 296 w 383"/>
                  <a:gd name="T11" fmla="*/ 32 h 91"/>
                  <a:gd name="T12" fmla="*/ 0 w 383"/>
                  <a:gd name="T13" fmla="*/ 32 h 91"/>
                  <a:gd name="T14" fmla="*/ 0 w 383"/>
                  <a:gd name="T15" fmla="*/ 58 h 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83" h="91">
                    <a:moveTo>
                      <a:pt x="0" y="58"/>
                    </a:moveTo>
                    <a:lnTo>
                      <a:pt x="296" y="58"/>
                    </a:lnTo>
                    <a:lnTo>
                      <a:pt x="296" y="91"/>
                    </a:lnTo>
                    <a:lnTo>
                      <a:pt x="383" y="39"/>
                    </a:lnTo>
                    <a:lnTo>
                      <a:pt x="296" y="0"/>
                    </a:lnTo>
                    <a:lnTo>
                      <a:pt x="296" y="32"/>
                    </a:lnTo>
                    <a:lnTo>
                      <a:pt x="0" y="32"/>
                    </a:lnTo>
                    <a:lnTo>
                      <a:pt x="0" y="5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Freeform 94"/>
              <p:cNvSpPr>
                <a:spLocks/>
              </p:cNvSpPr>
              <p:nvPr/>
            </p:nvSpPr>
            <p:spPr bwMode="auto">
              <a:xfrm>
                <a:off x="1392" y="1876"/>
                <a:ext cx="1508" cy="1"/>
              </a:xfrm>
              <a:custGeom>
                <a:avLst/>
                <a:gdLst>
                  <a:gd name="T0" fmla="*/ 0 w 1508"/>
                  <a:gd name="T1" fmla="*/ 0 h 1"/>
                  <a:gd name="T2" fmla="*/ 568 w 1508"/>
                  <a:gd name="T3" fmla="*/ 0 h 1"/>
                  <a:gd name="T4" fmla="*/ 1508 w 150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08" h="1">
                    <a:moveTo>
                      <a:pt x="0" y="0"/>
                    </a:moveTo>
                    <a:lnTo>
                      <a:pt x="568" y="0"/>
                    </a:lnTo>
                    <a:lnTo>
                      <a:pt x="1508" y="0"/>
                    </a:lnTo>
                  </a:path>
                </a:pathLst>
              </a:custGeom>
              <a:noFill/>
              <a:ln w="36513">
                <a:solidFill>
                  <a:srgbClr val="DFDFD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Rectangle 95"/>
              <p:cNvSpPr>
                <a:spLocks noChangeArrowheads="1"/>
              </p:cNvSpPr>
              <p:nvPr/>
            </p:nvSpPr>
            <p:spPr bwMode="auto">
              <a:xfrm>
                <a:off x="2155" y="1821"/>
                <a:ext cx="405" cy="1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2" name="Oval 96"/>
              <p:cNvSpPr>
                <a:spLocks noChangeArrowheads="1"/>
              </p:cNvSpPr>
              <p:nvPr/>
            </p:nvSpPr>
            <p:spPr bwMode="auto">
              <a:xfrm>
                <a:off x="2340" y="1847"/>
                <a:ext cx="75" cy="78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3" name="Oval 97"/>
              <p:cNvSpPr>
                <a:spLocks noChangeArrowheads="1"/>
              </p:cNvSpPr>
              <p:nvPr/>
            </p:nvSpPr>
            <p:spPr bwMode="auto">
              <a:xfrm>
                <a:off x="2178" y="1925"/>
                <a:ext cx="52" cy="59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4" name="Oval 98"/>
              <p:cNvSpPr>
                <a:spLocks noChangeArrowheads="1"/>
              </p:cNvSpPr>
              <p:nvPr/>
            </p:nvSpPr>
            <p:spPr bwMode="auto">
              <a:xfrm>
                <a:off x="2479" y="1925"/>
                <a:ext cx="52" cy="59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5" name="Oval 99"/>
              <p:cNvSpPr>
                <a:spLocks noChangeArrowheads="1"/>
              </p:cNvSpPr>
              <p:nvPr/>
            </p:nvSpPr>
            <p:spPr bwMode="auto">
              <a:xfrm>
                <a:off x="2166" y="1840"/>
                <a:ext cx="23" cy="40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26" name="Oval 100"/>
              <p:cNvSpPr>
                <a:spLocks noChangeArrowheads="1"/>
              </p:cNvSpPr>
              <p:nvPr/>
            </p:nvSpPr>
            <p:spPr bwMode="auto">
              <a:xfrm>
                <a:off x="2520" y="1840"/>
                <a:ext cx="23" cy="40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27" name="Group 101"/>
              <p:cNvGrpSpPr>
                <a:grpSpLocks/>
              </p:cNvGrpSpPr>
              <p:nvPr/>
            </p:nvGrpSpPr>
            <p:grpSpPr bwMode="auto">
              <a:xfrm>
                <a:off x="2789" y="1603"/>
                <a:ext cx="389" cy="443"/>
                <a:chOff x="2789" y="1603"/>
                <a:chExt cx="389" cy="443"/>
              </a:xfrm>
            </p:grpSpPr>
            <p:sp>
              <p:nvSpPr>
                <p:cNvPr id="145" name="Oval 102"/>
                <p:cNvSpPr>
                  <a:spLocks noChangeArrowheads="1"/>
                </p:cNvSpPr>
                <p:nvPr/>
              </p:nvSpPr>
              <p:spPr bwMode="auto">
                <a:xfrm>
                  <a:off x="2842" y="1694"/>
                  <a:ext cx="336" cy="35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6" name="Freeform 103"/>
                <p:cNvSpPr>
                  <a:spLocks/>
                </p:cNvSpPr>
                <p:nvPr/>
              </p:nvSpPr>
              <p:spPr bwMode="auto">
                <a:xfrm>
                  <a:off x="2842" y="1694"/>
                  <a:ext cx="330" cy="351"/>
                </a:xfrm>
                <a:custGeom>
                  <a:avLst/>
                  <a:gdLst>
                    <a:gd name="T0" fmla="*/ 318 w 330"/>
                    <a:gd name="T1" fmla="*/ 104 h 351"/>
                    <a:gd name="T2" fmla="*/ 313 w 330"/>
                    <a:gd name="T3" fmla="*/ 91 h 351"/>
                    <a:gd name="T4" fmla="*/ 295 w 330"/>
                    <a:gd name="T5" fmla="*/ 59 h 351"/>
                    <a:gd name="T6" fmla="*/ 278 w 330"/>
                    <a:gd name="T7" fmla="*/ 39 h 351"/>
                    <a:gd name="T8" fmla="*/ 249 w 330"/>
                    <a:gd name="T9" fmla="*/ 20 h 351"/>
                    <a:gd name="T10" fmla="*/ 231 w 330"/>
                    <a:gd name="T11" fmla="*/ 13 h 351"/>
                    <a:gd name="T12" fmla="*/ 214 w 330"/>
                    <a:gd name="T13" fmla="*/ 7 h 351"/>
                    <a:gd name="T14" fmla="*/ 185 w 330"/>
                    <a:gd name="T15" fmla="*/ 0 h 351"/>
                    <a:gd name="T16" fmla="*/ 156 w 330"/>
                    <a:gd name="T17" fmla="*/ 0 h 351"/>
                    <a:gd name="T18" fmla="*/ 127 w 330"/>
                    <a:gd name="T19" fmla="*/ 7 h 351"/>
                    <a:gd name="T20" fmla="*/ 110 w 330"/>
                    <a:gd name="T21" fmla="*/ 13 h 351"/>
                    <a:gd name="T22" fmla="*/ 98 w 330"/>
                    <a:gd name="T23" fmla="*/ 20 h 351"/>
                    <a:gd name="T24" fmla="*/ 69 w 330"/>
                    <a:gd name="T25" fmla="*/ 39 h 351"/>
                    <a:gd name="T26" fmla="*/ 46 w 330"/>
                    <a:gd name="T27" fmla="*/ 65 h 351"/>
                    <a:gd name="T28" fmla="*/ 23 w 330"/>
                    <a:gd name="T29" fmla="*/ 98 h 351"/>
                    <a:gd name="T30" fmla="*/ 17 w 330"/>
                    <a:gd name="T31" fmla="*/ 111 h 351"/>
                    <a:gd name="T32" fmla="*/ 11 w 330"/>
                    <a:gd name="T33" fmla="*/ 124 h 351"/>
                    <a:gd name="T34" fmla="*/ 5 w 330"/>
                    <a:gd name="T35" fmla="*/ 137 h 351"/>
                    <a:gd name="T36" fmla="*/ 5 w 330"/>
                    <a:gd name="T37" fmla="*/ 150 h 351"/>
                    <a:gd name="T38" fmla="*/ 0 w 330"/>
                    <a:gd name="T39" fmla="*/ 169 h 351"/>
                    <a:gd name="T40" fmla="*/ 0 w 330"/>
                    <a:gd name="T41" fmla="*/ 189 h 351"/>
                    <a:gd name="T42" fmla="*/ 0 w 330"/>
                    <a:gd name="T43" fmla="*/ 195 h 351"/>
                    <a:gd name="T44" fmla="*/ 5 w 330"/>
                    <a:gd name="T45" fmla="*/ 221 h 351"/>
                    <a:gd name="T46" fmla="*/ 11 w 330"/>
                    <a:gd name="T47" fmla="*/ 234 h 351"/>
                    <a:gd name="T48" fmla="*/ 11 w 330"/>
                    <a:gd name="T49" fmla="*/ 241 h 351"/>
                    <a:gd name="T50" fmla="*/ 17 w 330"/>
                    <a:gd name="T51" fmla="*/ 260 h 351"/>
                    <a:gd name="T52" fmla="*/ 34 w 330"/>
                    <a:gd name="T53" fmla="*/ 293 h 351"/>
                    <a:gd name="T54" fmla="*/ 52 w 330"/>
                    <a:gd name="T55" fmla="*/ 312 h 351"/>
                    <a:gd name="T56" fmla="*/ 81 w 330"/>
                    <a:gd name="T57" fmla="*/ 332 h 351"/>
                    <a:gd name="T58" fmla="*/ 98 w 330"/>
                    <a:gd name="T59" fmla="*/ 338 h 351"/>
                    <a:gd name="T60" fmla="*/ 110 w 330"/>
                    <a:gd name="T61" fmla="*/ 345 h 351"/>
                    <a:gd name="T62" fmla="*/ 116 w 330"/>
                    <a:gd name="T63" fmla="*/ 345 h 351"/>
                    <a:gd name="T64" fmla="*/ 139 w 330"/>
                    <a:gd name="T65" fmla="*/ 351 h 351"/>
                    <a:gd name="T66" fmla="*/ 150 w 330"/>
                    <a:gd name="T67" fmla="*/ 351 h 351"/>
                    <a:gd name="T68" fmla="*/ 162 w 330"/>
                    <a:gd name="T69" fmla="*/ 351 h 351"/>
                    <a:gd name="T70" fmla="*/ 185 w 330"/>
                    <a:gd name="T71" fmla="*/ 345 h 351"/>
                    <a:gd name="T72" fmla="*/ 191 w 330"/>
                    <a:gd name="T73" fmla="*/ 345 h 351"/>
                    <a:gd name="T74" fmla="*/ 208 w 330"/>
                    <a:gd name="T75" fmla="*/ 338 h 351"/>
                    <a:gd name="T76" fmla="*/ 220 w 330"/>
                    <a:gd name="T77" fmla="*/ 332 h 351"/>
                    <a:gd name="T78" fmla="*/ 237 w 330"/>
                    <a:gd name="T79" fmla="*/ 325 h 351"/>
                    <a:gd name="T80" fmla="*/ 266 w 330"/>
                    <a:gd name="T81" fmla="*/ 306 h 351"/>
                    <a:gd name="T82" fmla="*/ 284 w 330"/>
                    <a:gd name="T83" fmla="*/ 286 h 351"/>
                    <a:gd name="T84" fmla="*/ 307 w 330"/>
                    <a:gd name="T85" fmla="*/ 254 h 351"/>
                    <a:gd name="T86" fmla="*/ 313 w 330"/>
                    <a:gd name="T87" fmla="*/ 241 h 351"/>
                    <a:gd name="T88" fmla="*/ 318 w 330"/>
                    <a:gd name="T89" fmla="*/ 228 h 351"/>
                    <a:gd name="T90" fmla="*/ 324 w 330"/>
                    <a:gd name="T91" fmla="*/ 208 h 351"/>
                    <a:gd name="T92" fmla="*/ 324 w 330"/>
                    <a:gd name="T93" fmla="*/ 202 h 351"/>
                    <a:gd name="T94" fmla="*/ 330 w 330"/>
                    <a:gd name="T95" fmla="*/ 176 h 351"/>
                    <a:gd name="T96" fmla="*/ 330 w 330"/>
                    <a:gd name="T97" fmla="*/ 156 h 351"/>
                    <a:gd name="T98" fmla="*/ 330 w 330"/>
                    <a:gd name="T99" fmla="*/ 150 h 351"/>
                    <a:gd name="T100" fmla="*/ 324 w 330"/>
                    <a:gd name="T101" fmla="*/ 124 h 351"/>
                    <a:gd name="T102" fmla="*/ 324 w 330"/>
                    <a:gd name="T103" fmla="*/ 117 h 351"/>
                    <a:gd name="T104" fmla="*/ 318 w 330"/>
                    <a:gd name="T105" fmla="*/ 104 h 35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330" h="351">
                      <a:moveTo>
                        <a:pt x="318" y="104"/>
                      </a:moveTo>
                      <a:lnTo>
                        <a:pt x="313" y="91"/>
                      </a:lnTo>
                      <a:lnTo>
                        <a:pt x="295" y="59"/>
                      </a:lnTo>
                      <a:lnTo>
                        <a:pt x="278" y="39"/>
                      </a:lnTo>
                      <a:lnTo>
                        <a:pt x="249" y="20"/>
                      </a:lnTo>
                      <a:lnTo>
                        <a:pt x="231" y="13"/>
                      </a:lnTo>
                      <a:lnTo>
                        <a:pt x="214" y="7"/>
                      </a:lnTo>
                      <a:lnTo>
                        <a:pt x="185" y="0"/>
                      </a:lnTo>
                      <a:lnTo>
                        <a:pt x="156" y="0"/>
                      </a:lnTo>
                      <a:lnTo>
                        <a:pt x="127" y="7"/>
                      </a:lnTo>
                      <a:lnTo>
                        <a:pt x="110" y="13"/>
                      </a:lnTo>
                      <a:lnTo>
                        <a:pt x="98" y="20"/>
                      </a:lnTo>
                      <a:lnTo>
                        <a:pt x="69" y="39"/>
                      </a:lnTo>
                      <a:lnTo>
                        <a:pt x="46" y="65"/>
                      </a:lnTo>
                      <a:lnTo>
                        <a:pt x="23" y="98"/>
                      </a:lnTo>
                      <a:lnTo>
                        <a:pt x="17" y="111"/>
                      </a:lnTo>
                      <a:lnTo>
                        <a:pt x="11" y="124"/>
                      </a:lnTo>
                      <a:lnTo>
                        <a:pt x="5" y="137"/>
                      </a:lnTo>
                      <a:lnTo>
                        <a:pt x="5" y="150"/>
                      </a:lnTo>
                      <a:lnTo>
                        <a:pt x="0" y="169"/>
                      </a:lnTo>
                      <a:lnTo>
                        <a:pt x="0" y="189"/>
                      </a:lnTo>
                      <a:lnTo>
                        <a:pt x="0" y="195"/>
                      </a:lnTo>
                      <a:lnTo>
                        <a:pt x="5" y="221"/>
                      </a:lnTo>
                      <a:lnTo>
                        <a:pt x="11" y="234"/>
                      </a:lnTo>
                      <a:lnTo>
                        <a:pt x="11" y="241"/>
                      </a:lnTo>
                      <a:lnTo>
                        <a:pt x="17" y="260"/>
                      </a:lnTo>
                      <a:lnTo>
                        <a:pt x="34" y="293"/>
                      </a:lnTo>
                      <a:lnTo>
                        <a:pt x="52" y="312"/>
                      </a:lnTo>
                      <a:lnTo>
                        <a:pt x="81" y="332"/>
                      </a:lnTo>
                      <a:lnTo>
                        <a:pt x="98" y="338"/>
                      </a:lnTo>
                      <a:lnTo>
                        <a:pt x="110" y="345"/>
                      </a:lnTo>
                      <a:lnTo>
                        <a:pt x="116" y="345"/>
                      </a:lnTo>
                      <a:lnTo>
                        <a:pt x="139" y="351"/>
                      </a:lnTo>
                      <a:lnTo>
                        <a:pt x="150" y="351"/>
                      </a:lnTo>
                      <a:lnTo>
                        <a:pt x="162" y="351"/>
                      </a:lnTo>
                      <a:lnTo>
                        <a:pt x="185" y="345"/>
                      </a:lnTo>
                      <a:lnTo>
                        <a:pt x="191" y="345"/>
                      </a:lnTo>
                      <a:lnTo>
                        <a:pt x="208" y="338"/>
                      </a:lnTo>
                      <a:lnTo>
                        <a:pt x="220" y="332"/>
                      </a:lnTo>
                      <a:lnTo>
                        <a:pt x="237" y="325"/>
                      </a:lnTo>
                      <a:lnTo>
                        <a:pt x="266" y="306"/>
                      </a:lnTo>
                      <a:lnTo>
                        <a:pt x="284" y="286"/>
                      </a:lnTo>
                      <a:lnTo>
                        <a:pt x="307" y="254"/>
                      </a:lnTo>
                      <a:lnTo>
                        <a:pt x="313" y="241"/>
                      </a:lnTo>
                      <a:lnTo>
                        <a:pt x="318" y="228"/>
                      </a:lnTo>
                      <a:lnTo>
                        <a:pt x="324" y="208"/>
                      </a:lnTo>
                      <a:lnTo>
                        <a:pt x="324" y="202"/>
                      </a:lnTo>
                      <a:lnTo>
                        <a:pt x="330" y="176"/>
                      </a:lnTo>
                      <a:lnTo>
                        <a:pt x="330" y="156"/>
                      </a:lnTo>
                      <a:lnTo>
                        <a:pt x="330" y="150"/>
                      </a:lnTo>
                      <a:lnTo>
                        <a:pt x="324" y="124"/>
                      </a:lnTo>
                      <a:lnTo>
                        <a:pt x="324" y="117"/>
                      </a:lnTo>
                      <a:lnTo>
                        <a:pt x="318" y="1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" name="Rectangle 104"/>
                <p:cNvSpPr>
                  <a:spLocks noChangeArrowheads="1"/>
                </p:cNvSpPr>
                <p:nvPr/>
              </p:nvSpPr>
              <p:spPr bwMode="auto">
                <a:xfrm>
                  <a:off x="2876" y="1623"/>
                  <a:ext cx="122" cy="1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" name="Freeform 105"/>
                <p:cNvSpPr>
                  <a:spLocks/>
                </p:cNvSpPr>
                <p:nvPr/>
              </p:nvSpPr>
              <p:spPr bwMode="auto">
                <a:xfrm>
                  <a:off x="2865" y="1603"/>
                  <a:ext cx="139" cy="150"/>
                </a:xfrm>
                <a:custGeom>
                  <a:avLst/>
                  <a:gdLst>
                    <a:gd name="T0" fmla="*/ 104 w 139"/>
                    <a:gd name="T1" fmla="*/ 0 h 150"/>
                    <a:gd name="T2" fmla="*/ 139 w 139"/>
                    <a:gd name="T3" fmla="*/ 98 h 150"/>
                    <a:gd name="T4" fmla="*/ 35 w 139"/>
                    <a:gd name="T5" fmla="*/ 150 h 150"/>
                    <a:gd name="T6" fmla="*/ 0 w 139"/>
                    <a:gd name="T7" fmla="*/ 46 h 150"/>
                    <a:gd name="T8" fmla="*/ 104 w 139"/>
                    <a:gd name="T9" fmla="*/ 0 h 1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150">
                      <a:moveTo>
                        <a:pt x="104" y="0"/>
                      </a:moveTo>
                      <a:lnTo>
                        <a:pt x="139" y="98"/>
                      </a:lnTo>
                      <a:lnTo>
                        <a:pt x="35" y="150"/>
                      </a:lnTo>
                      <a:lnTo>
                        <a:pt x="0" y="46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" name="Freeform 106"/>
                <p:cNvSpPr>
                  <a:spLocks/>
                </p:cNvSpPr>
                <p:nvPr/>
              </p:nvSpPr>
              <p:spPr bwMode="auto">
                <a:xfrm>
                  <a:off x="2865" y="1766"/>
                  <a:ext cx="110" cy="260"/>
                </a:xfrm>
                <a:custGeom>
                  <a:avLst/>
                  <a:gdLst>
                    <a:gd name="T0" fmla="*/ 58 w 110"/>
                    <a:gd name="T1" fmla="*/ 0 h 260"/>
                    <a:gd name="T2" fmla="*/ 40 w 110"/>
                    <a:gd name="T3" fmla="*/ 97 h 260"/>
                    <a:gd name="T4" fmla="*/ 69 w 110"/>
                    <a:gd name="T5" fmla="*/ 208 h 260"/>
                    <a:gd name="T6" fmla="*/ 110 w 110"/>
                    <a:gd name="T7" fmla="*/ 260 h 260"/>
                    <a:gd name="T8" fmla="*/ 93 w 110"/>
                    <a:gd name="T9" fmla="*/ 260 h 260"/>
                    <a:gd name="T10" fmla="*/ 46 w 110"/>
                    <a:gd name="T11" fmla="*/ 221 h 260"/>
                    <a:gd name="T12" fmla="*/ 6 w 110"/>
                    <a:gd name="T13" fmla="*/ 136 h 260"/>
                    <a:gd name="T14" fmla="*/ 0 w 110"/>
                    <a:gd name="T15" fmla="*/ 71 h 260"/>
                    <a:gd name="T16" fmla="*/ 29 w 110"/>
                    <a:gd name="T17" fmla="*/ 6 h 260"/>
                    <a:gd name="T18" fmla="*/ 58 w 110"/>
                    <a:gd name="T19" fmla="*/ 0 h 2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0" h="260">
                      <a:moveTo>
                        <a:pt x="58" y="0"/>
                      </a:moveTo>
                      <a:lnTo>
                        <a:pt x="40" y="97"/>
                      </a:lnTo>
                      <a:lnTo>
                        <a:pt x="69" y="208"/>
                      </a:lnTo>
                      <a:lnTo>
                        <a:pt x="110" y="260"/>
                      </a:lnTo>
                      <a:lnTo>
                        <a:pt x="93" y="260"/>
                      </a:lnTo>
                      <a:lnTo>
                        <a:pt x="46" y="221"/>
                      </a:lnTo>
                      <a:lnTo>
                        <a:pt x="6" y="136"/>
                      </a:lnTo>
                      <a:lnTo>
                        <a:pt x="0" y="71"/>
                      </a:lnTo>
                      <a:lnTo>
                        <a:pt x="29" y="6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" name="Freeform 107"/>
                <p:cNvSpPr>
                  <a:spLocks/>
                </p:cNvSpPr>
                <p:nvPr/>
              </p:nvSpPr>
              <p:spPr bwMode="auto">
                <a:xfrm>
                  <a:off x="2865" y="1766"/>
                  <a:ext cx="110" cy="260"/>
                </a:xfrm>
                <a:custGeom>
                  <a:avLst/>
                  <a:gdLst>
                    <a:gd name="T0" fmla="*/ 58 w 110"/>
                    <a:gd name="T1" fmla="*/ 0 h 260"/>
                    <a:gd name="T2" fmla="*/ 40 w 110"/>
                    <a:gd name="T3" fmla="*/ 97 h 260"/>
                    <a:gd name="T4" fmla="*/ 69 w 110"/>
                    <a:gd name="T5" fmla="*/ 208 h 260"/>
                    <a:gd name="T6" fmla="*/ 110 w 110"/>
                    <a:gd name="T7" fmla="*/ 260 h 260"/>
                    <a:gd name="T8" fmla="*/ 93 w 110"/>
                    <a:gd name="T9" fmla="*/ 260 h 260"/>
                    <a:gd name="T10" fmla="*/ 46 w 110"/>
                    <a:gd name="T11" fmla="*/ 221 h 260"/>
                    <a:gd name="T12" fmla="*/ 6 w 110"/>
                    <a:gd name="T13" fmla="*/ 136 h 260"/>
                    <a:gd name="T14" fmla="*/ 0 w 110"/>
                    <a:gd name="T15" fmla="*/ 71 h 260"/>
                    <a:gd name="T16" fmla="*/ 29 w 110"/>
                    <a:gd name="T17" fmla="*/ 6 h 260"/>
                    <a:gd name="T18" fmla="*/ 52 w 110"/>
                    <a:gd name="T19" fmla="*/ 6 h 2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0" h="260">
                      <a:moveTo>
                        <a:pt x="58" y="0"/>
                      </a:moveTo>
                      <a:lnTo>
                        <a:pt x="40" y="97"/>
                      </a:lnTo>
                      <a:lnTo>
                        <a:pt x="69" y="208"/>
                      </a:lnTo>
                      <a:lnTo>
                        <a:pt x="110" y="260"/>
                      </a:lnTo>
                      <a:lnTo>
                        <a:pt x="93" y="260"/>
                      </a:lnTo>
                      <a:lnTo>
                        <a:pt x="46" y="221"/>
                      </a:lnTo>
                      <a:lnTo>
                        <a:pt x="6" y="136"/>
                      </a:lnTo>
                      <a:lnTo>
                        <a:pt x="0" y="71"/>
                      </a:lnTo>
                      <a:lnTo>
                        <a:pt x="29" y="6"/>
                      </a:lnTo>
                      <a:lnTo>
                        <a:pt x="52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Oval 108"/>
                <p:cNvSpPr>
                  <a:spLocks noChangeArrowheads="1"/>
                </p:cNvSpPr>
                <p:nvPr/>
              </p:nvSpPr>
              <p:spPr bwMode="auto">
                <a:xfrm>
                  <a:off x="2865" y="1610"/>
                  <a:ext cx="116" cy="45"/>
                </a:xfrm>
                <a:prstGeom prst="ellipse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2" name="Freeform 109"/>
                <p:cNvSpPr>
                  <a:spLocks/>
                </p:cNvSpPr>
                <p:nvPr/>
              </p:nvSpPr>
              <p:spPr bwMode="auto">
                <a:xfrm>
                  <a:off x="2871" y="1603"/>
                  <a:ext cx="98" cy="59"/>
                </a:xfrm>
                <a:custGeom>
                  <a:avLst/>
                  <a:gdLst>
                    <a:gd name="T0" fmla="*/ 98 w 98"/>
                    <a:gd name="T1" fmla="*/ 7 h 59"/>
                    <a:gd name="T2" fmla="*/ 98 w 98"/>
                    <a:gd name="T3" fmla="*/ 7 h 59"/>
                    <a:gd name="T4" fmla="*/ 98 w 98"/>
                    <a:gd name="T5" fmla="*/ 0 h 59"/>
                    <a:gd name="T6" fmla="*/ 92 w 98"/>
                    <a:gd name="T7" fmla="*/ 0 h 59"/>
                    <a:gd name="T8" fmla="*/ 81 w 98"/>
                    <a:gd name="T9" fmla="*/ 0 h 59"/>
                    <a:gd name="T10" fmla="*/ 81 w 98"/>
                    <a:gd name="T11" fmla="*/ 0 h 59"/>
                    <a:gd name="T12" fmla="*/ 75 w 98"/>
                    <a:gd name="T13" fmla="*/ 0 h 59"/>
                    <a:gd name="T14" fmla="*/ 52 w 98"/>
                    <a:gd name="T15" fmla="*/ 7 h 59"/>
                    <a:gd name="T16" fmla="*/ 46 w 98"/>
                    <a:gd name="T17" fmla="*/ 7 h 59"/>
                    <a:gd name="T18" fmla="*/ 34 w 98"/>
                    <a:gd name="T19" fmla="*/ 13 h 59"/>
                    <a:gd name="T20" fmla="*/ 17 w 98"/>
                    <a:gd name="T21" fmla="*/ 26 h 59"/>
                    <a:gd name="T22" fmla="*/ 11 w 98"/>
                    <a:gd name="T23" fmla="*/ 33 h 59"/>
                    <a:gd name="T24" fmla="*/ 5 w 98"/>
                    <a:gd name="T25" fmla="*/ 39 h 59"/>
                    <a:gd name="T26" fmla="*/ 5 w 98"/>
                    <a:gd name="T27" fmla="*/ 39 h 59"/>
                    <a:gd name="T28" fmla="*/ 0 w 98"/>
                    <a:gd name="T29" fmla="*/ 46 h 59"/>
                    <a:gd name="T30" fmla="*/ 0 w 98"/>
                    <a:gd name="T31" fmla="*/ 46 h 59"/>
                    <a:gd name="T32" fmla="*/ 0 w 98"/>
                    <a:gd name="T33" fmla="*/ 52 h 59"/>
                    <a:gd name="T34" fmla="*/ 0 w 98"/>
                    <a:gd name="T35" fmla="*/ 52 h 59"/>
                    <a:gd name="T36" fmla="*/ 5 w 98"/>
                    <a:gd name="T37" fmla="*/ 59 h 59"/>
                    <a:gd name="T38" fmla="*/ 11 w 98"/>
                    <a:gd name="T39" fmla="*/ 59 h 59"/>
                    <a:gd name="T40" fmla="*/ 11 w 98"/>
                    <a:gd name="T41" fmla="*/ 59 h 59"/>
                    <a:gd name="T42" fmla="*/ 17 w 98"/>
                    <a:gd name="T43" fmla="*/ 59 h 59"/>
                    <a:gd name="T44" fmla="*/ 23 w 98"/>
                    <a:gd name="T45" fmla="*/ 59 h 59"/>
                    <a:gd name="T46" fmla="*/ 46 w 98"/>
                    <a:gd name="T47" fmla="*/ 52 h 59"/>
                    <a:gd name="T48" fmla="*/ 58 w 98"/>
                    <a:gd name="T49" fmla="*/ 46 h 59"/>
                    <a:gd name="T50" fmla="*/ 69 w 98"/>
                    <a:gd name="T51" fmla="*/ 39 h 59"/>
                    <a:gd name="T52" fmla="*/ 81 w 98"/>
                    <a:gd name="T53" fmla="*/ 33 h 59"/>
                    <a:gd name="T54" fmla="*/ 92 w 98"/>
                    <a:gd name="T55" fmla="*/ 26 h 59"/>
                    <a:gd name="T56" fmla="*/ 92 w 98"/>
                    <a:gd name="T57" fmla="*/ 26 h 59"/>
                    <a:gd name="T58" fmla="*/ 98 w 98"/>
                    <a:gd name="T59" fmla="*/ 20 h 59"/>
                    <a:gd name="T60" fmla="*/ 98 w 98"/>
                    <a:gd name="T61" fmla="*/ 13 h 59"/>
                    <a:gd name="T62" fmla="*/ 98 w 98"/>
                    <a:gd name="T63" fmla="*/ 7 h 59"/>
                    <a:gd name="T64" fmla="*/ 98 w 98"/>
                    <a:gd name="T65" fmla="*/ 7 h 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98" h="59">
                      <a:moveTo>
                        <a:pt x="98" y="7"/>
                      </a:moveTo>
                      <a:lnTo>
                        <a:pt x="98" y="7"/>
                      </a:lnTo>
                      <a:lnTo>
                        <a:pt x="98" y="0"/>
                      </a:lnTo>
                      <a:lnTo>
                        <a:pt x="92" y="0"/>
                      </a:lnTo>
                      <a:lnTo>
                        <a:pt x="81" y="0"/>
                      </a:lnTo>
                      <a:lnTo>
                        <a:pt x="75" y="0"/>
                      </a:lnTo>
                      <a:lnTo>
                        <a:pt x="52" y="7"/>
                      </a:lnTo>
                      <a:lnTo>
                        <a:pt x="46" y="7"/>
                      </a:lnTo>
                      <a:lnTo>
                        <a:pt x="34" y="13"/>
                      </a:lnTo>
                      <a:lnTo>
                        <a:pt x="17" y="26"/>
                      </a:lnTo>
                      <a:lnTo>
                        <a:pt x="11" y="33"/>
                      </a:lnTo>
                      <a:lnTo>
                        <a:pt x="5" y="39"/>
                      </a:lnTo>
                      <a:lnTo>
                        <a:pt x="0" y="46"/>
                      </a:lnTo>
                      <a:lnTo>
                        <a:pt x="0" y="52"/>
                      </a:lnTo>
                      <a:lnTo>
                        <a:pt x="5" y="59"/>
                      </a:lnTo>
                      <a:lnTo>
                        <a:pt x="11" y="59"/>
                      </a:lnTo>
                      <a:lnTo>
                        <a:pt x="17" y="59"/>
                      </a:lnTo>
                      <a:lnTo>
                        <a:pt x="23" y="59"/>
                      </a:lnTo>
                      <a:lnTo>
                        <a:pt x="46" y="52"/>
                      </a:lnTo>
                      <a:lnTo>
                        <a:pt x="58" y="46"/>
                      </a:lnTo>
                      <a:lnTo>
                        <a:pt x="69" y="39"/>
                      </a:lnTo>
                      <a:lnTo>
                        <a:pt x="81" y="33"/>
                      </a:lnTo>
                      <a:lnTo>
                        <a:pt x="92" y="26"/>
                      </a:lnTo>
                      <a:lnTo>
                        <a:pt x="98" y="20"/>
                      </a:lnTo>
                      <a:lnTo>
                        <a:pt x="98" y="13"/>
                      </a:lnTo>
                      <a:lnTo>
                        <a:pt x="98" y="7"/>
                      </a:lnTo>
                      <a:close/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3" name="Freeform 110"/>
                <p:cNvSpPr>
                  <a:spLocks/>
                </p:cNvSpPr>
                <p:nvPr/>
              </p:nvSpPr>
              <p:spPr bwMode="auto">
                <a:xfrm>
                  <a:off x="2900" y="1694"/>
                  <a:ext cx="104" cy="59"/>
                </a:xfrm>
                <a:custGeom>
                  <a:avLst/>
                  <a:gdLst>
                    <a:gd name="T0" fmla="*/ 104 w 104"/>
                    <a:gd name="T1" fmla="*/ 0 h 59"/>
                    <a:gd name="T2" fmla="*/ 87 w 104"/>
                    <a:gd name="T3" fmla="*/ 33 h 59"/>
                    <a:gd name="T4" fmla="*/ 34 w 104"/>
                    <a:gd name="T5" fmla="*/ 52 h 59"/>
                    <a:gd name="T6" fmla="*/ 0 w 104"/>
                    <a:gd name="T7" fmla="*/ 59 h 59"/>
                    <a:gd name="T8" fmla="*/ 0 w 104"/>
                    <a:gd name="T9" fmla="*/ 52 h 59"/>
                    <a:gd name="T10" fmla="*/ 104 w 104"/>
                    <a:gd name="T11" fmla="*/ 0 h 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4" h="59">
                      <a:moveTo>
                        <a:pt x="104" y="0"/>
                      </a:moveTo>
                      <a:lnTo>
                        <a:pt x="87" y="33"/>
                      </a:lnTo>
                      <a:lnTo>
                        <a:pt x="34" y="52"/>
                      </a:lnTo>
                      <a:lnTo>
                        <a:pt x="0" y="59"/>
                      </a:lnTo>
                      <a:lnTo>
                        <a:pt x="0" y="52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4" name="Rectangle 111"/>
                <p:cNvSpPr>
                  <a:spLocks noChangeArrowheads="1"/>
                </p:cNvSpPr>
                <p:nvPr/>
              </p:nvSpPr>
              <p:spPr bwMode="auto">
                <a:xfrm>
                  <a:off x="2789" y="1987"/>
                  <a:ext cx="377" cy="32"/>
                </a:xfrm>
                <a:prstGeom prst="rect">
                  <a:avLst/>
                </a:prstGeom>
                <a:blipFill dpi="0" rotWithShape="0">
                  <a:blip r:embed="rId6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5" name="Rectangle 112"/>
                <p:cNvSpPr>
                  <a:spLocks noChangeArrowheads="1"/>
                </p:cNvSpPr>
                <p:nvPr/>
              </p:nvSpPr>
              <p:spPr bwMode="auto">
                <a:xfrm>
                  <a:off x="2790" y="1986"/>
                  <a:ext cx="376" cy="34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6" name="Oval 113"/>
                <p:cNvSpPr>
                  <a:spLocks noChangeArrowheads="1"/>
                </p:cNvSpPr>
                <p:nvPr/>
              </p:nvSpPr>
              <p:spPr bwMode="auto">
                <a:xfrm>
                  <a:off x="3108" y="2006"/>
                  <a:ext cx="41" cy="3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7" name="Oval 114"/>
                <p:cNvSpPr>
                  <a:spLocks noChangeArrowheads="1"/>
                </p:cNvSpPr>
                <p:nvPr/>
              </p:nvSpPr>
              <p:spPr bwMode="auto">
                <a:xfrm>
                  <a:off x="3108" y="2006"/>
                  <a:ext cx="41" cy="4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8" name="Oval 115"/>
                <p:cNvSpPr>
                  <a:spLocks noChangeArrowheads="1"/>
                </p:cNvSpPr>
                <p:nvPr/>
              </p:nvSpPr>
              <p:spPr bwMode="auto">
                <a:xfrm>
                  <a:off x="2807" y="2000"/>
                  <a:ext cx="40" cy="3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9" name="Oval 116"/>
                <p:cNvSpPr>
                  <a:spLocks noChangeArrowheads="1"/>
                </p:cNvSpPr>
                <p:nvPr/>
              </p:nvSpPr>
              <p:spPr bwMode="auto">
                <a:xfrm>
                  <a:off x="2807" y="1999"/>
                  <a:ext cx="40" cy="4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128" name="Group 117"/>
              <p:cNvGrpSpPr>
                <a:grpSpLocks/>
              </p:cNvGrpSpPr>
              <p:nvPr/>
            </p:nvGrpSpPr>
            <p:grpSpPr bwMode="auto">
              <a:xfrm>
                <a:off x="1050" y="1597"/>
                <a:ext cx="377" cy="449"/>
                <a:chOff x="1050" y="1597"/>
                <a:chExt cx="377" cy="449"/>
              </a:xfrm>
            </p:grpSpPr>
            <p:sp>
              <p:nvSpPr>
                <p:cNvPr id="130" name="Oval 118"/>
                <p:cNvSpPr>
                  <a:spLocks noChangeArrowheads="1"/>
                </p:cNvSpPr>
                <p:nvPr/>
              </p:nvSpPr>
              <p:spPr bwMode="auto">
                <a:xfrm>
                  <a:off x="1079" y="1688"/>
                  <a:ext cx="336" cy="35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1" name="Freeform 119"/>
                <p:cNvSpPr>
                  <a:spLocks/>
                </p:cNvSpPr>
                <p:nvPr/>
              </p:nvSpPr>
              <p:spPr bwMode="auto">
                <a:xfrm>
                  <a:off x="1079" y="1688"/>
                  <a:ext cx="331" cy="351"/>
                </a:xfrm>
                <a:custGeom>
                  <a:avLst/>
                  <a:gdLst>
                    <a:gd name="T0" fmla="*/ 12 w 331"/>
                    <a:gd name="T1" fmla="*/ 247 h 351"/>
                    <a:gd name="T2" fmla="*/ 12 w 331"/>
                    <a:gd name="T3" fmla="*/ 240 h 351"/>
                    <a:gd name="T4" fmla="*/ 6 w 331"/>
                    <a:gd name="T5" fmla="*/ 227 h 351"/>
                    <a:gd name="T6" fmla="*/ 0 w 331"/>
                    <a:gd name="T7" fmla="*/ 201 h 351"/>
                    <a:gd name="T8" fmla="*/ 0 w 331"/>
                    <a:gd name="T9" fmla="*/ 188 h 351"/>
                    <a:gd name="T10" fmla="*/ 0 w 331"/>
                    <a:gd name="T11" fmla="*/ 175 h 351"/>
                    <a:gd name="T12" fmla="*/ 6 w 331"/>
                    <a:gd name="T13" fmla="*/ 156 h 351"/>
                    <a:gd name="T14" fmla="*/ 6 w 331"/>
                    <a:gd name="T15" fmla="*/ 143 h 351"/>
                    <a:gd name="T16" fmla="*/ 12 w 331"/>
                    <a:gd name="T17" fmla="*/ 130 h 351"/>
                    <a:gd name="T18" fmla="*/ 18 w 331"/>
                    <a:gd name="T19" fmla="*/ 117 h 351"/>
                    <a:gd name="T20" fmla="*/ 23 w 331"/>
                    <a:gd name="T21" fmla="*/ 97 h 351"/>
                    <a:gd name="T22" fmla="*/ 41 w 331"/>
                    <a:gd name="T23" fmla="*/ 65 h 351"/>
                    <a:gd name="T24" fmla="*/ 58 w 331"/>
                    <a:gd name="T25" fmla="*/ 45 h 351"/>
                    <a:gd name="T26" fmla="*/ 87 w 331"/>
                    <a:gd name="T27" fmla="*/ 26 h 351"/>
                    <a:gd name="T28" fmla="*/ 105 w 331"/>
                    <a:gd name="T29" fmla="*/ 19 h 351"/>
                    <a:gd name="T30" fmla="*/ 116 w 331"/>
                    <a:gd name="T31" fmla="*/ 13 h 351"/>
                    <a:gd name="T32" fmla="*/ 134 w 331"/>
                    <a:gd name="T33" fmla="*/ 6 h 351"/>
                    <a:gd name="T34" fmla="*/ 139 w 331"/>
                    <a:gd name="T35" fmla="*/ 6 h 351"/>
                    <a:gd name="T36" fmla="*/ 163 w 331"/>
                    <a:gd name="T37" fmla="*/ 0 h 351"/>
                    <a:gd name="T38" fmla="*/ 180 w 331"/>
                    <a:gd name="T39" fmla="*/ 0 h 351"/>
                    <a:gd name="T40" fmla="*/ 192 w 331"/>
                    <a:gd name="T41" fmla="*/ 0 h 351"/>
                    <a:gd name="T42" fmla="*/ 209 w 331"/>
                    <a:gd name="T43" fmla="*/ 6 h 351"/>
                    <a:gd name="T44" fmla="*/ 226 w 331"/>
                    <a:gd name="T45" fmla="*/ 13 h 351"/>
                    <a:gd name="T46" fmla="*/ 232 w 331"/>
                    <a:gd name="T47" fmla="*/ 13 h 351"/>
                    <a:gd name="T48" fmla="*/ 249 w 331"/>
                    <a:gd name="T49" fmla="*/ 19 h 351"/>
                    <a:gd name="T50" fmla="*/ 273 w 331"/>
                    <a:gd name="T51" fmla="*/ 39 h 351"/>
                    <a:gd name="T52" fmla="*/ 290 w 331"/>
                    <a:gd name="T53" fmla="*/ 58 h 351"/>
                    <a:gd name="T54" fmla="*/ 313 w 331"/>
                    <a:gd name="T55" fmla="*/ 91 h 351"/>
                    <a:gd name="T56" fmla="*/ 319 w 331"/>
                    <a:gd name="T57" fmla="*/ 104 h 351"/>
                    <a:gd name="T58" fmla="*/ 325 w 331"/>
                    <a:gd name="T59" fmla="*/ 117 h 351"/>
                    <a:gd name="T60" fmla="*/ 325 w 331"/>
                    <a:gd name="T61" fmla="*/ 123 h 351"/>
                    <a:gd name="T62" fmla="*/ 331 w 331"/>
                    <a:gd name="T63" fmla="*/ 149 h 351"/>
                    <a:gd name="T64" fmla="*/ 331 w 331"/>
                    <a:gd name="T65" fmla="*/ 162 h 351"/>
                    <a:gd name="T66" fmla="*/ 331 w 331"/>
                    <a:gd name="T67" fmla="*/ 175 h 351"/>
                    <a:gd name="T68" fmla="*/ 325 w 331"/>
                    <a:gd name="T69" fmla="*/ 195 h 351"/>
                    <a:gd name="T70" fmla="*/ 325 w 331"/>
                    <a:gd name="T71" fmla="*/ 208 h 351"/>
                    <a:gd name="T72" fmla="*/ 319 w 331"/>
                    <a:gd name="T73" fmla="*/ 221 h 351"/>
                    <a:gd name="T74" fmla="*/ 313 w 331"/>
                    <a:gd name="T75" fmla="*/ 234 h 351"/>
                    <a:gd name="T76" fmla="*/ 307 w 331"/>
                    <a:gd name="T77" fmla="*/ 253 h 351"/>
                    <a:gd name="T78" fmla="*/ 290 w 331"/>
                    <a:gd name="T79" fmla="*/ 286 h 351"/>
                    <a:gd name="T80" fmla="*/ 273 w 331"/>
                    <a:gd name="T81" fmla="*/ 305 h 351"/>
                    <a:gd name="T82" fmla="*/ 244 w 331"/>
                    <a:gd name="T83" fmla="*/ 325 h 351"/>
                    <a:gd name="T84" fmla="*/ 226 w 331"/>
                    <a:gd name="T85" fmla="*/ 331 h 351"/>
                    <a:gd name="T86" fmla="*/ 215 w 331"/>
                    <a:gd name="T87" fmla="*/ 338 h 351"/>
                    <a:gd name="T88" fmla="*/ 197 w 331"/>
                    <a:gd name="T89" fmla="*/ 344 h 351"/>
                    <a:gd name="T90" fmla="*/ 192 w 331"/>
                    <a:gd name="T91" fmla="*/ 344 h 351"/>
                    <a:gd name="T92" fmla="*/ 168 w 331"/>
                    <a:gd name="T93" fmla="*/ 351 h 351"/>
                    <a:gd name="T94" fmla="*/ 151 w 331"/>
                    <a:gd name="T95" fmla="*/ 351 h 351"/>
                    <a:gd name="T96" fmla="*/ 139 w 331"/>
                    <a:gd name="T97" fmla="*/ 351 h 351"/>
                    <a:gd name="T98" fmla="*/ 122 w 331"/>
                    <a:gd name="T99" fmla="*/ 344 h 351"/>
                    <a:gd name="T100" fmla="*/ 110 w 331"/>
                    <a:gd name="T101" fmla="*/ 344 h 351"/>
                    <a:gd name="T102" fmla="*/ 99 w 331"/>
                    <a:gd name="T103" fmla="*/ 338 h 351"/>
                    <a:gd name="T104" fmla="*/ 81 w 331"/>
                    <a:gd name="T105" fmla="*/ 331 h 351"/>
                    <a:gd name="T106" fmla="*/ 52 w 331"/>
                    <a:gd name="T107" fmla="*/ 312 h 351"/>
                    <a:gd name="T108" fmla="*/ 35 w 331"/>
                    <a:gd name="T109" fmla="*/ 292 h 351"/>
                    <a:gd name="T110" fmla="*/ 18 w 331"/>
                    <a:gd name="T111" fmla="*/ 266 h 351"/>
                    <a:gd name="T112" fmla="*/ 12 w 331"/>
                    <a:gd name="T113" fmla="*/ 247 h 35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331" h="351">
                      <a:moveTo>
                        <a:pt x="12" y="247"/>
                      </a:moveTo>
                      <a:lnTo>
                        <a:pt x="12" y="240"/>
                      </a:lnTo>
                      <a:lnTo>
                        <a:pt x="6" y="227"/>
                      </a:lnTo>
                      <a:lnTo>
                        <a:pt x="0" y="201"/>
                      </a:lnTo>
                      <a:lnTo>
                        <a:pt x="0" y="188"/>
                      </a:lnTo>
                      <a:lnTo>
                        <a:pt x="0" y="175"/>
                      </a:lnTo>
                      <a:lnTo>
                        <a:pt x="6" y="156"/>
                      </a:lnTo>
                      <a:lnTo>
                        <a:pt x="6" y="143"/>
                      </a:lnTo>
                      <a:lnTo>
                        <a:pt x="12" y="130"/>
                      </a:lnTo>
                      <a:lnTo>
                        <a:pt x="18" y="117"/>
                      </a:lnTo>
                      <a:lnTo>
                        <a:pt x="23" y="97"/>
                      </a:lnTo>
                      <a:lnTo>
                        <a:pt x="41" y="65"/>
                      </a:lnTo>
                      <a:lnTo>
                        <a:pt x="58" y="45"/>
                      </a:lnTo>
                      <a:lnTo>
                        <a:pt x="87" y="26"/>
                      </a:lnTo>
                      <a:lnTo>
                        <a:pt x="105" y="19"/>
                      </a:lnTo>
                      <a:lnTo>
                        <a:pt x="116" y="13"/>
                      </a:lnTo>
                      <a:lnTo>
                        <a:pt x="134" y="6"/>
                      </a:lnTo>
                      <a:lnTo>
                        <a:pt x="139" y="6"/>
                      </a:lnTo>
                      <a:lnTo>
                        <a:pt x="163" y="0"/>
                      </a:lnTo>
                      <a:lnTo>
                        <a:pt x="180" y="0"/>
                      </a:lnTo>
                      <a:lnTo>
                        <a:pt x="192" y="0"/>
                      </a:lnTo>
                      <a:lnTo>
                        <a:pt x="209" y="6"/>
                      </a:lnTo>
                      <a:lnTo>
                        <a:pt x="226" y="13"/>
                      </a:lnTo>
                      <a:lnTo>
                        <a:pt x="232" y="13"/>
                      </a:lnTo>
                      <a:lnTo>
                        <a:pt x="249" y="19"/>
                      </a:lnTo>
                      <a:lnTo>
                        <a:pt x="273" y="39"/>
                      </a:lnTo>
                      <a:lnTo>
                        <a:pt x="290" y="58"/>
                      </a:lnTo>
                      <a:lnTo>
                        <a:pt x="313" y="91"/>
                      </a:lnTo>
                      <a:lnTo>
                        <a:pt x="319" y="104"/>
                      </a:lnTo>
                      <a:lnTo>
                        <a:pt x="325" y="117"/>
                      </a:lnTo>
                      <a:lnTo>
                        <a:pt x="325" y="123"/>
                      </a:lnTo>
                      <a:lnTo>
                        <a:pt x="331" y="149"/>
                      </a:lnTo>
                      <a:lnTo>
                        <a:pt x="331" y="162"/>
                      </a:lnTo>
                      <a:lnTo>
                        <a:pt x="331" y="175"/>
                      </a:lnTo>
                      <a:lnTo>
                        <a:pt x="325" y="195"/>
                      </a:lnTo>
                      <a:lnTo>
                        <a:pt x="325" y="208"/>
                      </a:lnTo>
                      <a:lnTo>
                        <a:pt x="319" y="221"/>
                      </a:lnTo>
                      <a:lnTo>
                        <a:pt x="313" y="234"/>
                      </a:lnTo>
                      <a:lnTo>
                        <a:pt x="307" y="253"/>
                      </a:lnTo>
                      <a:lnTo>
                        <a:pt x="290" y="286"/>
                      </a:lnTo>
                      <a:lnTo>
                        <a:pt x="273" y="305"/>
                      </a:lnTo>
                      <a:lnTo>
                        <a:pt x="244" y="325"/>
                      </a:lnTo>
                      <a:lnTo>
                        <a:pt x="226" y="331"/>
                      </a:lnTo>
                      <a:lnTo>
                        <a:pt x="215" y="338"/>
                      </a:lnTo>
                      <a:lnTo>
                        <a:pt x="197" y="344"/>
                      </a:lnTo>
                      <a:lnTo>
                        <a:pt x="192" y="344"/>
                      </a:lnTo>
                      <a:lnTo>
                        <a:pt x="168" y="351"/>
                      </a:lnTo>
                      <a:lnTo>
                        <a:pt x="151" y="351"/>
                      </a:lnTo>
                      <a:lnTo>
                        <a:pt x="139" y="351"/>
                      </a:lnTo>
                      <a:lnTo>
                        <a:pt x="122" y="344"/>
                      </a:lnTo>
                      <a:lnTo>
                        <a:pt x="110" y="344"/>
                      </a:lnTo>
                      <a:lnTo>
                        <a:pt x="99" y="338"/>
                      </a:lnTo>
                      <a:lnTo>
                        <a:pt x="81" y="331"/>
                      </a:lnTo>
                      <a:lnTo>
                        <a:pt x="52" y="312"/>
                      </a:lnTo>
                      <a:lnTo>
                        <a:pt x="35" y="292"/>
                      </a:lnTo>
                      <a:lnTo>
                        <a:pt x="18" y="266"/>
                      </a:lnTo>
                      <a:lnTo>
                        <a:pt x="12" y="2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Rectangle 120"/>
                <p:cNvSpPr>
                  <a:spLocks noChangeArrowheads="1"/>
                </p:cNvSpPr>
                <p:nvPr/>
              </p:nvSpPr>
              <p:spPr bwMode="auto">
                <a:xfrm>
                  <a:off x="1114" y="1616"/>
                  <a:ext cx="122" cy="1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3" name="Freeform 121"/>
                <p:cNvSpPr>
                  <a:spLocks/>
                </p:cNvSpPr>
                <p:nvPr/>
              </p:nvSpPr>
              <p:spPr bwMode="auto">
                <a:xfrm>
                  <a:off x="1102" y="1597"/>
                  <a:ext cx="145" cy="149"/>
                </a:xfrm>
                <a:custGeom>
                  <a:avLst/>
                  <a:gdLst>
                    <a:gd name="T0" fmla="*/ 105 w 145"/>
                    <a:gd name="T1" fmla="*/ 0 h 149"/>
                    <a:gd name="T2" fmla="*/ 145 w 145"/>
                    <a:gd name="T3" fmla="*/ 97 h 149"/>
                    <a:gd name="T4" fmla="*/ 35 w 145"/>
                    <a:gd name="T5" fmla="*/ 149 h 149"/>
                    <a:gd name="T6" fmla="*/ 0 w 145"/>
                    <a:gd name="T7" fmla="*/ 45 h 149"/>
                    <a:gd name="T8" fmla="*/ 105 w 145"/>
                    <a:gd name="T9" fmla="*/ 0 h 1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5" h="149">
                      <a:moveTo>
                        <a:pt x="105" y="0"/>
                      </a:moveTo>
                      <a:lnTo>
                        <a:pt x="145" y="97"/>
                      </a:lnTo>
                      <a:lnTo>
                        <a:pt x="35" y="149"/>
                      </a:lnTo>
                      <a:lnTo>
                        <a:pt x="0" y="45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" name="Freeform 122"/>
                <p:cNvSpPr>
                  <a:spLocks/>
                </p:cNvSpPr>
                <p:nvPr/>
              </p:nvSpPr>
              <p:spPr bwMode="auto">
                <a:xfrm>
                  <a:off x="1236" y="1707"/>
                  <a:ext cx="150" cy="241"/>
                </a:xfrm>
                <a:custGeom>
                  <a:avLst/>
                  <a:gdLst>
                    <a:gd name="T0" fmla="*/ 0 w 150"/>
                    <a:gd name="T1" fmla="*/ 13 h 241"/>
                    <a:gd name="T2" fmla="*/ 75 w 150"/>
                    <a:gd name="T3" fmla="*/ 72 h 241"/>
                    <a:gd name="T4" fmla="*/ 127 w 150"/>
                    <a:gd name="T5" fmla="*/ 176 h 241"/>
                    <a:gd name="T6" fmla="*/ 133 w 150"/>
                    <a:gd name="T7" fmla="*/ 241 h 241"/>
                    <a:gd name="T8" fmla="*/ 145 w 150"/>
                    <a:gd name="T9" fmla="*/ 228 h 241"/>
                    <a:gd name="T10" fmla="*/ 150 w 150"/>
                    <a:gd name="T11" fmla="*/ 163 h 241"/>
                    <a:gd name="T12" fmla="*/ 127 w 150"/>
                    <a:gd name="T13" fmla="*/ 78 h 241"/>
                    <a:gd name="T14" fmla="*/ 87 w 150"/>
                    <a:gd name="T15" fmla="*/ 20 h 241"/>
                    <a:gd name="T16" fmla="*/ 29 w 150"/>
                    <a:gd name="T17" fmla="*/ 0 h 241"/>
                    <a:gd name="T18" fmla="*/ 11 w 150"/>
                    <a:gd name="T19" fmla="*/ 20 h 241"/>
                    <a:gd name="T20" fmla="*/ 0 w 150"/>
                    <a:gd name="T21" fmla="*/ 13 h 24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50" h="241">
                      <a:moveTo>
                        <a:pt x="0" y="13"/>
                      </a:moveTo>
                      <a:lnTo>
                        <a:pt x="75" y="72"/>
                      </a:lnTo>
                      <a:lnTo>
                        <a:pt x="127" y="176"/>
                      </a:lnTo>
                      <a:lnTo>
                        <a:pt x="133" y="241"/>
                      </a:lnTo>
                      <a:lnTo>
                        <a:pt x="145" y="228"/>
                      </a:lnTo>
                      <a:lnTo>
                        <a:pt x="150" y="163"/>
                      </a:lnTo>
                      <a:lnTo>
                        <a:pt x="127" y="78"/>
                      </a:lnTo>
                      <a:lnTo>
                        <a:pt x="87" y="20"/>
                      </a:lnTo>
                      <a:lnTo>
                        <a:pt x="29" y="0"/>
                      </a:lnTo>
                      <a:lnTo>
                        <a:pt x="11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" name="Freeform 123"/>
                <p:cNvSpPr>
                  <a:spLocks/>
                </p:cNvSpPr>
                <p:nvPr/>
              </p:nvSpPr>
              <p:spPr bwMode="auto">
                <a:xfrm>
                  <a:off x="1236" y="1707"/>
                  <a:ext cx="150" cy="241"/>
                </a:xfrm>
                <a:custGeom>
                  <a:avLst/>
                  <a:gdLst>
                    <a:gd name="T0" fmla="*/ 0 w 150"/>
                    <a:gd name="T1" fmla="*/ 13 h 241"/>
                    <a:gd name="T2" fmla="*/ 75 w 150"/>
                    <a:gd name="T3" fmla="*/ 72 h 241"/>
                    <a:gd name="T4" fmla="*/ 127 w 150"/>
                    <a:gd name="T5" fmla="*/ 176 h 241"/>
                    <a:gd name="T6" fmla="*/ 133 w 150"/>
                    <a:gd name="T7" fmla="*/ 241 h 241"/>
                    <a:gd name="T8" fmla="*/ 145 w 150"/>
                    <a:gd name="T9" fmla="*/ 228 h 241"/>
                    <a:gd name="T10" fmla="*/ 150 w 150"/>
                    <a:gd name="T11" fmla="*/ 163 h 241"/>
                    <a:gd name="T12" fmla="*/ 127 w 150"/>
                    <a:gd name="T13" fmla="*/ 78 h 241"/>
                    <a:gd name="T14" fmla="*/ 87 w 150"/>
                    <a:gd name="T15" fmla="*/ 20 h 241"/>
                    <a:gd name="T16" fmla="*/ 29 w 150"/>
                    <a:gd name="T17" fmla="*/ 0 h 241"/>
                    <a:gd name="T18" fmla="*/ 11 w 150"/>
                    <a:gd name="T19" fmla="*/ 20 h 24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0" h="241">
                      <a:moveTo>
                        <a:pt x="0" y="13"/>
                      </a:moveTo>
                      <a:lnTo>
                        <a:pt x="75" y="72"/>
                      </a:lnTo>
                      <a:lnTo>
                        <a:pt x="127" y="176"/>
                      </a:lnTo>
                      <a:lnTo>
                        <a:pt x="133" y="241"/>
                      </a:lnTo>
                      <a:lnTo>
                        <a:pt x="145" y="228"/>
                      </a:lnTo>
                      <a:lnTo>
                        <a:pt x="150" y="163"/>
                      </a:lnTo>
                      <a:lnTo>
                        <a:pt x="127" y="78"/>
                      </a:lnTo>
                      <a:lnTo>
                        <a:pt x="87" y="20"/>
                      </a:lnTo>
                      <a:lnTo>
                        <a:pt x="29" y="0"/>
                      </a:lnTo>
                      <a:lnTo>
                        <a:pt x="11" y="2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" name="Oval 124"/>
                <p:cNvSpPr>
                  <a:spLocks noChangeArrowheads="1"/>
                </p:cNvSpPr>
                <p:nvPr/>
              </p:nvSpPr>
              <p:spPr bwMode="auto">
                <a:xfrm>
                  <a:off x="1097" y="1610"/>
                  <a:ext cx="116" cy="45"/>
                </a:xfrm>
                <a:prstGeom prst="ellipse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7" name="Freeform 125"/>
                <p:cNvSpPr>
                  <a:spLocks/>
                </p:cNvSpPr>
                <p:nvPr/>
              </p:nvSpPr>
              <p:spPr bwMode="auto">
                <a:xfrm>
                  <a:off x="1102" y="1597"/>
                  <a:ext cx="105" cy="58"/>
                </a:xfrm>
                <a:custGeom>
                  <a:avLst/>
                  <a:gdLst>
                    <a:gd name="T0" fmla="*/ 0 w 105"/>
                    <a:gd name="T1" fmla="*/ 52 h 58"/>
                    <a:gd name="T2" fmla="*/ 0 w 105"/>
                    <a:gd name="T3" fmla="*/ 52 h 58"/>
                    <a:gd name="T4" fmla="*/ 6 w 105"/>
                    <a:gd name="T5" fmla="*/ 39 h 58"/>
                    <a:gd name="T6" fmla="*/ 12 w 105"/>
                    <a:gd name="T7" fmla="*/ 32 h 58"/>
                    <a:gd name="T8" fmla="*/ 18 w 105"/>
                    <a:gd name="T9" fmla="*/ 26 h 58"/>
                    <a:gd name="T10" fmla="*/ 35 w 105"/>
                    <a:gd name="T11" fmla="*/ 19 h 58"/>
                    <a:gd name="T12" fmla="*/ 47 w 105"/>
                    <a:gd name="T13" fmla="*/ 13 h 58"/>
                    <a:gd name="T14" fmla="*/ 58 w 105"/>
                    <a:gd name="T15" fmla="*/ 6 h 58"/>
                    <a:gd name="T16" fmla="*/ 76 w 105"/>
                    <a:gd name="T17" fmla="*/ 0 h 58"/>
                    <a:gd name="T18" fmla="*/ 82 w 105"/>
                    <a:gd name="T19" fmla="*/ 0 h 58"/>
                    <a:gd name="T20" fmla="*/ 93 w 105"/>
                    <a:gd name="T21" fmla="*/ 0 h 58"/>
                    <a:gd name="T22" fmla="*/ 105 w 105"/>
                    <a:gd name="T23" fmla="*/ 6 h 58"/>
                    <a:gd name="T24" fmla="*/ 105 w 105"/>
                    <a:gd name="T25" fmla="*/ 6 h 58"/>
                    <a:gd name="T26" fmla="*/ 105 w 105"/>
                    <a:gd name="T27" fmla="*/ 13 h 58"/>
                    <a:gd name="T28" fmla="*/ 99 w 105"/>
                    <a:gd name="T29" fmla="*/ 19 h 58"/>
                    <a:gd name="T30" fmla="*/ 93 w 105"/>
                    <a:gd name="T31" fmla="*/ 26 h 58"/>
                    <a:gd name="T32" fmla="*/ 87 w 105"/>
                    <a:gd name="T33" fmla="*/ 32 h 58"/>
                    <a:gd name="T34" fmla="*/ 70 w 105"/>
                    <a:gd name="T35" fmla="*/ 45 h 58"/>
                    <a:gd name="T36" fmla="*/ 58 w 105"/>
                    <a:gd name="T37" fmla="*/ 45 h 58"/>
                    <a:gd name="T38" fmla="*/ 53 w 105"/>
                    <a:gd name="T39" fmla="*/ 52 h 58"/>
                    <a:gd name="T40" fmla="*/ 35 w 105"/>
                    <a:gd name="T41" fmla="*/ 58 h 58"/>
                    <a:gd name="T42" fmla="*/ 24 w 105"/>
                    <a:gd name="T43" fmla="*/ 58 h 58"/>
                    <a:gd name="T44" fmla="*/ 18 w 105"/>
                    <a:gd name="T45" fmla="*/ 58 h 58"/>
                    <a:gd name="T46" fmla="*/ 6 w 105"/>
                    <a:gd name="T47" fmla="*/ 58 h 58"/>
                    <a:gd name="T48" fmla="*/ 0 w 105"/>
                    <a:gd name="T49" fmla="*/ 52 h 5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05" h="58">
                      <a:moveTo>
                        <a:pt x="0" y="52"/>
                      </a:moveTo>
                      <a:lnTo>
                        <a:pt x="0" y="52"/>
                      </a:lnTo>
                      <a:lnTo>
                        <a:pt x="6" y="39"/>
                      </a:lnTo>
                      <a:lnTo>
                        <a:pt x="12" y="32"/>
                      </a:lnTo>
                      <a:lnTo>
                        <a:pt x="18" y="26"/>
                      </a:lnTo>
                      <a:lnTo>
                        <a:pt x="35" y="19"/>
                      </a:lnTo>
                      <a:lnTo>
                        <a:pt x="47" y="13"/>
                      </a:lnTo>
                      <a:lnTo>
                        <a:pt x="58" y="6"/>
                      </a:lnTo>
                      <a:lnTo>
                        <a:pt x="76" y="0"/>
                      </a:lnTo>
                      <a:lnTo>
                        <a:pt x="82" y="0"/>
                      </a:lnTo>
                      <a:lnTo>
                        <a:pt x="93" y="0"/>
                      </a:lnTo>
                      <a:lnTo>
                        <a:pt x="105" y="6"/>
                      </a:lnTo>
                      <a:lnTo>
                        <a:pt x="105" y="13"/>
                      </a:lnTo>
                      <a:lnTo>
                        <a:pt x="99" y="19"/>
                      </a:lnTo>
                      <a:lnTo>
                        <a:pt x="93" y="26"/>
                      </a:lnTo>
                      <a:lnTo>
                        <a:pt x="87" y="32"/>
                      </a:lnTo>
                      <a:lnTo>
                        <a:pt x="70" y="45"/>
                      </a:lnTo>
                      <a:lnTo>
                        <a:pt x="58" y="45"/>
                      </a:lnTo>
                      <a:lnTo>
                        <a:pt x="53" y="52"/>
                      </a:lnTo>
                      <a:lnTo>
                        <a:pt x="35" y="58"/>
                      </a:lnTo>
                      <a:lnTo>
                        <a:pt x="24" y="58"/>
                      </a:lnTo>
                      <a:lnTo>
                        <a:pt x="18" y="58"/>
                      </a:lnTo>
                      <a:lnTo>
                        <a:pt x="6" y="58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" name="Freeform 126"/>
                <p:cNvSpPr>
                  <a:spLocks/>
                </p:cNvSpPr>
                <p:nvPr/>
              </p:nvSpPr>
              <p:spPr bwMode="auto">
                <a:xfrm>
                  <a:off x="1137" y="1694"/>
                  <a:ext cx="110" cy="52"/>
                </a:xfrm>
                <a:custGeom>
                  <a:avLst/>
                  <a:gdLst>
                    <a:gd name="T0" fmla="*/ 0 w 110"/>
                    <a:gd name="T1" fmla="*/ 46 h 52"/>
                    <a:gd name="T2" fmla="*/ 29 w 110"/>
                    <a:gd name="T3" fmla="*/ 52 h 52"/>
                    <a:gd name="T4" fmla="*/ 81 w 110"/>
                    <a:gd name="T5" fmla="*/ 26 h 52"/>
                    <a:gd name="T6" fmla="*/ 110 w 110"/>
                    <a:gd name="T7" fmla="*/ 0 h 52"/>
                    <a:gd name="T8" fmla="*/ 105 w 110"/>
                    <a:gd name="T9" fmla="*/ 0 h 52"/>
                    <a:gd name="T10" fmla="*/ 0 w 110"/>
                    <a:gd name="T11" fmla="*/ 46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0" h="52">
                      <a:moveTo>
                        <a:pt x="0" y="46"/>
                      </a:moveTo>
                      <a:lnTo>
                        <a:pt x="29" y="52"/>
                      </a:lnTo>
                      <a:lnTo>
                        <a:pt x="81" y="26"/>
                      </a:lnTo>
                      <a:lnTo>
                        <a:pt x="110" y="0"/>
                      </a:lnTo>
                      <a:lnTo>
                        <a:pt x="105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" name="Rectangle 127"/>
                <p:cNvSpPr>
                  <a:spLocks noChangeArrowheads="1"/>
                </p:cNvSpPr>
                <p:nvPr/>
              </p:nvSpPr>
              <p:spPr bwMode="auto">
                <a:xfrm>
                  <a:off x="1050" y="1980"/>
                  <a:ext cx="377" cy="33"/>
                </a:xfrm>
                <a:prstGeom prst="rect">
                  <a:avLst/>
                </a:prstGeom>
                <a:blipFill dpi="0" rotWithShape="0">
                  <a:blip r:embed="rId6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0" name="Rectangle 128"/>
                <p:cNvSpPr>
                  <a:spLocks noChangeArrowheads="1"/>
                </p:cNvSpPr>
                <p:nvPr/>
              </p:nvSpPr>
              <p:spPr bwMode="auto">
                <a:xfrm>
                  <a:off x="1050" y="1980"/>
                  <a:ext cx="377" cy="33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1" name="Oval 129"/>
                <p:cNvSpPr>
                  <a:spLocks noChangeArrowheads="1"/>
                </p:cNvSpPr>
                <p:nvPr/>
              </p:nvSpPr>
              <p:spPr bwMode="auto">
                <a:xfrm>
                  <a:off x="1363" y="2006"/>
                  <a:ext cx="41" cy="3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2" name="Oval 130"/>
                <p:cNvSpPr>
                  <a:spLocks noChangeArrowheads="1"/>
                </p:cNvSpPr>
                <p:nvPr/>
              </p:nvSpPr>
              <p:spPr bwMode="auto">
                <a:xfrm>
                  <a:off x="1363" y="2006"/>
                  <a:ext cx="41" cy="4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3" name="Oval 131"/>
                <p:cNvSpPr>
                  <a:spLocks noChangeArrowheads="1"/>
                </p:cNvSpPr>
                <p:nvPr/>
              </p:nvSpPr>
              <p:spPr bwMode="auto">
                <a:xfrm>
                  <a:off x="1073" y="2006"/>
                  <a:ext cx="41" cy="3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4" name="Oval 132"/>
                <p:cNvSpPr>
                  <a:spLocks noChangeArrowheads="1"/>
                </p:cNvSpPr>
                <p:nvPr/>
              </p:nvSpPr>
              <p:spPr bwMode="auto">
                <a:xfrm>
                  <a:off x="1074" y="2006"/>
                  <a:ext cx="40" cy="40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129" name="Rectangle 133"/>
              <p:cNvSpPr>
                <a:spLocks noChangeArrowheads="1"/>
              </p:cNvSpPr>
              <p:nvPr/>
            </p:nvSpPr>
            <p:spPr bwMode="auto">
              <a:xfrm>
                <a:off x="2317" y="1834"/>
                <a:ext cx="116" cy="1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</p:grpSp>
      <p:sp>
        <p:nvSpPr>
          <p:cNvPr id="3" name="ZoneTexte 2"/>
          <p:cNvSpPr txBox="1"/>
          <p:nvPr/>
        </p:nvSpPr>
        <p:spPr>
          <a:xfrm>
            <a:off x="6977263" y="5052914"/>
            <a:ext cx="208903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</a:rPr>
              <a:t>interfrange </a:t>
            </a:r>
          </a:p>
          <a:p>
            <a:r>
              <a:rPr lang="fr-FR" b="1" smtClean="0">
                <a:solidFill>
                  <a:srgbClr val="FF0000"/>
                </a:solidFill>
              </a:rPr>
              <a:t>observé  </a:t>
            </a:r>
            <a:r>
              <a:rPr lang="fr-FR" b="1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fr-FR" b="1" smtClean="0">
                <a:solidFill>
                  <a:srgbClr val="FF0000"/>
                </a:solidFill>
              </a:rPr>
              <a:t>/b</a:t>
            </a:r>
          </a:p>
          <a:p>
            <a:endParaRPr lang="fr-FR" sz="1000" b="1" smtClean="0">
              <a:solidFill>
                <a:srgbClr val="FF0000"/>
              </a:solidFill>
            </a:endParaRPr>
          </a:p>
          <a:p>
            <a:r>
              <a:rPr lang="fr-FR" b="1" smtClean="0">
                <a:solidFill>
                  <a:srgbClr val="FF0000"/>
                </a:solidFill>
              </a:rPr>
              <a:t>interfrange </a:t>
            </a:r>
          </a:p>
          <a:p>
            <a:r>
              <a:rPr lang="fr-FR" b="1" smtClean="0">
                <a:solidFill>
                  <a:srgbClr val="FF0000"/>
                </a:solidFill>
              </a:rPr>
              <a:t>du lobe d’analyse</a:t>
            </a:r>
          </a:p>
          <a:p>
            <a:r>
              <a:rPr lang="fr-FR" b="1" smtClean="0">
                <a:solidFill>
                  <a:srgbClr val="FF0000"/>
                </a:solidFill>
              </a:rPr>
              <a:t> </a:t>
            </a:r>
            <a:r>
              <a:rPr lang="fr-FR" b="1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fr-FR" b="1" smtClean="0">
                <a:solidFill>
                  <a:srgbClr val="FF0000"/>
                </a:solidFill>
              </a:rPr>
              <a:t>/B</a:t>
            </a:r>
            <a:endParaRPr lang="fr-FR" b="1">
              <a:solidFill>
                <a:srgbClr val="FF0000"/>
              </a:solidFill>
            </a:endParaRPr>
          </a:p>
          <a:p>
            <a:endParaRPr lang="fr-FR" b="1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 bwMode="auto">
          <a:xfrm>
            <a:off x="7536046" y="3262244"/>
            <a:ext cx="258686" cy="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717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50825" y="474663"/>
            <a:ext cx="7794419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>
                <a:latin typeface="Comic Sans MS" pitchFamily="66" charset="0"/>
              </a:rPr>
              <a:t>Michelson étendu : la configuration désormais usuelle</a:t>
            </a:r>
          </a:p>
        </p:txBody>
      </p:sp>
      <p:pic>
        <p:nvPicPr>
          <p:cNvPr id="114691" name="Picture 1031" descr="D:\0_0_0_ UEL_AA\0_0_1_general_purpose\documents_icono\instrumentation\alma_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4657725"/>
            <a:ext cx="2770188" cy="18827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1032" descr="D:\0_0_0_ UEL_AA\0_0_1_general_purpose\documents_icono\instrumentation\GI2T8nei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1379538"/>
            <a:ext cx="2552700" cy="139858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3" name="Picture 1033" descr="D:\0_0_0_ UEL_AA\0_0_1_general_purpose\documents_icono\instrumentation\keck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1138238"/>
            <a:ext cx="3595688" cy="12414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4" name="Picture 1035" descr="D:\0_0_0_ UEL_AA\0_0_1_general_purpose\documents_icono\instrumentation\vlt-sunset_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025900"/>
            <a:ext cx="3175000" cy="24749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5" name="Picture 1036" descr="D:\0_0_0_ UEL_AA\0_0_1_general_purpose\documents_icono\instrumentation\vlt_vers_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530600"/>
            <a:ext cx="2789237" cy="23844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6" name="Picture 1034" descr="D:\0_0_0_ UEL_AA\0_0_1_general_purpose\documents_icono\instrumentation\vla2_nra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2460625"/>
            <a:ext cx="2960688" cy="21066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7" name="Picture 1037" descr="D:\0_0_0_prep IRAP\cabane_nice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049338"/>
            <a:ext cx="2187575" cy="13335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6150" y="625475"/>
            <a:ext cx="7339013" cy="711200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000" smtClean="0">
                <a:solidFill>
                  <a:schemeClr val="tx1"/>
                </a:solidFill>
              </a:rPr>
              <a:t>en résumé : on a vu comment éviter une  limitation technique  la dimension du collecteur</a:t>
            </a:r>
            <a:endParaRPr lang="fr-FR" altLang="fr-FR" sz="1800" smtClean="0"/>
          </a:p>
        </p:txBody>
      </p:sp>
      <p:grpSp>
        <p:nvGrpSpPr>
          <p:cNvPr id="2" name="Groupe 1"/>
          <p:cNvGrpSpPr/>
          <p:nvPr/>
        </p:nvGrpSpPr>
        <p:grpSpPr>
          <a:xfrm>
            <a:off x="784225" y="4464050"/>
            <a:ext cx="8185150" cy="1422400"/>
            <a:chOff x="784225" y="4464050"/>
            <a:chExt cx="8185150" cy="1422400"/>
          </a:xfrm>
        </p:grpSpPr>
        <p:sp>
          <p:nvSpPr>
            <p:cNvPr id="61444" name="Rectangle 5"/>
            <p:cNvSpPr>
              <a:spLocks noChangeArrowheads="1"/>
            </p:cNvSpPr>
            <p:nvPr/>
          </p:nvSpPr>
          <p:spPr bwMode="auto">
            <a:xfrm>
              <a:off x="784225" y="4464050"/>
              <a:ext cx="8185150" cy="142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1445" name="Text Box 6"/>
            <p:cNvSpPr txBox="1">
              <a:spLocks noChangeArrowheads="1"/>
            </p:cNvSpPr>
            <p:nvPr/>
          </p:nvSpPr>
          <p:spPr bwMode="auto">
            <a:xfrm>
              <a:off x="1050925" y="4719638"/>
              <a:ext cx="6781800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attention : on ne fait plus d'imagerie classique (directe)</a:t>
              </a:r>
            </a:p>
            <a:p>
              <a:endParaRPr lang="fr-FR" altLang="fr-FR" sz="2000"/>
            </a:p>
            <a:p>
              <a:r>
                <a:rPr lang="fr-FR" altLang="fr-FR" sz="2000">
                  <a:solidFill>
                    <a:schemeClr val="accent2"/>
                  </a:solidFill>
                </a:rPr>
                <a:t>on tend vers</a:t>
              </a:r>
              <a:r>
                <a:rPr lang="fr-FR" altLang="fr-FR" sz="2000"/>
                <a:t> l'imagerie interférométrique (indirecte)</a:t>
              </a:r>
            </a:p>
          </p:txBody>
        </p:sp>
        <p:grpSp>
          <p:nvGrpSpPr>
            <p:cNvPr id="61446" name="Group 7"/>
            <p:cNvGrpSpPr>
              <a:grpSpLocks/>
            </p:cNvGrpSpPr>
            <p:nvPr/>
          </p:nvGrpSpPr>
          <p:grpSpPr bwMode="auto">
            <a:xfrm>
              <a:off x="7910513" y="5089525"/>
              <a:ext cx="763587" cy="792163"/>
              <a:chOff x="4718" y="3703"/>
              <a:chExt cx="481" cy="499"/>
            </a:xfrm>
          </p:grpSpPr>
          <p:sp>
            <p:nvSpPr>
              <p:cNvPr id="61469" name="AutoShape 8"/>
              <p:cNvSpPr>
                <a:spLocks noChangeArrowheads="1"/>
              </p:cNvSpPr>
              <p:nvPr/>
            </p:nvSpPr>
            <p:spPr bwMode="auto">
              <a:xfrm>
                <a:off x="4718" y="3726"/>
                <a:ext cx="481" cy="474"/>
              </a:xfrm>
              <a:prstGeom prst="roundRect">
                <a:avLst>
                  <a:gd name="adj" fmla="val 5644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0" name="AutoShape 9"/>
              <p:cNvSpPr>
                <a:spLocks noChangeArrowheads="1"/>
              </p:cNvSpPr>
              <p:nvPr/>
            </p:nvSpPr>
            <p:spPr bwMode="auto">
              <a:xfrm>
                <a:off x="4718" y="3726"/>
                <a:ext cx="481" cy="473"/>
              </a:xfrm>
              <a:prstGeom prst="roundRect">
                <a:avLst>
                  <a:gd name="adj" fmla="val 7032"/>
                </a:avLst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1" name="Rectangle 10"/>
              <p:cNvSpPr>
                <a:spLocks noChangeArrowheads="1"/>
              </p:cNvSpPr>
              <p:nvPr/>
            </p:nvSpPr>
            <p:spPr bwMode="auto">
              <a:xfrm>
                <a:off x="5149" y="4133"/>
                <a:ext cx="23" cy="4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2" name="Rectangle 11"/>
              <p:cNvSpPr>
                <a:spLocks noChangeArrowheads="1"/>
              </p:cNvSpPr>
              <p:nvPr/>
            </p:nvSpPr>
            <p:spPr bwMode="auto">
              <a:xfrm>
                <a:off x="5149" y="4133"/>
                <a:ext cx="23" cy="44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3" name="Oval 12"/>
              <p:cNvSpPr>
                <a:spLocks noChangeArrowheads="1"/>
              </p:cNvSpPr>
              <p:nvPr/>
            </p:nvSpPr>
            <p:spPr bwMode="auto">
              <a:xfrm>
                <a:off x="4896" y="3901"/>
                <a:ext cx="132" cy="1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4" name="Oval 13"/>
              <p:cNvSpPr>
                <a:spLocks noChangeArrowheads="1"/>
              </p:cNvSpPr>
              <p:nvPr/>
            </p:nvSpPr>
            <p:spPr bwMode="auto">
              <a:xfrm>
                <a:off x="4897" y="3902"/>
                <a:ext cx="131" cy="122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5" name="Rectangle 14"/>
              <p:cNvSpPr>
                <a:spLocks noChangeArrowheads="1"/>
              </p:cNvSpPr>
              <p:nvPr/>
            </p:nvSpPr>
            <p:spPr bwMode="auto">
              <a:xfrm>
                <a:off x="4826" y="3726"/>
                <a:ext cx="257" cy="1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6" name="Rectangle 15"/>
              <p:cNvSpPr>
                <a:spLocks noChangeArrowheads="1"/>
              </p:cNvSpPr>
              <p:nvPr/>
            </p:nvSpPr>
            <p:spPr bwMode="auto">
              <a:xfrm>
                <a:off x="4827" y="3726"/>
                <a:ext cx="256" cy="141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7" name="Rectangle 16"/>
              <p:cNvSpPr>
                <a:spLocks noChangeArrowheads="1"/>
              </p:cNvSpPr>
              <p:nvPr/>
            </p:nvSpPr>
            <p:spPr bwMode="auto">
              <a:xfrm>
                <a:off x="4951" y="3961"/>
                <a:ext cx="27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8" name="Rectangle 17"/>
              <p:cNvSpPr>
                <a:spLocks noChangeArrowheads="1"/>
              </p:cNvSpPr>
              <p:nvPr/>
            </p:nvSpPr>
            <p:spPr bwMode="auto">
              <a:xfrm>
                <a:off x="4951" y="3961"/>
                <a:ext cx="27" cy="15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79" name="Rectangle 18"/>
              <p:cNvSpPr>
                <a:spLocks noChangeArrowheads="1"/>
              </p:cNvSpPr>
              <p:nvPr/>
            </p:nvSpPr>
            <p:spPr bwMode="auto">
              <a:xfrm>
                <a:off x="4953" y="3918"/>
                <a:ext cx="27" cy="11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80" name="Rectangle 19"/>
              <p:cNvSpPr>
                <a:spLocks noChangeArrowheads="1"/>
              </p:cNvSpPr>
              <p:nvPr/>
            </p:nvSpPr>
            <p:spPr bwMode="auto">
              <a:xfrm>
                <a:off x="4825" y="3728"/>
                <a:ext cx="318" cy="145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81" name="Rectangle 20"/>
              <p:cNvSpPr>
                <a:spLocks noChangeArrowheads="1"/>
              </p:cNvSpPr>
              <p:nvPr/>
            </p:nvSpPr>
            <p:spPr bwMode="auto">
              <a:xfrm>
                <a:off x="4869" y="3745"/>
                <a:ext cx="35" cy="10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82" name="Rectangle 21"/>
              <p:cNvSpPr>
                <a:spLocks noChangeArrowheads="1"/>
              </p:cNvSpPr>
              <p:nvPr/>
            </p:nvSpPr>
            <p:spPr bwMode="auto">
              <a:xfrm>
                <a:off x="4869" y="3745"/>
                <a:ext cx="35" cy="10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83" name="Rectangle 22"/>
              <p:cNvSpPr>
                <a:spLocks noChangeArrowheads="1"/>
              </p:cNvSpPr>
              <p:nvPr/>
            </p:nvSpPr>
            <p:spPr bwMode="auto">
              <a:xfrm>
                <a:off x="4774" y="4109"/>
                <a:ext cx="361" cy="93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84" name="Rectangle 23"/>
              <p:cNvSpPr>
                <a:spLocks noChangeArrowheads="1"/>
              </p:cNvSpPr>
              <p:nvPr/>
            </p:nvSpPr>
            <p:spPr bwMode="auto">
              <a:xfrm>
                <a:off x="4805" y="3728"/>
                <a:ext cx="16" cy="18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85" name="Rectangle 24"/>
              <p:cNvSpPr>
                <a:spLocks noChangeArrowheads="1"/>
              </p:cNvSpPr>
              <p:nvPr/>
            </p:nvSpPr>
            <p:spPr bwMode="auto">
              <a:xfrm>
                <a:off x="4807" y="3703"/>
                <a:ext cx="16" cy="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grpSp>
          <p:nvGrpSpPr>
            <p:cNvPr id="61447" name="Group 25"/>
            <p:cNvGrpSpPr>
              <a:grpSpLocks/>
            </p:cNvGrpSpPr>
            <p:nvPr/>
          </p:nvGrpSpPr>
          <p:grpSpPr bwMode="auto">
            <a:xfrm>
              <a:off x="7839075" y="4535488"/>
              <a:ext cx="868363" cy="468312"/>
              <a:chOff x="4436" y="2937"/>
              <a:chExt cx="547" cy="295"/>
            </a:xfrm>
          </p:grpSpPr>
          <p:sp>
            <p:nvSpPr>
              <p:cNvPr id="61459" name="Oval 26"/>
              <p:cNvSpPr>
                <a:spLocks noChangeArrowheads="1"/>
              </p:cNvSpPr>
              <p:nvPr/>
            </p:nvSpPr>
            <p:spPr bwMode="auto">
              <a:xfrm>
                <a:off x="4477" y="2997"/>
                <a:ext cx="470" cy="161"/>
              </a:xfrm>
              <a:prstGeom prst="ellipse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1460" name="Freeform 27"/>
              <p:cNvSpPr>
                <a:spLocks/>
              </p:cNvSpPr>
              <p:nvPr/>
            </p:nvSpPr>
            <p:spPr bwMode="auto">
              <a:xfrm>
                <a:off x="4436" y="2937"/>
                <a:ext cx="547" cy="255"/>
              </a:xfrm>
              <a:custGeom>
                <a:avLst/>
                <a:gdLst>
                  <a:gd name="T0" fmla="*/ 50 w 547"/>
                  <a:gd name="T1" fmla="*/ 132 h 255"/>
                  <a:gd name="T2" fmla="*/ 170 w 547"/>
                  <a:gd name="T3" fmla="*/ 63 h 255"/>
                  <a:gd name="T4" fmla="*/ 318 w 547"/>
                  <a:gd name="T5" fmla="*/ 39 h 255"/>
                  <a:gd name="T6" fmla="*/ 448 w 547"/>
                  <a:gd name="T7" fmla="*/ 98 h 255"/>
                  <a:gd name="T8" fmla="*/ 524 w 547"/>
                  <a:gd name="T9" fmla="*/ 147 h 255"/>
                  <a:gd name="T10" fmla="*/ 461 w 547"/>
                  <a:gd name="T11" fmla="*/ 54 h 255"/>
                  <a:gd name="T12" fmla="*/ 309 w 547"/>
                  <a:gd name="T13" fmla="*/ 0 h 255"/>
                  <a:gd name="T14" fmla="*/ 153 w 547"/>
                  <a:gd name="T15" fmla="*/ 19 h 255"/>
                  <a:gd name="T16" fmla="*/ 36 w 547"/>
                  <a:gd name="T17" fmla="*/ 157 h 255"/>
                  <a:gd name="T18" fmla="*/ 0 w 547"/>
                  <a:gd name="T19" fmla="*/ 171 h 255"/>
                  <a:gd name="T20" fmla="*/ 215 w 547"/>
                  <a:gd name="T21" fmla="*/ 255 h 255"/>
                  <a:gd name="T22" fmla="*/ 399 w 547"/>
                  <a:gd name="T23" fmla="*/ 235 h 255"/>
                  <a:gd name="T24" fmla="*/ 493 w 547"/>
                  <a:gd name="T25" fmla="*/ 147 h 255"/>
                  <a:gd name="T26" fmla="*/ 547 w 547"/>
                  <a:gd name="T27" fmla="*/ 137 h 2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47" h="255">
                    <a:moveTo>
                      <a:pt x="50" y="132"/>
                    </a:moveTo>
                    <a:lnTo>
                      <a:pt x="170" y="63"/>
                    </a:lnTo>
                    <a:lnTo>
                      <a:pt x="318" y="39"/>
                    </a:lnTo>
                    <a:lnTo>
                      <a:pt x="448" y="98"/>
                    </a:lnTo>
                    <a:lnTo>
                      <a:pt x="524" y="147"/>
                    </a:lnTo>
                    <a:lnTo>
                      <a:pt x="461" y="54"/>
                    </a:lnTo>
                    <a:lnTo>
                      <a:pt x="309" y="0"/>
                    </a:lnTo>
                    <a:lnTo>
                      <a:pt x="153" y="19"/>
                    </a:lnTo>
                    <a:lnTo>
                      <a:pt x="36" y="157"/>
                    </a:lnTo>
                    <a:lnTo>
                      <a:pt x="0" y="171"/>
                    </a:lnTo>
                    <a:lnTo>
                      <a:pt x="215" y="255"/>
                    </a:lnTo>
                    <a:lnTo>
                      <a:pt x="399" y="235"/>
                    </a:lnTo>
                    <a:lnTo>
                      <a:pt x="493" y="147"/>
                    </a:lnTo>
                    <a:lnTo>
                      <a:pt x="547" y="137"/>
                    </a:lnTo>
                  </a:path>
                </a:pathLst>
              </a:custGeom>
              <a:solidFill>
                <a:srgbClr val="CCFFFF"/>
              </a:solidFill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1461" name="Group 28"/>
              <p:cNvGrpSpPr>
                <a:grpSpLocks/>
              </p:cNvGrpSpPr>
              <p:nvPr/>
            </p:nvGrpSpPr>
            <p:grpSpPr bwMode="auto">
              <a:xfrm>
                <a:off x="4499" y="2986"/>
                <a:ext cx="434" cy="246"/>
                <a:chOff x="4499" y="2986"/>
                <a:chExt cx="434" cy="246"/>
              </a:xfrm>
            </p:grpSpPr>
            <p:sp>
              <p:nvSpPr>
                <p:cNvPr id="61462" name="Oval 29"/>
                <p:cNvSpPr>
                  <a:spLocks noChangeArrowheads="1"/>
                </p:cNvSpPr>
                <p:nvPr/>
              </p:nvSpPr>
              <p:spPr bwMode="auto">
                <a:xfrm>
                  <a:off x="4602" y="2987"/>
                  <a:ext cx="193" cy="191"/>
                </a:xfrm>
                <a:prstGeom prst="ellips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1463" name="Freeform 30"/>
                <p:cNvSpPr>
                  <a:spLocks/>
                </p:cNvSpPr>
                <p:nvPr/>
              </p:nvSpPr>
              <p:spPr bwMode="auto">
                <a:xfrm>
                  <a:off x="4499" y="3149"/>
                  <a:ext cx="434" cy="83"/>
                </a:xfrm>
                <a:custGeom>
                  <a:avLst/>
                  <a:gdLst>
                    <a:gd name="T0" fmla="*/ 0 w 434"/>
                    <a:gd name="T1" fmla="*/ 0 h 83"/>
                    <a:gd name="T2" fmla="*/ 72 w 434"/>
                    <a:gd name="T3" fmla="*/ 34 h 83"/>
                    <a:gd name="T4" fmla="*/ 184 w 434"/>
                    <a:gd name="T5" fmla="*/ 83 h 83"/>
                    <a:gd name="T6" fmla="*/ 331 w 434"/>
                    <a:gd name="T7" fmla="*/ 83 h 83"/>
                    <a:gd name="T8" fmla="*/ 434 w 434"/>
                    <a:gd name="T9" fmla="*/ 0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4" h="83">
                      <a:moveTo>
                        <a:pt x="0" y="0"/>
                      </a:moveTo>
                      <a:lnTo>
                        <a:pt x="72" y="34"/>
                      </a:lnTo>
                      <a:lnTo>
                        <a:pt x="184" y="83"/>
                      </a:lnTo>
                      <a:lnTo>
                        <a:pt x="331" y="83"/>
                      </a:lnTo>
                      <a:lnTo>
                        <a:pt x="434" y="0"/>
                      </a:lnTo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464" name="Oval 31"/>
                <p:cNvSpPr>
                  <a:spLocks noChangeArrowheads="1"/>
                </p:cNvSpPr>
                <p:nvPr/>
              </p:nvSpPr>
              <p:spPr bwMode="auto">
                <a:xfrm>
                  <a:off x="4602" y="2986"/>
                  <a:ext cx="193" cy="193"/>
                </a:xfrm>
                <a:prstGeom prst="ellipse">
                  <a:avLst/>
                </a:prstGeom>
                <a:solidFill>
                  <a:srgbClr val="3399FF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1465" name="Oval 32"/>
                <p:cNvSpPr>
                  <a:spLocks noChangeArrowheads="1"/>
                </p:cNvSpPr>
                <p:nvPr/>
              </p:nvSpPr>
              <p:spPr bwMode="auto">
                <a:xfrm>
                  <a:off x="4651" y="3046"/>
                  <a:ext cx="81" cy="73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1466" name="Oval 33"/>
                <p:cNvSpPr>
                  <a:spLocks noChangeArrowheads="1"/>
                </p:cNvSpPr>
                <p:nvPr/>
              </p:nvSpPr>
              <p:spPr bwMode="auto">
                <a:xfrm>
                  <a:off x="4651" y="3045"/>
                  <a:ext cx="81" cy="75"/>
                </a:xfrm>
                <a:prstGeom prst="ellipse">
                  <a:avLst/>
                </a:prstGeom>
                <a:solidFill>
                  <a:schemeClr val="tx2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1467" name="Freeform 34"/>
                <p:cNvSpPr>
                  <a:spLocks/>
                </p:cNvSpPr>
                <p:nvPr/>
              </p:nvSpPr>
              <p:spPr bwMode="auto">
                <a:xfrm>
                  <a:off x="4633" y="3011"/>
                  <a:ext cx="36" cy="64"/>
                </a:xfrm>
                <a:custGeom>
                  <a:avLst/>
                  <a:gdLst>
                    <a:gd name="T0" fmla="*/ 32 w 36"/>
                    <a:gd name="T1" fmla="*/ 0 h 64"/>
                    <a:gd name="T2" fmla="*/ 5 w 36"/>
                    <a:gd name="T3" fmla="*/ 35 h 64"/>
                    <a:gd name="T4" fmla="*/ 0 w 36"/>
                    <a:gd name="T5" fmla="*/ 64 h 64"/>
                    <a:gd name="T6" fmla="*/ 23 w 36"/>
                    <a:gd name="T7" fmla="*/ 64 h 64"/>
                    <a:gd name="T8" fmla="*/ 23 w 36"/>
                    <a:gd name="T9" fmla="*/ 40 h 64"/>
                    <a:gd name="T10" fmla="*/ 36 w 36"/>
                    <a:gd name="T11" fmla="*/ 15 h 64"/>
                    <a:gd name="T12" fmla="*/ 23 w 36"/>
                    <a:gd name="T13" fmla="*/ 10 h 64"/>
                    <a:gd name="T14" fmla="*/ 32 w 36"/>
                    <a:gd name="T15" fmla="*/ 0 h 6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" h="64">
                      <a:moveTo>
                        <a:pt x="32" y="0"/>
                      </a:moveTo>
                      <a:lnTo>
                        <a:pt x="5" y="35"/>
                      </a:lnTo>
                      <a:lnTo>
                        <a:pt x="0" y="64"/>
                      </a:lnTo>
                      <a:lnTo>
                        <a:pt x="23" y="64"/>
                      </a:lnTo>
                      <a:lnTo>
                        <a:pt x="23" y="40"/>
                      </a:lnTo>
                      <a:lnTo>
                        <a:pt x="36" y="15"/>
                      </a:lnTo>
                      <a:lnTo>
                        <a:pt x="23" y="1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468" name="Freeform 35"/>
                <p:cNvSpPr>
                  <a:spLocks/>
                </p:cNvSpPr>
                <p:nvPr/>
              </p:nvSpPr>
              <p:spPr bwMode="auto">
                <a:xfrm>
                  <a:off x="4638" y="3016"/>
                  <a:ext cx="36" cy="64"/>
                </a:xfrm>
                <a:custGeom>
                  <a:avLst/>
                  <a:gdLst>
                    <a:gd name="T0" fmla="*/ 31 w 36"/>
                    <a:gd name="T1" fmla="*/ 0 h 64"/>
                    <a:gd name="T2" fmla="*/ 4 w 36"/>
                    <a:gd name="T3" fmla="*/ 35 h 64"/>
                    <a:gd name="T4" fmla="*/ 0 w 36"/>
                    <a:gd name="T5" fmla="*/ 64 h 64"/>
                    <a:gd name="T6" fmla="*/ 22 w 36"/>
                    <a:gd name="T7" fmla="*/ 64 h 64"/>
                    <a:gd name="T8" fmla="*/ 22 w 36"/>
                    <a:gd name="T9" fmla="*/ 39 h 64"/>
                    <a:gd name="T10" fmla="*/ 36 w 36"/>
                    <a:gd name="T11" fmla="*/ 15 h 64"/>
                    <a:gd name="T12" fmla="*/ 22 w 36"/>
                    <a:gd name="T13" fmla="*/ 10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64">
                      <a:moveTo>
                        <a:pt x="31" y="0"/>
                      </a:moveTo>
                      <a:lnTo>
                        <a:pt x="4" y="35"/>
                      </a:lnTo>
                      <a:lnTo>
                        <a:pt x="0" y="64"/>
                      </a:lnTo>
                      <a:lnTo>
                        <a:pt x="22" y="64"/>
                      </a:lnTo>
                      <a:lnTo>
                        <a:pt x="22" y="39"/>
                      </a:lnTo>
                      <a:lnTo>
                        <a:pt x="36" y="15"/>
                      </a:lnTo>
                      <a:lnTo>
                        <a:pt x="22" y="10"/>
                      </a:lnTo>
                    </a:path>
                  </a:pathLst>
                </a:custGeom>
                <a:noFill/>
                <a:ln w="14288">
                  <a:solidFill>
                    <a:srgbClr val="EFEFE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3" name="Groupe 2"/>
          <p:cNvGrpSpPr/>
          <p:nvPr/>
        </p:nvGrpSpPr>
        <p:grpSpPr>
          <a:xfrm>
            <a:off x="338138" y="1444625"/>
            <a:ext cx="8675687" cy="2678113"/>
            <a:chOff x="338138" y="1444625"/>
            <a:chExt cx="8675687" cy="2678113"/>
          </a:xfrm>
        </p:grpSpPr>
        <p:sp>
          <p:nvSpPr>
            <p:cNvPr id="167939" name="Rectangle 3"/>
            <p:cNvSpPr>
              <a:spLocks noChangeArrowheads="1"/>
            </p:cNvSpPr>
            <p:nvPr/>
          </p:nvSpPr>
          <p:spPr bwMode="auto">
            <a:xfrm>
              <a:off x="338138" y="1444625"/>
              <a:ext cx="8675687" cy="839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0242" tIns="24097" rIns="60242" bIns="24097">
              <a:spAutoFit/>
            </a:bodyPr>
            <a:lstStyle>
              <a:lvl1pPr marL="3810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1104900" indent="-5334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600200" indent="-4572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20955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667000" indent="-381000" defTabSz="152400"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31242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35814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40386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4495800" indent="-381000" defTabSz="152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58000"/>
                </a:lnSpc>
                <a:spcBef>
                  <a:spcPct val="43000"/>
                </a:spcBef>
              </a:pPr>
              <a:endParaRPr lang="fr-FR" altLang="fr-FR" sz="2000"/>
            </a:p>
            <a:p>
              <a:pPr>
                <a:lnSpc>
                  <a:spcPct val="58000"/>
                </a:lnSpc>
                <a:spcBef>
                  <a:spcPct val="43000"/>
                </a:spcBef>
              </a:pPr>
              <a:r>
                <a:rPr lang="fr-FR" altLang="fr-FR" sz="2000"/>
                <a:t>on a utilisé   l'Interférométrie et la Synthèse d'Ouverture</a:t>
              </a:r>
            </a:p>
            <a:p>
              <a:pPr>
                <a:lnSpc>
                  <a:spcPct val="58000"/>
                </a:lnSpc>
                <a:spcBef>
                  <a:spcPct val="43000"/>
                </a:spcBef>
              </a:pPr>
              <a:endParaRPr lang="fr-FR" altLang="fr-FR" sz="2000"/>
            </a:p>
          </p:txBody>
        </p:sp>
        <p:grpSp>
          <p:nvGrpSpPr>
            <p:cNvPr id="167972" name="Group 36"/>
            <p:cNvGrpSpPr>
              <a:grpSpLocks/>
            </p:cNvGrpSpPr>
            <p:nvPr/>
          </p:nvGrpSpPr>
          <p:grpSpPr bwMode="auto">
            <a:xfrm>
              <a:off x="881063" y="2033588"/>
              <a:ext cx="7456487" cy="2089150"/>
              <a:chOff x="464" y="1636"/>
              <a:chExt cx="4697" cy="1316"/>
            </a:xfrm>
          </p:grpSpPr>
          <p:grpSp>
            <p:nvGrpSpPr>
              <p:cNvPr id="61450" name="Group 37"/>
              <p:cNvGrpSpPr>
                <a:grpSpLocks/>
              </p:cNvGrpSpPr>
              <p:nvPr/>
            </p:nvGrpSpPr>
            <p:grpSpPr bwMode="auto">
              <a:xfrm>
                <a:off x="2742" y="1636"/>
                <a:ext cx="2261" cy="504"/>
                <a:chOff x="1982" y="1518"/>
                <a:chExt cx="2901" cy="647"/>
              </a:xfrm>
            </p:grpSpPr>
            <p:sp>
              <p:nvSpPr>
                <p:cNvPr id="61452" name="Oval 38"/>
                <p:cNvSpPr>
                  <a:spLocks noChangeArrowheads="1"/>
                </p:cNvSpPr>
                <p:nvPr/>
              </p:nvSpPr>
              <p:spPr bwMode="auto">
                <a:xfrm>
                  <a:off x="1992" y="1518"/>
                  <a:ext cx="2891" cy="318"/>
                </a:xfrm>
                <a:prstGeom prst="ellipse">
                  <a:avLst/>
                </a:prstGeom>
                <a:solidFill>
                  <a:srgbClr val="FFFFCC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1453" name="Oval 39"/>
                <p:cNvSpPr>
                  <a:spLocks noChangeArrowheads="1"/>
                </p:cNvSpPr>
                <p:nvPr/>
              </p:nvSpPr>
              <p:spPr bwMode="auto">
                <a:xfrm>
                  <a:off x="4536" y="1621"/>
                  <a:ext cx="327" cy="117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1454" name="Oval 40"/>
                <p:cNvSpPr>
                  <a:spLocks noChangeArrowheads="1"/>
                </p:cNvSpPr>
                <p:nvPr/>
              </p:nvSpPr>
              <p:spPr bwMode="auto">
                <a:xfrm>
                  <a:off x="1987" y="1608"/>
                  <a:ext cx="327" cy="117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61455" name="Line 41"/>
                <p:cNvSpPr>
                  <a:spLocks noChangeShapeType="1"/>
                </p:cNvSpPr>
                <p:nvPr/>
              </p:nvSpPr>
              <p:spPr bwMode="auto">
                <a:xfrm>
                  <a:off x="2145" y="2071"/>
                  <a:ext cx="2573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 type="arrow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1456" name="Line 42"/>
                <p:cNvSpPr>
                  <a:spLocks noChangeShapeType="1"/>
                </p:cNvSpPr>
                <p:nvPr/>
              </p:nvSpPr>
              <p:spPr bwMode="auto">
                <a:xfrm>
                  <a:off x="1982" y="1846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 type="arrow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145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035" y="1795"/>
                  <a:ext cx="324" cy="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2400">
                      <a:latin typeface="Times New Roman" pitchFamily="18" charset="0"/>
                    </a:rPr>
                    <a:t>D</a:t>
                  </a:r>
                </a:p>
              </p:txBody>
            </p:sp>
            <p:sp>
              <p:nvSpPr>
                <p:cNvPr id="61458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406" y="1786"/>
                  <a:ext cx="311" cy="3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2400">
                      <a:latin typeface="Times New Roman" pitchFamily="18" charset="0"/>
                    </a:rPr>
                    <a:t>B</a:t>
                  </a:r>
                </a:p>
              </p:txBody>
            </p:sp>
          </p:grpSp>
          <p:sp>
            <p:nvSpPr>
              <p:cNvPr id="61451" name="Text Box 45"/>
              <p:cNvSpPr txBox="1">
                <a:spLocks noChangeArrowheads="1"/>
              </p:cNvSpPr>
              <p:nvPr/>
            </p:nvSpPr>
            <p:spPr bwMode="auto">
              <a:xfrm>
                <a:off x="464" y="2126"/>
                <a:ext cx="4697" cy="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000"/>
                  <a:t>en couplant deux (ou plus) télescopes de diamètre D classique</a:t>
                </a:r>
              </a:p>
              <a:p>
                <a:r>
                  <a:rPr lang="fr-FR" altLang="fr-FR" sz="2000"/>
                  <a:t>on obtient de l'information spatiale (</a:t>
                </a:r>
                <a:r>
                  <a:rPr lang="fr-FR" altLang="fr-FR" sz="2000">
                    <a:solidFill>
                      <a:srgbClr val="FF0000"/>
                    </a:solidFill>
                  </a:rPr>
                  <a:t>j'ai pas dit une image !!</a:t>
                </a:r>
                <a:r>
                  <a:rPr lang="fr-FR" altLang="fr-FR" sz="2000"/>
                  <a:t>)</a:t>
                </a:r>
              </a:p>
              <a:p>
                <a:r>
                  <a:rPr lang="fr-FR" altLang="fr-FR" sz="2000"/>
                  <a:t>avec une résolution comparable à celle fournie par </a:t>
                </a:r>
              </a:p>
              <a:p>
                <a:r>
                  <a:rPr lang="fr-FR" altLang="fr-FR" sz="2000"/>
                  <a:t>un collecteur de diamètre B, actuellement infaisable.</a:t>
                </a:r>
                <a:endParaRPr lang="fr-FR" altLang="fr-FR"/>
              </a:p>
            </p:txBody>
          </p:sp>
        </p:grpSp>
      </p:grpSp>
      <p:sp>
        <p:nvSpPr>
          <p:cNvPr id="61449" name="Rectangle 46"/>
          <p:cNvSpPr>
            <a:spLocks noChangeArrowheads="1"/>
          </p:cNvSpPr>
          <p:nvPr/>
        </p:nvSpPr>
        <p:spPr bwMode="auto">
          <a:xfrm>
            <a:off x="674688" y="5949950"/>
            <a:ext cx="73437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/>
              <a:t>mais il reste la turbulence ,</a:t>
            </a:r>
          </a:p>
          <a:p>
            <a:pPr>
              <a:spcBef>
                <a:spcPct val="50000"/>
              </a:spcBef>
            </a:pPr>
            <a:r>
              <a:rPr lang="fr-FR" altLang="fr-FR"/>
              <a:t>c'est une autre histoire, et une longue histoire</a:t>
            </a:r>
          </a:p>
        </p:txBody>
      </p:sp>
    </p:spTree>
    <p:extLst>
      <p:ext uri="{BB962C8B-B14F-4D97-AF65-F5344CB8AC3E}">
        <p14:creationId xmlns:p14="http://schemas.microsoft.com/office/powerpoint/2010/main" val="8504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336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14313" y="954088"/>
            <a:ext cx="8031664" cy="1448731"/>
          </a:xfrm>
          <a:noFill/>
          <a:effectLst>
            <a:outerShdw dist="56796" dir="3806097" algn="ctr" rotWithShape="0">
              <a:srgbClr val="1C1C1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mtClean="0">
                <a:solidFill>
                  <a:schemeClr val="accent1"/>
                </a:solidFill>
                <a:latin typeface="Comic Sans MS" pitchFamily="66" charset="0"/>
              </a:rPr>
              <a:t>difficultés dans le monde réel</a:t>
            </a:r>
            <a:br>
              <a:rPr lang="fr-FR" altLang="fr-FR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fr-FR" altLang="fr-FR" smtClean="0">
                <a:solidFill>
                  <a:schemeClr val="accent1"/>
                </a:solidFill>
                <a:latin typeface="Comic Sans MS" pitchFamily="66" charset="0"/>
              </a:rPr>
              <a:t>et quelques remèdes</a:t>
            </a:r>
          </a:p>
        </p:txBody>
      </p:sp>
    </p:spTree>
    <p:extLst>
      <p:ext uri="{BB962C8B-B14F-4D97-AF65-F5344CB8AC3E}">
        <p14:creationId xmlns:p14="http://schemas.microsoft.com/office/powerpoint/2010/main" val="4260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3596154" cy="525401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>
                <a:latin typeface="Comic Sans MS" pitchFamily="66" charset="0"/>
              </a:rPr>
              <a:t>quelques  difficultés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07653" y="1382713"/>
            <a:ext cx="8773854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mtClean="0">
                <a:solidFill>
                  <a:srgbClr val="6600FF"/>
                </a:solidFill>
              </a:rPr>
              <a:t>but primordial  </a:t>
            </a:r>
            <a:r>
              <a:rPr lang="fr-FR" altLang="fr-FR">
                <a:solidFill>
                  <a:srgbClr val="6600FF"/>
                </a:solidFill>
              </a:rPr>
              <a:t>: </a:t>
            </a:r>
            <a:r>
              <a:rPr lang="fr-FR" altLang="fr-FR" smtClean="0">
                <a:solidFill>
                  <a:srgbClr val="6600FF"/>
                </a:solidFill>
              </a:rPr>
              <a:t>qualité des données recueillies</a:t>
            </a:r>
            <a:endParaRPr lang="fr-FR" altLang="fr-FR"/>
          </a:p>
          <a:p>
            <a:r>
              <a:rPr lang="fr-FR" altLang="fr-FR"/>
              <a:t>	</a:t>
            </a:r>
            <a:r>
              <a:rPr lang="fr-FR" altLang="fr-FR" smtClean="0"/>
              <a:t>justesse </a:t>
            </a:r>
            <a:r>
              <a:rPr lang="fr-FR" altLang="fr-FR"/>
              <a:t>	</a:t>
            </a:r>
            <a:r>
              <a:rPr lang="fr-FR" altLang="fr-FR" smtClean="0"/>
              <a:t>	pas de biais (erreur systematique)</a:t>
            </a:r>
            <a:endParaRPr lang="fr-FR" altLang="fr-FR" sz="2000"/>
          </a:p>
          <a:p>
            <a:r>
              <a:rPr lang="fr-FR" altLang="fr-FR"/>
              <a:t>	precision   		</a:t>
            </a:r>
            <a:r>
              <a:rPr lang="fr-FR" altLang="fr-FR" sz="2000" smtClean="0"/>
              <a:t>barres d’erreur petites</a:t>
            </a:r>
            <a:endParaRPr lang="fr-FR" altLang="fr-FR" sz="2000"/>
          </a:p>
          <a:p>
            <a:r>
              <a:rPr lang="fr-FR" altLang="fr-FR"/>
              <a:t>	</a:t>
            </a:r>
            <a:r>
              <a:rPr lang="fr-FR" altLang="fr-FR" smtClean="0"/>
              <a:t>sensibilité </a:t>
            </a:r>
            <a:r>
              <a:rPr lang="fr-FR" altLang="fr-FR"/>
              <a:t>		</a:t>
            </a:r>
            <a:r>
              <a:rPr lang="fr-FR" altLang="fr-FR" sz="2000" smtClean="0"/>
              <a:t>accès aux faibles visibilités</a:t>
            </a:r>
            <a:endParaRPr lang="fr-FR" altLang="fr-FR" sz="2000"/>
          </a:p>
          <a:p>
            <a:r>
              <a:rPr lang="fr-FR" altLang="fr-FR"/>
              <a:t>	</a:t>
            </a:r>
            <a:r>
              <a:rPr lang="fr-FR" altLang="fr-FR" smtClean="0"/>
              <a:t>fidélité	  </a:t>
            </a:r>
            <a:r>
              <a:rPr lang="fr-FR" altLang="fr-FR"/>
              <a:t>	</a:t>
            </a:r>
            <a:r>
              <a:rPr lang="fr-FR" altLang="fr-FR" sz="2000" smtClean="0"/>
              <a:t>reproductibilité des mesures</a:t>
            </a:r>
            <a:endParaRPr lang="fr-FR" altLang="fr-FR" sz="2000"/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207653" y="3660775"/>
            <a:ext cx="887965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mtClean="0">
                <a:solidFill>
                  <a:srgbClr val="6600FF"/>
                </a:solidFill>
              </a:rPr>
              <a:t>trois aspects requis</a:t>
            </a:r>
            <a:endParaRPr lang="fr-FR" altLang="fr-FR">
              <a:solidFill>
                <a:srgbClr val="6600FF"/>
              </a:solidFill>
            </a:endParaRPr>
          </a:p>
          <a:p>
            <a:r>
              <a:rPr lang="fr-FR" altLang="fr-FR"/>
              <a:t>	</a:t>
            </a:r>
            <a:r>
              <a:rPr lang="fr-FR" altLang="fr-FR" smtClean="0"/>
              <a:t>stabilité </a:t>
            </a:r>
            <a:r>
              <a:rPr lang="fr-FR" altLang="fr-FR"/>
              <a:t>:  </a:t>
            </a:r>
            <a:r>
              <a:rPr lang="fr-FR" altLang="fr-FR" sz="2000" smtClean="0"/>
              <a:t>tout écart à la situation nominale degrade la mesure</a:t>
            </a:r>
            <a:endParaRPr lang="fr-FR" altLang="fr-FR" sz="2000"/>
          </a:p>
          <a:p>
            <a:r>
              <a:rPr lang="fr-FR" altLang="fr-FR"/>
              <a:t>	calibration : </a:t>
            </a:r>
            <a:r>
              <a:rPr lang="fr-FR" altLang="fr-FR" sz="2000" smtClean="0"/>
              <a:t>necessaire comprensation des degradations</a:t>
            </a:r>
            <a:endParaRPr lang="fr-FR" altLang="fr-FR" sz="2000"/>
          </a:p>
          <a:p>
            <a:r>
              <a:rPr lang="fr-FR" altLang="fr-FR"/>
              <a:t>	</a:t>
            </a:r>
            <a:r>
              <a:rPr lang="fr-FR" altLang="fr-FR" smtClean="0"/>
              <a:t>rapport signal à bruit: </a:t>
            </a:r>
            <a:r>
              <a:rPr lang="fr-FR" altLang="fr-FR" sz="2000" smtClean="0"/>
              <a:t>fiabilité des mesures</a:t>
            </a:r>
            <a:endParaRPr lang="fr-FR" altLang="fr-FR" sz="1800"/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07653" y="5659438"/>
            <a:ext cx="8650423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mtClean="0">
                <a:solidFill>
                  <a:srgbClr val="6600FF"/>
                </a:solidFill>
              </a:rPr>
              <a:t>il y a plusieurs regimes de difficultés</a:t>
            </a:r>
            <a:endParaRPr lang="fr-FR" altLang="fr-FR">
              <a:solidFill>
                <a:srgbClr val="6600FF"/>
              </a:solidFill>
            </a:endParaRPr>
          </a:p>
          <a:p>
            <a:r>
              <a:rPr lang="fr-FR" altLang="fr-FR" sz="2000"/>
              <a:t>	</a:t>
            </a:r>
            <a:r>
              <a:rPr lang="fr-FR" altLang="fr-FR" sz="2000" smtClean="0"/>
              <a:t>methodologie, operation , exploitation scientifique des mesures</a:t>
            </a:r>
            <a:endParaRPr lang="fr-FR" altLang="fr-FR" sz="2000"/>
          </a:p>
        </p:txBody>
      </p:sp>
    </p:spTree>
    <p:extLst>
      <p:ext uri="{BB962C8B-B14F-4D97-AF65-F5344CB8AC3E}">
        <p14:creationId xmlns:p14="http://schemas.microsoft.com/office/powerpoint/2010/main" val="21755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/>
      <p:bldP spid="144388" grpId="0"/>
      <p:bldP spid="14438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5661025" y="6415088"/>
            <a:ext cx="1581150" cy="442912"/>
          </a:xfrm>
          <a:prstGeom prst="rect">
            <a:avLst/>
          </a:prstGeom>
          <a:solidFill>
            <a:srgbClr val="CCCC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altLang="fr-FR" smtClean="0"/>
              <a:t> 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358775" y="768350"/>
            <a:ext cx="1892300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illustrations</a:t>
            </a:r>
          </a:p>
        </p:txBody>
      </p:sp>
      <p:grpSp>
        <p:nvGrpSpPr>
          <p:cNvPr id="145413" name="Group 5"/>
          <p:cNvGrpSpPr>
            <a:grpSpLocks/>
          </p:cNvGrpSpPr>
          <p:nvPr/>
        </p:nvGrpSpPr>
        <p:grpSpPr bwMode="auto">
          <a:xfrm>
            <a:off x="3100388" y="1598613"/>
            <a:ext cx="1954212" cy="1438275"/>
            <a:chOff x="1347" y="1089"/>
            <a:chExt cx="1231" cy="906"/>
          </a:xfrm>
        </p:grpSpPr>
        <p:grpSp>
          <p:nvGrpSpPr>
            <p:cNvPr id="145489" name="Group 6"/>
            <p:cNvGrpSpPr>
              <a:grpSpLocks/>
            </p:cNvGrpSpPr>
            <p:nvPr/>
          </p:nvGrpSpPr>
          <p:grpSpPr bwMode="auto">
            <a:xfrm>
              <a:off x="1347" y="1089"/>
              <a:ext cx="1231" cy="684"/>
              <a:chOff x="1338" y="1089"/>
              <a:chExt cx="1231" cy="684"/>
            </a:xfrm>
          </p:grpSpPr>
          <p:grpSp>
            <p:nvGrpSpPr>
              <p:cNvPr id="145491" name="Group 7"/>
              <p:cNvGrpSpPr>
                <a:grpSpLocks/>
              </p:cNvGrpSpPr>
              <p:nvPr/>
            </p:nvGrpSpPr>
            <p:grpSpPr bwMode="auto">
              <a:xfrm>
                <a:off x="1651" y="1188"/>
                <a:ext cx="918" cy="555"/>
                <a:chOff x="4517" y="466"/>
                <a:chExt cx="918" cy="555"/>
              </a:xfrm>
            </p:grpSpPr>
            <p:sp>
              <p:nvSpPr>
                <p:cNvPr id="145495" name="Line 8"/>
                <p:cNvSpPr>
                  <a:spLocks noChangeShapeType="1"/>
                </p:cNvSpPr>
                <p:nvPr/>
              </p:nvSpPr>
              <p:spPr bwMode="auto">
                <a:xfrm>
                  <a:off x="4517" y="942"/>
                  <a:ext cx="676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5496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4763" y="466"/>
                  <a:ext cx="0" cy="44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549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200" y="733"/>
                  <a:ext cx="2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>
                      <a:latin typeface="Symbol" pitchFamily="18" charset="2"/>
                    </a:rPr>
                    <a:t>a</a:t>
                  </a:r>
                </a:p>
              </p:txBody>
            </p:sp>
          </p:grpSp>
          <p:sp>
            <p:nvSpPr>
              <p:cNvPr id="145492" name="Rectangle 11"/>
              <p:cNvSpPr>
                <a:spLocks noChangeArrowheads="1"/>
              </p:cNvSpPr>
              <p:nvPr/>
            </p:nvSpPr>
            <p:spPr bwMode="auto">
              <a:xfrm>
                <a:off x="1751" y="1417"/>
                <a:ext cx="293" cy="238"/>
              </a:xfrm>
              <a:prstGeom prst="rect">
                <a:avLst/>
              </a:prstGeom>
              <a:noFill/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5493" name="Text Box 12"/>
              <p:cNvSpPr txBox="1">
                <a:spLocks noChangeArrowheads="1"/>
              </p:cNvSpPr>
              <p:nvPr/>
            </p:nvSpPr>
            <p:spPr bwMode="auto">
              <a:xfrm>
                <a:off x="1338" y="1089"/>
                <a:ext cx="52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/>
                  <a:t>O(</a:t>
                </a:r>
                <a:r>
                  <a:rPr lang="fr-FR" altLang="fr-FR">
                    <a:latin typeface="Symbol" pitchFamily="18" charset="2"/>
                  </a:rPr>
                  <a:t>a</a:t>
                </a:r>
                <a:r>
                  <a:rPr lang="fr-FR" altLang="fr-FR"/>
                  <a:t>)</a:t>
                </a:r>
              </a:p>
            </p:txBody>
          </p:sp>
          <p:sp>
            <p:nvSpPr>
              <p:cNvPr id="145494" name="Line 13"/>
              <p:cNvSpPr>
                <a:spLocks noChangeShapeType="1"/>
              </p:cNvSpPr>
              <p:nvPr/>
            </p:nvSpPr>
            <p:spPr bwMode="auto">
              <a:xfrm>
                <a:off x="1733" y="1773"/>
                <a:ext cx="348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45490" name="Text Box 14"/>
            <p:cNvSpPr txBox="1">
              <a:spLocks noChangeArrowheads="1"/>
            </p:cNvSpPr>
            <p:nvPr/>
          </p:nvSpPr>
          <p:spPr bwMode="auto">
            <a:xfrm>
              <a:off x="1812" y="1707"/>
              <a:ext cx="2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latin typeface="Symbol" pitchFamily="18" charset="2"/>
                </a:rPr>
                <a:t>q</a:t>
              </a:r>
              <a:endParaRPr lang="fr-FR" altLang="fr-FR"/>
            </a:p>
          </p:txBody>
        </p:sp>
      </p:grpSp>
      <p:sp>
        <p:nvSpPr>
          <p:cNvPr id="145414" name="Text Box 15"/>
          <p:cNvSpPr txBox="1">
            <a:spLocks noChangeArrowheads="1"/>
          </p:cNvSpPr>
          <p:nvPr/>
        </p:nvSpPr>
        <p:spPr bwMode="auto">
          <a:xfrm>
            <a:off x="407988" y="1841500"/>
            <a:ext cx="1393628" cy="46384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mtClean="0"/>
              <a:t>justesse</a:t>
            </a:r>
            <a:endParaRPr lang="fr-FR" altLang="fr-FR"/>
          </a:p>
        </p:txBody>
      </p:sp>
      <p:grpSp>
        <p:nvGrpSpPr>
          <p:cNvPr id="145415" name="Group 16"/>
          <p:cNvGrpSpPr>
            <a:grpSpLocks/>
          </p:cNvGrpSpPr>
          <p:nvPr/>
        </p:nvGrpSpPr>
        <p:grpSpPr bwMode="auto">
          <a:xfrm>
            <a:off x="5378452" y="946150"/>
            <a:ext cx="3697289" cy="2347913"/>
            <a:chOff x="3388" y="668"/>
            <a:chExt cx="2329" cy="1479"/>
          </a:xfrm>
        </p:grpSpPr>
        <p:grpSp>
          <p:nvGrpSpPr>
            <p:cNvPr id="145467" name="Group 17"/>
            <p:cNvGrpSpPr>
              <a:grpSpLocks/>
            </p:cNvGrpSpPr>
            <p:nvPr/>
          </p:nvGrpSpPr>
          <p:grpSpPr bwMode="auto">
            <a:xfrm>
              <a:off x="3388" y="668"/>
              <a:ext cx="2063" cy="1479"/>
              <a:chOff x="2766" y="767"/>
              <a:chExt cx="2063" cy="1479"/>
            </a:xfrm>
          </p:grpSpPr>
          <p:grpSp>
            <p:nvGrpSpPr>
              <p:cNvPr id="145469" name="Group 18"/>
              <p:cNvGrpSpPr>
                <a:grpSpLocks/>
              </p:cNvGrpSpPr>
              <p:nvPr/>
            </p:nvGrpSpPr>
            <p:grpSpPr bwMode="auto">
              <a:xfrm>
                <a:off x="2766" y="767"/>
                <a:ext cx="2063" cy="1203"/>
                <a:chOff x="2766" y="767"/>
                <a:chExt cx="2063" cy="1203"/>
              </a:xfrm>
            </p:grpSpPr>
            <p:sp>
              <p:nvSpPr>
                <p:cNvPr id="145483" name="Line 19"/>
                <p:cNvSpPr>
                  <a:spLocks noChangeShapeType="1"/>
                </p:cNvSpPr>
                <p:nvPr/>
              </p:nvSpPr>
              <p:spPr bwMode="auto">
                <a:xfrm>
                  <a:off x="2971" y="1947"/>
                  <a:ext cx="1674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548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2971" y="878"/>
                  <a:ext cx="0" cy="106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548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615" y="1682"/>
                  <a:ext cx="214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/>
                    <a:t>u</a:t>
                  </a:r>
                </a:p>
              </p:txBody>
            </p:sp>
            <p:sp>
              <p:nvSpPr>
                <p:cNvPr id="14548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015" y="767"/>
                  <a:ext cx="47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/>
                    <a:t>V(u)</a:t>
                  </a:r>
                </a:p>
              </p:txBody>
            </p:sp>
            <p:sp>
              <p:nvSpPr>
                <p:cNvPr id="145487" name="Oval 23"/>
                <p:cNvSpPr>
                  <a:spLocks noChangeArrowheads="1"/>
                </p:cNvSpPr>
                <p:nvPr/>
              </p:nvSpPr>
              <p:spPr bwMode="auto">
                <a:xfrm>
                  <a:off x="2926" y="1289"/>
                  <a:ext cx="91" cy="73"/>
                </a:xfrm>
                <a:prstGeom prst="ellips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548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766" y="1151"/>
                  <a:ext cx="20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/>
                    <a:t>1</a:t>
                  </a:r>
                </a:p>
              </p:txBody>
            </p:sp>
          </p:grpSp>
          <p:sp>
            <p:nvSpPr>
              <p:cNvPr id="145470" name="Oval 25"/>
              <p:cNvSpPr>
                <a:spLocks noChangeArrowheads="1"/>
              </p:cNvSpPr>
              <p:nvPr/>
            </p:nvSpPr>
            <p:spPr bwMode="auto">
              <a:xfrm>
                <a:off x="3365" y="1344"/>
                <a:ext cx="110" cy="109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5471" name="Oval 26"/>
              <p:cNvSpPr>
                <a:spLocks noChangeArrowheads="1"/>
              </p:cNvSpPr>
              <p:nvPr/>
            </p:nvSpPr>
            <p:spPr bwMode="auto">
              <a:xfrm>
                <a:off x="3614" y="1467"/>
                <a:ext cx="110" cy="109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5472" name="Oval 27"/>
              <p:cNvSpPr>
                <a:spLocks noChangeArrowheads="1"/>
              </p:cNvSpPr>
              <p:nvPr/>
            </p:nvSpPr>
            <p:spPr bwMode="auto">
              <a:xfrm>
                <a:off x="3863" y="1644"/>
                <a:ext cx="110" cy="109"/>
              </a:xfrm>
              <a:prstGeom prst="ellips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5473" name="Freeform 28"/>
              <p:cNvSpPr>
                <a:spLocks/>
              </p:cNvSpPr>
              <p:nvPr/>
            </p:nvSpPr>
            <p:spPr bwMode="auto">
              <a:xfrm>
                <a:off x="3209" y="1344"/>
                <a:ext cx="1216" cy="621"/>
              </a:xfrm>
              <a:custGeom>
                <a:avLst/>
                <a:gdLst>
                  <a:gd name="T0" fmla="*/ 0 w 1216"/>
                  <a:gd name="T1" fmla="*/ 0 h 621"/>
                  <a:gd name="T2" fmla="*/ 229 w 1216"/>
                  <a:gd name="T3" fmla="*/ 73 h 621"/>
                  <a:gd name="T4" fmla="*/ 457 w 1216"/>
                  <a:gd name="T5" fmla="*/ 183 h 621"/>
                  <a:gd name="T6" fmla="*/ 722 w 1216"/>
                  <a:gd name="T7" fmla="*/ 366 h 621"/>
                  <a:gd name="T8" fmla="*/ 969 w 1216"/>
                  <a:gd name="T9" fmla="*/ 594 h 621"/>
                  <a:gd name="T10" fmla="*/ 1061 w 1216"/>
                  <a:gd name="T11" fmla="*/ 530 h 621"/>
                  <a:gd name="T12" fmla="*/ 1216 w 1216"/>
                  <a:gd name="T13" fmla="*/ 494 h 6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16" h="621">
                    <a:moveTo>
                      <a:pt x="0" y="0"/>
                    </a:moveTo>
                    <a:cubicBezTo>
                      <a:pt x="76" y="21"/>
                      <a:pt x="153" y="42"/>
                      <a:pt x="229" y="73"/>
                    </a:cubicBezTo>
                    <a:cubicBezTo>
                      <a:pt x="305" y="104"/>
                      <a:pt x="375" y="134"/>
                      <a:pt x="457" y="183"/>
                    </a:cubicBezTo>
                    <a:cubicBezTo>
                      <a:pt x="539" y="232"/>
                      <a:pt x="637" y="298"/>
                      <a:pt x="722" y="366"/>
                    </a:cubicBezTo>
                    <a:cubicBezTo>
                      <a:pt x="807" y="434"/>
                      <a:pt x="913" y="567"/>
                      <a:pt x="969" y="594"/>
                    </a:cubicBezTo>
                    <a:cubicBezTo>
                      <a:pt x="1025" y="621"/>
                      <a:pt x="1020" y="547"/>
                      <a:pt x="1061" y="530"/>
                    </a:cubicBezTo>
                    <a:cubicBezTo>
                      <a:pt x="1102" y="513"/>
                      <a:pt x="1184" y="501"/>
                      <a:pt x="1216" y="494"/>
                    </a:cubicBez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145474" name="Group 29"/>
              <p:cNvGrpSpPr>
                <a:grpSpLocks/>
              </p:cNvGrpSpPr>
              <p:nvPr/>
            </p:nvGrpSpPr>
            <p:grpSpPr bwMode="auto">
              <a:xfrm>
                <a:off x="3353" y="1476"/>
                <a:ext cx="608" cy="409"/>
                <a:chOff x="3353" y="1476"/>
                <a:chExt cx="608" cy="409"/>
              </a:xfrm>
            </p:grpSpPr>
            <p:sp>
              <p:nvSpPr>
                <p:cNvPr id="145480" name="Oval 30"/>
                <p:cNvSpPr>
                  <a:spLocks noChangeArrowheads="1"/>
                </p:cNvSpPr>
                <p:nvPr/>
              </p:nvSpPr>
              <p:spPr bwMode="auto">
                <a:xfrm>
                  <a:off x="3353" y="1476"/>
                  <a:ext cx="110" cy="109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5481" name="Oval 31"/>
                <p:cNvSpPr>
                  <a:spLocks noChangeArrowheads="1"/>
                </p:cNvSpPr>
                <p:nvPr/>
              </p:nvSpPr>
              <p:spPr bwMode="auto">
                <a:xfrm>
                  <a:off x="3602" y="1599"/>
                  <a:ext cx="110" cy="109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5482" name="Oval 32"/>
                <p:cNvSpPr>
                  <a:spLocks noChangeArrowheads="1"/>
                </p:cNvSpPr>
                <p:nvPr/>
              </p:nvSpPr>
              <p:spPr bwMode="auto">
                <a:xfrm>
                  <a:off x="3851" y="1776"/>
                  <a:ext cx="110" cy="109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145475" name="Freeform 33"/>
              <p:cNvSpPr>
                <a:spLocks/>
              </p:cNvSpPr>
              <p:nvPr/>
            </p:nvSpPr>
            <p:spPr bwMode="auto">
              <a:xfrm>
                <a:off x="3227" y="1454"/>
                <a:ext cx="796" cy="493"/>
              </a:xfrm>
              <a:custGeom>
                <a:avLst/>
                <a:gdLst>
                  <a:gd name="T0" fmla="*/ 0 w 796"/>
                  <a:gd name="T1" fmla="*/ 0 h 493"/>
                  <a:gd name="T2" fmla="*/ 211 w 796"/>
                  <a:gd name="T3" fmla="*/ 82 h 493"/>
                  <a:gd name="T4" fmla="*/ 439 w 796"/>
                  <a:gd name="T5" fmla="*/ 210 h 493"/>
                  <a:gd name="T6" fmla="*/ 677 w 796"/>
                  <a:gd name="T7" fmla="*/ 375 h 493"/>
                  <a:gd name="T8" fmla="*/ 796 w 796"/>
                  <a:gd name="T9" fmla="*/ 493 h 4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96" h="493">
                    <a:moveTo>
                      <a:pt x="0" y="0"/>
                    </a:moveTo>
                    <a:cubicBezTo>
                      <a:pt x="69" y="23"/>
                      <a:pt x="138" y="47"/>
                      <a:pt x="211" y="82"/>
                    </a:cubicBezTo>
                    <a:cubicBezTo>
                      <a:pt x="284" y="117"/>
                      <a:pt x="361" y="161"/>
                      <a:pt x="439" y="210"/>
                    </a:cubicBezTo>
                    <a:cubicBezTo>
                      <a:pt x="517" y="259"/>
                      <a:pt x="618" y="328"/>
                      <a:pt x="677" y="375"/>
                    </a:cubicBezTo>
                    <a:cubicBezTo>
                      <a:pt x="736" y="422"/>
                      <a:pt x="766" y="457"/>
                      <a:pt x="796" y="493"/>
                    </a:cubicBez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5476" name="Oval 34"/>
              <p:cNvSpPr>
                <a:spLocks noChangeArrowheads="1"/>
              </p:cNvSpPr>
              <p:nvPr/>
            </p:nvSpPr>
            <p:spPr bwMode="auto">
              <a:xfrm>
                <a:off x="4151" y="1920"/>
                <a:ext cx="82" cy="56"/>
              </a:xfrm>
              <a:prstGeom prst="ellipse">
                <a:avLst/>
              </a:prstGeom>
              <a:solidFill>
                <a:srgbClr val="3399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5477" name="Oval 35"/>
              <p:cNvSpPr>
                <a:spLocks noChangeArrowheads="1"/>
              </p:cNvSpPr>
              <p:nvPr/>
            </p:nvSpPr>
            <p:spPr bwMode="auto">
              <a:xfrm>
                <a:off x="3955" y="1924"/>
                <a:ext cx="82" cy="5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5478" name="Text Box 36"/>
              <p:cNvSpPr txBox="1">
                <a:spLocks noChangeArrowheads="1"/>
              </p:cNvSpPr>
              <p:nvPr/>
            </p:nvSpPr>
            <p:spPr bwMode="auto">
              <a:xfrm>
                <a:off x="4240" y="1958"/>
                <a:ext cx="3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>
                    <a:solidFill>
                      <a:schemeClr val="accent2"/>
                    </a:solidFill>
                    <a:latin typeface="Symbol" pitchFamily="18" charset="2"/>
                  </a:rPr>
                  <a:t>l/q</a:t>
                </a:r>
                <a:endParaRPr lang="fr-FR" altLang="fr-FR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45479" name="Text Box 37"/>
              <p:cNvSpPr txBox="1">
                <a:spLocks noChangeArrowheads="1"/>
              </p:cNvSpPr>
              <p:nvPr/>
            </p:nvSpPr>
            <p:spPr bwMode="auto">
              <a:xfrm>
                <a:off x="3422" y="1892"/>
                <a:ext cx="73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>
                    <a:solidFill>
                      <a:srgbClr val="FF3300"/>
                    </a:solidFill>
                    <a:latin typeface="Symbol" pitchFamily="18" charset="2"/>
                  </a:rPr>
                  <a:t>l/q</a:t>
                </a:r>
                <a:r>
                  <a:rPr lang="fr-FR" altLang="fr-FR" baseline="-25000">
                    <a:solidFill>
                      <a:srgbClr val="FF3300"/>
                    </a:solidFill>
                  </a:rPr>
                  <a:t>mesur</a:t>
                </a:r>
              </a:p>
            </p:txBody>
          </p:sp>
        </p:grpSp>
        <p:sp>
          <p:nvSpPr>
            <p:cNvPr id="145468" name="Text Box 38"/>
            <p:cNvSpPr txBox="1">
              <a:spLocks noChangeArrowheads="1"/>
            </p:cNvSpPr>
            <p:nvPr/>
          </p:nvSpPr>
          <p:spPr bwMode="auto">
            <a:xfrm>
              <a:off x="4149" y="1069"/>
              <a:ext cx="1568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latin typeface="Symbol" pitchFamily="18" charset="2"/>
                </a:rPr>
                <a:t>q</a:t>
              </a:r>
              <a:r>
                <a:rPr lang="fr-FR" altLang="fr-FR" baseline="-25000"/>
                <a:t>mesur</a:t>
              </a:r>
              <a:r>
                <a:rPr lang="fr-FR" altLang="fr-FR"/>
                <a:t> </a:t>
              </a:r>
              <a:r>
                <a:rPr lang="fr-FR" altLang="fr-FR" sz="2000"/>
                <a:t>= </a:t>
              </a:r>
              <a:r>
                <a:rPr lang="fr-FR" altLang="fr-FR" sz="2000" smtClean="0"/>
                <a:t>trop grand</a:t>
              </a:r>
              <a:endParaRPr lang="fr-FR" altLang="fr-FR" sz="2000"/>
            </a:p>
          </p:txBody>
        </p:sp>
      </p:grpSp>
      <p:grpSp>
        <p:nvGrpSpPr>
          <p:cNvPr id="145416" name="Group 39"/>
          <p:cNvGrpSpPr>
            <a:grpSpLocks/>
          </p:cNvGrpSpPr>
          <p:nvPr/>
        </p:nvGrpSpPr>
        <p:grpSpPr bwMode="auto">
          <a:xfrm>
            <a:off x="2246313" y="3240088"/>
            <a:ext cx="1984375" cy="1036637"/>
            <a:chOff x="1415" y="2041"/>
            <a:chExt cx="1250" cy="653"/>
          </a:xfrm>
        </p:grpSpPr>
        <p:grpSp>
          <p:nvGrpSpPr>
            <p:cNvPr id="145459" name="Group 40"/>
            <p:cNvGrpSpPr>
              <a:grpSpLocks/>
            </p:cNvGrpSpPr>
            <p:nvPr/>
          </p:nvGrpSpPr>
          <p:grpSpPr bwMode="auto">
            <a:xfrm>
              <a:off x="1415" y="2041"/>
              <a:ext cx="1250" cy="653"/>
              <a:chOff x="1415" y="2041"/>
              <a:chExt cx="1250" cy="653"/>
            </a:xfrm>
          </p:grpSpPr>
          <p:grpSp>
            <p:nvGrpSpPr>
              <p:cNvPr id="145462" name="Group 41"/>
              <p:cNvGrpSpPr>
                <a:grpSpLocks/>
              </p:cNvGrpSpPr>
              <p:nvPr/>
            </p:nvGrpSpPr>
            <p:grpSpPr bwMode="auto">
              <a:xfrm>
                <a:off x="1747" y="2139"/>
                <a:ext cx="918" cy="555"/>
                <a:chOff x="4517" y="466"/>
                <a:chExt cx="918" cy="555"/>
              </a:xfrm>
            </p:grpSpPr>
            <p:sp>
              <p:nvSpPr>
                <p:cNvPr id="145464" name="Line 42"/>
                <p:cNvSpPr>
                  <a:spLocks noChangeShapeType="1"/>
                </p:cNvSpPr>
                <p:nvPr/>
              </p:nvSpPr>
              <p:spPr bwMode="auto">
                <a:xfrm>
                  <a:off x="4517" y="942"/>
                  <a:ext cx="676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546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763" y="466"/>
                  <a:ext cx="0" cy="44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5466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5200" y="733"/>
                  <a:ext cx="2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>
                      <a:latin typeface="Symbol" pitchFamily="18" charset="2"/>
                    </a:rPr>
                    <a:t>a</a:t>
                  </a:r>
                </a:p>
              </p:txBody>
            </p:sp>
          </p:grpSp>
          <p:sp>
            <p:nvSpPr>
              <p:cNvPr id="145463" name="Text Box 45"/>
              <p:cNvSpPr txBox="1">
                <a:spLocks noChangeArrowheads="1"/>
              </p:cNvSpPr>
              <p:nvPr/>
            </p:nvSpPr>
            <p:spPr bwMode="auto">
              <a:xfrm>
                <a:off x="1415" y="2041"/>
                <a:ext cx="52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/>
                  <a:t>O(</a:t>
                </a:r>
                <a:r>
                  <a:rPr lang="fr-FR" altLang="fr-FR">
                    <a:latin typeface="Symbol" pitchFamily="18" charset="2"/>
                  </a:rPr>
                  <a:t>a</a:t>
                </a:r>
                <a:r>
                  <a:rPr lang="fr-FR" altLang="fr-FR"/>
                  <a:t>)</a:t>
                </a:r>
              </a:p>
            </p:txBody>
          </p:sp>
        </p:grpSp>
        <p:sp>
          <p:nvSpPr>
            <p:cNvPr id="145460" name="Rectangle 46"/>
            <p:cNvSpPr>
              <a:spLocks noChangeArrowheads="1"/>
            </p:cNvSpPr>
            <p:nvPr/>
          </p:nvSpPr>
          <p:spPr bwMode="auto">
            <a:xfrm>
              <a:off x="1966" y="2331"/>
              <a:ext cx="24" cy="28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45461" name="Rectangle 47"/>
            <p:cNvSpPr>
              <a:spLocks noChangeArrowheads="1"/>
            </p:cNvSpPr>
            <p:nvPr/>
          </p:nvSpPr>
          <p:spPr bwMode="auto">
            <a:xfrm>
              <a:off x="2183" y="2473"/>
              <a:ext cx="24" cy="12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145417" name="Group 48"/>
          <p:cNvGrpSpPr>
            <a:grpSpLocks/>
          </p:cNvGrpSpPr>
          <p:nvPr/>
        </p:nvGrpSpPr>
        <p:grpSpPr bwMode="auto">
          <a:xfrm>
            <a:off x="5424488" y="3073400"/>
            <a:ext cx="3756025" cy="1909763"/>
            <a:chOff x="3246" y="2125"/>
            <a:chExt cx="2366" cy="1203"/>
          </a:xfrm>
        </p:grpSpPr>
        <p:sp>
          <p:nvSpPr>
            <p:cNvPr id="145447" name="Line 49"/>
            <p:cNvSpPr>
              <a:spLocks noChangeShapeType="1"/>
            </p:cNvSpPr>
            <p:nvPr/>
          </p:nvSpPr>
          <p:spPr bwMode="auto">
            <a:xfrm>
              <a:off x="3451" y="3305"/>
              <a:ext cx="1674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5448" name="Line 50"/>
            <p:cNvSpPr>
              <a:spLocks noChangeShapeType="1"/>
            </p:cNvSpPr>
            <p:nvPr/>
          </p:nvSpPr>
          <p:spPr bwMode="auto">
            <a:xfrm flipV="1">
              <a:off x="3451" y="2236"/>
              <a:ext cx="0" cy="106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5449" name="Text Box 51"/>
            <p:cNvSpPr txBox="1">
              <a:spLocks noChangeArrowheads="1"/>
            </p:cNvSpPr>
            <p:nvPr/>
          </p:nvSpPr>
          <p:spPr bwMode="auto">
            <a:xfrm>
              <a:off x="5095" y="3040"/>
              <a:ext cx="2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u</a:t>
              </a:r>
            </a:p>
          </p:txBody>
        </p:sp>
        <p:sp>
          <p:nvSpPr>
            <p:cNvPr id="145450" name="Text Box 52"/>
            <p:cNvSpPr txBox="1">
              <a:spLocks noChangeArrowheads="1"/>
            </p:cNvSpPr>
            <p:nvPr/>
          </p:nvSpPr>
          <p:spPr bwMode="auto">
            <a:xfrm>
              <a:off x="3495" y="2125"/>
              <a:ext cx="4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V(u)</a:t>
              </a:r>
            </a:p>
          </p:txBody>
        </p:sp>
        <p:sp>
          <p:nvSpPr>
            <p:cNvPr id="145451" name="Oval 53"/>
            <p:cNvSpPr>
              <a:spLocks noChangeArrowheads="1"/>
            </p:cNvSpPr>
            <p:nvPr/>
          </p:nvSpPr>
          <p:spPr bwMode="auto">
            <a:xfrm>
              <a:off x="3406" y="2503"/>
              <a:ext cx="91" cy="73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45452" name="Text Box 54"/>
            <p:cNvSpPr txBox="1">
              <a:spLocks noChangeArrowheads="1"/>
            </p:cNvSpPr>
            <p:nvPr/>
          </p:nvSpPr>
          <p:spPr bwMode="auto">
            <a:xfrm>
              <a:off x="3246" y="2365"/>
              <a:ext cx="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1</a:t>
              </a:r>
            </a:p>
          </p:txBody>
        </p:sp>
        <p:sp>
          <p:nvSpPr>
            <p:cNvPr id="145453" name="Freeform 55"/>
            <p:cNvSpPr>
              <a:spLocks/>
            </p:cNvSpPr>
            <p:nvPr/>
          </p:nvSpPr>
          <p:spPr bwMode="auto">
            <a:xfrm>
              <a:off x="3447" y="2551"/>
              <a:ext cx="1582" cy="603"/>
            </a:xfrm>
            <a:custGeom>
              <a:avLst/>
              <a:gdLst>
                <a:gd name="T0" fmla="*/ 0 w 1582"/>
                <a:gd name="T1" fmla="*/ 0 h 603"/>
                <a:gd name="T2" fmla="*/ 256 w 1582"/>
                <a:gd name="T3" fmla="*/ 110 h 603"/>
                <a:gd name="T4" fmla="*/ 558 w 1582"/>
                <a:gd name="T5" fmla="*/ 119 h 603"/>
                <a:gd name="T6" fmla="*/ 896 w 1582"/>
                <a:gd name="T7" fmla="*/ 338 h 603"/>
                <a:gd name="T8" fmla="*/ 1207 w 1582"/>
                <a:gd name="T9" fmla="*/ 430 h 603"/>
                <a:gd name="T10" fmla="*/ 1408 w 1582"/>
                <a:gd name="T11" fmla="*/ 558 h 603"/>
                <a:gd name="T12" fmla="*/ 1582 w 1582"/>
                <a:gd name="T13" fmla="*/ 603 h 6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2" h="603">
                  <a:moveTo>
                    <a:pt x="0" y="0"/>
                  </a:moveTo>
                  <a:cubicBezTo>
                    <a:pt x="43" y="18"/>
                    <a:pt x="163" y="90"/>
                    <a:pt x="256" y="110"/>
                  </a:cubicBezTo>
                  <a:cubicBezTo>
                    <a:pt x="349" y="130"/>
                    <a:pt x="451" y="81"/>
                    <a:pt x="558" y="119"/>
                  </a:cubicBezTo>
                  <a:cubicBezTo>
                    <a:pt x="665" y="157"/>
                    <a:pt x="788" y="286"/>
                    <a:pt x="896" y="338"/>
                  </a:cubicBezTo>
                  <a:cubicBezTo>
                    <a:pt x="1004" y="390"/>
                    <a:pt x="1122" y="393"/>
                    <a:pt x="1207" y="430"/>
                  </a:cubicBezTo>
                  <a:cubicBezTo>
                    <a:pt x="1292" y="467"/>
                    <a:pt x="1345" y="529"/>
                    <a:pt x="1408" y="558"/>
                  </a:cubicBezTo>
                  <a:cubicBezTo>
                    <a:pt x="1471" y="587"/>
                    <a:pt x="1546" y="594"/>
                    <a:pt x="1582" y="603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5454" name="Freeform 56"/>
            <p:cNvSpPr>
              <a:spLocks/>
            </p:cNvSpPr>
            <p:nvPr/>
          </p:nvSpPr>
          <p:spPr bwMode="auto">
            <a:xfrm>
              <a:off x="3438" y="2542"/>
              <a:ext cx="1655" cy="649"/>
            </a:xfrm>
            <a:custGeom>
              <a:avLst/>
              <a:gdLst>
                <a:gd name="T0" fmla="*/ 0 w 1655"/>
                <a:gd name="T1" fmla="*/ 0 h 649"/>
                <a:gd name="T2" fmla="*/ 603 w 1655"/>
                <a:gd name="T3" fmla="*/ 137 h 649"/>
                <a:gd name="T4" fmla="*/ 1207 w 1655"/>
                <a:gd name="T5" fmla="*/ 420 h 649"/>
                <a:gd name="T6" fmla="*/ 1655 w 1655"/>
                <a:gd name="T7" fmla="*/ 649 h 6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5" h="649">
                  <a:moveTo>
                    <a:pt x="0" y="0"/>
                  </a:moveTo>
                  <a:cubicBezTo>
                    <a:pt x="201" y="33"/>
                    <a:pt x="402" y="67"/>
                    <a:pt x="603" y="137"/>
                  </a:cubicBezTo>
                  <a:cubicBezTo>
                    <a:pt x="804" y="207"/>
                    <a:pt x="1032" y="335"/>
                    <a:pt x="1207" y="420"/>
                  </a:cubicBezTo>
                  <a:cubicBezTo>
                    <a:pt x="1382" y="505"/>
                    <a:pt x="1518" y="577"/>
                    <a:pt x="1655" y="649"/>
                  </a:cubicBezTo>
                </a:path>
              </a:pathLst>
            </a:custGeom>
            <a:noFill/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5455" name="Rectangle 57"/>
            <p:cNvSpPr>
              <a:spLocks noChangeArrowheads="1"/>
            </p:cNvSpPr>
            <p:nvPr/>
          </p:nvSpPr>
          <p:spPr bwMode="auto">
            <a:xfrm>
              <a:off x="3749" y="2514"/>
              <a:ext cx="56" cy="229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45456" name="Rectangle 58"/>
            <p:cNvSpPr>
              <a:spLocks noChangeArrowheads="1"/>
            </p:cNvSpPr>
            <p:nvPr/>
          </p:nvSpPr>
          <p:spPr bwMode="auto">
            <a:xfrm>
              <a:off x="4106" y="2610"/>
              <a:ext cx="56" cy="229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45457" name="Rectangle 59"/>
            <p:cNvSpPr>
              <a:spLocks noChangeArrowheads="1"/>
            </p:cNvSpPr>
            <p:nvPr/>
          </p:nvSpPr>
          <p:spPr bwMode="auto">
            <a:xfrm>
              <a:off x="4346" y="2778"/>
              <a:ext cx="56" cy="229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45458" name="Text Box 60"/>
            <p:cNvSpPr txBox="1">
              <a:spLocks noChangeArrowheads="1"/>
            </p:cNvSpPr>
            <p:nvPr/>
          </p:nvSpPr>
          <p:spPr bwMode="auto">
            <a:xfrm>
              <a:off x="3865" y="2370"/>
              <a:ext cx="1747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binarité non detectée</a:t>
              </a:r>
              <a:endParaRPr lang="fr-FR" altLang="fr-FR" sz="2000"/>
            </a:p>
          </p:txBody>
        </p:sp>
      </p:grpSp>
      <p:sp>
        <p:nvSpPr>
          <p:cNvPr id="145418" name="Text Box 61"/>
          <p:cNvSpPr txBox="1">
            <a:spLocks noChangeArrowheads="1"/>
          </p:cNvSpPr>
          <p:nvPr/>
        </p:nvSpPr>
        <p:spPr bwMode="auto">
          <a:xfrm>
            <a:off x="407988" y="3467100"/>
            <a:ext cx="146367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precision</a:t>
            </a:r>
          </a:p>
        </p:txBody>
      </p:sp>
      <p:grpSp>
        <p:nvGrpSpPr>
          <p:cNvPr id="145419" name="Group 62"/>
          <p:cNvGrpSpPr>
            <a:grpSpLocks/>
          </p:cNvGrpSpPr>
          <p:nvPr/>
        </p:nvGrpSpPr>
        <p:grpSpPr bwMode="auto">
          <a:xfrm>
            <a:off x="2322513" y="4433888"/>
            <a:ext cx="2405062" cy="963612"/>
            <a:chOff x="1274" y="2703"/>
            <a:chExt cx="1515" cy="607"/>
          </a:xfrm>
        </p:grpSpPr>
        <p:sp>
          <p:nvSpPr>
            <p:cNvPr id="145441" name="Line 63"/>
            <p:cNvSpPr>
              <a:spLocks noChangeShapeType="1"/>
            </p:cNvSpPr>
            <p:nvPr/>
          </p:nvSpPr>
          <p:spPr bwMode="auto">
            <a:xfrm>
              <a:off x="1509" y="3277"/>
              <a:ext cx="1106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5442" name="Line 64"/>
            <p:cNvSpPr>
              <a:spLocks noChangeShapeType="1"/>
            </p:cNvSpPr>
            <p:nvPr/>
          </p:nvSpPr>
          <p:spPr bwMode="auto">
            <a:xfrm flipV="1">
              <a:off x="1852" y="2801"/>
              <a:ext cx="0" cy="4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5443" name="Text Box 65"/>
            <p:cNvSpPr txBox="1">
              <a:spLocks noChangeArrowheads="1"/>
            </p:cNvSpPr>
            <p:nvPr/>
          </p:nvSpPr>
          <p:spPr bwMode="auto">
            <a:xfrm>
              <a:off x="2554" y="3022"/>
              <a:ext cx="2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latin typeface="Symbol" pitchFamily="18" charset="2"/>
                </a:rPr>
                <a:t>a</a:t>
              </a:r>
            </a:p>
          </p:txBody>
        </p:sp>
        <p:sp>
          <p:nvSpPr>
            <p:cNvPr id="145444" name="Text Box 66"/>
            <p:cNvSpPr txBox="1">
              <a:spLocks noChangeArrowheads="1"/>
            </p:cNvSpPr>
            <p:nvPr/>
          </p:nvSpPr>
          <p:spPr bwMode="auto">
            <a:xfrm>
              <a:off x="1274" y="2703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O(</a:t>
              </a:r>
              <a:r>
                <a:rPr lang="fr-FR" altLang="fr-FR">
                  <a:latin typeface="Symbol" pitchFamily="18" charset="2"/>
                </a:rPr>
                <a:t>a</a:t>
              </a:r>
              <a:r>
                <a:rPr lang="fr-FR" altLang="fr-FR"/>
                <a:t>)</a:t>
              </a:r>
            </a:p>
          </p:txBody>
        </p:sp>
        <p:sp>
          <p:nvSpPr>
            <p:cNvPr id="145445" name="Rectangle 67"/>
            <p:cNvSpPr>
              <a:spLocks noChangeArrowheads="1"/>
            </p:cNvSpPr>
            <p:nvPr/>
          </p:nvSpPr>
          <p:spPr bwMode="auto">
            <a:xfrm>
              <a:off x="1609" y="3062"/>
              <a:ext cx="485" cy="211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45446" name="Rectangle 68"/>
            <p:cNvSpPr>
              <a:spLocks noChangeArrowheads="1"/>
            </p:cNvSpPr>
            <p:nvPr/>
          </p:nvSpPr>
          <p:spPr bwMode="auto">
            <a:xfrm>
              <a:off x="2414" y="3181"/>
              <a:ext cx="56" cy="91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145420" name="Group 69"/>
          <p:cNvGrpSpPr>
            <a:grpSpLocks/>
          </p:cNvGrpSpPr>
          <p:nvPr/>
        </p:nvGrpSpPr>
        <p:grpSpPr bwMode="auto">
          <a:xfrm>
            <a:off x="2460625" y="5357813"/>
            <a:ext cx="2405063" cy="963612"/>
            <a:chOff x="1550" y="3375"/>
            <a:chExt cx="1515" cy="607"/>
          </a:xfrm>
        </p:grpSpPr>
        <p:sp>
          <p:nvSpPr>
            <p:cNvPr id="145435" name="Line 70"/>
            <p:cNvSpPr>
              <a:spLocks noChangeShapeType="1"/>
            </p:cNvSpPr>
            <p:nvPr/>
          </p:nvSpPr>
          <p:spPr bwMode="auto">
            <a:xfrm>
              <a:off x="1785" y="3949"/>
              <a:ext cx="1106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5436" name="Line 71"/>
            <p:cNvSpPr>
              <a:spLocks noChangeShapeType="1"/>
            </p:cNvSpPr>
            <p:nvPr/>
          </p:nvSpPr>
          <p:spPr bwMode="auto">
            <a:xfrm flipV="1">
              <a:off x="2128" y="3473"/>
              <a:ext cx="0" cy="4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5437" name="Text Box 72"/>
            <p:cNvSpPr txBox="1">
              <a:spLocks noChangeArrowheads="1"/>
            </p:cNvSpPr>
            <p:nvPr/>
          </p:nvSpPr>
          <p:spPr bwMode="auto">
            <a:xfrm>
              <a:off x="2830" y="3694"/>
              <a:ext cx="2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latin typeface="Symbol" pitchFamily="18" charset="2"/>
                </a:rPr>
                <a:t>a</a:t>
              </a:r>
            </a:p>
          </p:txBody>
        </p:sp>
        <p:sp>
          <p:nvSpPr>
            <p:cNvPr id="145438" name="Text Box 73"/>
            <p:cNvSpPr txBox="1">
              <a:spLocks noChangeArrowheads="1"/>
            </p:cNvSpPr>
            <p:nvPr/>
          </p:nvSpPr>
          <p:spPr bwMode="auto">
            <a:xfrm>
              <a:off x="1550" y="3375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/>
                <a:t>O(</a:t>
              </a:r>
              <a:r>
                <a:rPr lang="fr-FR" altLang="fr-FR">
                  <a:latin typeface="Symbol" pitchFamily="18" charset="2"/>
                </a:rPr>
                <a:t>a</a:t>
              </a:r>
              <a:r>
                <a:rPr lang="fr-FR" altLang="fr-FR"/>
                <a:t>)</a:t>
              </a:r>
            </a:p>
          </p:txBody>
        </p:sp>
        <p:sp>
          <p:nvSpPr>
            <p:cNvPr id="145439" name="Rectangle 74"/>
            <p:cNvSpPr>
              <a:spLocks noChangeArrowheads="1"/>
            </p:cNvSpPr>
            <p:nvPr/>
          </p:nvSpPr>
          <p:spPr bwMode="auto">
            <a:xfrm>
              <a:off x="1885" y="3816"/>
              <a:ext cx="485" cy="129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45440" name="Rectangle 75"/>
            <p:cNvSpPr>
              <a:spLocks noChangeArrowheads="1"/>
            </p:cNvSpPr>
            <p:nvPr/>
          </p:nvSpPr>
          <p:spPr bwMode="auto">
            <a:xfrm>
              <a:off x="2108" y="3678"/>
              <a:ext cx="56" cy="24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sp>
        <p:nvSpPr>
          <p:cNvPr id="145421" name="Line 76"/>
          <p:cNvSpPr>
            <a:spLocks noChangeShapeType="1"/>
          </p:cNvSpPr>
          <p:nvPr/>
        </p:nvSpPr>
        <p:spPr bwMode="auto">
          <a:xfrm>
            <a:off x="5670550" y="6821488"/>
            <a:ext cx="26574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145422" name="Line 77"/>
          <p:cNvSpPr>
            <a:spLocks noChangeShapeType="1"/>
          </p:cNvSpPr>
          <p:nvPr/>
        </p:nvSpPr>
        <p:spPr bwMode="auto">
          <a:xfrm flipV="1">
            <a:off x="5670550" y="5124450"/>
            <a:ext cx="0" cy="168275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145423" name="Text Box 78"/>
          <p:cNvSpPr txBox="1">
            <a:spLocks noChangeArrowheads="1"/>
          </p:cNvSpPr>
          <p:nvPr/>
        </p:nvSpPr>
        <p:spPr bwMode="auto">
          <a:xfrm>
            <a:off x="8280400" y="6400800"/>
            <a:ext cx="33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u</a:t>
            </a:r>
          </a:p>
        </p:txBody>
      </p:sp>
      <p:sp>
        <p:nvSpPr>
          <p:cNvPr id="145424" name="Text Box 79"/>
          <p:cNvSpPr txBox="1">
            <a:spLocks noChangeArrowheads="1"/>
          </p:cNvSpPr>
          <p:nvPr/>
        </p:nvSpPr>
        <p:spPr bwMode="auto">
          <a:xfrm>
            <a:off x="5740400" y="4948238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V(u)</a:t>
            </a:r>
          </a:p>
        </p:txBody>
      </p:sp>
      <p:sp>
        <p:nvSpPr>
          <p:cNvPr id="145425" name="Oval 80"/>
          <p:cNvSpPr>
            <a:spLocks noChangeArrowheads="1"/>
          </p:cNvSpPr>
          <p:nvPr/>
        </p:nvSpPr>
        <p:spPr bwMode="auto">
          <a:xfrm>
            <a:off x="5599113" y="5548313"/>
            <a:ext cx="144462" cy="115887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45426" name="Text Box 81"/>
          <p:cNvSpPr txBox="1">
            <a:spLocks noChangeArrowheads="1"/>
          </p:cNvSpPr>
          <p:nvPr/>
        </p:nvSpPr>
        <p:spPr bwMode="auto">
          <a:xfrm>
            <a:off x="5345113" y="532923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1</a:t>
            </a:r>
          </a:p>
        </p:txBody>
      </p:sp>
      <p:sp>
        <p:nvSpPr>
          <p:cNvPr id="145427" name="Freeform 82"/>
          <p:cNvSpPr>
            <a:spLocks/>
          </p:cNvSpPr>
          <p:nvPr/>
        </p:nvSpPr>
        <p:spPr bwMode="auto">
          <a:xfrm>
            <a:off x="5664200" y="5624513"/>
            <a:ext cx="2754313" cy="1139825"/>
          </a:xfrm>
          <a:custGeom>
            <a:avLst/>
            <a:gdLst>
              <a:gd name="T0" fmla="*/ 0 w 1735"/>
              <a:gd name="T1" fmla="*/ 0 h 718"/>
              <a:gd name="T2" fmla="*/ 2147483647 w 1735"/>
              <a:gd name="T3" fmla="*/ 2147483647 h 718"/>
              <a:gd name="T4" fmla="*/ 2147483647 w 1735"/>
              <a:gd name="T5" fmla="*/ 2147483647 h 718"/>
              <a:gd name="T6" fmla="*/ 2147483647 w 1735"/>
              <a:gd name="T7" fmla="*/ 2147483647 h 718"/>
              <a:gd name="T8" fmla="*/ 2147483647 w 1735"/>
              <a:gd name="T9" fmla="*/ 2147483647 h 718"/>
              <a:gd name="T10" fmla="*/ 2147483647 w 1735"/>
              <a:gd name="T11" fmla="*/ 2147483647 h 718"/>
              <a:gd name="T12" fmla="*/ 2147483647 w 1735"/>
              <a:gd name="T13" fmla="*/ 2147483647 h 7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35" h="718">
                <a:moveTo>
                  <a:pt x="0" y="0"/>
                </a:moveTo>
                <a:cubicBezTo>
                  <a:pt x="30" y="31"/>
                  <a:pt x="113" y="89"/>
                  <a:pt x="181" y="187"/>
                </a:cubicBezTo>
                <a:cubicBezTo>
                  <a:pt x="249" y="285"/>
                  <a:pt x="330" y="514"/>
                  <a:pt x="409" y="590"/>
                </a:cubicBezTo>
                <a:cubicBezTo>
                  <a:pt x="488" y="666"/>
                  <a:pt x="539" y="632"/>
                  <a:pt x="656" y="644"/>
                </a:cubicBezTo>
                <a:cubicBezTo>
                  <a:pt x="773" y="656"/>
                  <a:pt x="985" y="658"/>
                  <a:pt x="1113" y="663"/>
                </a:cubicBezTo>
                <a:cubicBezTo>
                  <a:pt x="1241" y="668"/>
                  <a:pt x="1320" y="663"/>
                  <a:pt x="1424" y="672"/>
                </a:cubicBezTo>
                <a:cubicBezTo>
                  <a:pt x="1528" y="681"/>
                  <a:pt x="1670" y="709"/>
                  <a:pt x="1735" y="718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145428" name="Freeform 83"/>
          <p:cNvSpPr>
            <a:spLocks/>
          </p:cNvSpPr>
          <p:nvPr/>
        </p:nvSpPr>
        <p:spPr bwMode="auto">
          <a:xfrm>
            <a:off x="5649913" y="5610225"/>
            <a:ext cx="2246312" cy="1138238"/>
          </a:xfrm>
          <a:custGeom>
            <a:avLst/>
            <a:gdLst>
              <a:gd name="T0" fmla="*/ 0 w 1415"/>
              <a:gd name="T1" fmla="*/ 0 h 717"/>
              <a:gd name="T2" fmla="*/ 2147483647 w 1415"/>
              <a:gd name="T3" fmla="*/ 2147483647 h 717"/>
              <a:gd name="T4" fmla="*/ 2147483647 w 1415"/>
              <a:gd name="T5" fmla="*/ 2147483647 h 717"/>
              <a:gd name="T6" fmla="*/ 2147483647 w 1415"/>
              <a:gd name="T7" fmla="*/ 2147483647 h 717"/>
              <a:gd name="T8" fmla="*/ 2147483647 w 1415"/>
              <a:gd name="T9" fmla="*/ 2147483647 h 717"/>
              <a:gd name="T10" fmla="*/ 2147483647 w 1415"/>
              <a:gd name="T11" fmla="*/ 2147483647 h 717"/>
              <a:gd name="T12" fmla="*/ 2147483647 w 1415"/>
              <a:gd name="T13" fmla="*/ 2147483647 h 7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15" h="717">
                <a:moveTo>
                  <a:pt x="0" y="0"/>
                </a:moveTo>
                <a:cubicBezTo>
                  <a:pt x="36" y="28"/>
                  <a:pt x="150" y="95"/>
                  <a:pt x="217" y="169"/>
                </a:cubicBezTo>
                <a:cubicBezTo>
                  <a:pt x="284" y="243"/>
                  <a:pt x="341" y="356"/>
                  <a:pt x="400" y="443"/>
                </a:cubicBezTo>
                <a:cubicBezTo>
                  <a:pt x="459" y="530"/>
                  <a:pt x="492" y="669"/>
                  <a:pt x="574" y="690"/>
                </a:cubicBezTo>
                <a:cubicBezTo>
                  <a:pt x="656" y="711"/>
                  <a:pt x="803" y="586"/>
                  <a:pt x="894" y="571"/>
                </a:cubicBezTo>
                <a:cubicBezTo>
                  <a:pt x="985" y="556"/>
                  <a:pt x="1035" y="575"/>
                  <a:pt x="1122" y="599"/>
                </a:cubicBezTo>
                <a:cubicBezTo>
                  <a:pt x="1209" y="623"/>
                  <a:pt x="1354" y="693"/>
                  <a:pt x="1415" y="717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145429" name="Text Box 84"/>
          <p:cNvSpPr txBox="1">
            <a:spLocks noChangeArrowheads="1"/>
          </p:cNvSpPr>
          <p:nvPr/>
        </p:nvSpPr>
        <p:spPr bwMode="auto">
          <a:xfrm>
            <a:off x="6084733" y="5424488"/>
            <a:ext cx="297739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structure </a:t>
            </a:r>
            <a:r>
              <a:rPr lang="fr-FR" altLang="fr-FR" sz="2000" smtClean="0"/>
              <a:t>non detectée</a:t>
            </a:r>
            <a:endParaRPr lang="fr-FR" altLang="fr-FR" sz="2000"/>
          </a:p>
        </p:txBody>
      </p:sp>
      <p:sp>
        <p:nvSpPr>
          <p:cNvPr id="145430" name="Text Box 85"/>
          <p:cNvSpPr txBox="1">
            <a:spLocks noChangeArrowheads="1"/>
          </p:cNvSpPr>
          <p:nvPr/>
        </p:nvSpPr>
        <p:spPr bwMode="auto">
          <a:xfrm>
            <a:off x="3519488" y="4525963"/>
            <a:ext cx="766762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8800"/>
              <a:t>?</a:t>
            </a:r>
          </a:p>
        </p:txBody>
      </p:sp>
      <p:sp>
        <p:nvSpPr>
          <p:cNvPr id="145431" name="Text Box 86"/>
          <p:cNvSpPr txBox="1">
            <a:spLocks noChangeArrowheads="1"/>
          </p:cNvSpPr>
          <p:nvPr/>
        </p:nvSpPr>
        <p:spPr bwMode="auto">
          <a:xfrm>
            <a:off x="6616700" y="5969000"/>
            <a:ext cx="212940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V min </a:t>
            </a:r>
            <a:r>
              <a:rPr lang="fr-FR" altLang="fr-FR" sz="2000" smtClean="0"/>
              <a:t>accessible</a:t>
            </a:r>
            <a:endParaRPr lang="fr-FR" altLang="fr-FR" sz="2000"/>
          </a:p>
        </p:txBody>
      </p:sp>
      <p:sp>
        <p:nvSpPr>
          <p:cNvPr id="145432" name="Rectangle 87"/>
          <p:cNvSpPr>
            <a:spLocks noChangeArrowheads="1"/>
          </p:cNvSpPr>
          <p:nvPr/>
        </p:nvSpPr>
        <p:spPr bwMode="auto">
          <a:xfrm>
            <a:off x="5864225" y="5718175"/>
            <a:ext cx="88900" cy="3048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45433" name="Rectangle 88"/>
          <p:cNvSpPr>
            <a:spLocks noChangeArrowheads="1"/>
          </p:cNvSpPr>
          <p:nvPr/>
        </p:nvSpPr>
        <p:spPr bwMode="auto">
          <a:xfrm>
            <a:off x="6016625" y="5913438"/>
            <a:ext cx="88900" cy="3048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45434" name="Text Box 89"/>
          <p:cNvSpPr txBox="1">
            <a:spLocks noChangeArrowheads="1"/>
          </p:cNvSpPr>
          <p:nvPr/>
        </p:nvSpPr>
        <p:spPr bwMode="auto">
          <a:xfrm>
            <a:off x="417513" y="5137150"/>
            <a:ext cx="1650108" cy="46384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mtClean="0"/>
              <a:t>sensibilité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92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" y="731838"/>
            <a:ext cx="4084320" cy="594042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sz="3200" smtClean="0"/>
              <a:t>une definition (?)</a:t>
            </a:r>
            <a:endParaRPr lang="fr-FR" sz="3200"/>
          </a:p>
        </p:txBody>
      </p:sp>
      <p:sp>
        <p:nvSpPr>
          <p:cNvPr id="4" name="ZoneTexte 3"/>
          <p:cNvSpPr txBox="1"/>
          <p:nvPr/>
        </p:nvSpPr>
        <p:spPr>
          <a:xfrm>
            <a:off x="265672" y="3586679"/>
            <a:ext cx="75087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smtClean="0"/>
              <a:t>interferometrie stellaire: </a:t>
            </a:r>
          </a:p>
          <a:p>
            <a:endParaRPr lang="fr-FR" sz="2400" smtClean="0"/>
          </a:p>
          <a:p>
            <a:r>
              <a:rPr lang="fr-FR" sz="2400" smtClean="0"/>
              <a:t>méthode d’observation  en astrophysique</a:t>
            </a:r>
          </a:p>
          <a:p>
            <a:r>
              <a:rPr lang="fr-FR" sz="2400" smtClean="0"/>
              <a:t>basée sur les interferences  et sur la </a:t>
            </a:r>
            <a:r>
              <a:rPr lang="fr-FR" sz="2800" b="1" smtClean="0">
                <a:solidFill>
                  <a:schemeClr val="accent2"/>
                </a:solidFill>
              </a:rPr>
              <a:t>coherence</a:t>
            </a:r>
            <a:r>
              <a:rPr lang="fr-FR" sz="2400" smtClean="0">
                <a:solidFill>
                  <a:schemeClr val="accent2"/>
                </a:solidFill>
              </a:rPr>
              <a:t>  </a:t>
            </a:r>
          </a:p>
          <a:p>
            <a:r>
              <a:rPr lang="fr-FR" sz="2400" smtClean="0"/>
              <a:t>de </a:t>
            </a:r>
            <a:r>
              <a:rPr lang="fr-FR" sz="2400"/>
              <a:t>la lumière </a:t>
            </a:r>
            <a:endParaRPr lang="fr-FR" sz="2400" smtClean="0"/>
          </a:p>
          <a:p>
            <a:r>
              <a:rPr lang="fr-FR" sz="2400" smtClean="0"/>
              <a:t>C’’est une des methodes  qui vise à obtenir de la </a:t>
            </a:r>
          </a:p>
          <a:p>
            <a:r>
              <a:rPr lang="fr-FR" sz="3200" b="1" smtClean="0"/>
              <a:t>Haute Résolution Angulaire </a:t>
            </a:r>
            <a:endParaRPr lang="fr-FR" sz="2400" b="1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6543" y="1522395"/>
            <a:ext cx="7127570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400" smtClean="0">
                <a:sym typeface="Wingdings" pitchFamily="2" charset="2"/>
              </a:rPr>
              <a:t>ici </a:t>
            </a:r>
            <a:r>
              <a:rPr lang="fr-FR" altLang="fr-FR" sz="2400">
                <a:sym typeface="Wingdings" pitchFamily="2" charset="2"/>
              </a:rPr>
              <a:t>nous parlons d' </a:t>
            </a:r>
            <a:r>
              <a:rPr lang="fr-FR" altLang="fr-FR" sz="2400">
                <a:solidFill>
                  <a:schemeClr val="accent2"/>
                </a:solidFill>
                <a:sym typeface="Wingdings" pitchFamily="2" charset="2"/>
              </a:rPr>
              <a:t>interferometrie stellaire </a:t>
            </a:r>
            <a:r>
              <a:rPr lang="fr-FR" altLang="fr-FR" sz="2400">
                <a:sym typeface="Wingdings" pitchFamily="2" charset="2"/>
              </a:rPr>
              <a:t>:</a:t>
            </a:r>
            <a:br>
              <a:rPr lang="fr-FR" altLang="fr-FR" sz="2400">
                <a:sym typeface="Wingdings" pitchFamily="2" charset="2"/>
              </a:rPr>
            </a:br>
            <a:r>
              <a:rPr lang="fr-FR" altLang="fr-FR" sz="2400">
                <a:sym typeface="Wingdings" pitchFamily="2" charset="2"/>
              </a:rPr>
              <a:t>	</a:t>
            </a:r>
            <a:r>
              <a:rPr lang="fr-FR" altLang="fr-FR" sz="2400" smtClean="0">
                <a:sym typeface="Wingdings" pitchFamily="2" charset="2"/>
              </a:rPr>
              <a:t>mesurer </a:t>
            </a:r>
            <a:r>
              <a:rPr lang="fr-FR" altLang="fr-FR" sz="2400">
                <a:sym typeface="Wingdings" pitchFamily="2" charset="2"/>
              </a:rPr>
              <a:t>qq chose sur une etoile </a:t>
            </a:r>
            <a:br>
              <a:rPr lang="fr-FR" altLang="fr-FR" sz="2400">
                <a:sym typeface="Wingdings" pitchFamily="2" charset="2"/>
              </a:rPr>
            </a:br>
            <a:r>
              <a:rPr lang="fr-FR" altLang="fr-FR" sz="2400">
                <a:sym typeface="Wingdings" pitchFamily="2" charset="2"/>
              </a:rPr>
              <a:t>	</a:t>
            </a:r>
            <a:r>
              <a:rPr lang="fr-FR" altLang="fr-FR" sz="2400" smtClean="0">
                <a:sym typeface="Wingdings" pitchFamily="2" charset="2"/>
              </a:rPr>
              <a:t>à </a:t>
            </a:r>
            <a:r>
              <a:rPr lang="fr-FR" altLang="fr-FR" sz="2400">
                <a:sym typeface="Wingdings" pitchFamily="2" charset="2"/>
              </a:rPr>
              <a:t>partir d'interferences de la</a:t>
            </a:r>
            <a:r>
              <a:rPr lang="fr-FR" altLang="fr-FR" sz="3200" b="1">
                <a:solidFill>
                  <a:schemeClr val="accent2"/>
                </a:solidFill>
                <a:sym typeface="Wingdings" pitchFamily="2" charset="2"/>
              </a:rPr>
              <a:t> lumiere </a:t>
            </a:r>
            <a:endParaRPr lang="fr-FR" altLang="fr-FR" sz="3200" b="1" smtClean="0">
              <a:solidFill>
                <a:schemeClr val="accent2"/>
              </a:solidFill>
              <a:sym typeface="Wingdings" pitchFamily="2" charset="2"/>
            </a:endParaRPr>
          </a:p>
          <a:p>
            <a:r>
              <a:rPr lang="fr-FR" altLang="fr-FR" sz="3200" b="1">
                <a:solidFill>
                  <a:schemeClr val="accent2"/>
                </a:solidFill>
                <a:sym typeface="Wingdings" pitchFamily="2" charset="2"/>
              </a:rPr>
              <a:t>	</a:t>
            </a:r>
            <a:r>
              <a:rPr lang="fr-FR" altLang="fr-FR" sz="2400" smtClean="0">
                <a:sym typeface="Wingdings" pitchFamily="2" charset="2"/>
              </a:rPr>
              <a:t>qu'elle </a:t>
            </a:r>
            <a:r>
              <a:rPr lang="fr-FR" altLang="fr-FR" sz="2400">
                <a:sym typeface="Wingdings" pitchFamily="2" charset="2"/>
              </a:rPr>
              <a:t>nous </a:t>
            </a:r>
            <a:r>
              <a:rPr lang="fr-FR" altLang="fr-FR" sz="2400" smtClean="0">
                <a:sym typeface="Wingdings" pitchFamily="2" charset="2"/>
              </a:rPr>
              <a:t>envoie</a:t>
            </a:r>
            <a:r>
              <a:rPr lang="fr-FR" altLang="fr-FR" sz="2400">
                <a:sym typeface="Wingdings" pitchFamily="2" charset="2"/>
              </a:rPr>
              <a:t/>
            </a:r>
            <a:br>
              <a:rPr lang="fr-FR" altLang="fr-FR" sz="2400">
                <a:sym typeface="Wingdings" pitchFamily="2" charset="2"/>
              </a:rPr>
            </a:br>
            <a:endParaRPr lang="fr-FR" altLang="fr-FR" sz="240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2557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85738" y="590550"/>
            <a:ext cx="7273443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>
                <a:latin typeface="Comic Sans MS" pitchFamily="66" charset="0"/>
              </a:rPr>
              <a:t>causes et nature des degradations de V mesurée</a:t>
            </a:r>
          </a:p>
        </p:txBody>
      </p:sp>
      <p:grpSp>
        <p:nvGrpSpPr>
          <p:cNvPr id="644099" name="Group 1027"/>
          <p:cNvGrpSpPr>
            <a:grpSpLocks/>
          </p:cNvGrpSpPr>
          <p:nvPr/>
        </p:nvGrpSpPr>
        <p:grpSpPr bwMode="auto">
          <a:xfrm>
            <a:off x="209550" y="4300540"/>
            <a:ext cx="8564571" cy="2133601"/>
            <a:chOff x="132" y="3105"/>
            <a:chExt cx="5395" cy="1344"/>
          </a:xfrm>
        </p:grpSpPr>
        <p:sp>
          <p:nvSpPr>
            <p:cNvPr id="146441" name="Text Box 1028"/>
            <p:cNvSpPr txBox="1">
              <a:spLocks noChangeArrowheads="1"/>
            </p:cNvSpPr>
            <p:nvPr/>
          </p:nvSpPr>
          <p:spPr bwMode="auto">
            <a:xfrm>
              <a:off x="132" y="3304"/>
              <a:ext cx="5395" cy="1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	</a:t>
              </a:r>
              <a:r>
                <a:rPr lang="fr-FR" altLang="fr-FR" sz="2000" smtClean="0"/>
                <a:t>instabilité des paramètres instrumentaux (vibrations,...)</a:t>
              </a:r>
            </a:p>
            <a:p>
              <a:r>
                <a:rPr lang="fr-FR" altLang="fr-FR" sz="2000" b="1" smtClean="0">
                  <a:solidFill>
                    <a:srgbClr val="FF3300"/>
                  </a:solidFill>
                </a:rPr>
                <a:t>Mais l’atmosphère est la cause majeure pour les instruments au sol</a:t>
              </a:r>
            </a:p>
            <a:p>
              <a:r>
                <a:rPr lang="fr-FR" altLang="fr-FR" sz="1800">
                  <a:solidFill>
                    <a:srgbClr val="FF3300"/>
                  </a:solidFill>
                </a:rPr>
                <a:t>	</a:t>
              </a:r>
              <a:r>
                <a:rPr lang="fr-FR" altLang="fr-FR" sz="1800">
                  <a:solidFill>
                    <a:schemeClr val="tx2"/>
                  </a:solidFill>
                </a:rPr>
                <a:t>piston,  tip-tilt, speckles</a:t>
              </a:r>
            </a:p>
            <a:p>
              <a:endParaRPr lang="fr-FR" altLang="fr-FR" sz="1800">
                <a:solidFill>
                  <a:schemeClr val="tx2"/>
                </a:solidFill>
              </a:endParaRPr>
            </a:p>
            <a:p>
              <a:r>
                <a:rPr lang="fr-FR" altLang="fr-FR" sz="1800" smtClean="0">
                  <a:solidFill>
                    <a:schemeClr val="accent2"/>
                  </a:solidFill>
                </a:rPr>
                <a:t>Ici q est aléatoire</a:t>
              </a:r>
            </a:p>
            <a:p>
              <a:r>
                <a:rPr lang="fr-FR" altLang="fr-FR" sz="1800" smtClean="0">
                  <a:solidFill>
                    <a:schemeClr val="accent2"/>
                  </a:solidFill>
                </a:rPr>
                <a:t>traitement specifique requis (statistique)</a:t>
              </a:r>
              <a:endParaRPr lang="fr-FR" altLang="fr-FR" sz="1800">
                <a:solidFill>
                  <a:schemeClr val="accent2"/>
                </a:solidFill>
              </a:endParaRPr>
            </a:p>
          </p:txBody>
        </p:sp>
        <p:sp>
          <p:nvSpPr>
            <p:cNvPr id="146442" name="Text Box 1029"/>
            <p:cNvSpPr txBox="1">
              <a:spLocks noChangeArrowheads="1"/>
            </p:cNvSpPr>
            <p:nvPr/>
          </p:nvSpPr>
          <p:spPr bwMode="auto">
            <a:xfrm>
              <a:off x="206" y="3105"/>
              <a:ext cx="1663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mtClean="0">
                  <a:solidFill>
                    <a:schemeClr val="accent2"/>
                  </a:solidFill>
                </a:rPr>
                <a:t>causes aléatoires</a:t>
              </a:r>
              <a:endParaRPr lang="fr-FR" altLang="fr-FR">
                <a:solidFill>
                  <a:schemeClr val="accent2"/>
                </a:solidFill>
              </a:endParaRPr>
            </a:p>
          </p:txBody>
        </p:sp>
      </p:grpSp>
      <p:grpSp>
        <p:nvGrpSpPr>
          <p:cNvPr id="644102" name="Group 1030"/>
          <p:cNvGrpSpPr>
            <a:grpSpLocks/>
          </p:cNvGrpSpPr>
          <p:nvPr/>
        </p:nvGrpSpPr>
        <p:grpSpPr bwMode="auto">
          <a:xfrm>
            <a:off x="358775" y="1130300"/>
            <a:ext cx="7277111" cy="3327400"/>
            <a:chOff x="226" y="712"/>
            <a:chExt cx="4584" cy="2096"/>
          </a:xfrm>
        </p:grpSpPr>
        <p:sp>
          <p:nvSpPr>
            <p:cNvPr id="146439" name="Text Box 1031"/>
            <p:cNvSpPr txBox="1">
              <a:spLocks noChangeArrowheads="1"/>
            </p:cNvSpPr>
            <p:nvPr/>
          </p:nvSpPr>
          <p:spPr bwMode="auto">
            <a:xfrm>
              <a:off x="226" y="712"/>
              <a:ext cx="2079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mtClean="0">
                  <a:solidFill>
                    <a:schemeClr val="accent2"/>
                  </a:solidFill>
                </a:rPr>
                <a:t>causes deterministes</a:t>
              </a:r>
              <a:endParaRPr lang="fr-FR" altLang="fr-FR">
                <a:solidFill>
                  <a:schemeClr val="accent2"/>
                </a:solidFill>
              </a:endParaRPr>
            </a:p>
          </p:txBody>
        </p:sp>
        <p:sp>
          <p:nvSpPr>
            <p:cNvPr id="146440" name="Text Box 1032"/>
            <p:cNvSpPr txBox="1">
              <a:spLocks noChangeArrowheads="1"/>
            </p:cNvSpPr>
            <p:nvPr/>
          </p:nvSpPr>
          <p:spPr bwMode="auto">
            <a:xfrm>
              <a:off x="226" y="1023"/>
              <a:ext cx="4584" cy="1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ecart au reglage nominal des parametres instrumentaux</a:t>
              </a:r>
            </a:p>
            <a:p>
              <a:r>
                <a:rPr lang="fr-FR" altLang="fr-FR" sz="2000"/>
                <a:t>		</a:t>
              </a:r>
              <a:r>
                <a:rPr lang="fr-FR" altLang="fr-FR" sz="1600"/>
                <a:t>alignements optiques, aberrations</a:t>
              </a:r>
            </a:p>
            <a:p>
              <a:r>
                <a:rPr lang="fr-FR" altLang="fr-FR" sz="1600"/>
                <a:t>		échantillonnage des franges (spatio-temporel)</a:t>
              </a:r>
            </a:p>
            <a:p>
              <a:r>
                <a:rPr lang="fr-FR" altLang="fr-FR" sz="1600"/>
                <a:t>		metrologie ( maintien à zero, de la ddm)</a:t>
              </a:r>
            </a:p>
            <a:p>
              <a:r>
                <a:rPr lang="fr-FR" altLang="fr-FR" sz="1600"/>
                <a:t>		désequilibre photometrique (I1 </a:t>
              </a:r>
              <a:r>
                <a:rPr lang="fr-FR" altLang="fr-FR" sz="1800" b="1">
                  <a:sym typeface="Symbol" pitchFamily="18" charset="2"/>
                </a:rPr>
                <a:t></a:t>
              </a:r>
              <a:r>
                <a:rPr lang="fr-FR" altLang="fr-FR" sz="1600"/>
                <a:t> I2)</a:t>
              </a:r>
            </a:p>
            <a:p>
              <a:r>
                <a:rPr lang="fr-FR" altLang="fr-FR" sz="2000" smtClean="0"/>
                <a:t>effets non compensés de causes externes</a:t>
              </a:r>
              <a:endParaRPr lang="fr-FR" altLang="fr-FR" sz="2000"/>
            </a:p>
            <a:p>
              <a:r>
                <a:rPr lang="fr-FR" altLang="fr-FR" sz="2000"/>
                <a:t>		</a:t>
              </a:r>
              <a:r>
                <a:rPr lang="fr-FR" altLang="fr-FR" sz="1600"/>
                <a:t>refraction differentielle atmospherique</a:t>
              </a:r>
            </a:p>
            <a:p>
              <a:r>
                <a:rPr lang="fr-FR" altLang="fr-FR" sz="1600"/>
                <a:t>		conjugaison de pupilles (entrée / sortie)</a:t>
              </a:r>
            </a:p>
            <a:p>
              <a:r>
                <a:rPr lang="fr-FR" altLang="fr-FR" sz="1600"/>
                <a:t>		orientation des polarisations (vecteurs champs  non \\)</a:t>
              </a:r>
            </a:p>
            <a:p>
              <a:r>
                <a:rPr lang="fr-FR" altLang="fr-FR" sz="1600"/>
                <a:t>		calage de la base</a:t>
              </a:r>
            </a:p>
          </p:txBody>
        </p:sp>
      </p:grpSp>
      <p:sp>
        <p:nvSpPr>
          <p:cNvPr id="644105" name="Text Box 1033"/>
          <p:cNvSpPr txBox="1">
            <a:spLocks noChangeArrowheads="1"/>
          </p:cNvSpPr>
          <p:nvPr/>
        </p:nvSpPr>
        <p:spPr bwMode="auto">
          <a:xfrm>
            <a:off x="7104063" y="2584450"/>
            <a:ext cx="2042845" cy="120251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V</a:t>
            </a:r>
            <a:r>
              <a:rPr lang="fr-FR" altLang="fr-FR" baseline="-25000"/>
              <a:t>mesur</a:t>
            </a:r>
            <a:r>
              <a:rPr lang="fr-FR" altLang="fr-FR"/>
              <a:t> = q.V</a:t>
            </a:r>
          </a:p>
          <a:p>
            <a:r>
              <a:rPr lang="fr-FR" altLang="fr-FR" smtClean="0"/>
              <a:t>avec </a:t>
            </a:r>
            <a:r>
              <a:rPr lang="fr-FR" altLang="fr-FR"/>
              <a:t>q &lt;1</a:t>
            </a:r>
          </a:p>
          <a:p>
            <a:r>
              <a:rPr lang="fr-FR" altLang="fr-FR" smtClean="0"/>
              <a:t>mais </a:t>
            </a:r>
            <a:r>
              <a:rPr lang="fr-FR" altLang="fr-FR"/>
              <a:t>q stable</a:t>
            </a:r>
          </a:p>
        </p:txBody>
      </p:sp>
      <p:sp>
        <p:nvSpPr>
          <p:cNvPr id="644106" name="Text Box 1034"/>
          <p:cNvSpPr txBox="1">
            <a:spLocks noChangeArrowheads="1"/>
          </p:cNvSpPr>
          <p:nvPr/>
        </p:nvSpPr>
        <p:spPr bwMode="auto">
          <a:xfrm>
            <a:off x="6638925" y="5464175"/>
            <a:ext cx="2294516" cy="120251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V</a:t>
            </a:r>
            <a:r>
              <a:rPr lang="fr-FR" altLang="fr-FR" baseline="-25000"/>
              <a:t>mesur</a:t>
            </a:r>
            <a:r>
              <a:rPr lang="fr-FR" altLang="fr-FR"/>
              <a:t> = q.V</a:t>
            </a:r>
          </a:p>
          <a:p>
            <a:r>
              <a:rPr lang="fr-FR" altLang="fr-FR" smtClean="0"/>
              <a:t>avec </a:t>
            </a:r>
            <a:r>
              <a:rPr lang="fr-FR" altLang="fr-FR"/>
              <a:t>q &lt;1</a:t>
            </a:r>
          </a:p>
          <a:p>
            <a:r>
              <a:rPr lang="fr-FR" altLang="fr-FR" smtClean="0"/>
              <a:t>ET  </a:t>
            </a:r>
            <a:r>
              <a:rPr lang="fr-FR" altLang="fr-FR"/>
              <a:t>q </a:t>
            </a:r>
            <a:r>
              <a:rPr lang="fr-FR" altLang="fr-FR" smtClean="0"/>
              <a:t>aléatoire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05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05" grpId="0" animBg="1" autoUpdateAnimBg="0"/>
      <p:bldP spid="644106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93688" y="679450"/>
            <a:ext cx="6420645" cy="525401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>
                <a:latin typeface="Comic Sans MS" pitchFamily="66" charset="0"/>
              </a:rPr>
              <a:t>degradations  de la visibilité mesurée</a:t>
            </a: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1250950" y="1244600"/>
            <a:ext cx="2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1568450" y="1498600"/>
            <a:ext cx="254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127000" y="1536700"/>
            <a:ext cx="8945563" cy="27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1800" smtClean="0"/>
              <a:t>la visibilité mesurée n’est pas la « vraie » visibilité » (visibilité astrophysique)</a:t>
            </a:r>
          </a:p>
          <a:p>
            <a:r>
              <a:rPr lang="fr-FR" altLang="fr-FR" sz="1800" smtClean="0"/>
              <a:t>comme toute mesure, elle est seulement une estimation de cette quantité</a:t>
            </a:r>
          </a:p>
          <a:p>
            <a:endParaRPr lang="fr-FR" altLang="fr-FR" sz="1800"/>
          </a:p>
          <a:p>
            <a:r>
              <a:rPr lang="fr-FR" altLang="fr-FR" sz="1800" smtClean="0"/>
              <a:t>chaque cause « k » de degradation est traduite dans la mesure par un facteur de degradation « q</a:t>
            </a:r>
            <a:r>
              <a:rPr lang="fr-FR" altLang="fr-FR" sz="1800" baseline="-25000" smtClean="0"/>
              <a:t>k </a:t>
            </a:r>
            <a:r>
              <a:rPr lang="fr-FR" altLang="fr-FR" sz="1800" smtClean="0"/>
              <a:t>» qui varie entre 0 et 1  (en fait c’est jamais 1)</a:t>
            </a:r>
            <a:endParaRPr lang="fr-FR" altLang="fr-FR" sz="1800"/>
          </a:p>
          <a:p>
            <a:endParaRPr lang="fr-FR" altLang="fr-FR" sz="1800"/>
          </a:p>
          <a:p>
            <a:r>
              <a:rPr lang="fr-FR" altLang="fr-FR" sz="1800" smtClean="0"/>
              <a:t>on doit alors considérer la relation:</a:t>
            </a:r>
            <a:endParaRPr lang="fr-FR" altLang="fr-FR" sz="1800"/>
          </a:p>
          <a:p>
            <a:r>
              <a:rPr lang="fr-FR" altLang="fr-FR" sz="1800"/>
              <a:t>	</a:t>
            </a:r>
            <a:r>
              <a:rPr lang="fr-FR" altLang="fr-FR" sz="1800" smtClean="0"/>
              <a:t>V</a:t>
            </a:r>
            <a:r>
              <a:rPr lang="fr-FR" altLang="fr-FR" sz="1800" baseline="-25000" smtClean="0"/>
              <a:t>mesure</a:t>
            </a:r>
            <a:r>
              <a:rPr lang="fr-FR" altLang="fr-FR" sz="1800" smtClean="0"/>
              <a:t> </a:t>
            </a:r>
            <a:r>
              <a:rPr lang="fr-FR" altLang="fr-FR" sz="1800"/>
              <a:t>= (q</a:t>
            </a:r>
            <a:r>
              <a:rPr lang="fr-FR" altLang="fr-FR" sz="1800" baseline="-25000"/>
              <a:t>1</a:t>
            </a:r>
            <a:r>
              <a:rPr lang="fr-FR" altLang="fr-FR" sz="1800"/>
              <a:t>.q</a:t>
            </a:r>
            <a:r>
              <a:rPr lang="fr-FR" altLang="fr-FR" sz="1800" baseline="-25000"/>
              <a:t>2</a:t>
            </a:r>
            <a:r>
              <a:rPr lang="fr-FR" altLang="fr-FR" sz="1800"/>
              <a:t>…..q</a:t>
            </a:r>
            <a:r>
              <a:rPr lang="fr-FR" altLang="fr-FR" sz="1800" baseline="-25000"/>
              <a:t>K</a:t>
            </a:r>
            <a:r>
              <a:rPr lang="fr-FR" altLang="fr-FR" sz="1800"/>
              <a:t>). </a:t>
            </a:r>
            <a:r>
              <a:rPr lang="fr-FR" altLang="fr-FR" sz="1800" smtClean="0"/>
              <a:t>V</a:t>
            </a:r>
            <a:r>
              <a:rPr lang="fr-FR" altLang="fr-FR" sz="1800" baseline="-25000" smtClean="0"/>
              <a:t>vraie </a:t>
            </a:r>
            <a:endParaRPr lang="fr-FR" altLang="fr-FR" sz="1800" baseline="-25000"/>
          </a:p>
          <a:p>
            <a:endParaRPr lang="fr-FR" altLang="fr-FR" sz="1800" baseline="-25000"/>
          </a:p>
          <a:p>
            <a:r>
              <a:rPr lang="fr-FR" altLang="fr-FR" sz="1800" baseline="-25000"/>
              <a:t>	</a:t>
            </a:r>
            <a:r>
              <a:rPr lang="fr-FR" altLang="fr-FR" sz="1800" smtClean="0"/>
              <a:t>V</a:t>
            </a:r>
            <a:r>
              <a:rPr lang="fr-FR" altLang="fr-FR" sz="1800" baseline="-25000" smtClean="0"/>
              <a:t>mesure</a:t>
            </a:r>
            <a:r>
              <a:rPr lang="fr-FR" altLang="fr-FR" sz="1800" smtClean="0"/>
              <a:t> </a:t>
            </a:r>
            <a:r>
              <a:rPr lang="fr-FR" altLang="fr-FR" sz="1800"/>
              <a:t>= </a:t>
            </a:r>
            <a:r>
              <a:rPr lang="fr-FR" altLang="fr-FR" sz="1800">
                <a:solidFill>
                  <a:srgbClr val="FF0066"/>
                </a:solidFill>
              </a:rPr>
              <a:t>(</a:t>
            </a:r>
            <a:r>
              <a:rPr lang="fr-FR" altLang="fr-FR" sz="1800" smtClean="0">
                <a:solidFill>
                  <a:srgbClr val="FF0066"/>
                </a:solidFill>
              </a:rPr>
              <a:t>reponse en visibilité)</a:t>
            </a:r>
            <a:r>
              <a:rPr lang="fr-FR" altLang="fr-FR" sz="1800" smtClean="0"/>
              <a:t>.V</a:t>
            </a:r>
            <a:r>
              <a:rPr lang="fr-FR" altLang="fr-FR" sz="1800" baseline="-25000" smtClean="0"/>
              <a:t>vraie</a:t>
            </a:r>
            <a:endParaRPr lang="fr-FR" altLang="fr-FR" sz="1800" baseline="-2500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000" y="4487863"/>
            <a:ext cx="831532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1800" smtClean="0"/>
              <a:t>le défi à relever:    </a:t>
            </a:r>
            <a:endParaRPr lang="fr-FR" altLang="fr-FR" sz="1800"/>
          </a:p>
          <a:p>
            <a:r>
              <a:rPr lang="fr-FR" altLang="fr-FR" sz="1800" smtClean="0"/>
              <a:t>V</a:t>
            </a:r>
            <a:r>
              <a:rPr lang="fr-FR" altLang="fr-FR" sz="1800" baseline="-25000" smtClean="0"/>
              <a:t>vraie</a:t>
            </a:r>
            <a:r>
              <a:rPr lang="fr-FR" altLang="fr-FR" sz="1800" smtClean="0"/>
              <a:t>  doit être retrouvée et les facteurs </a:t>
            </a:r>
            <a:r>
              <a:rPr lang="fr-FR" altLang="fr-FR" sz="1800"/>
              <a:t>q</a:t>
            </a:r>
            <a:r>
              <a:rPr lang="fr-FR" altLang="fr-FR" sz="1800" baseline="-25000"/>
              <a:t>k</a:t>
            </a:r>
            <a:r>
              <a:rPr lang="fr-FR" altLang="fr-FR" sz="1800"/>
              <a:t> </a:t>
            </a:r>
          </a:p>
          <a:p>
            <a:r>
              <a:rPr lang="fr-FR" altLang="fr-FR" sz="1800" smtClean="0"/>
              <a:t>doivent être évalués et rendus aussi proches de 1 que possible par des corrections appropriées pendant l’observation</a:t>
            </a:r>
            <a:endParaRPr lang="fr-FR" altLang="fr-FR" sz="1800"/>
          </a:p>
          <a:p>
            <a:endParaRPr lang="fr-FR" altLang="fr-FR" sz="800"/>
          </a:p>
          <a:p>
            <a:r>
              <a:rPr lang="fr-FR" altLang="fr-FR" sz="1800"/>
              <a:t>Note : </a:t>
            </a:r>
            <a:endParaRPr lang="fr-FR" altLang="fr-FR" sz="1800" smtClean="0"/>
          </a:p>
          <a:p>
            <a:r>
              <a:rPr lang="fr-FR" altLang="fr-FR" sz="1800" smtClean="0"/>
              <a:t>la « reponse en visibilité » varie au cours du temps (instabilités des conditions d’observation, et pas seulement de l’atmosphere)</a:t>
            </a:r>
            <a:endParaRPr lang="fr-FR" altLang="fr-FR" sz="1800"/>
          </a:p>
        </p:txBody>
      </p:sp>
    </p:spTree>
    <p:extLst>
      <p:ext uri="{BB962C8B-B14F-4D97-AF65-F5344CB8AC3E}">
        <p14:creationId xmlns:p14="http://schemas.microsoft.com/office/powerpoint/2010/main" val="421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5261675" cy="586957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 turbulence atmosphérique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74320" y="1230421"/>
            <a:ext cx="91582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du point de vue du telescope c’est une affaire de surface d’onde incidente :</a:t>
            </a:r>
          </a:p>
          <a:p>
            <a:r>
              <a:rPr lang="fr-FR" smtClean="0"/>
              <a:t>elle est déformée aléatoirement en permanence et très rapidement</a:t>
            </a:r>
          </a:p>
          <a:p>
            <a:r>
              <a:rPr lang="fr-FR" smtClean="0"/>
              <a:t>dans l’espace et dans le temps  </a:t>
            </a:r>
            <a:r>
              <a:rPr lang="fr-FR" smtClean="0">
                <a:sym typeface="Wingdings" panose="05000000000000000000" pitchFamily="2" charset="2"/>
              </a:rPr>
              <a:t> corruption de la figure de franges</a:t>
            </a:r>
            <a:endParaRPr lang="fr-FR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46440" y="2629553"/>
            <a:ext cx="3886200" cy="147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66000"/>
              </a:lnSpc>
              <a:spcBef>
                <a:spcPct val="40000"/>
              </a:spcBef>
              <a:buFontTx/>
              <a:buNone/>
            </a:pPr>
            <a:r>
              <a:rPr lang="fr-FR" altLang="fr-FR" sz="2000" b="1" kern="0" smtClean="0">
                <a:solidFill>
                  <a:srgbClr val="FF0066"/>
                </a:solidFill>
              </a:rPr>
              <a:t>P   :   piston</a:t>
            </a:r>
            <a:endParaRPr lang="fr-FR" altLang="fr-FR" sz="2000" b="1" kern="0" smtClean="0"/>
          </a:p>
          <a:p>
            <a:pPr>
              <a:lnSpc>
                <a:spcPct val="66000"/>
              </a:lnSpc>
              <a:spcBef>
                <a:spcPct val="40000"/>
              </a:spcBef>
              <a:buFontTx/>
              <a:buNone/>
            </a:pPr>
            <a:r>
              <a:rPr lang="fr-FR" altLang="fr-FR" kern="0" smtClean="0"/>
              <a:t>difference de marche variable</a:t>
            </a:r>
          </a:p>
          <a:p>
            <a:pPr>
              <a:lnSpc>
                <a:spcPct val="66000"/>
              </a:lnSpc>
              <a:spcBef>
                <a:spcPct val="40000"/>
              </a:spcBef>
              <a:buFontTx/>
              <a:buNone/>
            </a:pPr>
            <a:r>
              <a:rPr lang="fr-FR" altLang="fr-FR" kern="0" smtClean="0"/>
              <a:t>entre les deux telescopes</a:t>
            </a:r>
          </a:p>
          <a:p>
            <a:pPr>
              <a:lnSpc>
                <a:spcPct val="66000"/>
              </a:lnSpc>
              <a:spcBef>
                <a:spcPct val="40000"/>
              </a:spcBef>
              <a:buFontTx/>
              <a:buNone/>
            </a:pPr>
            <a:r>
              <a:rPr lang="fr-FR" altLang="fr-FR" kern="0" smtClean="0"/>
              <a:t>franges translatées aléatoirement </a:t>
            </a:r>
          </a:p>
          <a:p>
            <a:pPr>
              <a:lnSpc>
                <a:spcPct val="66000"/>
              </a:lnSpc>
              <a:spcBef>
                <a:spcPct val="40000"/>
              </a:spcBef>
              <a:buFontTx/>
              <a:buNone/>
            </a:pPr>
            <a:r>
              <a:rPr lang="fr-FR" altLang="fr-FR" kern="0" smtClean="0"/>
              <a:t>très rapidement et en permanence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2426" y="4247807"/>
            <a:ext cx="7772400" cy="86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66000"/>
              </a:lnSpc>
              <a:spcBef>
                <a:spcPct val="40000"/>
              </a:spcBef>
              <a:buFontTx/>
              <a:buNone/>
            </a:pPr>
            <a:r>
              <a:rPr lang="fr-FR" altLang="fr-FR" b="1" kern="0" smtClean="0">
                <a:solidFill>
                  <a:schemeClr val="accent2"/>
                </a:solidFill>
              </a:rPr>
              <a:t>TT : tip-tilt  </a:t>
            </a:r>
          </a:p>
          <a:p>
            <a:pPr>
              <a:lnSpc>
                <a:spcPct val="66000"/>
              </a:lnSpc>
              <a:spcBef>
                <a:spcPct val="40000"/>
              </a:spcBef>
              <a:buFontTx/>
              <a:buNone/>
            </a:pPr>
            <a:r>
              <a:rPr lang="fr-FR" altLang="fr-FR" kern="0" smtClean="0">
                <a:solidFill>
                  <a:schemeClr val="accent2"/>
                </a:solidFill>
              </a:rPr>
              <a:t>basculement de front d’onde (pente moyenne)  à l’échelle de la pupille</a:t>
            </a:r>
          </a:p>
          <a:p>
            <a:pPr>
              <a:lnSpc>
                <a:spcPct val="66000"/>
              </a:lnSpc>
              <a:spcBef>
                <a:spcPct val="40000"/>
              </a:spcBef>
              <a:buFontTx/>
              <a:buNone/>
            </a:pPr>
            <a:r>
              <a:rPr lang="fr-FR" altLang="fr-FR" kern="0" smtClean="0"/>
              <a:t>bougé d’images, mauvaise superposition quasi en permanence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5241925" y="2229063"/>
            <a:ext cx="1935089" cy="800138"/>
            <a:chOff x="5192713" y="1417638"/>
            <a:chExt cx="1935089" cy="800138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192713" y="1417638"/>
              <a:ext cx="1406452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chemeClr val="accent2"/>
                  </a:solidFill>
                </a:rPr>
                <a:t>tout bouge 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5387975" y="1584325"/>
              <a:ext cx="1406452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chemeClr val="accent2"/>
                  </a:solidFill>
                </a:rPr>
                <a:t>tout bouge 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268913" y="1693863"/>
              <a:ext cx="1406452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chemeClr val="accent2"/>
                  </a:solidFill>
                </a:rPr>
                <a:t>tout bouge 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5721350" y="1846263"/>
              <a:ext cx="1406452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chemeClr val="accent2"/>
                  </a:solidFill>
                </a:rPr>
                <a:t>tout bouge </a:t>
              </a:r>
            </a:p>
          </p:txBody>
        </p:sp>
      </p:grpSp>
      <p:grpSp>
        <p:nvGrpSpPr>
          <p:cNvPr id="11" name="Group 165"/>
          <p:cNvGrpSpPr>
            <a:grpSpLocks/>
          </p:cNvGrpSpPr>
          <p:nvPr/>
        </p:nvGrpSpPr>
        <p:grpSpPr bwMode="auto">
          <a:xfrm>
            <a:off x="4404043" y="2403689"/>
            <a:ext cx="4548187" cy="1999614"/>
            <a:chOff x="1955" y="1276"/>
            <a:chExt cx="3778" cy="1661"/>
          </a:xfrm>
        </p:grpSpPr>
        <p:sp>
          <p:nvSpPr>
            <p:cNvPr id="12" name="Rectangle 166"/>
            <p:cNvSpPr>
              <a:spLocks noChangeArrowheads="1"/>
            </p:cNvSpPr>
            <p:nvPr/>
          </p:nvSpPr>
          <p:spPr bwMode="auto">
            <a:xfrm>
              <a:off x="2350" y="1739"/>
              <a:ext cx="417" cy="6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1400"/>
            </a:p>
          </p:txBody>
        </p:sp>
        <p:sp>
          <p:nvSpPr>
            <p:cNvPr id="13" name="Freeform 167"/>
            <p:cNvSpPr>
              <a:spLocks noEditPoints="1"/>
            </p:cNvSpPr>
            <p:nvPr/>
          </p:nvSpPr>
          <p:spPr bwMode="auto">
            <a:xfrm>
              <a:off x="2340" y="1729"/>
              <a:ext cx="437" cy="685"/>
            </a:xfrm>
            <a:custGeom>
              <a:avLst/>
              <a:gdLst>
                <a:gd name="T0" fmla="*/ 0 w 437"/>
                <a:gd name="T1" fmla="*/ 0 h 685"/>
                <a:gd name="T2" fmla="*/ 437 w 437"/>
                <a:gd name="T3" fmla="*/ 0 h 685"/>
                <a:gd name="T4" fmla="*/ 437 w 437"/>
                <a:gd name="T5" fmla="*/ 685 h 685"/>
                <a:gd name="T6" fmla="*/ 0 w 437"/>
                <a:gd name="T7" fmla="*/ 685 h 685"/>
                <a:gd name="T8" fmla="*/ 0 w 437"/>
                <a:gd name="T9" fmla="*/ 0 h 685"/>
                <a:gd name="T10" fmla="*/ 21 w 437"/>
                <a:gd name="T11" fmla="*/ 20 h 685"/>
                <a:gd name="T12" fmla="*/ 416 w 437"/>
                <a:gd name="T13" fmla="*/ 20 h 685"/>
                <a:gd name="T14" fmla="*/ 416 w 437"/>
                <a:gd name="T15" fmla="*/ 664 h 685"/>
                <a:gd name="T16" fmla="*/ 21 w 437"/>
                <a:gd name="T17" fmla="*/ 664 h 685"/>
                <a:gd name="T18" fmla="*/ 21 w 437"/>
                <a:gd name="T19" fmla="*/ 20 h 6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7" h="685">
                  <a:moveTo>
                    <a:pt x="0" y="0"/>
                  </a:moveTo>
                  <a:lnTo>
                    <a:pt x="437" y="0"/>
                  </a:lnTo>
                  <a:lnTo>
                    <a:pt x="437" y="685"/>
                  </a:lnTo>
                  <a:lnTo>
                    <a:pt x="0" y="685"/>
                  </a:lnTo>
                  <a:lnTo>
                    <a:pt x="0" y="0"/>
                  </a:lnTo>
                  <a:close/>
                  <a:moveTo>
                    <a:pt x="21" y="20"/>
                  </a:moveTo>
                  <a:lnTo>
                    <a:pt x="416" y="20"/>
                  </a:lnTo>
                  <a:lnTo>
                    <a:pt x="416" y="664"/>
                  </a:lnTo>
                  <a:lnTo>
                    <a:pt x="21" y="664"/>
                  </a:lnTo>
                  <a:lnTo>
                    <a:pt x="21" y="20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14" name="Rectangle 168"/>
            <p:cNvSpPr>
              <a:spLocks noChangeArrowheads="1"/>
            </p:cNvSpPr>
            <p:nvPr/>
          </p:nvSpPr>
          <p:spPr bwMode="auto">
            <a:xfrm>
              <a:off x="4943" y="2142"/>
              <a:ext cx="426" cy="26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1400"/>
            </a:p>
          </p:txBody>
        </p:sp>
        <p:sp>
          <p:nvSpPr>
            <p:cNvPr id="15" name="Freeform 169"/>
            <p:cNvSpPr>
              <a:spLocks noEditPoints="1"/>
            </p:cNvSpPr>
            <p:nvPr/>
          </p:nvSpPr>
          <p:spPr bwMode="auto">
            <a:xfrm>
              <a:off x="4932" y="2132"/>
              <a:ext cx="448" cy="282"/>
            </a:xfrm>
            <a:custGeom>
              <a:avLst/>
              <a:gdLst>
                <a:gd name="T0" fmla="*/ 0 w 448"/>
                <a:gd name="T1" fmla="*/ 0 h 282"/>
                <a:gd name="T2" fmla="*/ 448 w 448"/>
                <a:gd name="T3" fmla="*/ 0 h 282"/>
                <a:gd name="T4" fmla="*/ 448 w 448"/>
                <a:gd name="T5" fmla="*/ 282 h 282"/>
                <a:gd name="T6" fmla="*/ 0 w 448"/>
                <a:gd name="T7" fmla="*/ 282 h 282"/>
                <a:gd name="T8" fmla="*/ 0 w 448"/>
                <a:gd name="T9" fmla="*/ 0 h 282"/>
                <a:gd name="T10" fmla="*/ 21 w 448"/>
                <a:gd name="T11" fmla="*/ 20 h 282"/>
                <a:gd name="T12" fmla="*/ 427 w 448"/>
                <a:gd name="T13" fmla="*/ 20 h 282"/>
                <a:gd name="T14" fmla="*/ 427 w 448"/>
                <a:gd name="T15" fmla="*/ 261 h 282"/>
                <a:gd name="T16" fmla="*/ 21 w 448"/>
                <a:gd name="T17" fmla="*/ 261 h 282"/>
                <a:gd name="T18" fmla="*/ 21 w 448"/>
                <a:gd name="T19" fmla="*/ 20 h 2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8" h="282">
                  <a:moveTo>
                    <a:pt x="0" y="0"/>
                  </a:moveTo>
                  <a:lnTo>
                    <a:pt x="448" y="0"/>
                  </a:lnTo>
                  <a:lnTo>
                    <a:pt x="448" y="282"/>
                  </a:lnTo>
                  <a:lnTo>
                    <a:pt x="0" y="282"/>
                  </a:lnTo>
                  <a:lnTo>
                    <a:pt x="0" y="0"/>
                  </a:lnTo>
                  <a:close/>
                  <a:moveTo>
                    <a:pt x="21" y="20"/>
                  </a:moveTo>
                  <a:lnTo>
                    <a:pt x="427" y="20"/>
                  </a:lnTo>
                  <a:lnTo>
                    <a:pt x="427" y="261"/>
                  </a:lnTo>
                  <a:lnTo>
                    <a:pt x="21" y="261"/>
                  </a:lnTo>
                  <a:lnTo>
                    <a:pt x="21" y="20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400"/>
            </a:p>
          </p:txBody>
        </p:sp>
        <p:grpSp>
          <p:nvGrpSpPr>
            <p:cNvPr id="16" name="Group 170"/>
            <p:cNvGrpSpPr>
              <a:grpSpLocks/>
            </p:cNvGrpSpPr>
            <p:nvPr/>
          </p:nvGrpSpPr>
          <p:grpSpPr bwMode="auto">
            <a:xfrm>
              <a:off x="1955" y="2373"/>
              <a:ext cx="3654" cy="61"/>
              <a:chOff x="1875" y="2409"/>
              <a:chExt cx="3654" cy="61"/>
            </a:xfrm>
          </p:grpSpPr>
          <p:sp>
            <p:nvSpPr>
              <p:cNvPr id="50" name="Freeform 171"/>
              <p:cNvSpPr>
                <a:spLocks/>
              </p:cNvSpPr>
              <p:nvPr/>
            </p:nvSpPr>
            <p:spPr bwMode="auto">
              <a:xfrm>
                <a:off x="5404" y="2409"/>
                <a:ext cx="125" cy="61"/>
              </a:xfrm>
              <a:custGeom>
                <a:avLst/>
                <a:gdLst>
                  <a:gd name="T0" fmla="*/ 125 w 125"/>
                  <a:gd name="T1" fmla="*/ 30 h 61"/>
                  <a:gd name="T2" fmla="*/ 0 w 125"/>
                  <a:gd name="T3" fmla="*/ 61 h 61"/>
                  <a:gd name="T4" fmla="*/ 0 w 125"/>
                  <a:gd name="T5" fmla="*/ 30 h 61"/>
                  <a:gd name="T6" fmla="*/ 0 w 125"/>
                  <a:gd name="T7" fmla="*/ 0 h 61"/>
                  <a:gd name="T8" fmla="*/ 125 w 125"/>
                  <a:gd name="T9" fmla="*/ 3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61">
                    <a:moveTo>
                      <a:pt x="125" y="30"/>
                    </a:moveTo>
                    <a:lnTo>
                      <a:pt x="0" y="6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5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51" name="Line 172"/>
              <p:cNvSpPr>
                <a:spLocks noChangeShapeType="1"/>
              </p:cNvSpPr>
              <p:nvPr/>
            </p:nvSpPr>
            <p:spPr bwMode="auto">
              <a:xfrm>
                <a:off x="1875" y="2439"/>
                <a:ext cx="3529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17" name="Freeform 173"/>
            <p:cNvSpPr>
              <a:spLocks/>
            </p:cNvSpPr>
            <p:nvPr/>
          </p:nvSpPr>
          <p:spPr bwMode="auto">
            <a:xfrm>
              <a:off x="1976" y="1800"/>
              <a:ext cx="3737" cy="372"/>
            </a:xfrm>
            <a:custGeom>
              <a:avLst/>
              <a:gdLst>
                <a:gd name="T0" fmla="*/ 0 w 3737"/>
                <a:gd name="T1" fmla="*/ 140 h 372"/>
                <a:gd name="T2" fmla="*/ 31 w 3737"/>
                <a:gd name="T3" fmla="*/ 130 h 372"/>
                <a:gd name="T4" fmla="*/ 114 w 3737"/>
                <a:gd name="T5" fmla="*/ 110 h 372"/>
                <a:gd name="T6" fmla="*/ 197 w 3737"/>
                <a:gd name="T7" fmla="*/ 90 h 372"/>
                <a:gd name="T8" fmla="*/ 249 w 3737"/>
                <a:gd name="T9" fmla="*/ 80 h 372"/>
                <a:gd name="T10" fmla="*/ 333 w 3737"/>
                <a:gd name="T11" fmla="*/ 60 h 372"/>
                <a:gd name="T12" fmla="*/ 385 w 3737"/>
                <a:gd name="T13" fmla="*/ 50 h 372"/>
                <a:gd name="T14" fmla="*/ 437 w 3737"/>
                <a:gd name="T15" fmla="*/ 40 h 372"/>
                <a:gd name="T16" fmla="*/ 499 w 3737"/>
                <a:gd name="T17" fmla="*/ 30 h 372"/>
                <a:gd name="T18" fmla="*/ 551 w 3737"/>
                <a:gd name="T19" fmla="*/ 20 h 372"/>
                <a:gd name="T20" fmla="*/ 603 w 3737"/>
                <a:gd name="T21" fmla="*/ 10 h 372"/>
                <a:gd name="T22" fmla="*/ 645 w 3737"/>
                <a:gd name="T23" fmla="*/ 10 h 372"/>
                <a:gd name="T24" fmla="*/ 697 w 3737"/>
                <a:gd name="T25" fmla="*/ 0 h 372"/>
                <a:gd name="T26" fmla="*/ 728 w 3737"/>
                <a:gd name="T27" fmla="*/ 0 h 372"/>
                <a:gd name="T28" fmla="*/ 760 w 3737"/>
                <a:gd name="T29" fmla="*/ 0 h 372"/>
                <a:gd name="T30" fmla="*/ 791 w 3737"/>
                <a:gd name="T31" fmla="*/ 0 h 372"/>
                <a:gd name="T32" fmla="*/ 822 w 3737"/>
                <a:gd name="T33" fmla="*/ 10 h 372"/>
                <a:gd name="T34" fmla="*/ 832 w 3737"/>
                <a:gd name="T35" fmla="*/ 10 h 372"/>
                <a:gd name="T36" fmla="*/ 885 w 3737"/>
                <a:gd name="T37" fmla="*/ 20 h 372"/>
                <a:gd name="T38" fmla="*/ 999 w 3737"/>
                <a:gd name="T39" fmla="*/ 50 h 372"/>
                <a:gd name="T40" fmla="*/ 1124 w 3737"/>
                <a:gd name="T41" fmla="*/ 80 h 372"/>
                <a:gd name="T42" fmla="*/ 1249 w 3737"/>
                <a:gd name="T43" fmla="*/ 120 h 372"/>
                <a:gd name="T44" fmla="*/ 1311 w 3737"/>
                <a:gd name="T45" fmla="*/ 140 h 372"/>
                <a:gd name="T46" fmla="*/ 1374 w 3737"/>
                <a:gd name="T47" fmla="*/ 161 h 372"/>
                <a:gd name="T48" fmla="*/ 1509 w 3737"/>
                <a:gd name="T49" fmla="*/ 211 h 372"/>
                <a:gd name="T50" fmla="*/ 1634 w 3737"/>
                <a:gd name="T51" fmla="*/ 251 h 372"/>
                <a:gd name="T52" fmla="*/ 1738 w 3737"/>
                <a:gd name="T53" fmla="*/ 291 h 372"/>
                <a:gd name="T54" fmla="*/ 1790 w 3737"/>
                <a:gd name="T55" fmla="*/ 312 h 372"/>
                <a:gd name="T56" fmla="*/ 1821 w 3737"/>
                <a:gd name="T57" fmla="*/ 322 h 372"/>
                <a:gd name="T58" fmla="*/ 1863 w 3737"/>
                <a:gd name="T59" fmla="*/ 332 h 372"/>
                <a:gd name="T60" fmla="*/ 1926 w 3737"/>
                <a:gd name="T61" fmla="*/ 352 h 372"/>
                <a:gd name="T62" fmla="*/ 1978 w 3737"/>
                <a:gd name="T63" fmla="*/ 352 h 372"/>
                <a:gd name="T64" fmla="*/ 2030 w 3737"/>
                <a:gd name="T65" fmla="*/ 362 h 372"/>
                <a:gd name="T66" fmla="*/ 2071 w 3737"/>
                <a:gd name="T67" fmla="*/ 362 h 372"/>
                <a:gd name="T68" fmla="*/ 2123 w 3737"/>
                <a:gd name="T69" fmla="*/ 362 h 372"/>
                <a:gd name="T70" fmla="*/ 2186 w 3737"/>
                <a:gd name="T71" fmla="*/ 362 h 372"/>
                <a:gd name="T72" fmla="*/ 2207 w 3737"/>
                <a:gd name="T73" fmla="*/ 362 h 372"/>
                <a:gd name="T74" fmla="*/ 2248 w 3737"/>
                <a:gd name="T75" fmla="*/ 362 h 372"/>
                <a:gd name="T76" fmla="*/ 2352 w 3737"/>
                <a:gd name="T77" fmla="*/ 352 h 372"/>
                <a:gd name="T78" fmla="*/ 2456 w 3737"/>
                <a:gd name="T79" fmla="*/ 352 h 372"/>
                <a:gd name="T80" fmla="*/ 2561 w 3737"/>
                <a:gd name="T81" fmla="*/ 362 h 372"/>
                <a:gd name="T82" fmla="*/ 2613 w 3737"/>
                <a:gd name="T83" fmla="*/ 362 h 372"/>
                <a:gd name="T84" fmla="*/ 2675 w 3737"/>
                <a:gd name="T85" fmla="*/ 372 h 372"/>
                <a:gd name="T86" fmla="*/ 2769 w 3737"/>
                <a:gd name="T87" fmla="*/ 372 h 372"/>
                <a:gd name="T88" fmla="*/ 2862 w 3737"/>
                <a:gd name="T89" fmla="*/ 372 h 372"/>
                <a:gd name="T90" fmla="*/ 2956 w 3737"/>
                <a:gd name="T91" fmla="*/ 372 h 372"/>
                <a:gd name="T92" fmla="*/ 2998 w 3737"/>
                <a:gd name="T93" fmla="*/ 362 h 372"/>
                <a:gd name="T94" fmla="*/ 3050 w 3737"/>
                <a:gd name="T95" fmla="*/ 352 h 372"/>
                <a:gd name="T96" fmla="*/ 3123 w 3737"/>
                <a:gd name="T97" fmla="*/ 342 h 372"/>
                <a:gd name="T98" fmla="*/ 3196 w 3737"/>
                <a:gd name="T99" fmla="*/ 322 h 372"/>
                <a:gd name="T100" fmla="*/ 3279 w 3737"/>
                <a:gd name="T101" fmla="*/ 291 h 372"/>
                <a:gd name="T102" fmla="*/ 3310 w 3737"/>
                <a:gd name="T103" fmla="*/ 281 h 372"/>
                <a:gd name="T104" fmla="*/ 3331 w 3737"/>
                <a:gd name="T105" fmla="*/ 271 h 372"/>
                <a:gd name="T106" fmla="*/ 3373 w 3737"/>
                <a:gd name="T107" fmla="*/ 261 h 372"/>
                <a:gd name="T108" fmla="*/ 3414 w 3737"/>
                <a:gd name="T109" fmla="*/ 251 h 372"/>
                <a:gd name="T110" fmla="*/ 3456 w 3737"/>
                <a:gd name="T111" fmla="*/ 251 h 372"/>
                <a:gd name="T112" fmla="*/ 3508 w 3737"/>
                <a:gd name="T113" fmla="*/ 241 h 372"/>
                <a:gd name="T114" fmla="*/ 3581 w 3737"/>
                <a:gd name="T115" fmla="*/ 231 h 372"/>
                <a:gd name="T116" fmla="*/ 3643 w 3737"/>
                <a:gd name="T117" fmla="*/ 231 h 372"/>
                <a:gd name="T118" fmla="*/ 3706 w 3737"/>
                <a:gd name="T119" fmla="*/ 231 h 372"/>
                <a:gd name="T120" fmla="*/ 3737 w 3737"/>
                <a:gd name="T121" fmla="*/ 231 h 37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37" h="372">
                  <a:moveTo>
                    <a:pt x="0" y="140"/>
                  </a:moveTo>
                  <a:lnTo>
                    <a:pt x="31" y="130"/>
                  </a:lnTo>
                  <a:lnTo>
                    <a:pt x="114" y="110"/>
                  </a:lnTo>
                  <a:lnTo>
                    <a:pt x="197" y="90"/>
                  </a:lnTo>
                  <a:lnTo>
                    <a:pt x="249" y="80"/>
                  </a:lnTo>
                  <a:lnTo>
                    <a:pt x="333" y="60"/>
                  </a:lnTo>
                  <a:lnTo>
                    <a:pt x="385" y="50"/>
                  </a:lnTo>
                  <a:lnTo>
                    <a:pt x="437" y="40"/>
                  </a:lnTo>
                  <a:lnTo>
                    <a:pt x="499" y="30"/>
                  </a:lnTo>
                  <a:lnTo>
                    <a:pt x="551" y="20"/>
                  </a:lnTo>
                  <a:lnTo>
                    <a:pt x="603" y="10"/>
                  </a:lnTo>
                  <a:lnTo>
                    <a:pt x="645" y="10"/>
                  </a:lnTo>
                  <a:lnTo>
                    <a:pt x="697" y="0"/>
                  </a:lnTo>
                  <a:lnTo>
                    <a:pt x="728" y="0"/>
                  </a:lnTo>
                  <a:lnTo>
                    <a:pt x="760" y="0"/>
                  </a:lnTo>
                  <a:lnTo>
                    <a:pt x="791" y="0"/>
                  </a:lnTo>
                  <a:lnTo>
                    <a:pt x="822" y="10"/>
                  </a:lnTo>
                  <a:lnTo>
                    <a:pt x="832" y="10"/>
                  </a:lnTo>
                  <a:lnTo>
                    <a:pt x="885" y="20"/>
                  </a:lnTo>
                  <a:lnTo>
                    <a:pt x="999" y="50"/>
                  </a:lnTo>
                  <a:lnTo>
                    <a:pt x="1124" y="80"/>
                  </a:lnTo>
                  <a:lnTo>
                    <a:pt x="1249" y="120"/>
                  </a:lnTo>
                  <a:lnTo>
                    <a:pt x="1311" y="140"/>
                  </a:lnTo>
                  <a:lnTo>
                    <a:pt x="1374" y="161"/>
                  </a:lnTo>
                  <a:lnTo>
                    <a:pt x="1509" y="211"/>
                  </a:lnTo>
                  <a:lnTo>
                    <a:pt x="1634" y="251"/>
                  </a:lnTo>
                  <a:lnTo>
                    <a:pt x="1738" y="291"/>
                  </a:lnTo>
                  <a:lnTo>
                    <a:pt x="1790" y="312"/>
                  </a:lnTo>
                  <a:lnTo>
                    <a:pt x="1821" y="322"/>
                  </a:lnTo>
                  <a:lnTo>
                    <a:pt x="1863" y="332"/>
                  </a:lnTo>
                  <a:lnTo>
                    <a:pt x="1926" y="352"/>
                  </a:lnTo>
                  <a:lnTo>
                    <a:pt x="1978" y="352"/>
                  </a:lnTo>
                  <a:lnTo>
                    <a:pt x="2030" y="362"/>
                  </a:lnTo>
                  <a:lnTo>
                    <a:pt x="2071" y="362"/>
                  </a:lnTo>
                  <a:lnTo>
                    <a:pt x="2123" y="362"/>
                  </a:lnTo>
                  <a:lnTo>
                    <a:pt x="2186" y="362"/>
                  </a:lnTo>
                  <a:lnTo>
                    <a:pt x="2207" y="362"/>
                  </a:lnTo>
                  <a:lnTo>
                    <a:pt x="2248" y="362"/>
                  </a:lnTo>
                  <a:lnTo>
                    <a:pt x="2352" y="352"/>
                  </a:lnTo>
                  <a:lnTo>
                    <a:pt x="2456" y="352"/>
                  </a:lnTo>
                  <a:lnTo>
                    <a:pt x="2561" y="362"/>
                  </a:lnTo>
                  <a:lnTo>
                    <a:pt x="2613" y="362"/>
                  </a:lnTo>
                  <a:lnTo>
                    <a:pt x="2675" y="372"/>
                  </a:lnTo>
                  <a:lnTo>
                    <a:pt x="2769" y="372"/>
                  </a:lnTo>
                  <a:lnTo>
                    <a:pt x="2862" y="372"/>
                  </a:lnTo>
                  <a:lnTo>
                    <a:pt x="2956" y="372"/>
                  </a:lnTo>
                  <a:lnTo>
                    <a:pt x="2998" y="362"/>
                  </a:lnTo>
                  <a:lnTo>
                    <a:pt x="3050" y="352"/>
                  </a:lnTo>
                  <a:lnTo>
                    <a:pt x="3123" y="342"/>
                  </a:lnTo>
                  <a:lnTo>
                    <a:pt x="3196" y="322"/>
                  </a:lnTo>
                  <a:lnTo>
                    <a:pt x="3279" y="291"/>
                  </a:lnTo>
                  <a:lnTo>
                    <a:pt x="3310" y="281"/>
                  </a:lnTo>
                  <a:lnTo>
                    <a:pt x="3331" y="271"/>
                  </a:lnTo>
                  <a:lnTo>
                    <a:pt x="3373" y="261"/>
                  </a:lnTo>
                  <a:lnTo>
                    <a:pt x="3414" y="251"/>
                  </a:lnTo>
                  <a:lnTo>
                    <a:pt x="3456" y="251"/>
                  </a:lnTo>
                  <a:lnTo>
                    <a:pt x="3508" y="241"/>
                  </a:lnTo>
                  <a:lnTo>
                    <a:pt x="3581" y="231"/>
                  </a:lnTo>
                  <a:lnTo>
                    <a:pt x="3643" y="231"/>
                  </a:lnTo>
                  <a:lnTo>
                    <a:pt x="3706" y="231"/>
                  </a:lnTo>
                  <a:lnTo>
                    <a:pt x="3737" y="231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18" name="Freeform 174"/>
            <p:cNvSpPr>
              <a:spLocks/>
            </p:cNvSpPr>
            <p:nvPr/>
          </p:nvSpPr>
          <p:spPr bwMode="auto">
            <a:xfrm>
              <a:off x="1986" y="1759"/>
              <a:ext cx="3654" cy="453"/>
            </a:xfrm>
            <a:custGeom>
              <a:avLst/>
              <a:gdLst>
                <a:gd name="T0" fmla="*/ 31 w 3654"/>
                <a:gd name="T1" fmla="*/ 252 h 453"/>
                <a:gd name="T2" fmla="*/ 125 w 3654"/>
                <a:gd name="T3" fmla="*/ 151 h 453"/>
                <a:gd name="T4" fmla="*/ 219 w 3654"/>
                <a:gd name="T5" fmla="*/ 61 h 453"/>
                <a:gd name="T6" fmla="*/ 292 w 3654"/>
                <a:gd name="T7" fmla="*/ 20 h 453"/>
                <a:gd name="T8" fmla="*/ 344 w 3654"/>
                <a:gd name="T9" fmla="*/ 0 h 453"/>
                <a:gd name="T10" fmla="*/ 427 w 3654"/>
                <a:gd name="T11" fmla="*/ 0 h 453"/>
                <a:gd name="T12" fmla="*/ 531 w 3654"/>
                <a:gd name="T13" fmla="*/ 30 h 453"/>
                <a:gd name="T14" fmla="*/ 552 w 3654"/>
                <a:gd name="T15" fmla="*/ 51 h 453"/>
                <a:gd name="T16" fmla="*/ 625 w 3654"/>
                <a:gd name="T17" fmla="*/ 91 h 453"/>
                <a:gd name="T18" fmla="*/ 666 w 3654"/>
                <a:gd name="T19" fmla="*/ 101 h 453"/>
                <a:gd name="T20" fmla="*/ 718 w 3654"/>
                <a:gd name="T21" fmla="*/ 101 h 453"/>
                <a:gd name="T22" fmla="*/ 802 w 3654"/>
                <a:gd name="T23" fmla="*/ 91 h 453"/>
                <a:gd name="T24" fmla="*/ 843 w 3654"/>
                <a:gd name="T25" fmla="*/ 81 h 453"/>
                <a:gd name="T26" fmla="*/ 895 w 3654"/>
                <a:gd name="T27" fmla="*/ 61 h 453"/>
                <a:gd name="T28" fmla="*/ 937 w 3654"/>
                <a:gd name="T29" fmla="*/ 51 h 453"/>
                <a:gd name="T30" fmla="*/ 968 w 3654"/>
                <a:gd name="T31" fmla="*/ 51 h 453"/>
                <a:gd name="T32" fmla="*/ 1010 w 3654"/>
                <a:gd name="T33" fmla="*/ 81 h 453"/>
                <a:gd name="T34" fmla="*/ 1051 w 3654"/>
                <a:gd name="T35" fmla="*/ 121 h 453"/>
                <a:gd name="T36" fmla="*/ 1104 w 3654"/>
                <a:gd name="T37" fmla="*/ 161 h 453"/>
                <a:gd name="T38" fmla="*/ 1145 w 3654"/>
                <a:gd name="T39" fmla="*/ 192 h 453"/>
                <a:gd name="T40" fmla="*/ 1166 w 3654"/>
                <a:gd name="T41" fmla="*/ 212 h 453"/>
                <a:gd name="T42" fmla="*/ 1218 w 3654"/>
                <a:gd name="T43" fmla="*/ 222 h 453"/>
                <a:gd name="T44" fmla="*/ 1291 w 3654"/>
                <a:gd name="T45" fmla="*/ 232 h 453"/>
                <a:gd name="T46" fmla="*/ 1364 w 3654"/>
                <a:gd name="T47" fmla="*/ 232 h 453"/>
                <a:gd name="T48" fmla="*/ 1426 w 3654"/>
                <a:gd name="T49" fmla="*/ 232 h 453"/>
                <a:gd name="T50" fmla="*/ 1582 w 3654"/>
                <a:gd name="T51" fmla="*/ 232 h 453"/>
                <a:gd name="T52" fmla="*/ 1687 w 3654"/>
                <a:gd name="T53" fmla="*/ 252 h 453"/>
                <a:gd name="T54" fmla="*/ 1770 w 3654"/>
                <a:gd name="T55" fmla="*/ 282 h 453"/>
                <a:gd name="T56" fmla="*/ 1853 w 3654"/>
                <a:gd name="T57" fmla="*/ 343 h 453"/>
                <a:gd name="T58" fmla="*/ 1884 w 3654"/>
                <a:gd name="T59" fmla="*/ 383 h 453"/>
                <a:gd name="T60" fmla="*/ 1988 w 3654"/>
                <a:gd name="T61" fmla="*/ 433 h 453"/>
                <a:gd name="T62" fmla="*/ 2082 w 3654"/>
                <a:gd name="T63" fmla="*/ 453 h 453"/>
                <a:gd name="T64" fmla="*/ 2197 w 3654"/>
                <a:gd name="T65" fmla="*/ 453 h 453"/>
                <a:gd name="T66" fmla="*/ 2332 w 3654"/>
                <a:gd name="T67" fmla="*/ 433 h 453"/>
                <a:gd name="T68" fmla="*/ 2394 w 3654"/>
                <a:gd name="T69" fmla="*/ 413 h 453"/>
                <a:gd name="T70" fmla="*/ 2509 w 3654"/>
                <a:gd name="T71" fmla="*/ 373 h 453"/>
                <a:gd name="T72" fmla="*/ 2582 w 3654"/>
                <a:gd name="T73" fmla="*/ 353 h 453"/>
                <a:gd name="T74" fmla="*/ 2613 w 3654"/>
                <a:gd name="T75" fmla="*/ 353 h 453"/>
                <a:gd name="T76" fmla="*/ 2676 w 3654"/>
                <a:gd name="T77" fmla="*/ 353 h 453"/>
                <a:gd name="T78" fmla="*/ 2738 w 3654"/>
                <a:gd name="T79" fmla="*/ 363 h 453"/>
                <a:gd name="T80" fmla="*/ 2811 w 3654"/>
                <a:gd name="T81" fmla="*/ 383 h 453"/>
                <a:gd name="T82" fmla="*/ 2873 w 3654"/>
                <a:gd name="T83" fmla="*/ 403 h 453"/>
                <a:gd name="T84" fmla="*/ 2957 w 3654"/>
                <a:gd name="T85" fmla="*/ 423 h 453"/>
                <a:gd name="T86" fmla="*/ 3019 w 3654"/>
                <a:gd name="T87" fmla="*/ 433 h 453"/>
                <a:gd name="T88" fmla="*/ 3082 w 3654"/>
                <a:gd name="T89" fmla="*/ 443 h 453"/>
                <a:gd name="T90" fmla="*/ 3113 w 3654"/>
                <a:gd name="T91" fmla="*/ 443 h 453"/>
                <a:gd name="T92" fmla="*/ 3175 w 3654"/>
                <a:gd name="T93" fmla="*/ 433 h 453"/>
                <a:gd name="T94" fmla="*/ 3217 w 3654"/>
                <a:gd name="T95" fmla="*/ 413 h 453"/>
                <a:gd name="T96" fmla="*/ 3238 w 3654"/>
                <a:gd name="T97" fmla="*/ 393 h 453"/>
                <a:gd name="T98" fmla="*/ 3269 w 3654"/>
                <a:gd name="T99" fmla="*/ 373 h 453"/>
                <a:gd name="T100" fmla="*/ 3300 w 3654"/>
                <a:gd name="T101" fmla="*/ 373 h 453"/>
                <a:gd name="T102" fmla="*/ 3352 w 3654"/>
                <a:gd name="T103" fmla="*/ 353 h 453"/>
                <a:gd name="T104" fmla="*/ 3435 w 3654"/>
                <a:gd name="T105" fmla="*/ 302 h 453"/>
                <a:gd name="T106" fmla="*/ 3488 w 3654"/>
                <a:gd name="T107" fmla="*/ 262 h 453"/>
                <a:gd name="T108" fmla="*/ 3581 w 3654"/>
                <a:gd name="T109" fmla="*/ 212 h 453"/>
                <a:gd name="T110" fmla="*/ 3654 w 3654"/>
                <a:gd name="T111" fmla="*/ 192 h 4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54" h="453">
                  <a:moveTo>
                    <a:pt x="0" y="292"/>
                  </a:moveTo>
                  <a:lnTo>
                    <a:pt x="31" y="252"/>
                  </a:lnTo>
                  <a:lnTo>
                    <a:pt x="83" y="192"/>
                  </a:lnTo>
                  <a:lnTo>
                    <a:pt x="125" y="151"/>
                  </a:lnTo>
                  <a:lnTo>
                    <a:pt x="177" y="101"/>
                  </a:lnTo>
                  <a:lnTo>
                    <a:pt x="219" y="61"/>
                  </a:lnTo>
                  <a:lnTo>
                    <a:pt x="250" y="41"/>
                  </a:lnTo>
                  <a:lnTo>
                    <a:pt x="292" y="20"/>
                  </a:lnTo>
                  <a:lnTo>
                    <a:pt x="333" y="0"/>
                  </a:lnTo>
                  <a:lnTo>
                    <a:pt x="344" y="0"/>
                  </a:lnTo>
                  <a:lnTo>
                    <a:pt x="375" y="0"/>
                  </a:lnTo>
                  <a:lnTo>
                    <a:pt x="427" y="0"/>
                  </a:lnTo>
                  <a:lnTo>
                    <a:pt x="489" y="10"/>
                  </a:lnTo>
                  <a:lnTo>
                    <a:pt x="531" y="30"/>
                  </a:lnTo>
                  <a:lnTo>
                    <a:pt x="541" y="41"/>
                  </a:lnTo>
                  <a:lnTo>
                    <a:pt x="552" y="51"/>
                  </a:lnTo>
                  <a:lnTo>
                    <a:pt x="593" y="71"/>
                  </a:lnTo>
                  <a:lnTo>
                    <a:pt x="625" y="91"/>
                  </a:lnTo>
                  <a:lnTo>
                    <a:pt x="656" y="101"/>
                  </a:lnTo>
                  <a:lnTo>
                    <a:pt x="666" y="101"/>
                  </a:lnTo>
                  <a:lnTo>
                    <a:pt x="677" y="101"/>
                  </a:lnTo>
                  <a:lnTo>
                    <a:pt x="718" y="101"/>
                  </a:lnTo>
                  <a:lnTo>
                    <a:pt x="760" y="101"/>
                  </a:lnTo>
                  <a:lnTo>
                    <a:pt x="802" y="91"/>
                  </a:lnTo>
                  <a:lnTo>
                    <a:pt x="833" y="81"/>
                  </a:lnTo>
                  <a:lnTo>
                    <a:pt x="843" y="81"/>
                  </a:lnTo>
                  <a:lnTo>
                    <a:pt x="864" y="71"/>
                  </a:lnTo>
                  <a:lnTo>
                    <a:pt x="895" y="61"/>
                  </a:lnTo>
                  <a:lnTo>
                    <a:pt x="916" y="51"/>
                  </a:lnTo>
                  <a:lnTo>
                    <a:pt x="937" y="51"/>
                  </a:lnTo>
                  <a:lnTo>
                    <a:pt x="947" y="51"/>
                  </a:lnTo>
                  <a:lnTo>
                    <a:pt x="968" y="51"/>
                  </a:lnTo>
                  <a:lnTo>
                    <a:pt x="989" y="61"/>
                  </a:lnTo>
                  <a:lnTo>
                    <a:pt x="1010" y="81"/>
                  </a:lnTo>
                  <a:lnTo>
                    <a:pt x="1041" y="111"/>
                  </a:lnTo>
                  <a:lnTo>
                    <a:pt x="1051" y="121"/>
                  </a:lnTo>
                  <a:lnTo>
                    <a:pt x="1062" y="131"/>
                  </a:lnTo>
                  <a:lnTo>
                    <a:pt x="1104" y="161"/>
                  </a:lnTo>
                  <a:lnTo>
                    <a:pt x="1135" y="181"/>
                  </a:lnTo>
                  <a:lnTo>
                    <a:pt x="1145" y="192"/>
                  </a:lnTo>
                  <a:lnTo>
                    <a:pt x="1156" y="202"/>
                  </a:lnTo>
                  <a:lnTo>
                    <a:pt x="1166" y="212"/>
                  </a:lnTo>
                  <a:lnTo>
                    <a:pt x="1197" y="222"/>
                  </a:lnTo>
                  <a:lnTo>
                    <a:pt x="1218" y="222"/>
                  </a:lnTo>
                  <a:lnTo>
                    <a:pt x="1239" y="222"/>
                  </a:lnTo>
                  <a:lnTo>
                    <a:pt x="1291" y="232"/>
                  </a:lnTo>
                  <a:lnTo>
                    <a:pt x="1322" y="232"/>
                  </a:lnTo>
                  <a:lnTo>
                    <a:pt x="1364" y="232"/>
                  </a:lnTo>
                  <a:lnTo>
                    <a:pt x="1385" y="232"/>
                  </a:lnTo>
                  <a:lnTo>
                    <a:pt x="1426" y="232"/>
                  </a:lnTo>
                  <a:lnTo>
                    <a:pt x="1510" y="232"/>
                  </a:lnTo>
                  <a:lnTo>
                    <a:pt x="1582" y="232"/>
                  </a:lnTo>
                  <a:lnTo>
                    <a:pt x="1655" y="242"/>
                  </a:lnTo>
                  <a:lnTo>
                    <a:pt x="1687" y="252"/>
                  </a:lnTo>
                  <a:lnTo>
                    <a:pt x="1718" y="262"/>
                  </a:lnTo>
                  <a:lnTo>
                    <a:pt x="1770" y="282"/>
                  </a:lnTo>
                  <a:lnTo>
                    <a:pt x="1811" y="312"/>
                  </a:lnTo>
                  <a:lnTo>
                    <a:pt x="1853" y="343"/>
                  </a:lnTo>
                  <a:lnTo>
                    <a:pt x="1864" y="363"/>
                  </a:lnTo>
                  <a:lnTo>
                    <a:pt x="1884" y="383"/>
                  </a:lnTo>
                  <a:lnTo>
                    <a:pt x="1936" y="413"/>
                  </a:lnTo>
                  <a:lnTo>
                    <a:pt x="1988" y="433"/>
                  </a:lnTo>
                  <a:lnTo>
                    <a:pt x="2051" y="453"/>
                  </a:lnTo>
                  <a:lnTo>
                    <a:pt x="2082" y="453"/>
                  </a:lnTo>
                  <a:lnTo>
                    <a:pt x="2113" y="453"/>
                  </a:lnTo>
                  <a:lnTo>
                    <a:pt x="2197" y="453"/>
                  </a:lnTo>
                  <a:lnTo>
                    <a:pt x="2270" y="443"/>
                  </a:lnTo>
                  <a:lnTo>
                    <a:pt x="2332" y="433"/>
                  </a:lnTo>
                  <a:lnTo>
                    <a:pt x="2363" y="423"/>
                  </a:lnTo>
                  <a:lnTo>
                    <a:pt x="2394" y="413"/>
                  </a:lnTo>
                  <a:lnTo>
                    <a:pt x="2457" y="393"/>
                  </a:lnTo>
                  <a:lnTo>
                    <a:pt x="2509" y="373"/>
                  </a:lnTo>
                  <a:lnTo>
                    <a:pt x="2561" y="363"/>
                  </a:lnTo>
                  <a:lnTo>
                    <a:pt x="2582" y="353"/>
                  </a:lnTo>
                  <a:lnTo>
                    <a:pt x="2592" y="353"/>
                  </a:lnTo>
                  <a:lnTo>
                    <a:pt x="2613" y="353"/>
                  </a:lnTo>
                  <a:lnTo>
                    <a:pt x="2634" y="353"/>
                  </a:lnTo>
                  <a:lnTo>
                    <a:pt x="2676" y="353"/>
                  </a:lnTo>
                  <a:lnTo>
                    <a:pt x="2696" y="353"/>
                  </a:lnTo>
                  <a:lnTo>
                    <a:pt x="2738" y="363"/>
                  </a:lnTo>
                  <a:lnTo>
                    <a:pt x="2780" y="373"/>
                  </a:lnTo>
                  <a:lnTo>
                    <a:pt x="2811" y="383"/>
                  </a:lnTo>
                  <a:lnTo>
                    <a:pt x="2842" y="393"/>
                  </a:lnTo>
                  <a:lnTo>
                    <a:pt x="2873" y="403"/>
                  </a:lnTo>
                  <a:lnTo>
                    <a:pt x="2915" y="413"/>
                  </a:lnTo>
                  <a:lnTo>
                    <a:pt x="2957" y="423"/>
                  </a:lnTo>
                  <a:lnTo>
                    <a:pt x="2977" y="423"/>
                  </a:lnTo>
                  <a:lnTo>
                    <a:pt x="3019" y="433"/>
                  </a:lnTo>
                  <a:lnTo>
                    <a:pt x="3061" y="443"/>
                  </a:lnTo>
                  <a:lnTo>
                    <a:pt x="3082" y="443"/>
                  </a:lnTo>
                  <a:lnTo>
                    <a:pt x="3102" y="443"/>
                  </a:lnTo>
                  <a:lnTo>
                    <a:pt x="3113" y="443"/>
                  </a:lnTo>
                  <a:lnTo>
                    <a:pt x="3134" y="443"/>
                  </a:lnTo>
                  <a:lnTo>
                    <a:pt x="3175" y="433"/>
                  </a:lnTo>
                  <a:lnTo>
                    <a:pt x="3206" y="423"/>
                  </a:lnTo>
                  <a:lnTo>
                    <a:pt x="3217" y="413"/>
                  </a:lnTo>
                  <a:lnTo>
                    <a:pt x="3227" y="403"/>
                  </a:lnTo>
                  <a:lnTo>
                    <a:pt x="3238" y="393"/>
                  </a:lnTo>
                  <a:lnTo>
                    <a:pt x="3248" y="383"/>
                  </a:lnTo>
                  <a:lnTo>
                    <a:pt x="3269" y="373"/>
                  </a:lnTo>
                  <a:lnTo>
                    <a:pt x="3290" y="373"/>
                  </a:lnTo>
                  <a:lnTo>
                    <a:pt x="3300" y="373"/>
                  </a:lnTo>
                  <a:lnTo>
                    <a:pt x="3311" y="373"/>
                  </a:lnTo>
                  <a:lnTo>
                    <a:pt x="3352" y="353"/>
                  </a:lnTo>
                  <a:lnTo>
                    <a:pt x="3394" y="332"/>
                  </a:lnTo>
                  <a:lnTo>
                    <a:pt x="3435" y="302"/>
                  </a:lnTo>
                  <a:lnTo>
                    <a:pt x="3456" y="282"/>
                  </a:lnTo>
                  <a:lnTo>
                    <a:pt x="3488" y="262"/>
                  </a:lnTo>
                  <a:lnTo>
                    <a:pt x="3529" y="232"/>
                  </a:lnTo>
                  <a:lnTo>
                    <a:pt x="3581" y="212"/>
                  </a:lnTo>
                  <a:lnTo>
                    <a:pt x="3633" y="192"/>
                  </a:lnTo>
                  <a:lnTo>
                    <a:pt x="3654" y="19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19" name="Rectangle 175"/>
            <p:cNvSpPr>
              <a:spLocks noChangeArrowheads="1"/>
            </p:cNvSpPr>
            <p:nvPr/>
          </p:nvSpPr>
          <p:spPr bwMode="auto">
            <a:xfrm>
              <a:off x="5661" y="2212"/>
              <a:ext cx="7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endParaRPr lang="fr-FR" altLang="fr-FR" sz="1600">
                <a:latin typeface="Symbol" pitchFamily="18" charset="2"/>
              </a:endParaRPr>
            </a:p>
          </p:txBody>
        </p:sp>
        <p:grpSp>
          <p:nvGrpSpPr>
            <p:cNvPr id="20" name="Group 176"/>
            <p:cNvGrpSpPr>
              <a:grpSpLocks/>
            </p:cNvGrpSpPr>
            <p:nvPr/>
          </p:nvGrpSpPr>
          <p:grpSpPr bwMode="auto">
            <a:xfrm>
              <a:off x="2080" y="1387"/>
              <a:ext cx="62" cy="1097"/>
              <a:chOff x="2000" y="1423"/>
              <a:chExt cx="62" cy="1097"/>
            </a:xfrm>
          </p:grpSpPr>
          <p:sp>
            <p:nvSpPr>
              <p:cNvPr id="48" name="Freeform 177"/>
              <p:cNvSpPr>
                <a:spLocks/>
              </p:cNvSpPr>
              <p:nvPr/>
            </p:nvSpPr>
            <p:spPr bwMode="auto">
              <a:xfrm>
                <a:off x="2000" y="1423"/>
                <a:ext cx="62" cy="121"/>
              </a:xfrm>
              <a:custGeom>
                <a:avLst/>
                <a:gdLst>
                  <a:gd name="T0" fmla="*/ 31 w 62"/>
                  <a:gd name="T1" fmla="*/ 0 h 121"/>
                  <a:gd name="T2" fmla="*/ 62 w 62"/>
                  <a:gd name="T3" fmla="*/ 121 h 121"/>
                  <a:gd name="T4" fmla="*/ 31 w 62"/>
                  <a:gd name="T5" fmla="*/ 121 h 121"/>
                  <a:gd name="T6" fmla="*/ 0 w 62"/>
                  <a:gd name="T7" fmla="*/ 121 h 121"/>
                  <a:gd name="T8" fmla="*/ 31 w 62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121">
                    <a:moveTo>
                      <a:pt x="31" y="0"/>
                    </a:moveTo>
                    <a:lnTo>
                      <a:pt x="62" y="121"/>
                    </a:lnTo>
                    <a:lnTo>
                      <a:pt x="31" y="121"/>
                    </a:lnTo>
                    <a:lnTo>
                      <a:pt x="0" y="12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49" name="Line 178"/>
              <p:cNvSpPr>
                <a:spLocks noChangeShapeType="1"/>
              </p:cNvSpPr>
              <p:nvPr/>
            </p:nvSpPr>
            <p:spPr bwMode="auto">
              <a:xfrm flipV="1">
                <a:off x="2031" y="1544"/>
                <a:ext cx="1" cy="97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21" name="Rectangle 179"/>
            <p:cNvSpPr>
              <a:spLocks noChangeArrowheads="1"/>
            </p:cNvSpPr>
            <p:nvPr/>
          </p:nvSpPr>
          <p:spPr bwMode="auto">
            <a:xfrm>
              <a:off x="2215" y="1276"/>
              <a:ext cx="25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rgbClr val="000000"/>
                  </a:solidFill>
                </a:rPr>
                <a:t>f(</a:t>
              </a:r>
              <a:r>
                <a:rPr lang="fr-FR" altLang="fr-FR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fr-FR" altLang="fr-FR">
                  <a:solidFill>
                    <a:srgbClr val="000000"/>
                  </a:solidFill>
                </a:rPr>
                <a:t>)</a:t>
              </a:r>
              <a:endParaRPr lang="fr-FR" altLang="fr-FR" sz="1600"/>
            </a:p>
          </p:txBody>
        </p:sp>
        <p:grpSp>
          <p:nvGrpSpPr>
            <p:cNvPr id="22" name="Group 180"/>
            <p:cNvGrpSpPr>
              <a:grpSpLocks/>
            </p:cNvGrpSpPr>
            <p:nvPr/>
          </p:nvGrpSpPr>
          <p:grpSpPr bwMode="auto">
            <a:xfrm>
              <a:off x="2028" y="1739"/>
              <a:ext cx="3622" cy="493"/>
              <a:chOff x="1948" y="1775"/>
              <a:chExt cx="3622" cy="493"/>
            </a:xfrm>
          </p:grpSpPr>
          <p:sp>
            <p:nvSpPr>
              <p:cNvPr id="46" name="Freeform 181"/>
              <p:cNvSpPr>
                <a:spLocks/>
              </p:cNvSpPr>
              <p:nvPr/>
            </p:nvSpPr>
            <p:spPr bwMode="auto">
              <a:xfrm>
                <a:off x="1948" y="1775"/>
                <a:ext cx="2134" cy="493"/>
              </a:xfrm>
              <a:custGeom>
                <a:avLst/>
                <a:gdLst>
                  <a:gd name="T0" fmla="*/ 10 w 2134"/>
                  <a:gd name="T1" fmla="*/ 262 h 493"/>
                  <a:gd name="T2" fmla="*/ 41 w 2134"/>
                  <a:gd name="T3" fmla="*/ 201 h 493"/>
                  <a:gd name="T4" fmla="*/ 73 w 2134"/>
                  <a:gd name="T5" fmla="*/ 181 h 493"/>
                  <a:gd name="T6" fmla="*/ 125 w 2134"/>
                  <a:gd name="T7" fmla="*/ 161 h 493"/>
                  <a:gd name="T8" fmla="*/ 156 w 2134"/>
                  <a:gd name="T9" fmla="*/ 111 h 493"/>
                  <a:gd name="T10" fmla="*/ 197 w 2134"/>
                  <a:gd name="T11" fmla="*/ 61 h 493"/>
                  <a:gd name="T12" fmla="*/ 229 w 2134"/>
                  <a:gd name="T13" fmla="*/ 20 h 493"/>
                  <a:gd name="T14" fmla="*/ 270 w 2134"/>
                  <a:gd name="T15" fmla="*/ 20 h 493"/>
                  <a:gd name="T16" fmla="*/ 333 w 2134"/>
                  <a:gd name="T17" fmla="*/ 30 h 493"/>
                  <a:gd name="T18" fmla="*/ 395 w 2134"/>
                  <a:gd name="T19" fmla="*/ 10 h 493"/>
                  <a:gd name="T20" fmla="*/ 437 w 2134"/>
                  <a:gd name="T21" fmla="*/ 0 h 493"/>
                  <a:gd name="T22" fmla="*/ 479 w 2134"/>
                  <a:gd name="T23" fmla="*/ 30 h 493"/>
                  <a:gd name="T24" fmla="*/ 479 w 2134"/>
                  <a:gd name="T25" fmla="*/ 61 h 493"/>
                  <a:gd name="T26" fmla="*/ 510 w 2134"/>
                  <a:gd name="T27" fmla="*/ 81 h 493"/>
                  <a:gd name="T28" fmla="*/ 551 w 2134"/>
                  <a:gd name="T29" fmla="*/ 81 h 493"/>
                  <a:gd name="T30" fmla="*/ 562 w 2134"/>
                  <a:gd name="T31" fmla="*/ 111 h 493"/>
                  <a:gd name="T32" fmla="*/ 603 w 2134"/>
                  <a:gd name="T33" fmla="*/ 131 h 493"/>
                  <a:gd name="T34" fmla="*/ 656 w 2134"/>
                  <a:gd name="T35" fmla="*/ 111 h 493"/>
                  <a:gd name="T36" fmla="*/ 708 w 2134"/>
                  <a:gd name="T37" fmla="*/ 141 h 493"/>
                  <a:gd name="T38" fmla="*/ 770 w 2134"/>
                  <a:gd name="T39" fmla="*/ 141 h 493"/>
                  <a:gd name="T40" fmla="*/ 812 w 2134"/>
                  <a:gd name="T41" fmla="*/ 81 h 493"/>
                  <a:gd name="T42" fmla="*/ 864 w 2134"/>
                  <a:gd name="T43" fmla="*/ 40 h 493"/>
                  <a:gd name="T44" fmla="*/ 926 w 2134"/>
                  <a:gd name="T45" fmla="*/ 61 h 493"/>
                  <a:gd name="T46" fmla="*/ 968 w 2134"/>
                  <a:gd name="T47" fmla="*/ 81 h 493"/>
                  <a:gd name="T48" fmla="*/ 989 w 2134"/>
                  <a:gd name="T49" fmla="*/ 131 h 493"/>
                  <a:gd name="T50" fmla="*/ 1009 w 2134"/>
                  <a:gd name="T51" fmla="*/ 191 h 493"/>
                  <a:gd name="T52" fmla="*/ 1072 w 2134"/>
                  <a:gd name="T53" fmla="*/ 201 h 493"/>
                  <a:gd name="T54" fmla="*/ 1124 w 2134"/>
                  <a:gd name="T55" fmla="*/ 201 h 493"/>
                  <a:gd name="T56" fmla="*/ 1176 w 2134"/>
                  <a:gd name="T57" fmla="*/ 232 h 493"/>
                  <a:gd name="T58" fmla="*/ 1207 w 2134"/>
                  <a:gd name="T59" fmla="*/ 272 h 493"/>
                  <a:gd name="T60" fmla="*/ 1249 w 2134"/>
                  <a:gd name="T61" fmla="*/ 262 h 493"/>
                  <a:gd name="T62" fmla="*/ 1280 w 2134"/>
                  <a:gd name="T63" fmla="*/ 242 h 493"/>
                  <a:gd name="T64" fmla="*/ 1322 w 2134"/>
                  <a:gd name="T65" fmla="*/ 262 h 493"/>
                  <a:gd name="T66" fmla="*/ 1374 w 2134"/>
                  <a:gd name="T67" fmla="*/ 262 h 493"/>
                  <a:gd name="T68" fmla="*/ 1405 w 2134"/>
                  <a:gd name="T69" fmla="*/ 232 h 493"/>
                  <a:gd name="T70" fmla="*/ 1457 w 2134"/>
                  <a:gd name="T71" fmla="*/ 242 h 493"/>
                  <a:gd name="T72" fmla="*/ 1509 w 2134"/>
                  <a:gd name="T73" fmla="*/ 272 h 493"/>
                  <a:gd name="T74" fmla="*/ 1551 w 2134"/>
                  <a:gd name="T75" fmla="*/ 272 h 493"/>
                  <a:gd name="T76" fmla="*/ 1613 w 2134"/>
                  <a:gd name="T77" fmla="*/ 262 h 493"/>
                  <a:gd name="T78" fmla="*/ 1645 w 2134"/>
                  <a:gd name="T79" fmla="*/ 282 h 493"/>
                  <a:gd name="T80" fmla="*/ 1707 w 2134"/>
                  <a:gd name="T81" fmla="*/ 272 h 493"/>
                  <a:gd name="T82" fmla="*/ 1769 w 2134"/>
                  <a:gd name="T83" fmla="*/ 262 h 493"/>
                  <a:gd name="T84" fmla="*/ 1801 w 2134"/>
                  <a:gd name="T85" fmla="*/ 292 h 493"/>
                  <a:gd name="T86" fmla="*/ 1811 w 2134"/>
                  <a:gd name="T87" fmla="*/ 342 h 493"/>
                  <a:gd name="T88" fmla="*/ 1811 w 2134"/>
                  <a:gd name="T89" fmla="*/ 383 h 493"/>
                  <a:gd name="T90" fmla="*/ 1832 w 2134"/>
                  <a:gd name="T91" fmla="*/ 393 h 493"/>
                  <a:gd name="T92" fmla="*/ 1884 w 2134"/>
                  <a:gd name="T93" fmla="*/ 423 h 493"/>
                  <a:gd name="T94" fmla="*/ 1894 w 2134"/>
                  <a:gd name="T95" fmla="*/ 453 h 493"/>
                  <a:gd name="T96" fmla="*/ 1957 w 2134"/>
                  <a:gd name="T97" fmla="*/ 443 h 493"/>
                  <a:gd name="T98" fmla="*/ 1998 w 2134"/>
                  <a:gd name="T99" fmla="*/ 433 h 493"/>
                  <a:gd name="T100" fmla="*/ 2030 w 2134"/>
                  <a:gd name="T101" fmla="*/ 473 h 493"/>
                  <a:gd name="T102" fmla="*/ 2071 w 2134"/>
                  <a:gd name="T103" fmla="*/ 493 h 493"/>
                  <a:gd name="T104" fmla="*/ 2123 w 2134"/>
                  <a:gd name="T105" fmla="*/ 463 h 49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134" h="493">
                    <a:moveTo>
                      <a:pt x="0" y="292"/>
                    </a:moveTo>
                    <a:lnTo>
                      <a:pt x="0" y="282"/>
                    </a:lnTo>
                    <a:lnTo>
                      <a:pt x="10" y="262"/>
                    </a:lnTo>
                    <a:lnTo>
                      <a:pt x="21" y="232"/>
                    </a:lnTo>
                    <a:lnTo>
                      <a:pt x="31" y="212"/>
                    </a:lnTo>
                    <a:lnTo>
                      <a:pt x="41" y="201"/>
                    </a:lnTo>
                    <a:lnTo>
                      <a:pt x="52" y="191"/>
                    </a:lnTo>
                    <a:lnTo>
                      <a:pt x="62" y="181"/>
                    </a:lnTo>
                    <a:lnTo>
                      <a:pt x="73" y="181"/>
                    </a:lnTo>
                    <a:lnTo>
                      <a:pt x="83" y="181"/>
                    </a:lnTo>
                    <a:lnTo>
                      <a:pt x="114" y="171"/>
                    </a:lnTo>
                    <a:lnTo>
                      <a:pt x="125" y="161"/>
                    </a:lnTo>
                    <a:lnTo>
                      <a:pt x="135" y="151"/>
                    </a:lnTo>
                    <a:lnTo>
                      <a:pt x="145" y="131"/>
                    </a:lnTo>
                    <a:lnTo>
                      <a:pt x="156" y="111"/>
                    </a:lnTo>
                    <a:lnTo>
                      <a:pt x="166" y="101"/>
                    </a:lnTo>
                    <a:lnTo>
                      <a:pt x="187" y="81"/>
                    </a:lnTo>
                    <a:lnTo>
                      <a:pt x="197" y="61"/>
                    </a:lnTo>
                    <a:lnTo>
                      <a:pt x="197" y="50"/>
                    </a:lnTo>
                    <a:lnTo>
                      <a:pt x="208" y="30"/>
                    </a:lnTo>
                    <a:lnTo>
                      <a:pt x="229" y="20"/>
                    </a:lnTo>
                    <a:lnTo>
                      <a:pt x="250" y="10"/>
                    </a:lnTo>
                    <a:lnTo>
                      <a:pt x="260" y="20"/>
                    </a:lnTo>
                    <a:lnTo>
                      <a:pt x="270" y="20"/>
                    </a:lnTo>
                    <a:lnTo>
                      <a:pt x="291" y="30"/>
                    </a:lnTo>
                    <a:lnTo>
                      <a:pt x="312" y="30"/>
                    </a:lnTo>
                    <a:lnTo>
                      <a:pt x="333" y="30"/>
                    </a:lnTo>
                    <a:lnTo>
                      <a:pt x="354" y="30"/>
                    </a:lnTo>
                    <a:lnTo>
                      <a:pt x="374" y="20"/>
                    </a:lnTo>
                    <a:lnTo>
                      <a:pt x="395" y="10"/>
                    </a:lnTo>
                    <a:lnTo>
                      <a:pt x="416" y="0"/>
                    </a:lnTo>
                    <a:lnTo>
                      <a:pt x="427" y="0"/>
                    </a:lnTo>
                    <a:lnTo>
                      <a:pt x="437" y="0"/>
                    </a:lnTo>
                    <a:lnTo>
                      <a:pt x="447" y="0"/>
                    </a:lnTo>
                    <a:lnTo>
                      <a:pt x="458" y="10"/>
                    </a:lnTo>
                    <a:lnTo>
                      <a:pt x="479" y="30"/>
                    </a:lnTo>
                    <a:lnTo>
                      <a:pt x="479" y="40"/>
                    </a:lnTo>
                    <a:lnTo>
                      <a:pt x="479" y="50"/>
                    </a:lnTo>
                    <a:lnTo>
                      <a:pt x="479" y="61"/>
                    </a:lnTo>
                    <a:lnTo>
                      <a:pt x="489" y="71"/>
                    </a:lnTo>
                    <a:lnTo>
                      <a:pt x="499" y="81"/>
                    </a:lnTo>
                    <a:lnTo>
                      <a:pt x="510" y="81"/>
                    </a:lnTo>
                    <a:lnTo>
                      <a:pt x="520" y="81"/>
                    </a:lnTo>
                    <a:lnTo>
                      <a:pt x="531" y="81"/>
                    </a:lnTo>
                    <a:lnTo>
                      <a:pt x="551" y="81"/>
                    </a:lnTo>
                    <a:lnTo>
                      <a:pt x="562" y="91"/>
                    </a:lnTo>
                    <a:lnTo>
                      <a:pt x="562" y="101"/>
                    </a:lnTo>
                    <a:lnTo>
                      <a:pt x="562" y="111"/>
                    </a:lnTo>
                    <a:lnTo>
                      <a:pt x="583" y="131"/>
                    </a:lnTo>
                    <a:lnTo>
                      <a:pt x="593" y="131"/>
                    </a:lnTo>
                    <a:lnTo>
                      <a:pt x="603" y="131"/>
                    </a:lnTo>
                    <a:lnTo>
                      <a:pt x="614" y="121"/>
                    </a:lnTo>
                    <a:lnTo>
                      <a:pt x="624" y="121"/>
                    </a:lnTo>
                    <a:lnTo>
                      <a:pt x="656" y="111"/>
                    </a:lnTo>
                    <a:lnTo>
                      <a:pt x="676" y="121"/>
                    </a:lnTo>
                    <a:lnTo>
                      <a:pt x="697" y="131"/>
                    </a:lnTo>
                    <a:lnTo>
                      <a:pt x="708" y="141"/>
                    </a:lnTo>
                    <a:lnTo>
                      <a:pt x="728" y="151"/>
                    </a:lnTo>
                    <a:lnTo>
                      <a:pt x="749" y="151"/>
                    </a:lnTo>
                    <a:lnTo>
                      <a:pt x="770" y="141"/>
                    </a:lnTo>
                    <a:lnTo>
                      <a:pt x="780" y="131"/>
                    </a:lnTo>
                    <a:lnTo>
                      <a:pt x="801" y="101"/>
                    </a:lnTo>
                    <a:lnTo>
                      <a:pt x="812" y="81"/>
                    </a:lnTo>
                    <a:lnTo>
                      <a:pt x="833" y="50"/>
                    </a:lnTo>
                    <a:lnTo>
                      <a:pt x="853" y="40"/>
                    </a:lnTo>
                    <a:lnTo>
                      <a:pt x="864" y="40"/>
                    </a:lnTo>
                    <a:lnTo>
                      <a:pt x="874" y="50"/>
                    </a:lnTo>
                    <a:lnTo>
                      <a:pt x="905" y="61"/>
                    </a:lnTo>
                    <a:lnTo>
                      <a:pt x="926" y="61"/>
                    </a:lnTo>
                    <a:lnTo>
                      <a:pt x="937" y="61"/>
                    </a:lnTo>
                    <a:lnTo>
                      <a:pt x="968" y="71"/>
                    </a:lnTo>
                    <a:lnTo>
                      <a:pt x="968" y="81"/>
                    </a:lnTo>
                    <a:lnTo>
                      <a:pt x="989" y="111"/>
                    </a:lnTo>
                    <a:lnTo>
                      <a:pt x="989" y="121"/>
                    </a:lnTo>
                    <a:lnTo>
                      <a:pt x="989" y="131"/>
                    </a:lnTo>
                    <a:lnTo>
                      <a:pt x="999" y="161"/>
                    </a:lnTo>
                    <a:lnTo>
                      <a:pt x="999" y="171"/>
                    </a:lnTo>
                    <a:lnTo>
                      <a:pt x="1009" y="191"/>
                    </a:lnTo>
                    <a:lnTo>
                      <a:pt x="1020" y="201"/>
                    </a:lnTo>
                    <a:lnTo>
                      <a:pt x="1051" y="201"/>
                    </a:lnTo>
                    <a:lnTo>
                      <a:pt x="1072" y="201"/>
                    </a:lnTo>
                    <a:lnTo>
                      <a:pt x="1082" y="201"/>
                    </a:lnTo>
                    <a:lnTo>
                      <a:pt x="1103" y="201"/>
                    </a:lnTo>
                    <a:lnTo>
                      <a:pt x="1124" y="201"/>
                    </a:lnTo>
                    <a:lnTo>
                      <a:pt x="1145" y="212"/>
                    </a:lnTo>
                    <a:lnTo>
                      <a:pt x="1166" y="222"/>
                    </a:lnTo>
                    <a:lnTo>
                      <a:pt x="1176" y="232"/>
                    </a:lnTo>
                    <a:lnTo>
                      <a:pt x="1197" y="252"/>
                    </a:lnTo>
                    <a:lnTo>
                      <a:pt x="1197" y="262"/>
                    </a:lnTo>
                    <a:lnTo>
                      <a:pt x="1207" y="272"/>
                    </a:lnTo>
                    <a:lnTo>
                      <a:pt x="1218" y="282"/>
                    </a:lnTo>
                    <a:lnTo>
                      <a:pt x="1239" y="272"/>
                    </a:lnTo>
                    <a:lnTo>
                      <a:pt x="1249" y="262"/>
                    </a:lnTo>
                    <a:lnTo>
                      <a:pt x="1259" y="252"/>
                    </a:lnTo>
                    <a:lnTo>
                      <a:pt x="1270" y="242"/>
                    </a:lnTo>
                    <a:lnTo>
                      <a:pt x="1280" y="242"/>
                    </a:lnTo>
                    <a:lnTo>
                      <a:pt x="1301" y="242"/>
                    </a:lnTo>
                    <a:lnTo>
                      <a:pt x="1311" y="252"/>
                    </a:lnTo>
                    <a:lnTo>
                      <a:pt x="1322" y="262"/>
                    </a:lnTo>
                    <a:lnTo>
                      <a:pt x="1343" y="272"/>
                    </a:lnTo>
                    <a:lnTo>
                      <a:pt x="1353" y="272"/>
                    </a:lnTo>
                    <a:lnTo>
                      <a:pt x="1374" y="262"/>
                    </a:lnTo>
                    <a:lnTo>
                      <a:pt x="1384" y="252"/>
                    </a:lnTo>
                    <a:lnTo>
                      <a:pt x="1395" y="242"/>
                    </a:lnTo>
                    <a:lnTo>
                      <a:pt x="1405" y="232"/>
                    </a:lnTo>
                    <a:lnTo>
                      <a:pt x="1426" y="232"/>
                    </a:lnTo>
                    <a:lnTo>
                      <a:pt x="1447" y="232"/>
                    </a:lnTo>
                    <a:lnTo>
                      <a:pt x="1457" y="242"/>
                    </a:lnTo>
                    <a:lnTo>
                      <a:pt x="1468" y="252"/>
                    </a:lnTo>
                    <a:lnTo>
                      <a:pt x="1488" y="262"/>
                    </a:lnTo>
                    <a:lnTo>
                      <a:pt x="1509" y="272"/>
                    </a:lnTo>
                    <a:lnTo>
                      <a:pt x="1520" y="272"/>
                    </a:lnTo>
                    <a:lnTo>
                      <a:pt x="1530" y="272"/>
                    </a:lnTo>
                    <a:lnTo>
                      <a:pt x="1551" y="272"/>
                    </a:lnTo>
                    <a:lnTo>
                      <a:pt x="1572" y="262"/>
                    </a:lnTo>
                    <a:lnTo>
                      <a:pt x="1603" y="252"/>
                    </a:lnTo>
                    <a:lnTo>
                      <a:pt x="1613" y="262"/>
                    </a:lnTo>
                    <a:lnTo>
                      <a:pt x="1624" y="272"/>
                    </a:lnTo>
                    <a:lnTo>
                      <a:pt x="1634" y="282"/>
                    </a:lnTo>
                    <a:lnTo>
                      <a:pt x="1645" y="282"/>
                    </a:lnTo>
                    <a:lnTo>
                      <a:pt x="1665" y="282"/>
                    </a:lnTo>
                    <a:lnTo>
                      <a:pt x="1686" y="282"/>
                    </a:lnTo>
                    <a:lnTo>
                      <a:pt x="1707" y="272"/>
                    </a:lnTo>
                    <a:lnTo>
                      <a:pt x="1717" y="272"/>
                    </a:lnTo>
                    <a:lnTo>
                      <a:pt x="1749" y="262"/>
                    </a:lnTo>
                    <a:lnTo>
                      <a:pt x="1769" y="262"/>
                    </a:lnTo>
                    <a:lnTo>
                      <a:pt x="1780" y="272"/>
                    </a:lnTo>
                    <a:lnTo>
                      <a:pt x="1790" y="282"/>
                    </a:lnTo>
                    <a:lnTo>
                      <a:pt x="1801" y="292"/>
                    </a:lnTo>
                    <a:lnTo>
                      <a:pt x="1811" y="302"/>
                    </a:lnTo>
                    <a:lnTo>
                      <a:pt x="1811" y="312"/>
                    </a:lnTo>
                    <a:lnTo>
                      <a:pt x="1811" y="342"/>
                    </a:lnTo>
                    <a:lnTo>
                      <a:pt x="1811" y="352"/>
                    </a:lnTo>
                    <a:lnTo>
                      <a:pt x="1811" y="363"/>
                    </a:lnTo>
                    <a:lnTo>
                      <a:pt x="1811" y="383"/>
                    </a:lnTo>
                    <a:lnTo>
                      <a:pt x="1811" y="393"/>
                    </a:lnTo>
                    <a:lnTo>
                      <a:pt x="1822" y="393"/>
                    </a:lnTo>
                    <a:lnTo>
                      <a:pt x="1832" y="393"/>
                    </a:lnTo>
                    <a:lnTo>
                      <a:pt x="1853" y="393"/>
                    </a:lnTo>
                    <a:lnTo>
                      <a:pt x="1863" y="403"/>
                    </a:lnTo>
                    <a:lnTo>
                      <a:pt x="1884" y="423"/>
                    </a:lnTo>
                    <a:lnTo>
                      <a:pt x="1884" y="433"/>
                    </a:lnTo>
                    <a:lnTo>
                      <a:pt x="1894" y="443"/>
                    </a:lnTo>
                    <a:lnTo>
                      <a:pt x="1894" y="453"/>
                    </a:lnTo>
                    <a:lnTo>
                      <a:pt x="1915" y="453"/>
                    </a:lnTo>
                    <a:lnTo>
                      <a:pt x="1936" y="453"/>
                    </a:lnTo>
                    <a:lnTo>
                      <a:pt x="1957" y="443"/>
                    </a:lnTo>
                    <a:lnTo>
                      <a:pt x="1978" y="433"/>
                    </a:lnTo>
                    <a:lnTo>
                      <a:pt x="1988" y="433"/>
                    </a:lnTo>
                    <a:lnTo>
                      <a:pt x="1998" y="433"/>
                    </a:lnTo>
                    <a:lnTo>
                      <a:pt x="2009" y="443"/>
                    </a:lnTo>
                    <a:lnTo>
                      <a:pt x="2019" y="453"/>
                    </a:lnTo>
                    <a:lnTo>
                      <a:pt x="2030" y="473"/>
                    </a:lnTo>
                    <a:lnTo>
                      <a:pt x="2051" y="493"/>
                    </a:lnTo>
                    <a:lnTo>
                      <a:pt x="2061" y="493"/>
                    </a:lnTo>
                    <a:lnTo>
                      <a:pt x="2071" y="493"/>
                    </a:lnTo>
                    <a:lnTo>
                      <a:pt x="2092" y="483"/>
                    </a:lnTo>
                    <a:lnTo>
                      <a:pt x="2113" y="473"/>
                    </a:lnTo>
                    <a:lnTo>
                      <a:pt x="2123" y="463"/>
                    </a:lnTo>
                    <a:lnTo>
                      <a:pt x="2134" y="453"/>
                    </a:lnTo>
                  </a:path>
                </a:pathLst>
              </a:custGeom>
              <a:noFill/>
              <a:ln w="333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47" name="Freeform 182"/>
              <p:cNvSpPr>
                <a:spLocks/>
              </p:cNvSpPr>
              <p:nvPr/>
            </p:nvSpPr>
            <p:spPr bwMode="auto">
              <a:xfrm>
                <a:off x="4071" y="1956"/>
                <a:ext cx="1499" cy="292"/>
              </a:xfrm>
              <a:custGeom>
                <a:avLst/>
                <a:gdLst>
                  <a:gd name="T0" fmla="*/ 11 w 1499"/>
                  <a:gd name="T1" fmla="*/ 272 h 292"/>
                  <a:gd name="T2" fmla="*/ 73 w 1499"/>
                  <a:gd name="T3" fmla="*/ 282 h 292"/>
                  <a:gd name="T4" fmla="*/ 136 w 1499"/>
                  <a:gd name="T5" fmla="*/ 292 h 292"/>
                  <a:gd name="T6" fmla="*/ 167 w 1499"/>
                  <a:gd name="T7" fmla="*/ 292 h 292"/>
                  <a:gd name="T8" fmla="*/ 209 w 1499"/>
                  <a:gd name="T9" fmla="*/ 282 h 292"/>
                  <a:gd name="T10" fmla="*/ 250 w 1499"/>
                  <a:gd name="T11" fmla="*/ 252 h 292"/>
                  <a:gd name="T12" fmla="*/ 271 w 1499"/>
                  <a:gd name="T13" fmla="*/ 222 h 292"/>
                  <a:gd name="T14" fmla="*/ 281 w 1499"/>
                  <a:gd name="T15" fmla="*/ 202 h 292"/>
                  <a:gd name="T16" fmla="*/ 313 w 1499"/>
                  <a:gd name="T17" fmla="*/ 202 h 292"/>
                  <a:gd name="T18" fmla="*/ 334 w 1499"/>
                  <a:gd name="T19" fmla="*/ 222 h 292"/>
                  <a:gd name="T20" fmla="*/ 365 w 1499"/>
                  <a:gd name="T21" fmla="*/ 222 h 292"/>
                  <a:gd name="T22" fmla="*/ 386 w 1499"/>
                  <a:gd name="T23" fmla="*/ 202 h 292"/>
                  <a:gd name="T24" fmla="*/ 406 w 1499"/>
                  <a:gd name="T25" fmla="*/ 171 h 292"/>
                  <a:gd name="T26" fmla="*/ 417 w 1499"/>
                  <a:gd name="T27" fmla="*/ 182 h 292"/>
                  <a:gd name="T28" fmla="*/ 438 w 1499"/>
                  <a:gd name="T29" fmla="*/ 202 h 292"/>
                  <a:gd name="T30" fmla="*/ 469 w 1499"/>
                  <a:gd name="T31" fmla="*/ 202 h 292"/>
                  <a:gd name="T32" fmla="*/ 500 w 1499"/>
                  <a:gd name="T33" fmla="*/ 192 h 292"/>
                  <a:gd name="T34" fmla="*/ 531 w 1499"/>
                  <a:gd name="T35" fmla="*/ 171 h 292"/>
                  <a:gd name="T36" fmla="*/ 552 w 1499"/>
                  <a:gd name="T37" fmla="*/ 182 h 292"/>
                  <a:gd name="T38" fmla="*/ 583 w 1499"/>
                  <a:gd name="T39" fmla="*/ 192 h 292"/>
                  <a:gd name="T40" fmla="*/ 615 w 1499"/>
                  <a:gd name="T41" fmla="*/ 192 h 292"/>
                  <a:gd name="T42" fmla="*/ 656 w 1499"/>
                  <a:gd name="T43" fmla="*/ 202 h 292"/>
                  <a:gd name="T44" fmla="*/ 687 w 1499"/>
                  <a:gd name="T45" fmla="*/ 242 h 292"/>
                  <a:gd name="T46" fmla="*/ 698 w 1499"/>
                  <a:gd name="T47" fmla="*/ 272 h 292"/>
                  <a:gd name="T48" fmla="*/ 729 w 1499"/>
                  <a:gd name="T49" fmla="*/ 282 h 292"/>
                  <a:gd name="T50" fmla="*/ 771 w 1499"/>
                  <a:gd name="T51" fmla="*/ 272 h 292"/>
                  <a:gd name="T52" fmla="*/ 802 w 1499"/>
                  <a:gd name="T53" fmla="*/ 262 h 292"/>
                  <a:gd name="T54" fmla="*/ 854 w 1499"/>
                  <a:gd name="T55" fmla="*/ 262 h 292"/>
                  <a:gd name="T56" fmla="*/ 896 w 1499"/>
                  <a:gd name="T57" fmla="*/ 282 h 292"/>
                  <a:gd name="T58" fmla="*/ 927 w 1499"/>
                  <a:gd name="T59" fmla="*/ 292 h 292"/>
                  <a:gd name="T60" fmla="*/ 948 w 1499"/>
                  <a:gd name="T61" fmla="*/ 272 h 292"/>
                  <a:gd name="T62" fmla="*/ 979 w 1499"/>
                  <a:gd name="T63" fmla="*/ 252 h 292"/>
                  <a:gd name="T64" fmla="*/ 1021 w 1499"/>
                  <a:gd name="T65" fmla="*/ 242 h 292"/>
                  <a:gd name="T66" fmla="*/ 1062 w 1499"/>
                  <a:gd name="T67" fmla="*/ 242 h 292"/>
                  <a:gd name="T68" fmla="*/ 1104 w 1499"/>
                  <a:gd name="T69" fmla="*/ 232 h 292"/>
                  <a:gd name="T70" fmla="*/ 1135 w 1499"/>
                  <a:gd name="T71" fmla="*/ 212 h 292"/>
                  <a:gd name="T72" fmla="*/ 1146 w 1499"/>
                  <a:gd name="T73" fmla="*/ 192 h 292"/>
                  <a:gd name="T74" fmla="*/ 1187 w 1499"/>
                  <a:gd name="T75" fmla="*/ 182 h 292"/>
                  <a:gd name="T76" fmla="*/ 1229 w 1499"/>
                  <a:gd name="T77" fmla="*/ 182 h 292"/>
                  <a:gd name="T78" fmla="*/ 1260 w 1499"/>
                  <a:gd name="T79" fmla="*/ 182 h 292"/>
                  <a:gd name="T80" fmla="*/ 1291 w 1499"/>
                  <a:gd name="T81" fmla="*/ 151 h 292"/>
                  <a:gd name="T82" fmla="*/ 1291 w 1499"/>
                  <a:gd name="T83" fmla="*/ 121 h 292"/>
                  <a:gd name="T84" fmla="*/ 1312 w 1499"/>
                  <a:gd name="T85" fmla="*/ 91 h 292"/>
                  <a:gd name="T86" fmla="*/ 1343 w 1499"/>
                  <a:gd name="T87" fmla="*/ 101 h 292"/>
                  <a:gd name="T88" fmla="*/ 1385 w 1499"/>
                  <a:gd name="T89" fmla="*/ 101 h 292"/>
                  <a:gd name="T90" fmla="*/ 1406 w 1499"/>
                  <a:gd name="T91" fmla="*/ 81 h 292"/>
                  <a:gd name="T92" fmla="*/ 1447 w 1499"/>
                  <a:gd name="T93" fmla="*/ 31 h 292"/>
                  <a:gd name="T94" fmla="*/ 1468 w 1499"/>
                  <a:gd name="T95" fmla="*/ 10 h 292"/>
                  <a:gd name="T96" fmla="*/ 1489 w 1499"/>
                  <a:gd name="T97" fmla="*/ 0 h 2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499" h="292">
                    <a:moveTo>
                      <a:pt x="0" y="272"/>
                    </a:moveTo>
                    <a:lnTo>
                      <a:pt x="11" y="272"/>
                    </a:lnTo>
                    <a:lnTo>
                      <a:pt x="52" y="282"/>
                    </a:lnTo>
                    <a:lnTo>
                      <a:pt x="73" y="282"/>
                    </a:lnTo>
                    <a:lnTo>
                      <a:pt x="115" y="292"/>
                    </a:lnTo>
                    <a:lnTo>
                      <a:pt x="136" y="292"/>
                    </a:lnTo>
                    <a:lnTo>
                      <a:pt x="157" y="292"/>
                    </a:lnTo>
                    <a:lnTo>
                      <a:pt x="167" y="292"/>
                    </a:lnTo>
                    <a:lnTo>
                      <a:pt x="198" y="282"/>
                    </a:lnTo>
                    <a:lnTo>
                      <a:pt x="209" y="282"/>
                    </a:lnTo>
                    <a:lnTo>
                      <a:pt x="240" y="262"/>
                    </a:lnTo>
                    <a:lnTo>
                      <a:pt x="250" y="252"/>
                    </a:lnTo>
                    <a:lnTo>
                      <a:pt x="271" y="232"/>
                    </a:lnTo>
                    <a:lnTo>
                      <a:pt x="271" y="222"/>
                    </a:lnTo>
                    <a:lnTo>
                      <a:pt x="281" y="212"/>
                    </a:lnTo>
                    <a:lnTo>
                      <a:pt x="281" y="202"/>
                    </a:lnTo>
                    <a:lnTo>
                      <a:pt x="292" y="202"/>
                    </a:lnTo>
                    <a:lnTo>
                      <a:pt x="313" y="202"/>
                    </a:lnTo>
                    <a:lnTo>
                      <a:pt x="323" y="212"/>
                    </a:lnTo>
                    <a:lnTo>
                      <a:pt x="334" y="222"/>
                    </a:lnTo>
                    <a:lnTo>
                      <a:pt x="354" y="222"/>
                    </a:lnTo>
                    <a:lnTo>
                      <a:pt x="365" y="222"/>
                    </a:lnTo>
                    <a:lnTo>
                      <a:pt x="375" y="212"/>
                    </a:lnTo>
                    <a:lnTo>
                      <a:pt x="386" y="202"/>
                    </a:lnTo>
                    <a:lnTo>
                      <a:pt x="396" y="192"/>
                    </a:lnTo>
                    <a:lnTo>
                      <a:pt x="406" y="171"/>
                    </a:lnTo>
                    <a:lnTo>
                      <a:pt x="406" y="182"/>
                    </a:lnTo>
                    <a:lnTo>
                      <a:pt x="417" y="182"/>
                    </a:lnTo>
                    <a:lnTo>
                      <a:pt x="427" y="192"/>
                    </a:lnTo>
                    <a:lnTo>
                      <a:pt x="438" y="202"/>
                    </a:lnTo>
                    <a:lnTo>
                      <a:pt x="448" y="202"/>
                    </a:lnTo>
                    <a:lnTo>
                      <a:pt x="469" y="202"/>
                    </a:lnTo>
                    <a:lnTo>
                      <a:pt x="490" y="202"/>
                    </a:lnTo>
                    <a:lnTo>
                      <a:pt x="500" y="192"/>
                    </a:lnTo>
                    <a:lnTo>
                      <a:pt x="511" y="182"/>
                    </a:lnTo>
                    <a:lnTo>
                      <a:pt x="531" y="171"/>
                    </a:lnTo>
                    <a:lnTo>
                      <a:pt x="542" y="171"/>
                    </a:lnTo>
                    <a:lnTo>
                      <a:pt x="552" y="182"/>
                    </a:lnTo>
                    <a:lnTo>
                      <a:pt x="573" y="192"/>
                    </a:lnTo>
                    <a:lnTo>
                      <a:pt x="583" y="192"/>
                    </a:lnTo>
                    <a:lnTo>
                      <a:pt x="604" y="192"/>
                    </a:lnTo>
                    <a:lnTo>
                      <a:pt x="615" y="192"/>
                    </a:lnTo>
                    <a:lnTo>
                      <a:pt x="625" y="192"/>
                    </a:lnTo>
                    <a:lnTo>
                      <a:pt x="656" y="202"/>
                    </a:lnTo>
                    <a:lnTo>
                      <a:pt x="667" y="212"/>
                    </a:lnTo>
                    <a:lnTo>
                      <a:pt x="687" y="242"/>
                    </a:lnTo>
                    <a:lnTo>
                      <a:pt x="687" y="252"/>
                    </a:lnTo>
                    <a:lnTo>
                      <a:pt x="698" y="272"/>
                    </a:lnTo>
                    <a:lnTo>
                      <a:pt x="719" y="282"/>
                    </a:lnTo>
                    <a:lnTo>
                      <a:pt x="729" y="282"/>
                    </a:lnTo>
                    <a:lnTo>
                      <a:pt x="750" y="282"/>
                    </a:lnTo>
                    <a:lnTo>
                      <a:pt x="771" y="272"/>
                    </a:lnTo>
                    <a:lnTo>
                      <a:pt x="792" y="262"/>
                    </a:lnTo>
                    <a:lnTo>
                      <a:pt x="802" y="262"/>
                    </a:lnTo>
                    <a:lnTo>
                      <a:pt x="833" y="262"/>
                    </a:lnTo>
                    <a:lnTo>
                      <a:pt x="854" y="262"/>
                    </a:lnTo>
                    <a:lnTo>
                      <a:pt x="875" y="272"/>
                    </a:lnTo>
                    <a:lnTo>
                      <a:pt x="896" y="282"/>
                    </a:lnTo>
                    <a:lnTo>
                      <a:pt x="917" y="292"/>
                    </a:lnTo>
                    <a:lnTo>
                      <a:pt x="927" y="292"/>
                    </a:lnTo>
                    <a:lnTo>
                      <a:pt x="937" y="282"/>
                    </a:lnTo>
                    <a:lnTo>
                      <a:pt x="948" y="272"/>
                    </a:lnTo>
                    <a:lnTo>
                      <a:pt x="958" y="262"/>
                    </a:lnTo>
                    <a:lnTo>
                      <a:pt x="979" y="252"/>
                    </a:lnTo>
                    <a:lnTo>
                      <a:pt x="1000" y="242"/>
                    </a:lnTo>
                    <a:lnTo>
                      <a:pt x="1021" y="242"/>
                    </a:lnTo>
                    <a:lnTo>
                      <a:pt x="1041" y="242"/>
                    </a:lnTo>
                    <a:lnTo>
                      <a:pt x="1062" y="242"/>
                    </a:lnTo>
                    <a:lnTo>
                      <a:pt x="1083" y="242"/>
                    </a:lnTo>
                    <a:lnTo>
                      <a:pt x="1104" y="232"/>
                    </a:lnTo>
                    <a:lnTo>
                      <a:pt x="1125" y="222"/>
                    </a:lnTo>
                    <a:lnTo>
                      <a:pt x="1135" y="212"/>
                    </a:lnTo>
                    <a:lnTo>
                      <a:pt x="1146" y="202"/>
                    </a:lnTo>
                    <a:lnTo>
                      <a:pt x="1146" y="192"/>
                    </a:lnTo>
                    <a:lnTo>
                      <a:pt x="1166" y="182"/>
                    </a:lnTo>
                    <a:lnTo>
                      <a:pt x="1187" y="182"/>
                    </a:lnTo>
                    <a:lnTo>
                      <a:pt x="1208" y="182"/>
                    </a:lnTo>
                    <a:lnTo>
                      <a:pt x="1229" y="182"/>
                    </a:lnTo>
                    <a:lnTo>
                      <a:pt x="1239" y="182"/>
                    </a:lnTo>
                    <a:lnTo>
                      <a:pt x="1260" y="182"/>
                    </a:lnTo>
                    <a:lnTo>
                      <a:pt x="1281" y="171"/>
                    </a:lnTo>
                    <a:lnTo>
                      <a:pt x="1291" y="151"/>
                    </a:lnTo>
                    <a:lnTo>
                      <a:pt x="1291" y="131"/>
                    </a:lnTo>
                    <a:lnTo>
                      <a:pt x="1291" y="121"/>
                    </a:lnTo>
                    <a:lnTo>
                      <a:pt x="1302" y="91"/>
                    </a:lnTo>
                    <a:lnTo>
                      <a:pt x="1312" y="91"/>
                    </a:lnTo>
                    <a:lnTo>
                      <a:pt x="1323" y="91"/>
                    </a:lnTo>
                    <a:lnTo>
                      <a:pt x="1343" y="101"/>
                    </a:lnTo>
                    <a:lnTo>
                      <a:pt x="1364" y="101"/>
                    </a:lnTo>
                    <a:lnTo>
                      <a:pt x="1385" y="101"/>
                    </a:lnTo>
                    <a:lnTo>
                      <a:pt x="1395" y="91"/>
                    </a:lnTo>
                    <a:lnTo>
                      <a:pt x="1406" y="81"/>
                    </a:lnTo>
                    <a:lnTo>
                      <a:pt x="1437" y="51"/>
                    </a:lnTo>
                    <a:lnTo>
                      <a:pt x="1447" y="31"/>
                    </a:lnTo>
                    <a:lnTo>
                      <a:pt x="1458" y="20"/>
                    </a:lnTo>
                    <a:lnTo>
                      <a:pt x="1468" y="10"/>
                    </a:lnTo>
                    <a:lnTo>
                      <a:pt x="1479" y="0"/>
                    </a:lnTo>
                    <a:lnTo>
                      <a:pt x="1489" y="0"/>
                    </a:lnTo>
                    <a:lnTo>
                      <a:pt x="1499" y="0"/>
                    </a:lnTo>
                  </a:path>
                </a:pathLst>
              </a:custGeom>
              <a:noFill/>
              <a:ln w="333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23" name="Rectangle 183"/>
            <p:cNvSpPr>
              <a:spLocks noChangeArrowheads="1"/>
            </p:cNvSpPr>
            <p:nvPr/>
          </p:nvSpPr>
          <p:spPr bwMode="auto">
            <a:xfrm>
              <a:off x="2350" y="2091"/>
              <a:ext cx="417" cy="29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1400"/>
            </a:p>
          </p:txBody>
        </p:sp>
        <p:sp>
          <p:nvSpPr>
            <p:cNvPr id="24" name="Freeform 184"/>
            <p:cNvSpPr>
              <a:spLocks noEditPoints="1"/>
            </p:cNvSpPr>
            <p:nvPr/>
          </p:nvSpPr>
          <p:spPr bwMode="auto">
            <a:xfrm>
              <a:off x="2340" y="2081"/>
              <a:ext cx="437" cy="312"/>
            </a:xfrm>
            <a:custGeom>
              <a:avLst/>
              <a:gdLst>
                <a:gd name="T0" fmla="*/ 0 w 437"/>
                <a:gd name="T1" fmla="*/ 0 h 312"/>
                <a:gd name="T2" fmla="*/ 437 w 437"/>
                <a:gd name="T3" fmla="*/ 0 h 312"/>
                <a:gd name="T4" fmla="*/ 437 w 437"/>
                <a:gd name="T5" fmla="*/ 312 h 312"/>
                <a:gd name="T6" fmla="*/ 0 w 437"/>
                <a:gd name="T7" fmla="*/ 312 h 312"/>
                <a:gd name="T8" fmla="*/ 0 w 437"/>
                <a:gd name="T9" fmla="*/ 0 h 312"/>
                <a:gd name="T10" fmla="*/ 21 w 437"/>
                <a:gd name="T11" fmla="*/ 21 h 312"/>
                <a:gd name="T12" fmla="*/ 416 w 437"/>
                <a:gd name="T13" fmla="*/ 21 h 312"/>
                <a:gd name="T14" fmla="*/ 416 w 437"/>
                <a:gd name="T15" fmla="*/ 292 h 312"/>
                <a:gd name="T16" fmla="*/ 21 w 437"/>
                <a:gd name="T17" fmla="*/ 292 h 312"/>
                <a:gd name="T18" fmla="*/ 21 w 437"/>
                <a:gd name="T19" fmla="*/ 21 h 3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7" h="312">
                  <a:moveTo>
                    <a:pt x="0" y="0"/>
                  </a:moveTo>
                  <a:lnTo>
                    <a:pt x="437" y="0"/>
                  </a:lnTo>
                  <a:lnTo>
                    <a:pt x="437" y="312"/>
                  </a:lnTo>
                  <a:lnTo>
                    <a:pt x="0" y="312"/>
                  </a:lnTo>
                  <a:lnTo>
                    <a:pt x="0" y="0"/>
                  </a:lnTo>
                  <a:close/>
                  <a:moveTo>
                    <a:pt x="21" y="21"/>
                  </a:moveTo>
                  <a:lnTo>
                    <a:pt x="416" y="21"/>
                  </a:lnTo>
                  <a:lnTo>
                    <a:pt x="416" y="292"/>
                  </a:lnTo>
                  <a:lnTo>
                    <a:pt x="21" y="292"/>
                  </a:lnTo>
                  <a:lnTo>
                    <a:pt x="21" y="21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5" name="Line 185"/>
            <p:cNvSpPr>
              <a:spLocks noChangeShapeType="1"/>
            </p:cNvSpPr>
            <p:nvPr/>
          </p:nvSpPr>
          <p:spPr bwMode="auto">
            <a:xfrm>
              <a:off x="2590" y="1639"/>
              <a:ext cx="1" cy="129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6" name="Oval 186"/>
            <p:cNvSpPr>
              <a:spLocks noChangeArrowheads="1"/>
            </p:cNvSpPr>
            <p:nvPr/>
          </p:nvSpPr>
          <p:spPr bwMode="auto">
            <a:xfrm>
              <a:off x="5130" y="2091"/>
              <a:ext cx="94" cy="1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1400"/>
            </a:p>
          </p:txBody>
        </p:sp>
        <p:sp>
          <p:nvSpPr>
            <p:cNvPr id="27" name="Oval 187"/>
            <p:cNvSpPr>
              <a:spLocks noChangeArrowheads="1"/>
            </p:cNvSpPr>
            <p:nvPr/>
          </p:nvSpPr>
          <p:spPr bwMode="auto">
            <a:xfrm>
              <a:off x="5130" y="2091"/>
              <a:ext cx="94" cy="101"/>
            </a:xfrm>
            <a:prstGeom prst="ellips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1400"/>
            </a:p>
          </p:txBody>
        </p:sp>
        <p:sp>
          <p:nvSpPr>
            <p:cNvPr id="28" name="Line 188"/>
            <p:cNvSpPr>
              <a:spLocks noChangeShapeType="1"/>
            </p:cNvSpPr>
            <p:nvPr/>
          </p:nvSpPr>
          <p:spPr bwMode="auto">
            <a:xfrm flipH="1">
              <a:off x="3412" y="2142"/>
              <a:ext cx="2166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29" name="Line 189"/>
            <p:cNvSpPr>
              <a:spLocks noChangeShapeType="1"/>
            </p:cNvSpPr>
            <p:nvPr/>
          </p:nvSpPr>
          <p:spPr bwMode="auto">
            <a:xfrm flipH="1">
              <a:off x="2455" y="1850"/>
              <a:ext cx="216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grpSp>
          <p:nvGrpSpPr>
            <p:cNvPr id="30" name="Group 190"/>
            <p:cNvGrpSpPr>
              <a:grpSpLocks/>
            </p:cNvGrpSpPr>
            <p:nvPr/>
          </p:nvGrpSpPr>
          <p:grpSpPr bwMode="auto">
            <a:xfrm>
              <a:off x="4183" y="1850"/>
              <a:ext cx="169" cy="292"/>
              <a:chOff x="4103" y="1886"/>
              <a:chExt cx="169" cy="292"/>
            </a:xfrm>
          </p:grpSpPr>
          <p:grpSp>
            <p:nvGrpSpPr>
              <p:cNvPr id="41" name="Group 191"/>
              <p:cNvGrpSpPr>
                <a:grpSpLocks/>
              </p:cNvGrpSpPr>
              <p:nvPr/>
            </p:nvGrpSpPr>
            <p:grpSpPr bwMode="auto">
              <a:xfrm>
                <a:off x="4103" y="1886"/>
                <a:ext cx="62" cy="292"/>
                <a:chOff x="4103" y="1886"/>
                <a:chExt cx="62" cy="292"/>
              </a:xfrm>
            </p:grpSpPr>
            <p:sp>
              <p:nvSpPr>
                <p:cNvPr id="43" name="Freeform 192"/>
                <p:cNvSpPr>
                  <a:spLocks/>
                </p:cNvSpPr>
                <p:nvPr/>
              </p:nvSpPr>
              <p:spPr bwMode="auto">
                <a:xfrm>
                  <a:off x="4103" y="2057"/>
                  <a:ext cx="62" cy="121"/>
                </a:xfrm>
                <a:custGeom>
                  <a:avLst/>
                  <a:gdLst>
                    <a:gd name="T0" fmla="*/ 31 w 62"/>
                    <a:gd name="T1" fmla="*/ 121 h 121"/>
                    <a:gd name="T2" fmla="*/ 0 w 62"/>
                    <a:gd name="T3" fmla="*/ 0 h 121"/>
                    <a:gd name="T4" fmla="*/ 31 w 62"/>
                    <a:gd name="T5" fmla="*/ 0 h 121"/>
                    <a:gd name="T6" fmla="*/ 62 w 62"/>
                    <a:gd name="T7" fmla="*/ 0 h 121"/>
                    <a:gd name="T8" fmla="*/ 31 w 62"/>
                    <a:gd name="T9" fmla="*/ 121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2" h="121">
                      <a:moveTo>
                        <a:pt x="31" y="121"/>
                      </a:move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62" y="0"/>
                      </a:lnTo>
                      <a:lnTo>
                        <a:pt x="31" y="1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44" name="Freeform 193"/>
                <p:cNvSpPr>
                  <a:spLocks/>
                </p:cNvSpPr>
                <p:nvPr/>
              </p:nvSpPr>
              <p:spPr bwMode="auto">
                <a:xfrm>
                  <a:off x="4103" y="1886"/>
                  <a:ext cx="62" cy="121"/>
                </a:xfrm>
                <a:custGeom>
                  <a:avLst/>
                  <a:gdLst>
                    <a:gd name="T0" fmla="*/ 31 w 62"/>
                    <a:gd name="T1" fmla="*/ 0 h 121"/>
                    <a:gd name="T2" fmla="*/ 62 w 62"/>
                    <a:gd name="T3" fmla="*/ 121 h 121"/>
                    <a:gd name="T4" fmla="*/ 31 w 62"/>
                    <a:gd name="T5" fmla="*/ 121 h 121"/>
                    <a:gd name="T6" fmla="*/ 0 w 62"/>
                    <a:gd name="T7" fmla="*/ 121 h 121"/>
                    <a:gd name="T8" fmla="*/ 31 w 62"/>
                    <a:gd name="T9" fmla="*/ 0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2" h="121">
                      <a:moveTo>
                        <a:pt x="31" y="0"/>
                      </a:moveTo>
                      <a:lnTo>
                        <a:pt x="62" y="121"/>
                      </a:lnTo>
                      <a:lnTo>
                        <a:pt x="31" y="121"/>
                      </a:lnTo>
                      <a:lnTo>
                        <a:pt x="0" y="12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400"/>
                </a:p>
              </p:txBody>
            </p:sp>
            <p:sp>
              <p:nvSpPr>
                <p:cNvPr id="45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4134" y="2007"/>
                  <a:ext cx="1" cy="50"/>
                </a:xfrm>
                <a:prstGeom prst="line">
                  <a:avLst/>
                </a:prstGeom>
                <a:noFill/>
                <a:ln w="15875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 sz="1400"/>
                </a:p>
              </p:txBody>
            </p:sp>
          </p:grpSp>
          <p:sp>
            <p:nvSpPr>
              <p:cNvPr id="42" name="Rectangle 195"/>
              <p:cNvSpPr>
                <a:spLocks noChangeArrowheads="1"/>
              </p:cNvSpPr>
              <p:nvPr/>
            </p:nvSpPr>
            <p:spPr bwMode="auto">
              <a:xfrm>
                <a:off x="4196" y="1916"/>
                <a:ext cx="7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66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>
                    <a:solidFill>
                      <a:srgbClr val="FF0066"/>
                    </a:solidFill>
                  </a:rPr>
                  <a:t>P</a:t>
                </a:r>
                <a:endParaRPr lang="fr-FR" altLang="fr-FR" sz="1600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31" name="Line 196"/>
            <p:cNvSpPr>
              <a:spLocks noChangeShapeType="1"/>
            </p:cNvSpPr>
            <p:nvPr/>
          </p:nvSpPr>
          <p:spPr bwMode="auto">
            <a:xfrm flipH="1" flipV="1">
              <a:off x="2132" y="1649"/>
              <a:ext cx="853" cy="3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grpSp>
          <p:nvGrpSpPr>
            <p:cNvPr id="32" name="Group 197"/>
            <p:cNvGrpSpPr>
              <a:grpSpLocks/>
            </p:cNvGrpSpPr>
            <p:nvPr/>
          </p:nvGrpSpPr>
          <p:grpSpPr bwMode="auto">
            <a:xfrm>
              <a:off x="2059" y="1679"/>
              <a:ext cx="614" cy="1238"/>
              <a:chOff x="1979" y="1715"/>
              <a:chExt cx="614" cy="1238"/>
            </a:xfrm>
          </p:grpSpPr>
          <p:sp>
            <p:nvSpPr>
              <p:cNvPr id="39" name="Freeform 198"/>
              <p:cNvSpPr>
                <a:spLocks/>
              </p:cNvSpPr>
              <p:nvPr/>
            </p:nvSpPr>
            <p:spPr bwMode="auto">
              <a:xfrm>
                <a:off x="1979" y="2832"/>
                <a:ext cx="73" cy="121"/>
              </a:xfrm>
              <a:custGeom>
                <a:avLst/>
                <a:gdLst>
                  <a:gd name="T0" fmla="*/ 0 w 73"/>
                  <a:gd name="T1" fmla="*/ 121 h 121"/>
                  <a:gd name="T2" fmla="*/ 21 w 73"/>
                  <a:gd name="T3" fmla="*/ 0 h 121"/>
                  <a:gd name="T4" fmla="*/ 52 w 73"/>
                  <a:gd name="T5" fmla="*/ 10 h 121"/>
                  <a:gd name="T6" fmla="*/ 73 w 73"/>
                  <a:gd name="T7" fmla="*/ 20 h 121"/>
                  <a:gd name="T8" fmla="*/ 0 w 73"/>
                  <a:gd name="T9" fmla="*/ 121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" h="121">
                    <a:moveTo>
                      <a:pt x="0" y="121"/>
                    </a:moveTo>
                    <a:lnTo>
                      <a:pt x="21" y="0"/>
                    </a:lnTo>
                    <a:lnTo>
                      <a:pt x="52" y="10"/>
                    </a:lnTo>
                    <a:lnTo>
                      <a:pt x="73" y="20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40" name="Line 199"/>
              <p:cNvSpPr>
                <a:spLocks noChangeShapeType="1"/>
              </p:cNvSpPr>
              <p:nvPr/>
            </p:nvSpPr>
            <p:spPr bwMode="auto">
              <a:xfrm flipH="1">
                <a:off x="2031" y="1715"/>
                <a:ext cx="562" cy="112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33" name="Oval 200"/>
            <p:cNvSpPr>
              <a:spLocks noChangeArrowheads="1"/>
            </p:cNvSpPr>
            <p:nvPr/>
          </p:nvSpPr>
          <p:spPr bwMode="auto">
            <a:xfrm>
              <a:off x="2538" y="1800"/>
              <a:ext cx="93" cy="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1400"/>
            </a:p>
          </p:txBody>
        </p:sp>
        <p:sp>
          <p:nvSpPr>
            <p:cNvPr id="34" name="Oval 201"/>
            <p:cNvSpPr>
              <a:spLocks noChangeArrowheads="1"/>
            </p:cNvSpPr>
            <p:nvPr/>
          </p:nvSpPr>
          <p:spPr bwMode="auto">
            <a:xfrm>
              <a:off x="2537" y="1799"/>
              <a:ext cx="95" cy="101"/>
            </a:xfrm>
            <a:prstGeom prst="ellips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 sz="1400"/>
            </a:p>
          </p:txBody>
        </p:sp>
        <p:sp>
          <p:nvSpPr>
            <p:cNvPr id="35" name="Freeform 202"/>
            <p:cNvSpPr>
              <a:spLocks/>
            </p:cNvSpPr>
            <p:nvPr/>
          </p:nvSpPr>
          <p:spPr bwMode="auto">
            <a:xfrm>
              <a:off x="2246" y="2554"/>
              <a:ext cx="354" cy="121"/>
            </a:xfrm>
            <a:custGeom>
              <a:avLst/>
              <a:gdLst>
                <a:gd name="T0" fmla="*/ 0 w 354"/>
                <a:gd name="T1" fmla="*/ 0 h 121"/>
                <a:gd name="T2" fmla="*/ 104 w 354"/>
                <a:gd name="T3" fmla="*/ 81 h 121"/>
                <a:gd name="T4" fmla="*/ 229 w 354"/>
                <a:gd name="T5" fmla="*/ 121 h 121"/>
                <a:gd name="T6" fmla="*/ 354 w 354"/>
                <a:gd name="T7" fmla="*/ 121 h 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4" h="121">
                  <a:moveTo>
                    <a:pt x="0" y="0"/>
                  </a:moveTo>
                  <a:lnTo>
                    <a:pt x="104" y="81"/>
                  </a:lnTo>
                  <a:lnTo>
                    <a:pt x="229" y="121"/>
                  </a:lnTo>
                  <a:lnTo>
                    <a:pt x="354" y="121"/>
                  </a:lnTo>
                </a:path>
              </a:pathLst>
            </a:custGeom>
            <a:noFill/>
            <a:ln w="33338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36" name="Rectangle 203"/>
            <p:cNvSpPr>
              <a:spLocks noChangeArrowheads="1"/>
            </p:cNvSpPr>
            <p:nvPr/>
          </p:nvSpPr>
          <p:spPr bwMode="auto">
            <a:xfrm>
              <a:off x="2278" y="2685"/>
              <a:ext cx="198" cy="17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>
                  <a:solidFill>
                    <a:schemeClr val="accent2"/>
                  </a:solidFill>
                </a:rPr>
                <a:t>TT</a:t>
              </a:r>
              <a:endParaRPr lang="fr-FR" altLang="fr-FR" sz="1600">
                <a:solidFill>
                  <a:schemeClr val="accent2"/>
                </a:solidFill>
              </a:endParaRPr>
            </a:p>
          </p:txBody>
        </p:sp>
        <p:sp>
          <p:nvSpPr>
            <p:cNvPr id="37" name="Text Box 204"/>
            <p:cNvSpPr txBox="1">
              <a:spLocks noChangeArrowheads="1"/>
            </p:cNvSpPr>
            <p:nvPr/>
          </p:nvSpPr>
          <p:spPr bwMode="auto">
            <a:xfrm>
              <a:off x="4968" y="2434"/>
              <a:ext cx="392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/>
                <a:t>tél.2</a:t>
              </a:r>
            </a:p>
          </p:txBody>
        </p:sp>
        <p:sp>
          <p:nvSpPr>
            <p:cNvPr id="38" name="Text Box 205"/>
            <p:cNvSpPr txBox="1">
              <a:spLocks noChangeArrowheads="1"/>
            </p:cNvSpPr>
            <p:nvPr/>
          </p:nvSpPr>
          <p:spPr bwMode="auto">
            <a:xfrm>
              <a:off x="2682" y="2148"/>
              <a:ext cx="372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/>
                <a:t>tél.1</a:t>
              </a:r>
            </a:p>
          </p:txBody>
        </p:sp>
      </p:grpSp>
      <p:grpSp>
        <p:nvGrpSpPr>
          <p:cNvPr id="75776" name="Groupe 75775"/>
          <p:cNvGrpSpPr/>
          <p:nvPr/>
        </p:nvGrpSpPr>
        <p:grpSpPr>
          <a:xfrm>
            <a:off x="274320" y="5274558"/>
            <a:ext cx="6786645" cy="1514475"/>
            <a:chOff x="274320" y="5407558"/>
            <a:chExt cx="6786645" cy="1514475"/>
          </a:xfrm>
        </p:grpSpPr>
        <p:grpSp>
          <p:nvGrpSpPr>
            <p:cNvPr id="52" name="Group 57"/>
            <p:cNvGrpSpPr>
              <a:grpSpLocks/>
            </p:cNvGrpSpPr>
            <p:nvPr/>
          </p:nvGrpSpPr>
          <p:grpSpPr bwMode="auto">
            <a:xfrm>
              <a:off x="4932127" y="5407558"/>
              <a:ext cx="2128838" cy="1514475"/>
              <a:chOff x="746" y="3366"/>
              <a:chExt cx="1341" cy="954"/>
            </a:xfrm>
          </p:grpSpPr>
          <p:sp>
            <p:nvSpPr>
              <p:cNvPr id="53" name="Oval 58"/>
              <p:cNvSpPr>
                <a:spLocks noChangeArrowheads="1"/>
              </p:cNvSpPr>
              <p:nvPr/>
            </p:nvSpPr>
            <p:spPr bwMode="auto">
              <a:xfrm>
                <a:off x="762" y="3524"/>
                <a:ext cx="1304" cy="475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54" name="Group 59"/>
              <p:cNvGrpSpPr>
                <a:grpSpLocks/>
              </p:cNvGrpSpPr>
              <p:nvPr/>
            </p:nvGrpSpPr>
            <p:grpSpPr bwMode="auto">
              <a:xfrm rot="474283">
                <a:off x="1764" y="3613"/>
                <a:ext cx="202" cy="92"/>
                <a:chOff x="5046" y="3574"/>
                <a:chExt cx="202" cy="92"/>
              </a:xfrm>
            </p:grpSpPr>
            <p:sp>
              <p:nvSpPr>
                <p:cNvPr id="157" name="Oval 60"/>
                <p:cNvSpPr>
                  <a:spLocks noChangeArrowheads="1"/>
                </p:cNvSpPr>
                <p:nvPr/>
              </p:nvSpPr>
              <p:spPr bwMode="auto">
                <a:xfrm>
                  <a:off x="5046" y="3600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8" name="Oval 61"/>
                <p:cNvSpPr>
                  <a:spLocks noChangeArrowheads="1"/>
                </p:cNvSpPr>
                <p:nvPr/>
              </p:nvSpPr>
              <p:spPr bwMode="auto">
                <a:xfrm>
                  <a:off x="5046" y="3574"/>
                  <a:ext cx="202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5" name="Group 62"/>
              <p:cNvGrpSpPr>
                <a:grpSpLocks/>
              </p:cNvGrpSpPr>
              <p:nvPr/>
            </p:nvGrpSpPr>
            <p:grpSpPr bwMode="auto">
              <a:xfrm>
                <a:off x="1018" y="3575"/>
                <a:ext cx="202" cy="92"/>
                <a:chOff x="4300" y="3536"/>
                <a:chExt cx="202" cy="92"/>
              </a:xfrm>
            </p:grpSpPr>
            <p:sp>
              <p:nvSpPr>
                <p:cNvPr id="155" name="Oval 63"/>
                <p:cNvSpPr>
                  <a:spLocks noChangeArrowheads="1"/>
                </p:cNvSpPr>
                <p:nvPr/>
              </p:nvSpPr>
              <p:spPr bwMode="auto">
                <a:xfrm>
                  <a:off x="4300" y="3561"/>
                  <a:ext cx="202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6" name="Oval 64"/>
                <p:cNvSpPr>
                  <a:spLocks noChangeArrowheads="1"/>
                </p:cNvSpPr>
                <p:nvPr/>
              </p:nvSpPr>
              <p:spPr bwMode="auto">
                <a:xfrm>
                  <a:off x="4300" y="3536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6" name="Group 65"/>
              <p:cNvGrpSpPr>
                <a:grpSpLocks/>
              </p:cNvGrpSpPr>
              <p:nvPr/>
            </p:nvGrpSpPr>
            <p:grpSpPr bwMode="auto">
              <a:xfrm>
                <a:off x="1163" y="3639"/>
                <a:ext cx="202" cy="79"/>
                <a:chOff x="4445" y="3600"/>
                <a:chExt cx="202" cy="79"/>
              </a:xfrm>
            </p:grpSpPr>
            <p:sp>
              <p:nvSpPr>
                <p:cNvPr id="153" name="Oval 66"/>
                <p:cNvSpPr>
                  <a:spLocks noChangeArrowheads="1"/>
                </p:cNvSpPr>
                <p:nvPr/>
              </p:nvSpPr>
              <p:spPr bwMode="auto">
                <a:xfrm>
                  <a:off x="4445" y="3612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4" name="Oval 67"/>
                <p:cNvSpPr>
                  <a:spLocks noChangeArrowheads="1"/>
                </p:cNvSpPr>
                <p:nvPr/>
              </p:nvSpPr>
              <p:spPr bwMode="auto">
                <a:xfrm>
                  <a:off x="4445" y="3600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7" name="Group 68"/>
              <p:cNvGrpSpPr>
                <a:grpSpLocks/>
              </p:cNvGrpSpPr>
              <p:nvPr/>
            </p:nvGrpSpPr>
            <p:grpSpPr bwMode="auto">
              <a:xfrm>
                <a:off x="885" y="3626"/>
                <a:ext cx="201" cy="92"/>
                <a:chOff x="4167" y="3587"/>
                <a:chExt cx="201" cy="92"/>
              </a:xfrm>
            </p:grpSpPr>
            <p:sp>
              <p:nvSpPr>
                <p:cNvPr id="151" name="Oval 69"/>
                <p:cNvSpPr>
                  <a:spLocks noChangeArrowheads="1"/>
                </p:cNvSpPr>
                <p:nvPr/>
              </p:nvSpPr>
              <p:spPr bwMode="auto">
                <a:xfrm>
                  <a:off x="4167" y="3612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2" name="Oval 70"/>
                <p:cNvSpPr>
                  <a:spLocks noChangeArrowheads="1"/>
                </p:cNvSpPr>
                <p:nvPr/>
              </p:nvSpPr>
              <p:spPr bwMode="auto">
                <a:xfrm>
                  <a:off x="4167" y="3587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8" name="Group 71"/>
              <p:cNvGrpSpPr>
                <a:grpSpLocks/>
              </p:cNvGrpSpPr>
              <p:nvPr/>
            </p:nvGrpSpPr>
            <p:grpSpPr bwMode="auto">
              <a:xfrm rot="498409">
                <a:off x="1018" y="3690"/>
                <a:ext cx="191" cy="92"/>
                <a:chOff x="4300" y="3651"/>
                <a:chExt cx="191" cy="92"/>
              </a:xfrm>
            </p:grpSpPr>
            <p:sp>
              <p:nvSpPr>
                <p:cNvPr id="149" name="Oval 72"/>
                <p:cNvSpPr>
                  <a:spLocks noChangeArrowheads="1"/>
                </p:cNvSpPr>
                <p:nvPr/>
              </p:nvSpPr>
              <p:spPr bwMode="auto">
                <a:xfrm>
                  <a:off x="4300" y="3676"/>
                  <a:ext cx="19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0" name="Oval 73"/>
                <p:cNvSpPr>
                  <a:spLocks noChangeArrowheads="1"/>
                </p:cNvSpPr>
                <p:nvPr/>
              </p:nvSpPr>
              <p:spPr bwMode="auto">
                <a:xfrm>
                  <a:off x="4300" y="3651"/>
                  <a:ext cx="19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9" name="Group 74"/>
              <p:cNvGrpSpPr>
                <a:grpSpLocks/>
              </p:cNvGrpSpPr>
              <p:nvPr/>
            </p:nvGrpSpPr>
            <p:grpSpPr bwMode="auto">
              <a:xfrm rot="-730049">
                <a:off x="1308" y="3562"/>
                <a:ext cx="201" cy="92"/>
                <a:chOff x="4590" y="3523"/>
                <a:chExt cx="201" cy="92"/>
              </a:xfrm>
            </p:grpSpPr>
            <p:sp>
              <p:nvSpPr>
                <p:cNvPr id="147" name="Oval 75"/>
                <p:cNvSpPr>
                  <a:spLocks noChangeArrowheads="1"/>
                </p:cNvSpPr>
                <p:nvPr/>
              </p:nvSpPr>
              <p:spPr bwMode="auto">
                <a:xfrm>
                  <a:off x="4590" y="3549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" name="Oval 76"/>
                <p:cNvSpPr>
                  <a:spLocks noChangeArrowheads="1"/>
                </p:cNvSpPr>
                <p:nvPr/>
              </p:nvSpPr>
              <p:spPr bwMode="auto">
                <a:xfrm>
                  <a:off x="4590" y="3523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0" name="Group 77"/>
              <p:cNvGrpSpPr>
                <a:grpSpLocks/>
              </p:cNvGrpSpPr>
              <p:nvPr/>
            </p:nvGrpSpPr>
            <p:grpSpPr bwMode="auto">
              <a:xfrm rot="355622">
                <a:off x="1163" y="3792"/>
                <a:ext cx="202" cy="79"/>
                <a:chOff x="4445" y="3753"/>
                <a:chExt cx="202" cy="79"/>
              </a:xfrm>
            </p:grpSpPr>
            <p:sp>
              <p:nvSpPr>
                <p:cNvPr id="145" name="Oval 78"/>
                <p:cNvSpPr>
                  <a:spLocks noChangeArrowheads="1"/>
                </p:cNvSpPr>
                <p:nvPr/>
              </p:nvSpPr>
              <p:spPr bwMode="auto">
                <a:xfrm>
                  <a:off x="4445" y="3766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6" name="Oval 79"/>
                <p:cNvSpPr>
                  <a:spLocks noChangeArrowheads="1"/>
                </p:cNvSpPr>
                <p:nvPr/>
              </p:nvSpPr>
              <p:spPr bwMode="auto">
                <a:xfrm>
                  <a:off x="4456" y="3753"/>
                  <a:ext cx="19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1" name="Group 80"/>
              <p:cNvGrpSpPr>
                <a:grpSpLocks/>
              </p:cNvGrpSpPr>
              <p:nvPr/>
            </p:nvGrpSpPr>
            <p:grpSpPr bwMode="auto">
              <a:xfrm rot="-637915">
                <a:off x="1386" y="3805"/>
                <a:ext cx="201" cy="92"/>
                <a:chOff x="4668" y="3766"/>
                <a:chExt cx="201" cy="92"/>
              </a:xfrm>
            </p:grpSpPr>
            <p:sp>
              <p:nvSpPr>
                <p:cNvPr id="143" name="Oval 81"/>
                <p:cNvSpPr>
                  <a:spLocks noChangeArrowheads="1"/>
                </p:cNvSpPr>
                <p:nvPr/>
              </p:nvSpPr>
              <p:spPr bwMode="auto">
                <a:xfrm>
                  <a:off x="4668" y="3791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4" name="Oval 82"/>
                <p:cNvSpPr>
                  <a:spLocks noChangeArrowheads="1"/>
                </p:cNvSpPr>
                <p:nvPr/>
              </p:nvSpPr>
              <p:spPr bwMode="auto">
                <a:xfrm>
                  <a:off x="4668" y="3766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2" name="Group 83"/>
              <p:cNvGrpSpPr>
                <a:grpSpLocks/>
              </p:cNvGrpSpPr>
              <p:nvPr/>
            </p:nvGrpSpPr>
            <p:grpSpPr bwMode="auto">
              <a:xfrm rot="-879438">
                <a:off x="1564" y="3613"/>
                <a:ext cx="201" cy="92"/>
                <a:chOff x="4846" y="3574"/>
                <a:chExt cx="201" cy="92"/>
              </a:xfrm>
            </p:grpSpPr>
            <p:sp>
              <p:nvSpPr>
                <p:cNvPr id="141" name="Oval 84"/>
                <p:cNvSpPr>
                  <a:spLocks noChangeArrowheads="1"/>
                </p:cNvSpPr>
                <p:nvPr/>
              </p:nvSpPr>
              <p:spPr bwMode="auto">
                <a:xfrm>
                  <a:off x="4846" y="3600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2" name="Oval 85"/>
                <p:cNvSpPr>
                  <a:spLocks noChangeArrowheads="1"/>
                </p:cNvSpPr>
                <p:nvPr/>
              </p:nvSpPr>
              <p:spPr bwMode="auto">
                <a:xfrm>
                  <a:off x="4846" y="3574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3" name="Group 86"/>
              <p:cNvGrpSpPr>
                <a:grpSpLocks/>
              </p:cNvGrpSpPr>
              <p:nvPr/>
            </p:nvGrpSpPr>
            <p:grpSpPr bwMode="auto">
              <a:xfrm>
                <a:off x="1787" y="3677"/>
                <a:ext cx="201" cy="92"/>
                <a:chOff x="5069" y="3638"/>
                <a:chExt cx="201" cy="92"/>
              </a:xfrm>
            </p:grpSpPr>
            <p:sp>
              <p:nvSpPr>
                <p:cNvPr id="139" name="Oval 87"/>
                <p:cNvSpPr>
                  <a:spLocks noChangeArrowheads="1"/>
                </p:cNvSpPr>
                <p:nvPr/>
              </p:nvSpPr>
              <p:spPr bwMode="auto">
                <a:xfrm>
                  <a:off x="5069" y="3664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0" name="Oval 88"/>
                <p:cNvSpPr>
                  <a:spLocks noChangeArrowheads="1"/>
                </p:cNvSpPr>
                <p:nvPr/>
              </p:nvSpPr>
              <p:spPr bwMode="auto">
                <a:xfrm>
                  <a:off x="5069" y="3638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4" name="Group 89"/>
              <p:cNvGrpSpPr>
                <a:grpSpLocks/>
              </p:cNvGrpSpPr>
              <p:nvPr/>
            </p:nvGrpSpPr>
            <p:grpSpPr bwMode="auto">
              <a:xfrm>
                <a:off x="1430" y="3664"/>
                <a:ext cx="202" cy="92"/>
                <a:chOff x="4712" y="3625"/>
                <a:chExt cx="202" cy="92"/>
              </a:xfrm>
            </p:grpSpPr>
            <p:sp>
              <p:nvSpPr>
                <p:cNvPr id="137" name="Oval 90"/>
                <p:cNvSpPr>
                  <a:spLocks noChangeArrowheads="1"/>
                </p:cNvSpPr>
                <p:nvPr/>
              </p:nvSpPr>
              <p:spPr bwMode="auto">
                <a:xfrm>
                  <a:off x="4712" y="3651"/>
                  <a:ext cx="19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8" name="Oval 91"/>
                <p:cNvSpPr>
                  <a:spLocks noChangeArrowheads="1"/>
                </p:cNvSpPr>
                <p:nvPr/>
              </p:nvSpPr>
              <p:spPr bwMode="auto">
                <a:xfrm>
                  <a:off x="4712" y="3625"/>
                  <a:ext cx="202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5" name="Group 92"/>
              <p:cNvGrpSpPr>
                <a:grpSpLocks/>
              </p:cNvGrpSpPr>
              <p:nvPr/>
            </p:nvGrpSpPr>
            <p:grpSpPr bwMode="auto">
              <a:xfrm>
                <a:off x="1631" y="3677"/>
                <a:ext cx="190" cy="92"/>
                <a:chOff x="4913" y="3638"/>
                <a:chExt cx="190" cy="92"/>
              </a:xfrm>
            </p:grpSpPr>
            <p:sp>
              <p:nvSpPr>
                <p:cNvPr id="135" name="Oval 93"/>
                <p:cNvSpPr>
                  <a:spLocks noChangeArrowheads="1"/>
                </p:cNvSpPr>
                <p:nvPr/>
              </p:nvSpPr>
              <p:spPr bwMode="auto">
                <a:xfrm>
                  <a:off x="4913" y="3664"/>
                  <a:ext cx="190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6" name="Oval 94"/>
                <p:cNvSpPr>
                  <a:spLocks noChangeArrowheads="1"/>
                </p:cNvSpPr>
                <p:nvPr/>
              </p:nvSpPr>
              <p:spPr bwMode="auto">
                <a:xfrm>
                  <a:off x="4913" y="3638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6" name="Group 95"/>
              <p:cNvGrpSpPr>
                <a:grpSpLocks/>
              </p:cNvGrpSpPr>
              <p:nvPr/>
            </p:nvGrpSpPr>
            <p:grpSpPr bwMode="auto">
              <a:xfrm>
                <a:off x="1586" y="3741"/>
                <a:ext cx="191" cy="92"/>
                <a:chOff x="4868" y="3702"/>
                <a:chExt cx="191" cy="92"/>
              </a:xfrm>
            </p:grpSpPr>
            <p:sp>
              <p:nvSpPr>
                <p:cNvPr id="133" name="Oval 96"/>
                <p:cNvSpPr>
                  <a:spLocks noChangeArrowheads="1"/>
                </p:cNvSpPr>
                <p:nvPr/>
              </p:nvSpPr>
              <p:spPr bwMode="auto">
                <a:xfrm>
                  <a:off x="4868" y="3727"/>
                  <a:ext cx="19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4" name="Oval 97"/>
                <p:cNvSpPr>
                  <a:spLocks noChangeArrowheads="1"/>
                </p:cNvSpPr>
                <p:nvPr/>
              </p:nvSpPr>
              <p:spPr bwMode="auto">
                <a:xfrm>
                  <a:off x="4868" y="3702"/>
                  <a:ext cx="19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7" name="Group 98"/>
              <p:cNvGrpSpPr>
                <a:grpSpLocks/>
              </p:cNvGrpSpPr>
              <p:nvPr/>
            </p:nvGrpSpPr>
            <p:grpSpPr bwMode="auto">
              <a:xfrm rot="-500511">
                <a:off x="974" y="3766"/>
                <a:ext cx="201" cy="92"/>
                <a:chOff x="4256" y="3727"/>
                <a:chExt cx="201" cy="92"/>
              </a:xfrm>
            </p:grpSpPr>
            <p:sp>
              <p:nvSpPr>
                <p:cNvPr id="131" name="Oval 99"/>
                <p:cNvSpPr>
                  <a:spLocks noChangeArrowheads="1"/>
                </p:cNvSpPr>
                <p:nvPr/>
              </p:nvSpPr>
              <p:spPr bwMode="auto">
                <a:xfrm>
                  <a:off x="4256" y="3753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2" name="Oval 100"/>
                <p:cNvSpPr>
                  <a:spLocks noChangeArrowheads="1"/>
                </p:cNvSpPr>
                <p:nvPr/>
              </p:nvSpPr>
              <p:spPr bwMode="auto">
                <a:xfrm>
                  <a:off x="4256" y="3727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8" name="Group 101"/>
              <p:cNvGrpSpPr>
                <a:grpSpLocks/>
              </p:cNvGrpSpPr>
              <p:nvPr/>
            </p:nvGrpSpPr>
            <p:grpSpPr bwMode="auto">
              <a:xfrm rot="-594959">
                <a:off x="1697" y="3766"/>
                <a:ext cx="202" cy="92"/>
                <a:chOff x="4979" y="3727"/>
                <a:chExt cx="202" cy="92"/>
              </a:xfrm>
            </p:grpSpPr>
            <p:sp>
              <p:nvSpPr>
                <p:cNvPr id="129" name="Oval 102"/>
                <p:cNvSpPr>
                  <a:spLocks noChangeArrowheads="1"/>
                </p:cNvSpPr>
                <p:nvPr/>
              </p:nvSpPr>
              <p:spPr bwMode="auto">
                <a:xfrm>
                  <a:off x="4979" y="3753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0" name="Oval 103"/>
                <p:cNvSpPr>
                  <a:spLocks noChangeArrowheads="1"/>
                </p:cNvSpPr>
                <p:nvPr/>
              </p:nvSpPr>
              <p:spPr bwMode="auto">
                <a:xfrm>
                  <a:off x="4991" y="3727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9" name="Group 104"/>
              <p:cNvGrpSpPr>
                <a:grpSpLocks/>
              </p:cNvGrpSpPr>
              <p:nvPr/>
            </p:nvGrpSpPr>
            <p:grpSpPr bwMode="auto">
              <a:xfrm rot="591606">
                <a:off x="787" y="3715"/>
                <a:ext cx="201" cy="92"/>
                <a:chOff x="4078" y="3676"/>
                <a:chExt cx="201" cy="92"/>
              </a:xfrm>
            </p:grpSpPr>
            <p:sp>
              <p:nvSpPr>
                <p:cNvPr id="127" name="Oval 105"/>
                <p:cNvSpPr>
                  <a:spLocks noChangeArrowheads="1"/>
                </p:cNvSpPr>
                <p:nvPr/>
              </p:nvSpPr>
              <p:spPr bwMode="auto">
                <a:xfrm>
                  <a:off x="4078" y="3702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28" name="Oval 106"/>
                <p:cNvSpPr>
                  <a:spLocks noChangeArrowheads="1"/>
                </p:cNvSpPr>
                <p:nvPr/>
              </p:nvSpPr>
              <p:spPr bwMode="auto">
                <a:xfrm>
                  <a:off x="4078" y="3676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70" name="Group 107"/>
              <p:cNvGrpSpPr>
                <a:grpSpLocks/>
              </p:cNvGrpSpPr>
              <p:nvPr/>
            </p:nvGrpSpPr>
            <p:grpSpPr bwMode="auto">
              <a:xfrm>
                <a:off x="880" y="3455"/>
                <a:ext cx="67" cy="305"/>
                <a:chOff x="4162" y="3416"/>
                <a:chExt cx="67" cy="305"/>
              </a:xfrm>
            </p:grpSpPr>
            <p:sp>
              <p:nvSpPr>
                <p:cNvPr id="125" name="Freeform 108"/>
                <p:cNvSpPr>
                  <a:spLocks/>
                </p:cNvSpPr>
                <p:nvPr/>
              </p:nvSpPr>
              <p:spPr bwMode="auto">
                <a:xfrm>
                  <a:off x="4195" y="3416"/>
                  <a:ext cx="34" cy="77"/>
                </a:xfrm>
                <a:custGeom>
                  <a:avLst/>
                  <a:gdLst>
                    <a:gd name="T0" fmla="*/ 34 w 34"/>
                    <a:gd name="T1" fmla="*/ 0 h 77"/>
                    <a:gd name="T2" fmla="*/ 34 w 34"/>
                    <a:gd name="T3" fmla="*/ 77 h 77"/>
                    <a:gd name="T4" fmla="*/ 22 w 34"/>
                    <a:gd name="T5" fmla="*/ 64 h 77"/>
                    <a:gd name="T6" fmla="*/ 0 w 34"/>
                    <a:gd name="T7" fmla="*/ 64 h 77"/>
                    <a:gd name="T8" fmla="*/ 34 w 34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7">
                      <a:moveTo>
                        <a:pt x="34" y="0"/>
                      </a:moveTo>
                      <a:lnTo>
                        <a:pt x="34" y="77"/>
                      </a:lnTo>
                      <a:lnTo>
                        <a:pt x="22" y="64"/>
                      </a:lnTo>
                      <a:lnTo>
                        <a:pt x="0" y="6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162" y="3482"/>
                  <a:ext cx="55" cy="239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1" name="Group 110"/>
              <p:cNvGrpSpPr>
                <a:grpSpLocks/>
              </p:cNvGrpSpPr>
              <p:nvPr/>
            </p:nvGrpSpPr>
            <p:grpSpPr bwMode="auto">
              <a:xfrm>
                <a:off x="958" y="3366"/>
                <a:ext cx="33" cy="293"/>
                <a:chOff x="4240" y="3327"/>
                <a:chExt cx="33" cy="293"/>
              </a:xfrm>
            </p:grpSpPr>
            <p:sp>
              <p:nvSpPr>
                <p:cNvPr id="123" name="Freeform 111"/>
                <p:cNvSpPr>
                  <a:spLocks/>
                </p:cNvSpPr>
                <p:nvPr/>
              </p:nvSpPr>
              <p:spPr bwMode="auto">
                <a:xfrm>
                  <a:off x="4240" y="3327"/>
                  <a:ext cx="33" cy="76"/>
                </a:xfrm>
                <a:custGeom>
                  <a:avLst/>
                  <a:gdLst>
                    <a:gd name="T0" fmla="*/ 22 w 33"/>
                    <a:gd name="T1" fmla="*/ 0 h 76"/>
                    <a:gd name="T2" fmla="*/ 33 w 33"/>
                    <a:gd name="T3" fmla="*/ 76 h 76"/>
                    <a:gd name="T4" fmla="*/ 22 w 33"/>
                    <a:gd name="T5" fmla="*/ 76 h 76"/>
                    <a:gd name="T6" fmla="*/ 0 w 33"/>
                    <a:gd name="T7" fmla="*/ 76 h 76"/>
                    <a:gd name="T8" fmla="*/ 22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22" y="0"/>
                      </a:moveTo>
                      <a:lnTo>
                        <a:pt x="33" y="76"/>
                      </a:lnTo>
                      <a:lnTo>
                        <a:pt x="22" y="76"/>
                      </a:lnTo>
                      <a:lnTo>
                        <a:pt x="0" y="7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4262" y="3403"/>
                  <a:ext cx="1" cy="217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2" name="Group 113"/>
              <p:cNvGrpSpPr>
                <a:grpSpLocks/>
              </p:cNvGrpSpPr>
              <p:nvPr/>
            </p:nvGrpSpPr>
            <p:grpSpPr bwMode="auto">
              <a:xfrm>
                <a:off x="1247" y="3481"/>
                <a:ext cx="67" cy="191"/>
                <a:chOff x="4529" y="3442"/>
                <a:chExt cx="67" cy="191"/>
              </a:xfrm>
            </p:grpSpPr>
            <p:sp>
              <p:nvSpPr>
                <p:cNvPr id="121" name="Freeform 114"/>
                <p:cNvSpPr>
                  <a:spLocks/>
                </p:cNvSpPr>
                <p:nvPr/>
              </p:nvSpPr>
              <p:spPr bwMode="auto">
                <a:xfrm>
                  <a:off x="4551" y="3442"/>
                  <a:ext cx="45" cy="76"/>
                </a:xfrm>
                <a:custGeom>
                  <a:avLst/>
                  <a:gdLst>
                    <a:gd name="T0" fmla="*/ 45 w 45"/>
                    <a:gd name="T1" fmla="*/ 0 h 76"/>
                    <a:gd name="T2" fmla="*/ 34 w 45"/>
                    <a:gd name="T3" fmla="*/ 76 h 76"/>
                    <a:gd name="T4" fmla="*/ 12 w 45"/>
                    <a:gd name="T5" fmla="*/ 63 h 76"/>
                    <a:gd name="T6" fmla="*/ 0 w 45"/>
                    <a:gd name="T7" fmla="*/ 63 h 76"/>
                    <a:gd name="T8" fmla="*/ 45 w 45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76">
                      <a:moveTo>
                        <a:pt x="45" y="0"/>
                      </a:moveTo>
                      <a:lnTo>
                        <a:pt x="34" y="76"/>
                      </a:lnTo>
                      <a:lnTo>
                        <a:pt x="12" y="63"/>
                      </a:lnTo>
                      <a:lnTo>
                        <a:pt x="0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4529" y="3505"/>
                  <a:ext cx="33" cy="128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3" name="Group 116"/>
              <p:cNvGrpSpPr>
                <a:grpSpLocks/>
              </p:cNvGrpSpPr>
              <p:nvPr/>
            </p:nvGrpSpPr>
            <p:grpSpPr bwMode="auto">
              <a:xfrm>
                <a:off x="1069" y="3417"/>
                <a:ext cx="33" cy="191"/>
                <a:chOff x="4351" y="3378"/>
                <a:chExt cx="33" cy="191"/>
              </a:xfrm>
            </p:grpSpPr>
            <p:sp>
              <p:nvSpPr>
                <p:cNvPr id="119" name="Freeform 117"/>
                <p:cNvSpPr>
                  <a:spLocks/>
                </p:cNvSpPr>
                <p:nvPr/>
              </p:nvSpPr>
              <p:spPr bwMode="auto">
                <a:xfrm>
                  <a:off x="4351" y="3378"/>
                  <a:ext cx="33" cy="76"/>
                </a:xfrm>
                <a:custGeom>
                  <a:avLst/>
                  <a:gdLst>
                    <a:gd name="T0" fmla="*/ 22 w 33"/>
                    <a:gd name="T1" fmla="*/ 0 h 76"/>
                    <a:gd name="T2" fmla="*/ 33 w 33"/>
                    <a:gd name="T3" fmla="*/ 76 h 76"/>
                    <a:gd name="T4" fmla="*/ 22 w 33"/>
                    <a:gd name="T5" fmla="*/ 76 h 76"/>
                    <a:gd name="T6" fmla="*/ 0 w 33"/>
                    <a:gd name="T7" fmla="*/ 76 h 76"/>
                    <a:gd name="T8" fmla="*/ 22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22" y="0"/>
                      </a:moveTo>
                      <a:lnTo>
                        <a:pt x="33" y="76"/>
                      </a:lnTo>
                      <a:lnTo>
                        <a:pt x="22" y="76"/>
                      </a:lnTo>
                      <a:lnTo>
                        <a:pt x="0" y="7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4373" y="3454"/>
                  <a:ext cx="1" cy="115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4" name="Group 119"/>
              <p:cNvGrpSpPr>
                <a:grpSpLocks/>
              </p:cNvGrpSpPr>
              <p:nvPr/>
            </p:nvGrpSpPr>
            <p:grpSpPr bwMode="auto">
              <a:xfrm>
                <a:off x="1347" y="3366"/>
                <a:ext cx="34" cy="204"/>
                <a:chOff x="4629" y="3327"/>
                <a:chExt cx="34" cy="204"/>
              </a:xfrm>
            </p:grpSpPr>
            <p:sp>
              <p:nvSpPr>
                <p:cNvPr id="117" name="Freeform 120"/>
                <p:cNvSpPr>
                  <a:spLocks/>
                </p:cNvSpPr>
                <p:nvPr/>
              </p:nvSpPr>
              <p:spPr bwMode="auto">
                <a:xfrm>
                  <a:off x="4629" y="3327"/>
                  <a:ext cx="34" cy="76"/>
                </a:xfrm>
                <a:custGeom>
                  <a:avLst/>
                  <a:gdLst>
                    <a:gd name="T0" fmla="*/ 11 w 34"/>
                    <a:gd name="T1" fmla="*/ 0 h 76"/>
                    <a:gd name="T2" fmla="*/ 34 w 34"/>
                    <a:gd name="T3" fmla="*/ 76 h 76"/>
                    <a:gd name="T4" fmla="*/ 11 w 34"/>
                    <a:gd name="T5" fmla="*/ 76 h 76"/>
                    <a:gd name="T6" fmla="*/ 0 w 34"/>
                    <a:gd name="T7" fmla="*/ 76 h 76"/>
                    <a:gd name="T8" fmla="*/ 11 w 3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6">
                      <a:moveTo>
                        <a:pt x="11" y="0"/>
                      </a:moveTo>
                      <a:lnTo>
                        <a:pt x="34" y="76"/>
                      </a:lnTo>
                      <a:lnTo>
                        <a:pt x="11" y="76"/>
                      </a:lnTo>
                      <a:lnTo>
                        <a:pt x="0" y="7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" name="Line 121"/>
                <p:cNvSpPr>
                  <a:spLocks noChangeShapeType="1"/>
                </p:cNvSpPr>
                <p:nvPr/>
              </p:nvSpPr>
              <p:spPr bwMode="auto">
                <a:xfrm flipH="1" flipV="1">
                  <a:off x="4641" y="3403"/>
                  <a:ext cx="22" cy="128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5" name="Group 122"/>
              <p:cNvGrpSpPr>
                <a:grpSpLocks/>
              </p:cNvGrpSpPr>
              <p:nvPr/>
            </p:nvGrpSpPr>
            <p:grpSpPr bwMode="auto">
              <a:xfrm>
                <a:off x="1114" y="3519"/>
                <a:ext cx="33" cy="188"/>
                <a:chOff x="4396" y="3480"/>
                <a:chExt cx="33" cy="188"/>
              </a:xfrm>
            </p:grpSpPr>
            <p:sp>
              <p:nvSpPr>
                <p:cNvPr id="115" name="Freeform 123"/>
                <p:cNvSpPr>
                  <a:spLocks/>
                </p:cNvSpPr>
                <p:nvPr/>
              </p:nvSpPr>
              <p:spPr bwMode="auto">
                <a:xfrm>
                  <a:off x="4396" y="3480"/>
                  <a:ext cx="33" cy="76"/>
                </a:xfrm>
                <a:custGeom>
                  <a:avLst/>
                  <a:gdLst>
                    <a:gd name="T0" fmla="*/ 33 w 33"/>
                    <a:gd name="T1" fmla="*/ 0 h 76"/>
                    <a:gd name="T2" fmla="*/ 33 w 33"/>
                    <a:gd name="T3" fmla="*/ 76 h 76"/>
                    <a:gd name="T4" fmla="*/ 22 w 33"/>
                    <a:gd name="T5" fmla="*/ 76 h 76"/>
                    <a:gd name="T6" fmla="*/ 0 w 33"/>
                    <a:gd name="T7" fmla="*/ 76 h 76"/>
                    <a:gd name="T8" fmla="*/ 33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33" y="0"/>
                      </a:moveTo>
                      <a:lnTo>
                        <a:pt x="33" y="76"/>
                      </a:lnTo>
                      <a:lnTo>
                        <a:pt x="22" y="76"/>
                      </a:lnTo>
                      <a:lnTo>
                        <a:pt x="0" y="76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4396" y="3556"/>
                  <a:ext cx="22" cy="112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6" name="Group 125"/>
              <p:cNvGrpSpPr>
                <a:grpSpLocks/>
              </p:cNvGrpSpPr>
              <p:nvPr/>
            </p:nvGrpSpPr>
            <p:grpSpPr bwMode="auto">
              <a:xfrm>
                <a:off x="1525" y="3442"/>
                <a:ext cx="34" cy="256"/>
                <a:chOff x="4807" y="3403"/>
                <a:chExt cx="34" cy="256"/>
              </a:xfrm>
            </p:grpSpPr>
            <p:sp>
              <p:nvSpPr>
                <p:cNvPr id="113" name="Freeform 126"/>
                <p:cNvSpPr>
                  <a:spLocks/>
                </p:cNvSpPr>
                <p:nvPr/>
              </p:nvSpPr>
              <p:spPr bwMode="auto">
                <a:xfrm>
                  <a:off x="4807" y="3403"/>
                  <a:ext cx="34" cy="77"/>
                </a:xfrm>
                <a:custGeom>
                  <a:avLst/>
                  <a:gdLst>
                    <a:gd name="T0" fmla="*/ 23 w 34"/>
                    <a:gd name="T1" fmla="*/ 0 h 77"/>
                    <a:gd name="T2" fmla="*/ 34 w 34"/>
                    <a:gd name="T3" fmla="*/ 77 h 77"/>
                    <a:gd name="T4" fmla="*/ 23 w 34"/>
                    <a:gd name="T5" fmla="*/ 77 h 77"/>
                    <a:gd name="T6" fmla="*/ 0 w 34"/>
                    <a:gd name="T7" fmla="*/ 64 h 77"/>
                    <a:gd name="T8" fmla="*/ 23 w 34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7">
                      <a:moveTo>
                        <a:pt x="23" y="0"/>
                      </a:moveTo>
                      <a:lnTo>
                        <a:pt x="34" y="77"/>
                      </a:lnTo>
                      <a:lnTo>
                        <a:pt x="23" y="77"/>
                      </a:lnTo>
                      <a:lnTo>
                        <a:pt x="0" y="6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4807" y="3480"/>
                  <a:ext cx="22" cy="179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7" name="Group 128"/>
              <p:cNvGrpSpPr>
                <a:grpSpLocks/>
              </p:cNvGrpSpPr>
              <p:nvPr/>
            </p:nvGrpSpPr>
            <p:grpSpPr bwMode="auto">
              <a:xfrm>
                <a:off x="1286" y="3715"/>
                <a:ext cx="190" cy="92"/>
                <a:chOff x="4568" y="3676"/>
                <a:chExt cx="190" cy="92"/>
              </a:xfrm>
            </p:grpSpPr>
            <p:sp>
              <p:nvSpPr>
                <p:cNvPr id="111" name="Oval 129"/>
                <p:cNvSpPr>
                  <a:spLocks noChangeArrowheads="1"/>
                </p:cNvSpPr>
                <p:nvPr/>
              </p:nvSpPr>
              <p:spPr bwMode="auto">
                <a:xfrm>
                  <a:off x="4568" y="3702"/>
                  <a:ext cx="190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12" name="Oval 130"/>
                <p:cNvSpPr>
                  <a:spLocks noChangeArrowheads="1"/>
                </p:cNvSpPr>
                <p:nvPr/>
              </p:nvSpPr>
              <p:spPr bwMode="auto">
                <a:xfrm>
                  <a:off x="4568" y="3676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78" name="Group 131"/>
              <p:cNvGrpSpPr>
                <a:grpSpLocks/>
              </p:cNvGrpSpPr>
              <p:nvPr/>
            </p:nvGrpSpPr>
            <p:grpSpPr bwMode="auto">
              <a:xfrm>
                <a:off x="1381" y="3519"/>
                <a:ext cx="33" cy="213"/>
                <a:chOff x="4663" y="3480"/>
                <a:chExt cx="33" cy="213"/>
              </a:xfrm>
            </p:grpSpPr>
            <p:sp>
              <p:nvSpPr>
                <p:cNvPr id="109" name="Freeform 132"/>
                <p:cNvSpPr>
                  <a:spLocks/>
                </p:cNvSpPr>
                <p:nvPr/>
              </p:nvSpPr>
              <p:spPr bwMode="auto">
                <a:xfrm>
                  <a:off x="4663" y="3480"/>
                  <a:ext cx="33" cy="76"/>
                </a:xfrm>
                <a:custGeom>
                  <a:avLst/>
                  <a:gdLst>
                    <a:gd name="T0" fmla="*/ 33 w 33"/>
                    <a:gd name="T1" fmla="*/ 0 h 76"/>
                    <a:gd name="T2" fmla="*/ 33 w 33"/>
                    <a:gd name="T3" fmla="*/ 76 h 76"/>
                    <a:gd name="T4" fmla="*/ 22 w 33"/>
                    <a:gd name="T5" fmla="*/ 76 h 76"/>
                    <a:gd name="T6" fmla="*/ 0 w 33"/>
                    <a:gd name="T7" fmla="*/ 64 h 76"/>
                    <a:gd name="T8" fmla="*/ 33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33" y="0"/>
                      </a:moveTo>
                      <a:lnTo>
                        <a:pt x="33" y="76"/>
                      </a:lnTo>
                      <a:lnTo>
                        <a:pt x="22" y="76"/>
                      </a:lnTo>
                      <a:lnTo>
                        <a:pt x="0" y="64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663" y="3556"/>
                  <a:ext cx="21" cy="137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9" name="Group 134"/>
              <p:cNvGrpSpPr>
                <a:grpSpLocks/>
              </p:cNvGrpSpPr>
              <p:nvPr/>
            </p:nvGrpSpPr>
            <p:grpSpPr bwMode="auto">
              <a:xfrm>
                <a:off x="1258" y="3621"/>
                <a:ext cx="34" cy="204"/>
                <a:chOff x="4540" y="3582"/>
                <a:chExt cx="34" cy="204"/>
              </a:xfrm>
            </p:grpSpPr>
            <p:sp>
              <p:nvSpPr>
                <p:cNvPr id="107" name="Freeform 135"/>
                <p:cNvSpPr>
                  <a:spLocks/>
                </p:cNvSpPr>
                <p:nvPr/>
              </p:nvSpPr>
              <p:spPr bwMode="auto">
                <a:xfrm>
                  <a:off x="4540" y="3582"/>
                  <a:ext cx="34" cy="77"/>
                </a:xfrm>
                <a:custGeom>
                  <a:avLst/>
                  <a:gdLst>
                    <a:gd name="T0" fmla="*/ 23 w 34"/>
                    <a:gd name="T1" fmla="*/ 0 h 77"/>
                    <a:gd name="T2" fmla="*/ 34 w 34"/>
                    <a:gd name="T3" fmla="*/ 77 h 77"/>
                    <a:gd name="T4" fmla="*/ 11 w 34"/>
                    <a:gd name="T5" fmla="*/ 77 h 77"/>
                    <a:gd name="T6" fmla="*/ 0 w 34"/>
                    <a:gd name="T7" fmla="*/ 77 h 77"/>
                    <a:gd name="T8" fmla="*/ 23 w 34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7">
                      <a:moveTo>
                        <a:pt x="23" y="0"/>
                      </a:moveTo>
                      <a:lnTo>
                        <a:pt x="34" y="77"/>
                      </a:lnTo>
                      <a:lnTo>
                        <a:pt x="11" y="77"/>
                      </a:lnTo>
                      <a:lnTo>
                        <a:pt x="0" y="7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4540" y="3663"/>
                  <a:ext cx="11" cy="123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0" name="Group 137"/>
              <p:cNvGrpSpPr>
                <a:grpSpLocks/>
              </p:cNvGrpSpPr>
              <p:nvPr/>
            </p:nvGrpSpPr>
            <p:grpSpPr bwMode="auto">
              <a:xfrm>
                <a:off x="1448" y="3595"/>
                <a:ext cx="44" cy="256"/>
                <a:chOff x="4730" y="3556"/>
                <a:chExt cx="44" cy="256"/>
              </a:xfrm>
            </p:grpSpPr>
            <p:sp>
              <p:nvSpPr>
                <p:cNvPr id="105" name="Freeform 138"/>
                <p:cNvSpPr>
                  <a:spLocks/>
                </p:cNvSpPr>
                <p:nvPr/>
              </p:nvSpPr>
              <p:spPr bwMode="auto">
                <a:xfrm>
                  <a:off x="4730" y="3556"/>
                  <a:ext cx="33" cy="77"/>
                </a:xfrm>
                <a:custGeom>
                  <a:avLst/>
                  <a:gdLst>
                    <a:gd name="T0" fmla="*/ 11 w 33"/>
                    <a:gd name="T1" fmla="*/ 0 h 77"/>
                    <a:gd name="T2" fmla="*/ 33 w 33"/>
                    <a:gd name="T3" fmla="*/ 64 h 77"/>
                    <a:gd name="T4" fmla="*/ 22 w 33"/>
                    <a:gd name="T5" fmla="*/ 77 h 77"/>
                    <a:gd name="T6" fmla="*/ 0 w 33"/>
                    <a:gd name="T7" fmla="*/ 77 h 77"/>
                    <a:gd name="T8" fmla="*/ 11 w 33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7">
                      <a:moveTo>
                        <a:pt x="11" y="0"/>
                      </a:moveTo>
                      <a:lnTo>
                        <a:pt x="33" y="64"/>
                      </a:lnTo>
                      <a:lnTo>
                        <a:pt x="22" y="77"/>
                      </a:lnTo>
                      <a:lnTo>
                        <a:pt x="0" y="77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" name="Line 139"/>
                <p:cNvSpPr>
                  <a:spLocks noChangeShapeType="1"/>
                </p:cNvSpPr>
                <p:nvPr/>
              </p:nvSpPr>
              <p:spPr bwMode="auto">
                <a:xfrm flipH="1" flipV="1">
                  <a:off x="4752" y="3634"/>
                  <a:ext cx="22" cy="178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1" name="Group 140"/>
              <p:cNvGrpSpPr>
                <a:grpSpLocks/>
              </p:cNvGrpSpPr>
              <p:nvPr/>
            </p:nvGrpSpPr>
            <p:grpSpPr bwMode="auto">
              <a:xfrm>
                <a:off x="1681" y="3557"/>
                <a:ext cx="34" cy="204"/>
                <a:chOff x="4963" y="3518"/>
                <a:chExt cx="34" cy="204"/>
              </a:xfrm>
            </p:grpSpPr>
            <p:sp>
              <p:nvSpPr>
                <p:cNvPr id="103" name="Freeform 141"/>
                <p:cNvSpPr>
                  <a:spLocks/>
                </p:cNvSpPr>
                <p:nvPr/>
              </p:nvSpPr>
              <p:spPr bwMode="auto">
                <a:xfrm>
                  <a:off x="4963" y="3518"/>
                  <a:ext cx="34" cy="77"/>
                </a:xfrm>
                <a:custGeom>
                  <a:avLst/>
                  <a:gdLst>
                    <a:gd name="T0" fmla="*/ 34 w 34"/>
                    <a:gd name="T1" fmla="*/ 0 h 77"/>
                    <a:gd name="T2" fmla="*/ 34 w 34"/>
                    <a:gd name="T3" fmla="*/ 77 h 77"/>
                    <a:gd name="T4" fmla="*/ 23 w 34"/>
                    <a:gd name="T5" fmla="*/ 77 h 77"/>
                    <a:gd name="T6" fmla="*/ 0 w 34"/>
                    <a:gd name="T7" fmla="*/ 64 h 77"/>
                    <a:gd name="T8" fmla="*/ 34 w 34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7">
                      <a:moveTo>
                        <a:pt x="34" y="0"/>
                      </a:moveTo>
                      <a:lnTo>
                        <a:pt x="34" y="77"/>
                      </a:lnTo>
                      <a:lnTo>
                        <a:pt x="23" y="77"/>
                      </a:lnTo>
                      <a:lnTo>
                        <a:pt x="0" y="6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4963" y="3595"/>
                  <a:ext cx="22" cy="127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2" name="Group 143"/>
              <p:cNvGrpSpPr>
                <a:grpSpLocks/>
              </p:cNvGrpSpPr>
              <p:nvPr/>
            </p:nvGrpSpPr>
            <p:grpSpPr bwMode="auto">
              <a:xfrm>
                <a:off x="1626" y="3417"/>
                <a:ext cx="33" cy="229"/>
                <a:chOff x="4908" y="3378"/>
                <a:chExt cx="33" cy="229"/>
              </a:xfrm>
            </p:grpSpPr>
            <p:sp>
              <p:nvSpPr>
                <p:cNvPr id="101" name="Freeform 144"/>
                <p:cNvSpPr>
                  <a:spLocks/>
                </p:cNvSpPr>
                <p:nvPr/>
              </p:nvSpPr>
              <p:spPr bwMode="auto">
                <a:xfrm>
                  <a:off x="4908" y="3378"/>
                  <a:ext cx="33" cy="76"/>
                </a:xfrm>
                <a:custGeom>
                  <a:avLst/>
                  <a:gdLst>
                    <a:gd name="T0" fmla="*/ 11 w 33"/>
                    <a:gd name="T1" fmla="*/ 0 h 76"/>
                    <a:gd name="T2" fmla="*/ 33 w 33"/>
                    <a:gd name="T3" fmla="*/ 76 h 76"/>
                    <a:gd name="T4" fmla="*/ 11 w 33"/>
                    <a:gd name="T5" fmla="*/ 76 h 76"/>
                    <a:gd name="T6" fmla="*/ 0 w 33"/>
                    <a:gd name="T7" fmla="*/ 76 h 76"/>
                    <a:gd name="T8" fmla="*/ 11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11" y="0"/>
                      </a:moveTo>
                      <a:lnTo>
                        <a:pt x="33" y="76"/>
                      </a:lnTo>
                      <a:lnTo>
                        <a:pt x="11" y="76"/>
                      </a:lnTo>
                      <a:lnTo>
                        <a:pt x="0" y="7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" name="Line 145"/>
                <p:cNvSpPr>
                  <a:spLocks noChangeShapeType="1"/>
                </p:cNvSpPr>
                <p:nvPr/>
              </p:nvSpPr>
              <p:spPr bwMode="auto">
                <a:xfrm flipH="1" flipV="1">
                  <a:off x="4919" y="3454"/>
                  <a:ext cx="11" cy="153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3" name="Group 146"/>
              <p:cNvGrpSpPr>
                <a:grpSpLocks/>
              </p:cNvGrpSpPr>
              <p:nvPr/>
            </p:nvGrpSpPr>
            <p:grpSpPr bwMode="auto">
              <a:xfrm>
                <a:off x="1859" y="3442"/>
                <a:ext cx="34" cy="204"/>
                <a:chOff x="5141" y="3403"/>
                <a:chExt cx="34" cy="204"/>
              </a:xfrm>
            </p:grpSpPr>
            <p:sp>
              <p:nvSpPr>
                <p:cNvPr id="99" name="Freeform 147"/>
                <p:cNvSpPr>
                  <a:spLocks/>
                </p:cNvSpPr>
                <p:nvPr/>
              </p:nvSpPr>
              <p:spPr bwMode="auto">
                <a:xfrm>
                  <a:off x="5153" y="3403"/>
                  <a:ext cx="22" cy="77"/>
                </a:xfrm>
                <a:custGeom>
                  <a:avLst/>
                  <a:gdLst>
                    <a:gd name="T0" fmla="*/ 22 w 22"/>
                    <a:gd name="T1" fmla="*/ 0 h 77"/>
                    <a:gd name="T2" fmla="*/ 22 w 22"/>
                    <a:gd name="T3" fmla="*/ 77 h 77"/>
                    <a:gd name="T4" fmla="*/ 11 w 22"/>
                    <a:gd name="T5" fmla="*/ 77 h 77"/>
                    <a:gd name="T6" fmla="*/ 0 w 22"/>
                    <a:gd name="T7" fmla="*/ 77 h 77"/>
                    <a:gd name="T8" fmla="*/ 22 w 22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77">
                      <a:moveTo>
                        <a:pt x="22" y="0"/>
                      </a:moveTo>
                      <a:lnTo>
                        <a:pt x="22" y="77"/>
                      </a:lnTo>
                      <a:lnTo>
                        <a:pt x="11" y="77"/>
                      </a:lnTo>
                      <a:lnTo>
                        <a:pt x="0" y="77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5141" y="3480"/>
                  <a:ext cx="22" cy="127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4" name="Group 149"/>
              <p:cNvGrpSpPr>
                <a:grpSpLocks/>
              </p:cNvGrpSpPr>
              <p:nvPr/>
            </p:nvGrpSpPr>
            <p:grpSpPr bwMode="auto">
              <a:xfrm>
                <a:off x="1715" y="3519"/>
                <a:ext cx="33" cy="191"/>
                <a:chOff x="4997" y="3480"/>
                <a:chExt cx="33" cy="191"/>
              </a:xfrm>
            </p:grpSpPr>
            <p:sp>
              <p:nvSpPr>
                <p:cNvPr id="97" name="Freeform 150"/>
                <p:cNvSpPr>
                  <a:spLocks/>
                </p:cNvSpPr>
                <p:nvPr/>
              </p:nvSpPr>
              <p:spPr bwMode="auto">
                <a:xfrm>
                  <a:off x="4997" y="3480"/>
                  <a:ext cx="33" cy="76"/>
                </a:xfrm>
                <a:custGeom>
                  <a:avLst/>
                  <a:gdLst>
                    <a:gd name="T0" fmla="*/ 11 w 33"/>
                    <a:gd name="T1" fmla="*/ 0 h 76"/>
                    <a:gd name="T2" fmla="*/ 33 w 33"/>
                    <a:gd name="T3" fmla="*/ 76 h 76"/>
                    <a:gd name="T4" fmla="*/ 11 w 33"/>
                    <a:gd name="T5" fmla="*/ 76 h 76"/>
                    <a:gd name="T6" fmla="*/ 0 w 33"/>
                    <a:gd name="T7" fmla="*/ 76 h 76"/>
                    <a:gd name="T8" fmla="*/ 11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11" y="0"/>
                      </a:moveTo>
                      <a:lnTo>
                        <a:pt x="33" y="76"/>
                      </a:lnTo>
                      <a:lnTo>
                        <a:pt x="11" y="76"/>
                      </a:lnTo>
                      <a:lnTo>
                        <a:pt x="0" y="7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5008" y="3556"/>
                  <a:ext cx="1" cy="115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5" name="Group 152"/>
              <p:cNvGrpSpPr>
                <a:grpSpLocks/>
              </p:cNvGrpSpPr>
              <p:nvPr/>
            </p:nvGrpSpPr>
            <p:grpSpPr bwMode="auto">
              <a:xfrm>
                <a:off x="1759" y="3519"/>
                <a:ext cx="45" cy="293"/>
                <a:chOff x="5041" y="3480"/>
                <a:chExt cx="45" cy="293"/>
              </a:xfrm>
            </p:grpSpPr>
            <p:sp>
              <p:nvSpPr>
                <p:cNvPr id="95" name="Freeform 153"/>
                <p:cNvSpPr>
                  <a:spLocks/>
                </p:cNvSpPr>
                <p:nvPr/>
              </p:nvSpPr>
              <p:spPr bwMode="auto">
                <a:xfrm>
                  <a:off x="5041" y="3480"/>
                  <a:ext cx="34" cy="76"/>
                </a:xfrm>
                <a:custGeom>
                  <a:avLst/>
                  <a:gdLst>
                    <a:gd name="T0" fmla="*/ 11 w 34"/>
                    <a:gd name="T1" fmla="*/ 0 h 76"/>
                    <a:gd name="T2" fmla="*/ 34 w 34"/>
                    <a:gd name="T3" fmla="*/ 64 h 76"/>
                    <a:gd name="T4" fmla="*/ 23 w 34"/>
                    <a:gd name="T5" fmla="*/ 76 h 76"/>
                    <a:gd name="T6" fmla="*/ 0 w 34"/>
                    <a:gd name="T7" fmla="*/ 76 h 76"/>
                    <a:gd name="T8" fmla="*/ 11 w 3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6">
                      <a:moveTo>
                        <a:pt x="11" y="0"/>
                      </a:moveTo>
                      <a:lnTo>
                        <a:pt x="34" y="64"/>
                      </a:lnTo>
                      <a:lnTo>
                        <a:pt x="23" y="76"/>
                      </a:lnTo>
                      <a:lnTo>
                        <a:pt x="0" y="7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5064" y="3560"/>
                  <a:ext cx="22" cy="213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6" name="Group 155"/>
              <p:cNvGrpSpPr>
                <a:grpSpLocks/>
              </p:cNvGrpSpPr>
              <p:nvPr/>
            </p:nvGrpSpPr>
            <p:grpSpPr bwMode="auto">
              <a:xfrm>
                <a:off x="1882" y="3544"/>
                <a:ext cx="33" cy="179"/>
                <a:chOff x="5164" y="3505"/>
                <a:chExt cx="33" cy="179"/>
              </a:xfrm>
            </p:grpSpPr>
            <p:sp>
              <p:nvSpPr>
                <p:cNvPr id="93" name="Freeform 156"/>
                <p:cNvSpPr>
                  <a:spLocks/>
                </p:cNvSpPr>
                <p:nvPr/>
              </p:nvSpPr>
              <p:spPr bwMode="auto">
                <a:xfrm>
                  <a:off x="5164" y="3505"/>
                  <a:ext cx="33" cy="77"/>
                </a:xfrm>
                <a:custGeom>
                  <a:avLst/>
                  <a:gdLst>
                    <a:gd name="T0" fmla="*/ 22 w 33"/>
                    <a:gd name="T1" fmla="*/ 0 h 77"/>
                    <a:gd name="T2" fmla="*/ 33 w 33"/>
                    <a:gd name="T3" fmla="*/ 77 h 77"/>
                    <a:gd name="T4" fmla="*/ 22 w 33"/>
                    <a:gd name="T5" fmla="*/ 77 h 77"/>
                    <a:gd name="T6" fmla="*/ 0 w 33"/>
                    <a:gd name="T7" fmla="*/ 77 h 77"/>
                    <a:gd name="T8" fmla="*/ 22 w 33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7">
                      <a:moveTo>
                        <a:pt x="22" y="0"/>
                      </a:moveTo>
                      <a:lnTo>
                        <a:pt x="33" y="77"/>
                      </a:lnTo>
                      <a:lnTo>
                        <a:pt x="22" y="77"/>
                      </a:lnTo>
                      <a:lnTo>
                        <a:pt x="0" y="77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5186" y="3582"/>
                  <a:ext cx="1" cy="102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87" name="Rectangle 158"/>
              <p:cNvSpPr>
                <a:spLocks noChangeArrowheads="1"/>
              </p:cNvSpPr>
              <p:nvPr/>
            </p:nvSpPr>
            <p:spPr bwMode="auto">
              <a:xfrm>
                <a:off x="1939" y="3423"/>
                <a:ext cx="148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700" b="1">
                    <a:solidFill>
                      <a:srgbClr val="000000"/>
                    </a:solidFill>
                  </a:rPr>
                  <a:t>r0</a:t>
                </a:r>
                <a:endParaRPr lang="fr-FR" altLang="fr-FR" sz="2000" b="1"/>
              </a:p>
            </p:txBody>
          </p:sp>
          <p:grpSp>
            <p:nvGrpSpPr>
              <p:cNvPr id="88" name="Group 159"/>
              <p:cNvGrpSpPr>
                <a:grpSpLocks/>
              </p:cNvGrpSpPr>
              <p:nvPr/>
            </p:nvGrpSpPr>
            <p:grpSpPr bwMode="auto">
              <a:xfrm>
                <a:off x="746" y="4131"/>
                <a:ext cx="1292" cy="39"/>
                <a:chOff x="4028" y="4092"/>
                <a:chExt cx="1292" cy="39"/>
              </a:xfrm>
            </p:grpSpPr>
            <p:sp>
              <p:nvSpPr>
                <p:cNvPr id="90" name="Freeform 160"/>
                <p:cNvSpPr>
                  <a:spLocks/>
                </p:cNvSpPr>
                <p:nvPr/>
              </p:nvSpPr>
              <p:spPr bwMode="auto">
                <a:xfrm>
                  <a:off x="4028" y="4092"/>
                  <a:ext cx="67" cy="39"/>
                </a:xfrm>
                <a:custGeom>
                  <a:avLst/>
                  <a:gdLst>
                    <a:gd name="T0" fmla="*/ 0 w 67"/>
                    <a:gd name="T1" fmla="*/ 13 h 39"/>
                    <a:gd name="T2" fmla="*/ 67 w 67"/>
                    <a:gd name="T3" fmla="*/ 0 h 39"/>
                    <a:gd name="T4" fmla="*/ 67 w 67"/>
                    <a:gd name="T5" fmla="*/ 13 h 39"/>
                    <a:gd name="T6" fmla="*/ 67 w 67"/>
                    <a:gd name="T7" fmla="*/ 39 h 39"/>
                    <a:gd name="T8" fmla="*/ 0 w 67"/>
                    <a:gd name="T9" fmla="*/ 13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7" h="39">
                      <a:moveTo>
                        <a:pt x="0" y="13"/>
                      </a:moveTo>
                      <a:lnTo>
                        <a:pt x="67" y="0"/>
                      </a:lnTo>
                      <a:lnTo>
                        <a:pt x="67" y="13"/>
                      </a:lnTo>
                      <a:lnTo>
                        <a:pt x="67" y="3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" name="Freeform 161"/>
                <p:cNvSpPr>
                  <a:spLocks/>
                </p:cNvSpPr>
                <p:nvPr/>
              </p:nvSpPr>
              <p:spPr bwMode="auto">
                <a:xfrm>
                  <a:off x="5253" y="4092"/>
                  <a:ext cx="67" cy="39"/>
                </a:xfrm>
                <a:custGeom>
                  <a:avLst/>
                  <a:gdLst>
                    <a:gd name="T0" fmla="*/ 67 w 67"/>
                    <a:gd name="T1" fmla="*/ 13 h 39"/>
                    <a:gd name="T2" fmla="*/ 0 w 67"/>
                    <a:gd name="T3" fmla="*/ 39 h 39"/>
                    <a:gd name="T4" fmla="*/ 0 w 67"/>
                    <a:gd name="T5" fmla="*/ 13 h 39"/>
                    <a:gd name="T6" fmla="*/ 0 w 67"/>
                    <a:gd name="T7" fmla="*/ 0 h 39"/>
                    <a:gd name="T8" fmla="*/ 67 w 67"/>
                    <a:gd name="T9" fmla="*/ 13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7" h="39">
                      <a:moveTo>
                        <a:pt x="67" y="13"/>
                      </a:moveTo>
                      <a:lnTo>
                        <a:pt x="0" y="39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" name="Line 162"/>
                <p:cNvSpPr>
                  <a:spLocks noChangeShapeType="1"/>
                </p:cNvSpPr>
                <p:nvPr/>
              </p:nvSpPr>
              <p:spPr bwMode="auto">
                <a:xfrm>
                  <a:off x="4095" y="4105"/>
                  <a:ext cx="1158" cy="1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89" name="Rectangle 163"/>
              <p:cNvSpPr>
                <a:spLocks noChangeArrowheads="1"/>
              </p:cNvSpPr>
              <p:nvPr/>
            </p:nvSpPr>
            <p:spPr bwMode="auto">
              <a:xfrm>
                <a:off x="1403" y="4157"/>
                <a:ext cx="98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700" b="1">
                    <a:solidFill>
                      <a:srgbClr val="000000"/>
                    </a:solidFill>
                  </a:rPr>
                  <a:t>D</a:t>
                </a:r>
                <a:endParaRPr lang="fr-FR" altLang="fr-FR" sz="2000" b="1"/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274320" y="5567655"/>
              <a:ext cx="42707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smtClean="0">
                  <a:solidFill>
                    <a:srgbClr val="FF0000"/>
                  </a:solidFill>
                </a:rPr>
                <a:t>speckles </a:t>
              </a:r>
              <a:r>
                <a:rPr lang="fr-FR" smtClean="0"/>
                <a:t>: distorsion du front d’onde  </a:t>
              </a:r>
            </a:p>
            <a:p>
              <a:r>
                <a:rPr lang="fr-FR" smtClean="0"/>
                <a:t>à l’interieur de la pupille</a:t>
              </a:r>
            </a:p>
            <a:p>
              <a:r>
                <a:rPr lang="fr-FR" smtClean="0"/>
                <a:t>images  éclatées </a:t>
              </a: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6300421" cy="586957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exemples de turbulence en labo </a:t>
            </a:r>
          </a:p>
        </p:txBody>
      </p:sp>
      <p:sp>
        <p:nvSpPr>
          <p:cNvPr id="3" name="Bouton d’action : Suivant 2">
            <a:hlinkClick r:id="rId2" action="ppaction://hlinkfile" highlightClick="1"/>
          </p:cNvPr>
          <p:cNvSpPr/>
          <p:nvPr/>
        </p:nvSpPr>
        <p:spPr bwMode="auto">
          <a:xfrm>
            <a:off x="4657067" y="3894082"/>
            <a:ext cx="521208" cy="680466"/>
          </a:xfrm>
          <a:prstGeom prst="actionButtonForwardNext">
            <a:avLst/>
          </a:prstGeom>
          <a:solidFill>
            <a:srgbClr val="FF0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Bouton d’action : Suivant 4">
            <a:hlinkClick r:id="rId3" action="ppaction://hlinkfile" highlightClick="1"/>
          </p:cNvPr>
          <p:cNvSpPr/>
          <p:nvPr/>
        </p:nvSpPr>
        <p:spPr bwMode="auto">
          <a:xfrm>
            <a:off x="985293" y="3894082"/>
            <a:ext cx="521208" cy="680466"/>
          </a:xfrm>
          <a:prstGeom prst="actionButtonForwardNext">
            <a:avLst/>
          </a:prstGeom>
          <a:solidFill>
            <a:srgbClr val="66FF33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387" y="3259567"/>
            <a:ext cx="2012690" cy="2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47" y="3313076"/>
            <a:ext cx="1812016" cy="243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e 36"/>
          <p:cNvGrpSpPr/>
          <p:nvPr/>
        </p:nvGrpSpPr>
        <p:grpSpPr>
          <a:xfrm>
            <a:off x="985293" y="1178973"/>
            <a:ext cx="7039913" cy="1783504"/>
            <a:chOff x="985293" y="1178973"/>
            <a:chExt cx="7039913" cy="1783504"/>
          </a:xfrm>
        </p:grpSpPr>
        <p:cxnSp>
          <p:nvCxnSpPr>
            <p:cNvPr id="8" name="Connecteur droit 7"/>
            <p:cNvCxnSpPr/>
            <p:nvPr/>
          </p:nvCxnSpPr>
          <p:spPr bwMode="auto">
            <a:xfrm>
              <a:off x="2339748" y="1355464"/>
              <a:ext cx="0" cy="710004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Rectangle 1"/>
            <p:cNvSpPr/>
            <p:nvPr/>
          </p:nvSpPr>
          <p:spPr bwMode="auto">
            <a:xfrm>
              <a:off x="1536432" y="1635162"/>
              <a:ext cx="690403" cy="18288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" name="Ellipse 3"/>
            <p:cNvSpPr/>
            <p:nvPr/>
          </p:nvSpPr>
          <p:spPr bwMode="auto">
            <a:xfrm>
              <a:off x="2291299" y="1635162"/>
              <a:ext cx="96899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0" name="Connecteur droit 9"/>
            <p:cNvCxnSpPr/>
            <p:nvPr/>
          </p:nvCxnSpPr>
          <p:spPr bwMode="auto">
            <a:xfrm>
              <a:off x="1288929" y="1726602"/>
              <a:ext cx="6736277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Rectangle 12"/>
            <p:cNvSpPr/>
            <p:nvPr/>
          </p:nvSpPr>
          <p:spPr bwMode="auto">
            <a:xfrm>
              <a:off x="7616414" y="1178973"/>
              <a:ext cx="75304" cy="1069377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2355925" y="1398494"/>
              <a:ext cx="5260489" cy="559398"/>
            </a:xfrm>
            <a:custGeom>
              <a:avLst/>
              <a:gdLst>
                <a:gd name="connsiteX0" fmla="*/ 0 w 5260489"/>
                <a:gd name="connsiteY0" fmla="*/ 376518 h 828339"/>
                <a:gd name="connsiteX1" fmla="*/ 666974 w 5260489"/>
                <a:gd name="connsiteY1" fmla="*/ 75303 h 828339"/>
                <a:gd name="connsiteX2" fmla="*/ 2011680 w 5260489"/>
                <a:gd name="connsiteY2" fmla="*/ 53788 h 828339"/>
                <a:gd name="connsiteX3" fmla="*/ 3334870 w 5260489"/>
                <a:gd name="connsiteY3" fmla="*/ 441063 h 828339"/>
                <a:gd name="connsiteX4" fmla="*/ 3668357 w 5260489"/>
                <a:gd name="connsiteY4" fmla="*/ 430306 h 828339"/>
                <a:gd name="connsiteX5" fmla="*/ 5260489 w 5260489"/>
                <a:gd name="connsiteY5" fmla="*/ 828339 h 828339"/>
                <a:gd name="connsiteX6" fmla="*/ 5260489 w 5260489"/>
                <a:gd name="connsiteY6" fmla="*/ 0 h 828339"/>
                <a:gd name="connsiteX7" fmla="*/ 3593054 w 5260489"/>
                <a:gd name="connsiteY7" fmla="*/ 333487 h 828339"/>
                <a:gd name="connsiteX8" fmla="*/ 3291840 w 5260489"/>
                <a:gd name="connsiteY8" fmla="*/ 333487 h 828339"/>
                <a:gd name="connsiteX9" fmla="*/ 2011680 w 5260489"/>
                <a:gd name="connsiteY9" fmla="*/ 613186 h 828339"/>
                <a:gd name="connsiteX10" fmla="*/ 645459 w 5260489"/>
                <a:gd name="connsiteY10" fmla="*/ 613186 h 828339"/>
                <a:gd name="connsiteX11" fmla="*/ 0 w 5260489"/>
                <a:gd name="connsiteY11" fmla="*/ 376518 h 828339"/>
                <a:gd name="connsiteX0" fmla="*/ 0 w 5260489"/>
                <a:gd name="connsiteY0" fmla="*/ 322730 h 774551"/>
                <a:gd name="connsiteX1" fmla="*/ 666974 w 5260489"/>
                <a:gd name="connsiteY1" fmla="*/ 21515 h 774551"/>
                <a:gd name="connsiteX2" fmla="*/ 2011680 w 5260489"/>
                <a:gd name="connsiteY2" fmla="*/ 0 h 774551"/>
                <a:gd name="connsiteX3" fmla="*/ 3334870 w 5260489"/>
                <a:gd name="connsiteY3" fmla="*/ 387275 h 774551"/>
                <a:gd name="connsiteX4" fmla="*/ 3668357 w 5260489"/>
                <a:gd name="connsiteY4" fmla="*/ 376518 h 774551"/>
                <a:gd name="connsiteX5" fmla="*/ 5260489 w 5260489"/>
                <a:gd name="connsiteY5" fmla="*/ 774551 h 774551"/>
                <a:gd name="connsiteX6" fmla="*/ 5260489 w 5260489"/>
                <a:gd name="connsiteY6" fmla="*/ 311972 h 774551"/>
                <a:gd name="connsiteX7" fmla="*/ 3593054 w 5260489"/>
                <a:gd name="connsiteY7" fmla="*/ 279699 h 774551"/>
                <a:gd name="connsiteX8" fmla="*/ 3291840 w 5260489"/>
                <a:gd name="connsiteY8" fmla="*/ 279699 h 774551"/>
                <a:gd name="connsiteX9" fmla="*/ 2011680 w 5260489"/>
                <a:gd name="connsiteY9" fmla="*/ 559398 h 774551"/>
                <a:gd name="connsiteX10" fmla="*/ 645459 w 5260489"/>
                <a:gd name="connsiteY10" fmla="*/ 559398 h 774551"/>
                <a:gd name="connsiteX11" fmla="*/ 0 w 5260489"/>
                <a:gd name="connsiteY11" fmla="*/ 322730 h 774551"/>
                <a:gd name="connsiteX0" fmla="*/ 0 w 5260489"/>
                <a:gd name="connsiteY0" fmla="*/ 322730 h 559398"/>
                <a:gd name="connsiteX1" fmla="*/ 666974 w 5260489"/>
                <a:gd name="connsiteY1" fmla="*/ 21515 h 559398"/>
                <a:gd name="connsiteX2" fmla="*/ 2011680 w 5260489"/>
                <a:gd name="connsiteY2" fmla="*/ 0 h 559398"/>
                <a:gd name="connsiteX3" fmla="*/ 3334870 w 5260489"/>
                <a:gd name="connsiteY3" fmla="*/ 387275 h 559398"/>
                <a:gd name="connsiteX4" fmla="*/ 3668357 w 5260489"/>
                <a:gd name="connsiteY4" fmla="*/ 376518 h 559398"/>
                <a:gd name="connsiteX5" fmla="*/ 5206701 w 5260489"/>
                <a:gd name="connsiteY5" fmla="*/ 344245 h 559398"/>
                <a:gd name="connsiteX6" fmla="*/ 5260489 w 5260489"/>
                <a:gd name="connsiteY6" fmla="*/ 311972 h 559398"/>
                <a:gd name="connsiteX7" fmla="*/ 3593054 w 5260489"/>
                <a:gd name="connsiteY7" fmla="*/ 279699 h 559398"/>
                <a:gd name="connsiteX8" fmla="*/ 3291840 w 5260489"/>
                <a:gd name="connsiteY8" fmla="*/ 279699 h 559398"/>
                <a:gd name="connsiteX9" fmla="*/ 2011680 w 5260489"/>
                <a:gd name="connsiteY9" fmla="*/ 559398 h 559398"/>
                <a:gd name="connsiteX10" fmla="*/ 645459 w 5260489"/>
                <a:gd name="connsiteY10" fmla="*/ 559398 h 559398"/>
                <a:gd name="connsiteX11" fmla="*/ 0 w 5260489"/>
                <a:gd name="connsiteY11" fmla="*/ 322730 h 559398"/>
                <a:gd name="connsiteX0" fmla="*/ 0 w 5260489"/>
                <a:gd name="connsiteY0" fmla="*/ 322730 h 559398"/>
                <a:gd name="connsiteX1" fmla="*/ 666974 w 5260489"/>
                <a:gd name="connsiteY1" fmla="*/ 21515 h 559398"/>
                <a:gd name="connsiteX2" fmla="*/ 2011680 w 5260489"/>
                <a:gd name="connsiteY2" fmla="*/ 0 h 559398"/>
                <a:gd name="connsiteX3" fmla="*/ 3334870 w 5260489"/>
                <a:gd name="connsiteY3" fmla="*/ 387275 h 559398"/>
                <a:gd name="connsiteX4" fmla="*/ 3614569 w 5260489"/>
                <a:gd name="connsiteY4" fmla="*/ 387276 h 559398"/>
                <a:gd name="connsiteX5" fmla="*/ 5206701 w 5260489"/>
                <a:gd name="connsiteY5" fmla="*/ 344245 h 559398"/>
                <a:gd name="connsiteX6" fmla="*/ 5260489 w 5260489"/>
                <a:gd name="connsiteY6" fmla="*/ 311972 h 559398"/>
                <a:gd name="connsiteX7" fmla="*/ 3593054 w 5260489"/>
                <a:gd name="connsiteY7" fmla="*/ 279699 h 559398"/>
                <a:gd name="connsiteX8" fmla="*/ 3291840 w 5260489"/>
                <a:gd name="connsiteY8" fmla="*/ 279699 h 559398"/>
                <a:gd name="connsiteX9" fmla="*/ 2011680 w 5260489"/>
                <a:gd name="connsiteY9" fmla="*/ 559398 h 559398"/>
                <a:gd name="connsiteX10" fmla="*/ 645459 w 5260489"/>
                <a:gd name="connsiteY10" fmla="*/ 559398 h 559398"/>
                <a:gd name="connsiteX11" fmla="*/ 0 w 5260489"/>
                <a:gd name="connsiteY11" fmla="*/ 322730 h 559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60489" h="559398">
                  <a:moveTo>
                    <a:pt x="0" y="322730"/>
                  </a:moveTo>
                  <a:lnTo>
                    <a:pt x="666974" y="21515"/>
                  </a:lnTo>
                  <a:lnTo>
                    <a:pt x="2011680" y="0"/>
                  </a:lnTo>
                  <a:lnTo>
                    <a:pt x="3334870" y="387275"/>
                  </a:lnTo>
                  <a:lnTo>
                    <a:pt x="3614569" y="387276"/>
                  </a:lnTo>
                  <a:lnTo>
                    <a:pt x="5206701" y="344245"/>
                  </a:lnTo>
                  <a:lnTo>
                    <a:pt x="5260489" y="311972"/>
                  </a:lnTo>
                  <a:lnTo>
                    <a:pt x="3593054" y="279699"/>
                  </a:lnTo>
                  <a:lnTo>
                    <a:pt x="3291840" y="279699"/>
                  </a:lnTo>
                  <a:lnTo>
                    <a:pt x="2011680" y="559398"/>
                  </a:lnTo>
                  <a:lnTo>
                    <a:pt x="645459" y="559398"/>
                  </a:lnTo>
                  <a:lnTo>
                    <a:pt x="0" y="322730"/>
                  </a:lnTo>
                  <a:close/>
                </a:path>
              </a:pathLst>
            </a:custGeom>
            <a:solidFill>
              <a:srgbClr val="99FF33">
                <a:alpha val="50196"/>
              </a:srgbClr>
            </a:solidFill>
            <a:ln w="9525" cap="flat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 bwMode="auto">
            <a:xfrm>
              <a:off x="5637007" y="1635162"/>
              <a:ext cx="331074" cy="182880"/>
            </a:xfrm>
            <a:prstGeom prst="roundRect">
              <a:avLst/>
            </a:prstGeom>
            <a:solidFill>
              <a:schemeClr val="bg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1" name="Ellipse 10"/>
            <p:cNvSpPr/>
            <p:nvPr/>
          </p:nvSpPr>
          <p:spPr bwMode="auto">
            <a:xfrm>
              <a:off x="2958353" y="1366222"/>
              <a:ext cx="107576" cy="71000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4315649" y="1368010"/>
              <a:ext cx="107576" cy="71000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985293" y="2065468"/>
              <a:ext cx="9076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smtClean="0"/>
                <a:t>diode laser</a:t>
              </a:r>
              <a:endParaRPr lang="fr-FR" sz="110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903256" y="2193036"/>
              <a:ext cx="10550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smtClean="0"/>
                <a:t>micro-lentille</a:t>
              </a:r>
            </a:p>
            <a:p>
              <a:r>
                <a:rPr lang="fr-FR" sz="1100" smtClean="0"/>
                <a:t>divergente</a:t>
              </a:r>
            </a:p>
            <a:p>
              <a:r>
                <a:rPr lang="fr-FR" sz="1100" smtClean="0"/>
                <a:t>ou objectif </a:t>
              </a:r>
            </a:p>
            <a:p>
              <a:r>
                <a:rPr lang="fr-FR" sz="1100" smtClean="0"/>
                <a:t>microscope</a:t>
              </a:r>
              <a:endParaRPr lang="fr-FR" sz="110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818499" y="2173045"/>
              <a:ext cx="9188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smtClean="0"/>
                <a:t>collimateur</a:t>
              </a:r>
            </a:p>
            <a:p>
              <a:r>
                <a:rPr lang="fr-FR" sz="1100" smtClean="0"/>
                <a:t>pour mimer</a:t>
              </a:r>
            </a:p>
            <a:p>
              <a:r>
                <a:rPr lang="fr-FR" sz="1100" smtClean="0"/>
                <a:t>source </a:t>
              </a:r>
            </a:p>
            <a:p>
              <a:r>
                <a:rPr lang="fr-FR" sz="1100" smtClean="0"/>
                <a:t>à l’infini</a:t>
              </a:r>
              <a:endParaRPr lang="fr-FR" sz="110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423225" y="1911435"/>
              <a:ext cx="128913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smtClean="0"/>
                <a:t>lentille </a:t>
              </a:r>
            </a:p>
            <a:p>
              <a:r>
                <a:rPr lang="fr-FR" sz="1100" smtClean="0"/>
                <a:t>pour mimer</a:t>
              </a:r>
            </a:p>
            <a:p>
              <a:r>
                <a:rPr lang="fr-FR" sz="1100" smtClean="0"/>
                <a:t>entree telescope</a:t>
              </a:r>
              <a:endParaRPr lang="fr-FR" sz="110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5712360" y="1889601"/>
              <a:ext cx="1398140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smtClean="0"/>
                <a:t>oculaire</a:t>
              </a:r>
            </a:p>
            <a:p>
              <a:r>
                <a:rPr lang="fr-FR" sz="1100" smtClean="0"/>
                <a:t>telecope</a:t>
              </a:r>
            </a:p>
            <a:p>
              <a:r>
                <a:rPr lang="fr-FR" sz="1100" smtClean="0"/>
                <a:t>pour conjuguer</a:t>
              </a:r>
            </a:p>
            <a:p>
              <a:r>
                <a:rPr lang="fr-FR" sz="1100" smtClean="0"/>
                <a:t>image au foyer</a:t>
              </a:r>
            </a:p>
            <a:p>
              <a:r>
                <a:rPr lang="fr-FR" sz="1100" smtClean="0"/>
                <a:t>et image sur ecran</a:t>
              </a:r>
              <a:endParaRPr lang="fr-FR" sz="1100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905027" y="2078014"/>
              <a:ext cx="395052" cy="335867"/>
            </a:xfrm>
            <a:prstGeom prst="rect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6" name="Connecteur droit 25"/>
            <p:cNvCxnSpPr/>
            <p:nvPr/>
          </p:nvCxnSpPr>
          <p:spPr bwMode="auto">
            <a:xfrm>
              <a:off x="3905027" y="2078014"/>
              <a:ext cx="395052" cy="0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ZoneTexte 33"/>
            <p:cNvSpPr txBox="1"/>
            <p:nvPr/>
          </p:nvSpPr>
          <p:spPr>
            <a:xfrm>
              <a:off x="3675363" y="2511599"/>
              <a:ext cx="10583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smtClean="0"/>
                <a:t>chaufferette</a:t>
              </a:r>
              <a:endParaRPr lang="fr-FR" sz="110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7117585" y="2348673"/>
              <a:ext cx="5469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smtClean="0"/>
                <a:t>ecran</a:t>
              </a:r>
              <a:endParaRPr lang="fr-FR" sz="1100"/>
            </a:p>
          </p:txBody>
        </p:sp>
        <p:pic>
          <p:nvPicPr>
            <p:cNvPr id="9318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0210" y="1447175"/>
              <a:ext cx="494471" cy="682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Forme libre 32"/>
            <p:cNvSpPr/>
            <p:nvPr/>
          </p:nvSpPr>
          <p:spPr bwMode="auto">
            <a:xfrm>
              <a:off x="4098664" y="1344706"/>
              <a:ext cx="151244" cy="559398"/>
            </a:xfrm>
            <a:custGeom>
              <a:avLst/>
              <a:gdLst>
                <a:gd name="connsiteX0" fmla="*/ 0 w 151244"/>
                <a:gd name="connsiteY0" fmla="*/ 0 h 559398"/>
                <a:gd name="connsiteX1" fmla="*/ 139849 w 151244"/>
                <a:gd name="connsiteY1" fmla="*/ 225910 h 559398"/>
                <a:gd name="connsiteX2" fmla="*/ 64545 w 151244"/>
                <a:gd name="connsiteY2" fmla="*/ 408790 h 559398"/>
                <a:gd name="connsiteX3" fmla="*/ 150607 w 151244"/>
                <a:gd name="connsiteY3" fmla="*/ 494852 h 559398"/>
                <a:gd name="connsiteX4" fmla="*/ 96818 w 151244"/>
                <a:gd name="connsiteY4" fmla="*/ 559398 h 559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44" h="559398">
                  <a:moveTo>
                    <a:pt x="0" y="0"/>
                  </a:moveTo>
                  <a:cubicBezTo>
                    <a:pt x="64545" y="78889"/>
                    <a:pt x="129091" y="157778"/>
                    <a:pt x="139849" y="225910"/>
                  </a:cubicBezTo>
                  <a:cubicBezTo>
                    <a:pt x="150607" y="294042"/>
                    <a:pt x="62752" y="363966"/>
                    <a:pt x="64545" y="408790"/>
                  </a:cubicBezTo>
                  <a:cubicBezTo>
                    <a:pt x="66338" y="453614"/>
                    <a:pt x="145228" y="469751"/>
                    <a:pt x="150607" y="494852"/>
                  </a:cubicBezTo>
                  <a:cubicBezTo>
                    <a:pt x="155986" y="519953"/>
                    <a:pt x="126402" y="539675"/>
                    <a:pt x="96818" y="559398"/>
                  </a:cubicBezTo>
                </a:path>
              </a:pathLst>
            </a:cu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0" name="Forme libre 39"/>
            <p:cNvSpPr/>
            <p:nvPr/>
          </p:nvSpPr>
          <p:spPr bwMode="auto">
            <a:xfrm flipH="1" flipV="1">
              <a:off x="3915034" y="1324978"/>
              <a:ext cx="131623" cy="634702"/>
            </a:xfrm>
            <a:custGeom>
              <a:avLst/>
              <a:gdLst>
                <a:gd name="connsiteX0" fmla="*/ 0 w 151244"/>
                <a:gd name="connsiteY0" fmla="*/ 0 h 559398"/>
                <a:gd name="connsiteX1" fmla="*/ 139849 w 151244"/>
                <a:gd name="connsiteY1" fmla="*/ 225910 h 559398"/>
                <a:gd name="connsiteX2" fmla="*/ 64545 w 151244"/>
                <a:gd name="connsiteY2" fmla="*/ 408790 h 559398"/>
                <a:gd name="connsiteX3" fmla="*/ 150607 w 151244"/>
                <a:gd name="connsiteY3" fmla="*/ 494852 h 559398"/>
                <a:gd name="connsiteX4" fmla="*/ 96818 w 151244"/>
                <a:gd name="connsiteY4" fmla="*/ 559398 h 559398"/>
                <a:gd name="connsiteX0" fmla="*/ 0 w 151244"/>
                <a:gd name="connsiteY0" fmla="*/ 0 h 559398"/>
                <a:gd name="connsiteX1" fmla="*/ 41250 w 151244"/>
                <a:gd name="connsiteY1" fmla="*/ 141640 h 559398"/>
                <a:gd name="connsiteX2" fmla="*/ 139849 w 151244"/>
                <a:gd name="connsiteY2" fmla="*/ 225910 h 559398"/>
                <a:gd name="connsiteX3" fmla="*/ 64545 w 151244"/>
                <a:gd name="connsiteY3" fmla="*/ 408790 h 559398"/>
                <a:gd name="connsiteX4" fmla="*/ 150607 w 151244"/>
                <a:gd name="connsiteY4" fmla="*/ 494852 h 559398"/>
                <a:gd name="connsiteX5" fmla="*/ 96818 w 151244"/>
                <a:gd name="connsiteY5" fmla="*/ 559398 h 559398"/>
                <a:gd name="connsiteX0" fmla="*/ 133137 w 133615"/>
                <a:gd name="connsiteY0" fmla="*/ 0 h 634702"/>
                <a:gd name="connsiteX1" fmla="*/ 2264 w 133615"/>
                <a:gd name="connsiteY1" fmla="*/ 216944 h 634702"/>
                <a:gd name="connsiteX2" fmla="*/ 100863 w 133615"/>
                <a:gd name="connsiteY2" fmla="*/ 301214 h 634702"/>
                <a:gd name="connsiteX3" fmla="*/ 25559 w 133615"/>
                <a:gd name="connsiteY3" fmla="*/ 484094 h 634702"/>
                <a:gd name="connsiteX4" fmla="*/ 111621 w 133615"/>
                <a:gd name="connsiteY4" fmla="*/ 570156 h 634702"/>
                <a:gd name="connsiteX5" fmla="*/ 57832 w 133615"/>
                <a:gd name="connsiteY5" fmla="*/ 634702 h 634702"/>
                <a:gd name="connsiteX0" fmla="*/ 131130 w 176342"/>
                <a:gd name="connsiteY0" fmla="*/ 0 h 634702"/>
                <a:gd name="connsiteX1" fmla="*/ 172379 w 176342"/>
                <a:gd name="connsiteY1" fmla="*/ 120125 h 634702"/>
                <a:gd name="connsiteX2" fmla="*/ 257 w 176342"/>
                <a:gd name="connsiteY2" fmla="*/ 216944 h 634702"/>
                <a:gd name="connsiteX3" fmla="*/ 98856 w 176342"/>
                <a:gd name="connsiteY3" fmla="*/ 301214 h 634702"/>
                <a:gd name="connsiteX4" fmla="*/ 23552 w 176342"/>
                <a:gd name="connsiteY4" fmla="*/ 484094 h 634702"/>
                <a:gd name="connsiteX5" fmla="*/ 109614 w 176342"/>
                <a:gd name="connsiteY5" fmla="*/ 570156 h 634702"/>
                <a:gd name="connsiteX6" fmla="*/ 55825 w 176342"/>
                <a:gd name="connsiteY6" fmla="*/ 634702 h 634702"/>
                <a:gd name="connsiteX0" fmla="*/ 131623 w 131623"/>
                <a:gd name="connsiteY0" fmla="*/ 0 h 634702"/>
                <a:gd name="connsiteX1" fmla="*/ 65295 w 131623"/>
                <a:gd name="connsiteY1" fmla="*/ 120125 h 634702"/>
                <a:gd name="connsiteX2" fmla="*/ 750 w 131623"/>
                <a:gd name="connsiteY2" fmla="*/ 216944 h 634702"/>
                <a:gd name="connsiteX3" fmla="*/ 99349 w 131623"/>
                <a:gd name="connsiteY3" fmla="*/ 301214 h 634702"/>
                <a:gd name="connsiteX4" fmla="*/ 24045 w 131623"/>
                <a:gd name="connsiteY4" fmla="*/ 484094 h 634702"/>
                <a:gd name="connsiteX5" fmla="*/ 110107 w 131623"/>
                <a:gd name="connsiteY5" fmla="*/ 570156 h 634702"/>
                <a:gd name="connsiteX6" fmla="*/ 56318 w 131623"/>
                <a:gd name="connsiteY6" fmla="*/ 634702 h 63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623" h="634702">
                  <a:moveTo>
                    <a:pt x="131623" y="0"/>
                  </a:moveTo>
                  <a:cubicBezTo>
                    <a:pt x="118776" y="16435"/>
                    <a:pt x="87107" y="83968"/>
                    <a:pt x="65295" y="120125"/>
                  </a:cubicBezTo>
                  <a:cubicBezTo>
                    <a:pt x="43483" y="156282"/>
                    <a:pt x="-6718" y="183177"/>
                    <a:pt x="750" y="216944"/>
                  </a:cubicBezTo>
                  <a:cubicBezTo>
                    <a:pt x="8218" y="250711"/>
                    <a:pt x="95467" y="256689"/>
                    <a:pt x="99349" y="301214"/>
                  </a:cubicBezTo>
                  <a:cubicBezTo>
                    <a:pt x="103232" y="345739"/>
                    <a:pt x="22252" y="439270"/>
                    <a:pt x="24045" y="484094"/>
                  </a:cubicBezTo>
                  <a:cubicBezTo>
                    <a:pt x="25838" y="528918"/>
                    <a:pt x="104728" y="545055"/>
                    <a:pt x="110107" y="570156"/>
                  </a:cubicBezTo>
                  <a:cubicBezTo>
                    <a:pt x="115486" y="595257"/>
                    <a:pt x="85902" y="614979"/>
                    <a:pt x="56318" y="634702"/>
                  </a:cubicBezTo>
                </a:path>
              </a:pathLst>
            </a:cu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1" name="Forme libre 40"/>
            <p:cNvSpPr/>
            <p:nvPr/>
          </p:nvSpPr>
          <p:spPr bwMode="auto">
            <a:xfrm flipH="1" flipV="1">
              <a:off x="4069966" y="1412830"/>
              <a:ext cx="151244" cy="559398"/>
            </a:xfrm>
            <a:custGeom>
              <a:avLst/>
              <a:gdLst>
                <a:gd name="connsiteX0" fmla="*/ 0 w 151244"/>
                <a:gd name="connsiteY0" fmla="*/ 0 h 559398"/>
                <a:gd name="connsiteX1" fmla="*/ 139849 w 151244"/>
                <a:gd name="connsiteY1" fmla="*/ 225910 h 559398"/>
                <a:gd name="connsiteX2" fmla="*/ 64545 w 151244"/>
                <a:gd name="connsiteY2" fmla="*/ 408790 h 559398"/>
                <a:gd name="connsiteX3" fmla="*/ 150607 w 151244"/>
                <a:gd name="connsiteY3" fmla="*/ 494852 h 559398"/>
                <a:gd name="connsiteX4" fmla="*/ 96818 w 151244"/>
                <a:gd name="connsiteY4" fmla="*/ 559398 h 559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44" h="559398">
                  <a:moveTo>
                    <a:pt x="0" y="0"/>
                  </a:moveTo>
                  <a:cubicBezTo>
                    <a:pt x="64545" y="78889"/>
                    <a:pt x="129091" y="157778"/>
                    <a:pt x="139849" y="225910"/>
                  </a:cubicBezTo>
                  <a:cubicBezTo>
                    <a:pt x="150607" y="294042"/>
                    <a:pt x="62752" y="363966"/>
                    <a:pt x="64545" y="408790"/>
                  </a:cubicBezTo>
                  <a:cubicBezTo>
                    <a:pt x="66338" y="453614"/>
                    <a:pt x="145228" y="469751"/>
                    <a:pt x="150607" y="494852"/>
                  </a:cubicBezTo>
                  <a:cubicBezTo>
                    <a:pt x="155986" y="519953"/>
                    <a:pt x="126402" y="539675"/>
                    <a:pt x="96818" y="559398"/>
                  </a:cubicBezTo>
                </a:path>
              </a:pathLst>
            </a:cu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613644" y="1678194"/>
              <a:ext cx="430306" cy="86062"/>
            </a:xfrm>
            <a:prstGeom prst="rect">
              <a:avLst/>
            </a:prstGeom>
            <a:solidFill>
              <a:srgbClr val="66FF33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985293" y="5830793"/>
            <a:ext cx="7067961" cy="92333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mtClean="0"/>
              <a:t>Attention :  	la turbulence provoquée ici est très différente</a:t>
            </a:r>
          </a:p>
          <a:p>
            <a:r>
              <a:rPr lang="fr-FR"/>
              <a:t>	</a:t>
            </a:r>
            <a:r>
              <a:rPr lang="fr-FR" smtClean="0"/>
              <a:t>	de celle de l’atmosphére</a:t>
            </a:r>
          </a:p>
          <a:p>
            <a:r>
              <a:rPr lang="fr-FR" smtClean="0"/>
              <a:t>mais on veut simplement montrer la destruction de l’image 	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03200" y="654050"/>
            <a:ext cx="3676304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>
                <a:latin typeface="Comic Sans MS" pitchFamily="66" charset="0"/>
              </a:rPr>
              <a:t>effets sur </a:t>
            </a:r>
            <a:r>
              <a:rPr lang="fr-FR" altLang="fr-FR" sz="2400" smtClean="0">
                <a:latin typeface="Comic Sans MS" pitchFamily="66" charset="0"/>
              </a:rPr>
              <a:t>observations</a:t>
            </a:r>
            <a:endParaRPr lang="fr-FR" altLang="fr-FR" sz="2000">
              <a:latin typeface="Comic Sans MS" pitchFamily="66" charset="0"/>
            </a:endParaRPr>
          </a:p>
        </p:txBody>
      </p:sp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244475" y="1397000"/>
            <a:ext cx="657453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 smtClean="0">
                <a:solidFill>
                  <a:schemeClr val="accent2"/>
                </a:solidFill>
              </a:rPr>
              <a:t>deux paramètres </a:t>
            </a:r>
            <a:r>
              <a:rPr lang="fr-FR" altLang="fr-FR" sz="2000">
                <a:solidFill>
                  <a:schemeClr val="accent2"/>
                </a:solidFill>
              </a:rPr>
              <a:t>caractéristiques  et comportements</a:t>
            </a:r>
          </a:p>
        </p:txBody>
      </p:sp>
      <p:sp>
        <p:nvSpPr>
          <p:cNvPr id="407556" name="Text Box 4"/>
          <p:cNvSpPr txBox="1">
            <a:spLocks noChangeArrowheads="1"/>
          </p:cNvSpPr>
          <p:nvPr/>
        </p:nvSpPr>
        <p:spPr bwMode="auto">
          <a:xfrm>
            <a:off x="206375" y="1793875"/>
            <a:ext cx="8663247" cy="22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/>
              <a:t>r</a:t>
            </a:r>
            <a:r>
              <a:rPr lang="fr-FR" altLang="fr-FR" sz="2000" baseline="-25000"/>
              <a:t>0</a:t>
            </a:r>
            <a:r>
              <a:rPr lang="fr-FR" altLang="fr-FR" sz="2000"/>
              <a:t> : </a:t>
            </a:r>
            <a:r>
              <a:rPr lang="fr-FR" altLang="fr-FR"/>
              <a:t>dimension moyenne d'une zone plane du front d'onde </a:t>
            </a:r>
            <a:r>
              <a:rPr lang="fr-FR" altLang="fr-FR" smtClean="0"/>
              <a:t>(</a:t>
            </a:r>
            <a:r>
              <a:rPr lang="fr-FR" altLang="fr-FR"/>
              <a:t>plane </a:t>
            </a:r>
            <a:r>
              <a:rPr lang="fr-FR" altLang="fr-FR" sz="2400" b="1">
                <a:sym typeface="Symbol" pitchFamily="18" charset="2"/>
              </a:rPr>
              <a:t></a:t>
            </a:r>
            <a:r>
              <a:rPr lang="fr-FR" altLang="fr-FR"/>
              <a:t> horizontale) </a:t>
            </a:r>
          </a:p>
          <a:p>
            <a:r>
              <a:rPr lang="fr-FR" altLang="fr-FR" sz="2000">
                <a:latin typeface="Symbol" pitchFamily="18" charset="2"/>
              </a:rPr>
              <a:t>t</a:t>
            </a:r>
            <a:r>
              <a:rPr lang="fr-FR" altLang="fr-FR" sz="2000" baseline="-25000"/>
              <a:t>0</a:t>
            </a:r>
            <a:r>
              <a:rPr lang="fr-FR" altLang="fr-FR" sz="2000"/>
              <a:t> :  </a:t>
            </a:r>
            <a:r>
              <a:rPr lang="fr-FR" altLang="fr-FR"/>
              <a:t>durée typique d'un état du front d'onde</a:t>
            </a:r>
          </a:p>
          <a:p>
            <a:endParaRPr lang="fr-FR" altLang="fr-FR" sz="1000" smtClean="0"/>
          </a:p>
          <a:p>
            <a:r>
              <a:rPr lang="fr-FR" altLang="fr-FR"/>
              <a:t>plus grand </a:t>
            </a:r>
            <a:r>
              <a:rPr lang="fr-FR" altLang="fr-FR">
                <a:sym typeface="Wingdings" pitchFamily="2" charset="2"/>
              </a:rPr>
              <a:t> meilleure qualité </a:t>
            </a:r>
            <a:r>
              <a:rPr lang="fr-FR" altLang="fr-FR" smtClean="0">
                <a:sym typeface="Wingdings" pitchFamily="2" charset="2"/>
              </a:rPr>
              <a:t>d'image</a:t>
            </a:r>
          </a:p>
          <a:p>
            <a:endParaRPr lang="fr-FR" altLang="fr-FR" sz="1050"/>
          </a:p>
          <a:p>
            <a:r>
              <a:rPr lang="fr-FR" altLang="fr-FR"/>
              <a:t>valeurs typiques en visible :	</a:t>
            </a:r>
          </a:p>
          <a:p>
            <a:r>
              <a:rPr lang="fr-FR" altLang="fr-FR"/>
              <a:t>	r</a:t>
            </a:r>
            <a:r>
              <a:rPr lang="fr-FR" altLang="fr-FR" baseline="-25000"/>
              <a:t>0</a:t>
            </a:r>
            <a:r>
              <a:rPr lang="fr-FR" altLang="fr-FR"/>
              <a:t> 	5 cm à 20 cm  en visible 				</a:t>
            </a:r>
          </a:p>
          <a:p>
            <a:r>
              <a:rPr lang="fr-FR" altLang="fr-FR"/>
              <a:t>	</a:t>
            </a:r>
            <a:r>
              <a:rPr lang="fr-FR" altLang="fr-FR">
                <a:latin typeface="Symbol" pitchFamily="18" charset="2"/>
              </a:rPr>
              <a:t>t</a:t>
            </a:r>
            <a:r>
              <a:rPr lang="fr-FR" altLang="fr-FR" baseline="-25000"/>
              <a:t>O </a:t>
            </a:r>
            <a:r>
              <a:rPr lang="fr-FR" altLang="fr-FR"/>
              <a:t> 	1 à 10 </a:t>
            </a:r>
            <a:r>
              <a:rPr lang="fr-FR" altLang="fr-FR" smtClean="0"/>
              <a:t>msec</a:t>
            </a:r>
            <a:endParaRPr lang="fr-FR" altLang="fr-FR"/>
          </a:p>
        </p:txBody>
      </p:sp>
      <p:sp>
        <p:nvSpPr>
          <p:cNvPr id="407562" name="Text Box 10"/>
          <p:cNvSpPr txBox="1">
            <a:spLocks noChangeArrowheads="1"/>
          </p:cNvSpPr>
          <p:nvPr/>
        </p:nvSpPr>
        <p:spPr bwMode="auto">
          <a:xfrm>
            <a:off x="4570413" y="641350"/>
            <a:ext cx="4046598" cy="710067"/>
          </a:xfrm>
          <a:prstGeom prst="rect">
            <a:avLst/>
          </a:prstGeom>
          <a:solidFill>
            <a:srgbClr val="CCE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altLang="fr-FR" sz="2000">
                <a:solidFill>
                  <a:schemeClr val="tx2"/>
                </a:solidFill>
              </a:rPr>
              <a:t>comment évaluer (caractériser) </a:t>
            </a:r>
          </a:p>
          <a:p>
            <a:r>
              <a:rPr lang="fr-FR" altLang="fr-FR" sz="2000" smtClean="0">
                <a:solidFill>
                  <a:schemeClr val="tx2"/>
                </a:solidFill>
              </a:rPr>
              <a:t>la qualité d’image  (le « seeing »)</a:t>
            </a:r>
            <a:endParaRPr lang="fr-FR" altLang="fr-FR" sz="2000">
              <a:solidFill>
                <a:schemeClr val="tx2"/>
              </a:solidFill>
            </a:endParaRPr>
          </a:p>
        </p:txBody>
      </p:sp>
      <p:grpSp>
        <p:nvGrpSpPr>
          <p:cNvPr id="407563" name="Group 11"/>
          <p:cNvGrpSpPr>
            <a:grpSpLocks/>
          </p:cNvGrpSpPr>
          <p:nvPr/>
        </p:nvGrpSpPr>
        <p:grpSpPr bwMode="auto">
          <a:xfrm>
            <a:off x="244475" y="3992563"/>
            <a:ext cx="8870948" cy="1365250"/>
            <a:chOff x="154" y="2515"/>
            <a:chExt cx="5588" cy="860"/>
          </a:xfrm>
        </p:grpSpPr>
        <p:graphicFrame>
          <p:nvGraphicFramePr>
            <p:cNvPr id="40756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2804711"/>
                </p:ext>
              </p:extLst>
            </p:nvPr>
          </p:nvGraphicFramePr>
          <p:xfrm>
            <a:off x="612" y="2800"/>
            <a:ext cx="1214" cy="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856" name="Équation" r:id="rId3" imgW="1422360" imgH="672840" progId="Equation.3">
                    <p:embed/>
                  </p:oleObj>
                </mc:Choice>
                <mc:Fallback>
                  <p:oleObj name="Équation" r:id="rId3" imgW="1422360" imgH="672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2800"/>
                          <a:ext cx="1214" cy="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756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9043437"/>
                </p:ext>
              </p:extLst>
            </p:nvPr>
          </p:nvGraphicFramePr>
          <p:xfrm>
            <a:off x="2419" y="2887"/>
            <a:ext cx="1298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857" name="Équation" r:id="rId5" imgW="1473120" imgH="545760" progId="Equation.3">
                    <p:embed/>
                  </p:oleObj>
                </mc:Choice>
                <mc:Fallback>
                  <p:oleObj name="Équation" r:id="rId5" imgW="1473120" imgH="545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9" y="2887"/>
                          <a:ext cx="1298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7567" name="Text Box 15"/>
            <p:cNvSpPr txBox="1">
              <a:spLocks noChangeArrowheads="1"/>
            </p:cNvSpPr>
            <p:nvPr/>
          </p:nvSpPr>
          <p:spPr bwMode="auto">
            <a:xfrm>
              <a:off x="154" y="2515"/>
              <a:ext cx="5588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800"/>
                <a:t>dépendance en </a:t>
              </a:r>
              <a:r>
                <a:rPr lang="fr-FR" altLang="fr-FR" sz="2000" b="1">
                  <a:latin typeface="Symbol" pitchFamily="18" charset="2"/>
                </a:rPr>
                <a:t>l</a:t>
              </a:r>
              <a:r>
                <a:rPr lang="fr-FR" altLang="fr-FR" sz="1800"/>
                <a:t> </a:t>
              </a:r>
              <a:r>
                <a:rPr lang="fr-FR" altLang="fr-FR" sz="1400"/>
                <a:t> (</a:t>
              </a:r>
              <a:r>
                <a:rPr lang="fr-FR" altLang="fr-FR" sz="1400">
                  <a:latin typeface="Symbol" pitchFamily="18" charset="2"/>
                </a:rPr>
                <a:t>l </a:t>
              </a:r>
              <a:r>
                <a:rPr lang="fr-FR" altLang="fr-FR" sz="1400"/>
                <a:t>plus grand </a:t>
              </a:r>
              <a:r>
                <a:rPr lang="fr-FR" altLang="fr-FR" sz="1400">
                  <a:sym typeface="Wingdings" pitchFamily="2" charset="2"/>
                </a:rPr>
                <a:t> </a:t>
              </a:r>
              <a:r>
                <a:rPr lang="fr-FR" altLang="fr-FR" sz="1400"/>
                <a:t>séverité plus faible)  </a:t>
              </a:r>
              <a:r>
                <a:rPr lang="fr-FR" altLang="fr-FR" sz="1400" b="1">
                  <a:solidFill>
                    <a:schemeClr val="accent2"/>
                  </a:solidFill>
                </a:rPr>
                <a:t>convention :  r0 </a:t>
              </a:r>
              <a:r>
                <a:rPr lang="fr-FR" altLang="fr-FR" sz="1400" b="1" smtClean="0">
                  <a:solidFill>
                    <a:schemeClr val="accent2"/>
                  </a:solidFill>
                </a:rPr>
                <a:t>et </a:t>
              </a:r>
              <a:r>
                <a:rPr lang="fr-FR" altLang="fr-FR" sz="1400" b="1" smtClean="0">
                  <a:solidFill>
                    <a:schemeClr val="accent2"/>
                  </a:solidFill>
                  <a:latin typeface="Symbol" panose="05050102010706020507" pitchFamily="18" charset="2"/>
                </a:rPr>
                <a:t>t</a:t>
              </a:r>
              <a:r>
                <a:rPr lang="fr-FR" altLang="fr-FR" sz="1400" b="1" smtClean="0">
                  <a:solidFill>
                    <a:schemeClr val="accent2"/>
                  </a:solidFill>
                </a:rPr>
                <a:t>0 concernent </a:t>
              </a:r>
              <a:r>
                <a:rPr lang="fr-FR" altLang="fr-FR" sz="1400" b="1">
                  <a:solidFill>
                    <a:schemeClr val="accent2"/>
                  </a:solidFill>
                </a:rPr>
                <a:t>0.55 </a:t>
              </a:r>
              <a:r>
                <a:rPr lang="fr-FR" altLang="fr-FR" sz="1400" b="1">
                  <a:solidFill>
                    <a:schemeClr val="accent2"/>
                  </a:solidFill>
                  <a:latin typeface="Symbol" pitchFamily="18" charset="2"/>
                </a:rPr>
                <a:t>m</a:t>
              </a:r>
              <a:r>
                <a:rPr lang="fr-FR" altLang="fr-FR" sz="1400" b="1">
                  <a:solidFill>
                    <a:schemeClr val="accent2"/>
                  </a:solidFill>
                </a:rPr>
                <a:t>m</a:t>
              </a:r>
              <a:endParaRPr lang="fr-FR" altLang="fr-FR" sz="200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490538" y="5615785"/>
            <a:ext cx="7889882" cy="772322"/>
            <a:chOff x="490538" y="5615785"/>
            <a:chExt cx="7889882" cy="772322"/>
          </a:xfrm>
        </p:grpSpPr>
        <p:grpSp>
          <p:nvGrpSpPr>
            <p:cNvPr id="407557" name="Group 5"/>
            <p:cNvGrpSpPr>
              <a:grpSpLocks/>
            </p:cNvGrpSpPr>
            <p:nvPr/>
          </p:nvGrpSpPr>
          <p:grpSpPr bwMode="auto">
            <a:xfrm>
              <a:off x="490538" y="5615785"/>
              <a:ext cx="7889882" cy="768351"/>
              <a:chOff x="309" y="3534"/>
              <a:chExt cx="4970" cy="484"/>
            </a:xfrm>
          </p:grpSpPr>
          <p:graphicFrame>
            <p:nvGraphicFramePr>
              <p:cNvPr id="407558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3159770"/>
                  </p:ext>
                </p:extLst>
              </p:nvPr>
            </p:nvGraphicFramePr>
            <p:xfrm>
              <a:off x="669" y="3768"/>
              <a:ext cx="1475" cy="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858" name="Équation" r:id="rId7" imgW="1282680" imgH="215640" progId="Equation.3">
                      <p:embed/>
                    </p:oleObj>
                  </mc:Choice>
                  <mc:Fallback>
                    <p:oleObj name="Équation" r:id="rId7" imgW="128268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9" y="3768"/>
                            <a:ext cx="1475" cy="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7561" name="Text Box 9"/>
              <p:cNvSpPr txBox="1">
                <a:spLocks noChangeArrowheads="1"/>
              </p:cNvSpPr>
              <p:nvPr/>
            </p:nvSpPr>
            <p:spPr bwMode="auto">
              <a:xfrm>
                <a:off x="309" y="3534"/>
                <a:ext cx="4970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fr-FR" altLang="fr-FR" sz="1800"/>
                  <a:t>dépendance en  </a:t>
                </a:r>
                <a:r>
                  <a:rPr lang="fr-FR" altLang="fr-FR" sz="1800" smtClean="0"/>
                  <a:t>z  (distance zenithale) :  plus loin du zenith </a:t>
                </a:r>
                <a:r>
                  <a:rPr lang="fr-FR" altLang="fr-FR" sz="1800" smtClean="0">
                    <a:sym typeface="Wingdings" panose="05000000000000000000" pitchFamily="2" charset="2"/>
                  </a:rPr>
                  <a:t> moins bon</a:t>
                </a:r>
                <a:endParaRPr lang="fr-FR" altLang="fr-FR" sz="2000"/>
              </a:p>
            </p:txBody>
          </p:sp>
        </p:grpSp>
        <p:graphicFrame>
          <p:nvGraphicFramePr>
            <p:cNvPr id="1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6468154"/>
                </p:ext>
              </p:extLst>
            </p:nvPr>
          </p:nvGraphicFramePr>
          <p:xfrm>
            <a:off x="3912741" y="5987260"/>
            <a:ext cx="2438486" cy="400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859" name="Équation" r:id="rId9" imgW="1320480" imgH="215640" progId="Equation.3">
                    <p:embed/>
                  </p:oleObj>
                </mc:Choice>
                <mc:Fallback>
                  <p:oleObj name="Équation" r:id="rId9" imgW="1320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2741" y="5987260"/>
                          <a:ext cx="2438486" cy="4008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92574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6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41300" y="569396"/>
            <a:ext cx="8166100" cy="799437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fr-FR" sz="1800" smtClean="0"/>
              <a:t>tentative d’illustration graphique :  </a:t>
            </a:r>
            <a:br>
              <a:rPr lang="fr-FR" sz="1800" smtClean="0"/>
            </a:br>
            <a:r>
              <a:rPr lang="fr-FR" sz="1800" smtClean="0"/>
              <a:t>paramètres  associés   à l’état de la turbulence (« seeing »)</a:t>
            </a:r>
            <a:endParaRPr lang="fr-FR" sz="1800"/>
          </a:p>
        </p:txBody>
      </p:sp>
      <p:grpSp>
        <p:nvGrpSpPr>
          <p:cNvPr id="22" name="Groupe 21"/>
          <p:cNvGrpSpPr/>
          <p:nvPr/>
        </p:nvGrpSpPr>
        <p:grpSpPr>
          <a:xfrm>
            <a:off x="2106071" y="2026224"/>
            <a:ext cx="6709321" cy="2073468"/>
            <a:chOff x="2106071" y="2026224"/>
            <a:chExt cx="6709321" cy="2073468"/>
          </a:xfrm>
        </p:grpSpPr>
        <p:grpSp>
          <p:nvGrpSpPr>
            <p:cNvPr id="40" name="Group 57"/>
            <p:cNvGrpSpPr>
              <a:grpSpLocks/>
            </p:cNvGrpSpPr>
            <p:nvPr/>
          </p:nvGrpSpPr>
          <p:grpSpPr bwMode="auto">
            <a:xfrm>
              <a:off x="2106071" y="2245865"/>
              <a:ext cx="2128838" cy="1514475"/>
              <a:chOff x="746" y="3366"/>
              <a:chExt cx="1341" cy="954"/>
            </a:xfrm>
          </p:grpSpPr>
          <p:sp>
            <p:nvSpPr>
              <p:cNvPr id="42" name="Oval 58"/>
              <p:cNvSpPr>
                <a:spLocks noChangeArrowheads="1"/>
              </p:cNvSpPr>
              <p:nvPr/>
            </p:nvSpPr>
            <p:spPr bwMode="auto">
              <a:xfrm>
                <a:off x="762" y="3524"/>
                <a:ext cx="1304" cy="475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43" name="Group 59"/>
              <p:cNvGrpSpPr>
                <a:grpSpLocks/>
              </p:cNvGrpSpPr>
              <p:nvPr/>
            </p:nvGrpSpPr>
            <p:grpSpPr bwMode="auto">
              <a:xfrm rot="474283">
                <a:off x="1764" y="3613"/>
                <a:ext cx="202" cy="92"/>
                <a:chOff x="5046" y="3574"/>
                <a:chExt cx="202" cy="92"/>
              </a:xfrm>
            </p:grpSpPr>
            <p:sp>
              <p:nvSpPr>
                <p:cNvPr id="182" name="Oval 60"/>
                <p:cNvSpPr>
                  <a:spLocks noChangeArrowheads="1"/>
                </p:cNvSpPr>
                <p:nvPr/>
              </p:nvSpPr>
              <p:spPr bwMode="auto">
                <a:xfrm>
                  <a:off x="5046" y="3600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83" name="Oval 61"/>
                <p:cNvSpPr>
                  <a:spLocks noChangeArrowheads="1"/>
                </p:cNvSpPr>
                <p:nvPr/>
              </p:nvSpPr>
              <p:spPr bwMode="auto">
                <a:xfrm>
                  <a:off x="5046" y="3574"/>
                  <a:ext cx="202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44" name="Group 62"/>
              <p:cNvGrpSpPr>
                <a:grpSpLocks/>
              </p:cNvGrpSpPr>
              <p:nvPr/>
            </p:nvGrpSpPr>
            <p:grpSpPr bwMode="auto">
              <a:xfrm>
                <a:off x="1018" y="3575"/>
                <a:ext cx="202" cy="92"/>
                <a:chOff x="4300" y="3536"/>
                <a:chExt cx="202" cy="92"/>
              </a:xfrm>
            </p:grpSpPr>
            <p:sp>
              <p:nvSpPr>
                <p:cNvPr id="180" name="Oval 63"/>
                <p:cNvSpPr>
                  <a:spLocks noChangeArrowheads="1"/>
                </p:cNvSpPr>
                <p:nvPr/>
              </p:nvSpPr>
              <p:spPr bwMode="auto">
                <a:xfrm>
                  <a:off x="4300" y="3561"/>
                  <a:ext cx="202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81" name="Oval 64"/>
                <p:cNvSpPr>
                  <a:spLocks noChangeArrowheads="1"/>
                </p:cNvSpPr>
                <p:nvPr/>
              </p:nvSpPr>
              <p:spPr bwMode="auto">
                <a:xfrm>
                  <a:off x="4300" y="3536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45" name="Group 65"/>
              <p:cNvGrpSpPr>
                <a:grpSpLocks/>
              </p:cNvGrpSpPr>
              <p:nvPr/>
            </p:nvGrpSpPr>
            <p:grpSpPr bwMode="auto">
              <a:xfrm>
                <a:off x="1163" y="3639"/>
                <a:ext cx="202" cy="79"/>
                <a:chOff x="4445" y="3600"/>
                <a:chExt cx="202" cy="79"/>
              </a:xfrm>
            </p:grpSpPr>
            <p:sp>
              <p:nvSpPr>
                <p:cNvPr id="178" name="Oval 66"/>
                <p:cNvSpPr>
                  <a:spLocks noChangeArrowheads="1"/>
                </p:cNvSpPr>
                <p:nvPr/>
              </p:nvSpPr>
              <p:spPr bwMode="auto">
                <a:xfrm>
                  <a:off x="4445" y="3612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79" name="Oval 67"/>
                <p:cNvSpPr>
                  <a:spLocks noChangeArrowheads="1"/>
                </p:cNvSpPr>
                <p:nvPr/>
              </p:nvSpPr>
              <p:spPr bwMode="auto">
                <a:xfrm>
                  <a:off x="4445" y="3600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46" name="Group 68"/>
              <p:cNvGrpSpPr>
                <a:grpSpLocks/>
              </p:cNvGrpSpPr>
              <p:nvPr/>
            </p:nvGrpSpPr>
            <p:grpSpPr bwMode="auto">
              <a:xfrm>
                <a:off x="885" y="3626"/>
                <a:ext cx="201" cy="92"/>
                <a:chOff x="4167" y="3587"/>
                <a:chExt cx="201" cy="92"/>
              </a:xfrm>
            </p:grpSpPr>
            <p:sp>
              <p:nvSpPr>
                <p:cNvPr id="176" name="Oval 69"/>
                <p:cNvSpPr>
                  <a:spLocks noChangeArrowheads="1"/>
                </p:cNvSpPr>
                <p:nvPr/>
              </p:nvSpPr>
              <p:spPr bwMode="auto">
                <a:xfrm>
                  <a:off x="4167" y="3612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77" name="Oval 70"/>
                <p:cNvSpPr>
                  <a:spLocks noChangeArrowheads="1"/>
                </p:cNvSpPr>
                <p:nvPr/>
              </p:nvSpPr>
              <p:spPr bwMode="auto">
                <a:xfrm>
                  <a:off x="4167" y="3587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47" name="Group 71"/>
              <p:cNvGrpSpPr>
                <a:grpSpLocks/>
              </p:cNvGrpSpPr>
              <p:nvPr/>
            </p:nvGrpSpPr>
            <p:grpSpPr bwMode="auto">
              <a:xfrm rot="498409">
                <a:off x="1018" y="3690"/>
                <a:ext cx="191" cy="92"/>
                <a:chOff x="4300" y="3651"/>
                <a:chExt cx="191" cy="92"/>
              </a:xfrm>
            </p:grpSpPr>
            <p:sp>
              <p:nvSpPr>
                <p:cNvPr id="174" name="Oval 72"/>
                <p:cNvSpPr>
                  <a:spLocks noChangeArrowheads="1"/>
                </p:cNvSpPr>
                <p:nvPr/>
              </p:nvSpPr>
              <p:spPr bwMode="auto">
                <a:xfrm>
                  <a:off x="4300" y="3676"/>
                  <a:ext cx="19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75" name="Oval 73"/>
                <p:cNvSpPr>
                  <a:spLocks noChangeArrowheads="1"/>
                </p:cNvSpPr>
                <p:nvPr/>
              </p:nvSpPr>
              <p:spPr bwMode="auto">
                <a:xfrm>
                  <a:off x="4300" y="3651"/>
                  <a:ext cx="19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48" name="Group 74"/>
              <p:cNvGrpSpPr>
                <a:grpSpLocks/>
              </p:cNvGrpSpPr>
              <p:nvPr/>
            </p:nvGrpSpPr>
            <p:grpSpPr bwMode="auto">
              <a:xfrm rot="-730049">
                <a:off x="1308" y="3562"/>
                <a:ext cx="201" cy="92"/>
                <a:chOff x="4590" y="3523"/>
                <a:chExt cx="201" cy="92"/>
              </a:xfrm>
            </p:grpSpPr>
            <p:sp>
              <p:nvSpPr>
                <p:cNvPr id="172" name="Oval 75"/>
                <p:cNvSpPr>
                  <a:spLocks noChangeArrowheads="1"/>
                </p:cNvSpPr>
                <p:nvPr/>
              </p:nvSpPr>
              <p:spPr bwMode="auto">
                <a:xfrm>
                  <a:off x="4590" y="3549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73" name="Oval 76"/>
                <p:cNvSpPr>
                  <a:spLocks noChangeArrowheads="1"/>
                </p:cNvSpPr>
                <p:nvPr/>
              </p:nvSpPr>
              <p:spPr bwMode="auto">
                <a:xfrm>
                  <a:off x="4590" y="3523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49" name="Group 77"/>
              <p:cNvGrpSpPr>
                <a:grpSpLocks/>
              </p:cNvGrpSpPr>
              <p:nvPr/>
            </p:nvGrpSpPr>
            <p:grpSpPr bwMode="auto">
              <a:xfrm rot="355622">
                <a:off x="1163" y="3792"/>
                <a:ext cx="202" cy="79"/>
                <a:chOff x="4445" y="3753"/>
                <a:chExt cx="202" cy="79"/>
              </a:xfrm>
            </p:grpSpPr>
            <p:sp>
              <p:nvSpPr>
                <p:cNvPr id="170" name="Oval 78"/>
                <p:cNvSpPr>
                  <a:spLocks noChangeArrowheads="1"/>
                </p:cNvSpPr>
                <p:nvPr/>
              </p:nvSpPr>
              <p:spPr bwMode="auto">
                <a:xfrm>
                  <a:off x="4445" y="3766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71" name="Oval 79"/>
                <p:cNvSpPr>
                  <a:spLocks noChangeArrowheads="1"/>
                </p:cNvSpPr>
                <p:nvPr/>
              </p:nvSpPr>
              <p:spPr bwMode="auto">
                <a:xfrm>
                  <a:off x="4456" y="3753"/>
                  <a:ext cx="19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0" name="Group 80"/>
              <p:cNvGrpSpPr>
                <a:grpSpLocks/>
              </p:cNvGrpSpPr>
              <p:nvPr/>
            </p:nvGrpSpPr>
            <p:grpSpPr bwMode="auto">
              <a:xfrm rot="-637915">
                <a:off x="1386" y="3805"/>
                <a:ext cx="201" cy="92"/>
                <a:chOff x="4668" y="3766"/>
                <a:chExt cx="201" cy="92"/>
              </a:xfrm>
            </p:grpSpPr>
            <p:sp>
              <p:nvSpPr>
                <p:cNvPr id="168" name="Oval 81"/>
                <p:cNvSpPr>
                  <a:spLocks noChangeArrowheads="1"/>
                </p:cNvSpPr>
                <p:nvPr/>
              </p:nvSpPr>
              <p:spPr bwMode="auto">
                <a:xfrm>
                  <a:off x="4668" y="3791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69" name="Oval 82"/>
                <p:cNvSpPr>
                  <a:spLocks noChangeArrowheads="1"/>
                </p:cNvSpPr>
                <p:nvPr/>
              </p:nvSpPr>
              <p:spPr bwMode="auto">
                <a:xfrm>
                  <a:off x="4668" y="3766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1" name="Group 83"/>
              <p:cNvGrpSpPr>
                <a:grpSpLocks/>
              </p:cNvGrpSpPr>
              <p:nvPr/>
            </p:nvGrpSpPr>
            <p:grpSpPr bwMode="auto">
              <a:xfrm rot="-879438">
                <a:off x="1564" y="3613"/>
                <a:ext cx="201" cy="92"/>
                <a:chOff x="4846" y="3574"/>
                <a:chExt cx="201" cy="92"/>
              </a:xfrm>
            </p:grpSpPr>
            <p:sp>
              <p:nvSpPr>
                <p:cNvPr id="166" name="Oval 84"/>
                <p:cNvSpPr>
                  <a:spLocks noChangeArrowheads="1"/>
                </p:cNvSpPr>
                <p:nvPr/>
              </p:nvSpPr>
              <p:spPr bwMode="auto">
                <a:xfrm>
                  <a:off x="4846" y="3600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67" name="Oval 85"/>
                <p:cNvSpPr>
                  <a:spLocks noChangeArrowheads="1"/>
                </p:cNvSpPr>
                <p:nvPr/>
              </p:nvSpPr>
              <p:spPr bwMode="auto">
                <a:xfrm>
                  <a:off x="4846" y="3574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2" name="Group 86"/>
              <p:cNvGrpSpPr>
                <a:grpSpLocks/>
              </p:cNvGrpSpPr>
              <p:nvPr/>
            </p:nvGrpSpPr>
            <p:grpSpPr bwMode="auto">
              <a:xfrm>
                <a:off x="1787" y="3677"/>
                <a:ext cx="201" cy="92"/>
                <a:chOff x="5069" y="3638"/>
                <a:chExt cx="201" cy="92"/>
              </a:xfrm>
            </p:grpSpPr>
            <p:sp>
              <p:nvSpPr>
                <p:cNvPr id="164" name="Oval 87"/>
                <p:cNvSpPr>
                  <a:spLocks noChangeArrowheads="1"/>
                </p:cNvSpPr>
                <p:nvPr/>
              </p:nvSpPr>
              <p:spPr bwMode="auto">
                <a:xfrm>
                  <a:off x="5069" y="3664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65" name="Oval 88"/>
                <p:cNvSpPr>
                  <a:spLocks noChangeArrowheads="1"/>
                </p:cNvSpPr>
                <p:nvPr/>
              </p:nvSpPr>
              <p:spPr bwMode="auto">
                <a:xfrm>
                  <a:off x="5069" y="3638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3" name="Group 89"/>
              <p:cNvGrpSpPr>
                <a:grpSpLocks/>
              </p:cNvGrpSpPr>
              <p:nvPr/>
            </p:nvGrpSpPr>
            <p:grpSpPr bwMode="auto">
              <a:xfrm>
                <a:off x="1430" y="3664"/>
                <a:ext cx="202" cy="92"/>
                <a:chOff x="4712" y="3625"/>
                <a:chExt cx="202" cy="92"/>
              </a:xfrm>
            </p:grpSpPr>
            <p:sp>
              <p:nvSpPr>
                <p:cNvPr id="162" name="Oval 90"/>
                <p:cNvSpPr>
                  <a:spLocks noChangeArrowheads="1"/>
                </p:cNvSpPr>
                <p:nvPr/>
              </p:nvSpPr>
              <p:spPr bwMode="auto">
                <a:xfrm>
                  <a:off x="4712" y="3651"/>
                  <a:ext cx="19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63" name="Oval 91"/>
                <p:cNvSpPr>
                  <a:spLocks noChangeArrowheads="1"/>
                </p:cNvSpPr>
                <p:nvPr/>
              </p:nvSpPr>
              <p:spPr bwMode="auto">
                <a:xfrm>
                  <a:off x="4712" y="3625"/>
                  <a:ext cx="202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4" name="Group 92"/>
              <p:cNvGrpSpPr>
                <a:grpSpLocks/>
              </p:cNvGrpSpPr>
              <p:nvPr/>
            </p:nvGrpSpPr>
            <p:grpSpPr bwMode="auto">
              <a:xfrm>
                <a:off x="1631" y="3677"/>
                <a:ext cx="190" cy="92"/>
                <a:chOff x="4913" y="3638"/>
                <a:chExt cx="190" cy="92"/>
              </a:xfrm>
            </p:grpSpPr>
            <p:sp>
              <p:nvSpPr>
                <p:cNvPr id="160" name="Oval 93"/>
                <p:cNvSpPr>
                  <a:spLocks noChangeArrowheads="1"/>
                </p:cNvSpPr>
                <p:nvPr/>
              </p:nvSpPr>
              <p:spPr bwMode="auto">
                <a:xfrm>
                  <a:off x="4913" y="3664"/>
                  <a:ext cx="190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61" name="Oval 94"/>
                <p:cNvSpPr>
                  <a:spLocks noChangeArrowheads="1"/>
                </p:cNvSpPr>
                <p:nvPr/>
              </p:nvSpPr>
              <p:spPr bwMode="auto">
                <a:xfrm>
                  <a:off x="4913" y="3638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5" name="Group 95"/>
              <p:cNvGrpSpPr>
                <a:grpSpLocks/>
              </p:cNvGrpSpPr>
              <p:nvPr/>
            </p:nvGrpSpPr>
            <p:grpSpPr bwMode="auto">
              <a:xfrm>
                <a:off x="1586" y="3741"/>
                <a:ext cx="191" cy="92"/>
                <a:chOff x="4868" y="3702"/>
                <a:chExt cx="191" cy="92"/>
              </a:xfrm>
            </p:grpSpPr>
            <p:sp>
              <p:nvSpPr>
                <p:cNvPr id="158" name="Oval 96"/>
                <p:cNvSpPr>
                  <a:spLocks noChangeArrowheads="1"/>
                </p:cNvSpPr>
                <p:nvPr/>
              </p:nvSpPr>
              <p:spPr bwMode="auto">
                <a:xfrm>
                  <a:off x="4868" y="3727"/>
                  <a:ext cx="19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9" name="Oval 97"/>
                <p:cNvSpPr>
                  <a:spLocks noChangeArrowheads="1"/>
                </p:cNvSpPr>
                <p:nvPr/>
              </p:nvSpPr>
              <p:spPr bwMode="auto">
                <a:xfrm>
                  <a:off x="4868" y="3702"/>
                  <a:ext cx="19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6" name="Group 98"/>
              <p:cNvGrpSpPr>
                <a:grpSpLocks/>
              </p:cNvGrpSpPr>
              <p:nvPr/>
            </p:nvGrpSpPr>
            <p:grpSpPr bwMode="auto">
              <a:xfrm rot="-500511">
                <a:off x="974" y="3766"/>
                <a:ext cx="201" cy="92"/>
                <a:chOff x="4256" y="3727"/>
                <a:chExt cx="201" cy="92"/>
              </a:xfrm>
            </p:grpSpPr>
            <p:sp>
              <p:nvSpPr>
                <p:cNvPr id="156" name="Oval 99"/>
                <p:cNvSpPr>
                  <a:spLocks noChangeArrowheads="1"/>
                </p:cNvSpPr>
                <p:nvPr/>
              </p:nvSpPr>
              <p:spPr bwMode="auto">
                <a:xfrm>
                  <a:off x="4256" y="3753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7" name="Oval 100"/>
                <p:cNvSpPr>
                  <a:spLocks noChangeArrowheads="1"/>
                </p:cNvSpPr>
                <p:nvPr/>
              </p:nvSpPr>
              <p:spPr bwMode="auto">
                <a:xfrm>
                  <a:off x="4256" y="3727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7" name="Group 101"/>
              <p:cNvGrpSpPr>
                <a:grpSpLocks/>
              </p:cNvGrpSpPr>
              <p:nvPr/>
            </p:nvGrpSpPr>
            <p:grpSpPr bwMode="auto">
              <a:xfrm rot="-594959">
                <a:off x="1697" y="3766"/>
                <a:ext cx="202" cy="92"/>
                <a:chOff x="4979" y="3727"/>
                <a:chExt cx="202" cy="92"/>
              </a:xfrm>
            </p:grpSpPr>
            <p:sp>
              <p:nvSpPr>
                <p:cNvPr id="154" name="Oval 102"/>
                <p:cNvSpPr>
                  <a:spLocks noChangeArrowheads="1"/>
                </p:cNvSpPr>
                <p:nvPr/>
              </p:nvSpPr>
              <p:spPr bwMode="auto">
                <a:xfrm>
                  <a:off x="4979" y="3753"/>
                  <a:ext cx="202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5" name="Oval 103"/>
                <p:cNvSpPr>
                  <a:spLocks noChangeArrowheads="1"/>
                </p:cNvSpPr>
                <p:nvPr/>
              </p:nvSpPr>
              <p:spPr bwMode="auto">
                <a:xfrm>
                  <a:off x="4991" y="3727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8" name="Group 104"/>
              <p:cNvGrpSpPr>
                <a:grpSpLocks/>
              </p:cNvGrpSpPr>
              <p:nvPr/>
            </p:nvGrpSpPr>
            <p:grpSpPr bwMode="auto">
              <a:xfrm rot="591606">
                <a:off x="787" y="3715"/>
                <a:ext cx="201" cy="92"/>
                <a:chOff x="4078" y="3676"/>
                <a:chExt cx="201" cy="92"/>
              </a:xfrm>
            </p:grpSpPr>
            <p:sp>
              <p:nvSpPr>
                <p:cNvPr id="152" name="Oval 105"/>
                <p:cNvSpPr>
                  <a:spLocks noChangeArrowheads="1"/>
                </p:cNvSpPr>
                <p:nvPr/>
              </p:nvSpPr>
              <p:spPr bwMode="auto">
                <a:xfrm>
                  <a:off x="4078" y="3702"/>
                  <a:ext cx="201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3" name="Oval 106"/>
                <p:cNvSpPr>
                  <a:spLocks noChangeArrowheads="1"/>
                </p:cNvSpPr>
                <p:nvPr/>
              </p:nvSpPr>
              <p:spPr bwMode="auto">
                <a:xfrm>
                  <a:off x="4078" y="3676"/>
                  <a:ext cx="201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59" name="Group 107"/>
              <p:cNvGrpSpPr>
                <a:grpSpLocks/>
              </p:cNvGrpSpPr>
              <p:nvPr/>
            </p:nvGrpSpPr>
            <p:grpSpPr bwMode="auto">
              <a:xfrm>
                <a:off x="880" y="3455"/>
                <a:ext cx="67" cy="305"/>
                <a:chOff x="4162" y="3416"/>
                <a:chExt cx="67" cy="305"/>
              </a:xfrm>
            </p:grpSpPr>
            <p:sp>
              <p:nvSpPr>
                <p:cNvPr id="150" name="Freeform 108"/>
                <p:cNvSpPr>
                  <a:spLocks/>
                </p:cNvSpPr>
                <p:nvPr/>
              </p:nvSpPr>
              <p:spPr bwMode="auto">
                <a:xfrm>
                  <a:off x="4195" y="3416"/>
                  <a:ext cx="34" cy="77"/>
                </a:xfrm>
                <a:custGeom>
                  <a:avLst/>
                  <a:gdLst>
                    <a:gd name="T0" fmla="*/ 34 w 34"/>
                    <a:gd name="T1" fmla="*/ 0 h 77"/>
                    <a:gd name="T2" fmla="*/ 34 w 34"/>
                    <a:gd name="T3" fmla="*/ 77 h 77"/>
                    <a:gd name="T4" fmla="*/ 22 w 34"/>
                    <a:gd name="T5" fmla="*/ 64 h 77"/>
                    <a:gd name="T6" fmla="*/ 0 w 34"/>
                    <a:gd name="T7" fmla="*/ 64 h 77"/>
                    <a:gd name="T8" fmla="*/ 34 w 34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7">
                      <a:moveTo>
                        <a:pt x="34" y="0"/>
                      </a:moveTo>
                      <a:lnTo>
                        <a:pt x="34" y="77"/>
                      </a:lnTo>
                      <a:lnTo>
                        <a:pt x="22" y="64"/>
                      </a:lnTo>
                      <a:lnTo>
                        <a:pt x="0" y="6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162" y="3482"/>
                  <a:ext cx="55" cy="239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0" name="Group 110"/>
              <p:cNvGrpSpPr>
                <a:grpSpLocks/>
              </p:cNvGrpSpPr>
              <p:nvPr/>
            </p:nvGrpSpPr>
            <p:grpSpPr bwMode="auto">
              <a:xfrm>
                <a:off x="958" y="3366"/>
                <a:ext cx="33" cy="293"/>
                <a:chOff x="4240" y="3327"/>
                <a:chExt cx="33" cy="293"/>
              </a:xfrm>
            </p:grpSpPr>
            <p:sp>
              <p:nvSpPr>
                <p:cNvPr id="148" name="Freeform 111"/>
                <p:cNvSpPr>
                  <a:spLocks/>
                </p:cNvSpPr>
                <p:nvPr/>
              </p:nvSpPr>
              <p:spPr bwMode="auto">
                <a:xfrm>
                  <a:off x="4240" y="3327"/>
                  <a:ext cx="33" cy="76"/>
                </a:xfrm>
                <a:custGeom>
                  <a:avLst/>
                  <a:gdLst>
                    <a:gd name="T0" fmla="*/ 22 w 33"/>
                    <a:gd name="T1" fmla="*/ 0 h 76"/>
                    <a:gd name="T2" fmla="*/ 33 w 33"/>
                    <a:gd name="T3" fmla="*/ 76 h 76"/>
                    <a:gd name="T4" fmla="*/ 22 w 33"/>
                    <a:gd name="T5" fmla="*/ 76 h 76"/>
                    <a:gd name="T6" fmla="*/ 0 w 33"/>
                    <a:gd name="T7" fmla="*/ 76 h 76"/>
                    <a:gd name="T8" fmla="*/ 22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22" y="0"/>
                      </a:moveTo>
                      <a:lnTo>
                        <a:pt x="33" y="76"/>
                      </a:lnTo>
                      <a:lnTo>
                        <a:pt x="22" y="76"/>
                      </a:lnTo>
                      <a:lnTo>
                        <a:pt x="0" y="7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4262" y="3403"/>
                  <a:ext cx="1" cy="217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1" name="Group 113"/>
              <p:cNvGrpSpPr>
                <a:grpSpLocks/>
              </p:cNvGrpSpPr>
              <p:nvPr/>
            </p:nvGrpSpPr>
            <p:grpSpPr bwMode="auto">
              <a:xfrm>
                <a:off x="1247" y="3481"/>
                <a:ext cx="67" cy="191"/>
                <a:chOff x="4529" y="3442"/>
                <a:chExt cx="67" cy="191"/>
              </a:xfrm>
            </p:grpSpPr>
            <p:sp>
              <p:nvSpPr>
                <p:cNvPr id="146" name="Freeform 114"/>
                <p:cNvSpPr>
                  <a:spLocks/>
                </p:cNvSpPr>
                <p:nvPr/>
              </p:nvSpPr>
              <p:spPr bwMode="auto">
                <a:xfrm>
                  <a:off x="4551" y="3442"/>
                  <a:ext cx="45" cy="76"/>
                </a:xfrm>
                <a:custGeom>
                  <a:avLst/>
                  <a:gdLst>
                    <a:gd name="T0" fmla="*/ 45 w 45"/>
                    <a:gd name="T1" fmla="*/ 0 h 76"/>
                    <a:gd name="T2" fmla="*/ 34 w 45"/>
                    <a:gd name="T3" fmla="*/ 76 h 76"/>
                    <a:gd name="T4" fmla="*/ 12 w 45"/>
                    <a:gd name="T5" fmla="*/ 63 h 76"/>
                    <a:gd name="T6" fmla="*/ 0 w 45"/>
                    <a:gd name="T7" fmla="*/ 63 h 76"/>
                    <a:gd name="T8" fmla="*/ 45 w 45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76">
                      <a:moveTo>
                        <a:pt x="45" y="0"/>
                      </a:moveTo>
                      <a:lnTo>
                        <a:pt x="34" y="76"/>
                      </a:lnTo>
                      <a:lnTo>
                        <a:pt x="12" y="63"/>
                      </a:lnTo>
                      <a:lnTo>
                        <a:pt x="0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4529" y="3505"/>
                  <a:ext cx="33" cy="128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2" name="Group 116"/>
              <p:cNvGrpSpPr>
                <a:grpSpLocks/>
              </p:cNvGrpSpPr>
              <p:nvPr/>
            </p:nvGrpSpPr>
            <p:grpSpPr bwMode="auto">
              <a:xfrm>
                <a:off x="1069" y="3417"/>
                <a:ext cx="33" cy="191"/>
                <a:chOff x="4351" y="3378"/>
                <a:chExt cx="33" cy="191"/>
              </a:xfrm>
            </p:grpSpPr>
            <p:sp>
              <p:nvSpPr>
                <p:cNvPr id="144" name="Freeform 117"/>
                <p:cNvSpPr>
                  <a:spLocks/>
                </p:cNvSpPr>
                <p:nvPr/>
              </p:nvSpPr>
              <p:spPr bwMode="auto">
                <a:xfrm>
                  <a:off x="4351" y="3378"/>
                  <a:ext cx="33" cy="76"/>
                </a:xfrm>
                <a:custGeom>
                  <a:avLst/>
                  <a:gdLst>
                    <a:gd name="T0" fmla="*/ 22 w 33"/>
                    <a:gd name="T1" fmla="*/ 0 h 76"/>
                    <a:gd name="T2" fmla="*/ 33 w 33"/>
                    <a:gd name="T3" fmla="*/ 76 h 76"/>
                    <a:gd name="T4" fmla="*/ 22 w 33"/>
                    <a:gd name="T5" fmla="*/ 76 h 76"/>
                    <a:gd name="T6" fmla="*/ 0 w 33"/>
                    <a:gd name="T7" fmla="*/ 76 h 76"/>
                    <a:gd name="T8" fmla="*/ 22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22" y="0"/>
                      </a:moveTo>
                      <a:lnTo>
                        <a:pt x="33" y="76"/>
                      </a:lnTo>
                      <a:lnTo>
                        <a:pt x="22" y="76"/>
                      </a:lnTo>
                      <a:lnTo>
                        <a:pt x="0" y="7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4373" y="3454"/>
                  <a:ext cx="1" cy="115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3" name="Group 119"/>
              <p:cNvGrpSpPr>
                <a:grpSpLocks/>
              </p:cNvGrpSpPr>
              <p:nvPr/>
            </p:nvGrpSpPr>
            <p:grpSpPr bwMode="auto">
              <a:xfrm>
                <a:off x="1347" y="3366"/>
                <a:ext cx="34" cy="204"/>
                <a:chOff x="4629" y="3327"/>
                <a:chExt cx="34" cy="204"/>
              </a:xfrm>
            </p:grpSpPr>
            <p:sp>
              <p:nvSpPr>
                <p:cNvPr id="142" name="Freeform 120"/>
                <p:cNvSpPr>
                  <a:spLocks/>
                </p:cNvSpPr>
                <p:nvPr/>
              </p:nvSpPr>
              <p:spPr bwMode="auto">
                <a:xfrm>
                  <a:off x="4629" y="3327"/>
                  <a:ext cx="34" cy="76"/>
                </a:xfrm>
                <a:custGeom>
                  <a:avLst/>
                  <a:gdLst>
                    <a:gd name="T0" fmla="*/ 11 w 34"/>
                    <a:gd name="T1" fmla="*/ 0 h 76"/>
                    <a:gd name="T2" fmla="*/ 34 w 34"/>
                    <a:gd name="T3" fmla="*/ 76 h 76"/>
                    <a:gd name="T4" fmla="*/ 11 w 34"/>
                    <a:gd name="T5" fmla="*/ 76 h 76"/>
                    <a:gd name="T6" fmla="*/ 0 w 34"/>
                    <a:gd name="T7" fmla="*/ 76 h 76"/>
                    <a:gd name="T8" fmla="*/ 11 w 3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6">
                      <a:moveTo>
                        <a:pt x="11" y="0"/>
                      </a:moveTo>
                      <a:lnTo>
                        <a:pt x="34" y="76"/>
                      </a:lnTo>
                      <a:lnTo>
                        <a:pt x="11" y="76"/>
                      </a:lnTo>
                      <a:lnTo>
                        <a:pt x="0" y="7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" name="Line 121"/>
                <p:cNvSpPr>
                  <a:spLocks noChangeShapeType="1"/>
                </p:cNvSpPr>
                <p:nvPr/>
              </p:nvSpPr>
              <p:spPr bwMode="auto">
                <a:xfrm flipH="1" flipV="1">
                  <a:off x="4641" y="3403"/>
                  <a:ext cx="22" cy="128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4" name="Group 122"/>
              <p:cNvGrpSpPr>
                <a:grpSpLocks/>
              </p:cNvGrpSpPr>
              <p:nvPr/>
            </p:nvGrpSpPr>
            <p:grpSpPr bwMode="auto">
              <a:xfrm>
                <a:off x="1114" y="3519"/>
                <a:ext cx="33" cy="188"/>
                <a:chOff x="4396" y="3480"/>
                <a:chExt cx="33" cy="188"/>
              </a:xfrm>
            </p:grpSpPr>
            <p:sp>
              <p:nvSpPr>
                <p:cNvPr id="140" name="Freeform 123"/>
                <p:cNvSpPr>
                  <a:spLocks/>
                </p:cNvSpPr>
                <p:nvPr/>
              </p:nvSpPr>
              <p:spPr bwMode="auto">
                <a:xfrm>
                  <a:off x="4396" y="3480"/>
                  <a:ext cx="33" cy="76"/>
                </a:xfrm>
                <a:custGeom>
                  <a:avLst/>
                  <a:gdLst>
                    <a:gd name="T0" fmla="*/ 33 w 33"/>
                    <a:gd name="T1" fmla="*/ 0 h 76"/>
                    <a:gd name="T2" fmla="*/ 33 w 33"/>
                    <a:gd name="T3" fmla="*/ 76 h 76"/>
                    <a:gd name="T4" fmla="*/ 22 w 33"/>
                    <a:gd name="T5" fmla="*/ 76 h 76"/>
                    <a:gd name="T6" fmla="*/ 0 w 33"/>
                    <a:gd name="T7" fmla="*/ 76 h 76"/>
                    <a:gd name="T8" fmla="*/ 33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33" y="0"/>
                      </a:moveTo>
                      <a:lnTo>
                        <a:pt x="33" y="76"/>
                      </a:lnTo>
                      <a:lnTo>
                        <a:pt x="22" y="76"/>
                      </a:lnTo>
                      <a:lnTo>
                        <a:pt x="0" y="76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4396" y="3556"/>
                  <a:ext cx="22" cy="112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5" name="Group 125"/>
              <p:cNvGrpSpPr>
                <a:grpSpLocks/>
              </p:cNvGrpSpPr>
              <p:nvPr/>
            </p:nvGrpSpPr>
            <p:grpSpPr bwMode="auto">
              <a:xfrm>
                <a:off x="1525" y="3442"/>
                <a:ext cx="34" cy="256"/>
                <a:chOff x="4807" y="3403"/>
                <a:chExt cx="34" cy="256"/>
              </a:xfrm>
            </p:grpSpPr>
            <p:sp>
              <p:nvSpPr>
                <p:cNvPr id="138" name="Freeform 126"/>
                <p:cNvSpPr>
                  <a:spLocks/>
                </p:cNvSpPr>
                <p:nvPr/>
              </p:nvSpPr>
              <p:spPr bwMode="auto">
                <a:xfrm>
                  <a:off x="4807" y="3403"/>
                  <a:ext cx="34" cy="77"/>
                </a:xfrm>
                <a:custGeom>
                  <a:avLst/>
                  <a:gdLst>
                    <a:gd name="T0" fmla="*/ 23 w 34"/>
                    <a:gd name="T1" fmla="*/ 0 h 77"/>
                    <a:gd name="T2" fmla="*/ 34 w 34"/>
                    <a:gd name="T3" fmla="*/ 77 h 77"/>
                    <a:gd name="T4" fmla="*/ 23 w 34"/>
                    <a:gd name="T5" fmla="*/ 77 h 77"/>
                    <a:gd name="T6" fmla="*/ 0 w 34"/>
                    <a:gd name="T7" fmla="*/ 64 h 77"/>
                    <a:gd name="T8" fmla="*/ 23 w 34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7">
                      <a:moveTo>
                        <a:pt x="23" y="0"/>
                      </a:moveTo>
                      <a:lnTo>
                        <a:pt x="34" y="77"/>
                      </a:lnTo>
                      <a:lnTo>
                        <a:pt x="23" y="77"/>
                      </a:lnTo>
                      <a:lnTo>
                        <a:pt x="0" y="6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4807" y="3480"/>
                  <a:ext cx="22" cy="179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6" name="Group 128"/>
              <p:cNvGrpSpPr>
                <a:grpSpLocks/>
              </p:cNvGrpSpPr>
              <p:nvPr/>
            </p:nvGrpSpPr>
            <p:grpSpPr bwMode="auto">
              <a:xfrm>
                <a:off x="1286" y="3715"/>
                <a:ext cx="190" cy="92"/>
                <a:chOff x="4568" y="3676"/>
                <a:chExt cx="190" cy="92"/>
              </a:xfrm>
            </p:grpSpPr>
            <p:sp>
              <p:nvSpPr>
                <p:cNvPr id="136" name="Oval 129"/>
                <p:cNvSpPr>
                  <a:spLocks noChangeArrowheads="1"/>
                </p:cNvSpPr>
                <p:nvPr/>
              </p:nvSpPr>
              <p:spPr bwMode="auto">
                <a:xfrm>
                  <a:off x="4568" y="3702"/>
                  <a:ext cx="190" cy="66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37" name="Oval 130"/>
                <p:cNvSpPr>
                  <a:spLocks noChangeArrowheads="1"/>
                </p:cNvSpPr>
                <p:nvPr/>
              </p:nvSpPr>
              <p:spPr bwMode="auto">
                <a:xfrm>
                  <a:off x="4568" y="3676"/>
                  <a:ext cx="190" cy="67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grpSp>
            <p:nvGrpSpPr>
              <p:cNvPr id="67" name="Group 131"/>
              <p:cNvGrpSpPr>
                <a:grpSpLocks/>
              </p:cNvGrpSpPr>
              <p:nvPr/>
            </p:nvGrpSpPr>
            <p:grpSpPr bwMode="auto">
              <a:xfrm>
                <a:off x="1381" y="3519"/>
                <a:ext cx="33" cy="213"/>
                <a:chOff x="4663" y="3480"/>
                <a:chExt cx="33" cy="213"/>
              </a:xfrm>
            </p:grpSpPr>
            <p:sp>
              <p:nvSpPr>
                <p:cNvPr id="134" name="Freeform 132"/>
                <p:cNvSpPr>
                  <a:spLocks/>
                </p:cNvSpPr>
                <p:nvPr/>
              </p:nvSpPr>
              <p:spPr bwMode="auto">
                <a:xfrm>
                  <a:off x="4663" y="3480"/>
                  <a:ext cx="33" cy="76"/>
                </a:xfrm>
                <a:custGeom>
                  <a:avLst/>
                  <a:gdLst>
                    <a:gd name="T0" fmla="*/ 33 w 33"/>
                    <a:gd name="T1" fmla="*/ 0 h 76"/>
                    <a:gd name="T2" fmla="*/ 33 w 33"/>
                    <a:gd name="T3" fmla="*/ 76 h 76"/>
                    <a:gd name="T4" fmla="*/ 22 w 33"/>
                    <a:gd name="T5" fmla="*/ 76 h 76"/>
                    <a:gd name="T6" fmla="*/ 0 w 33"/>
                    <a:gd name="T7" fmla="*/ 64 h 76"/>
                    <a:gd name="T8" fmla="*/ 33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33" y="0"/>
                      </a:moveTo>
                      <a:lnTo>
                        <a:pt x="33" y="76"/>
                      </a:lnTo>
                      <a:lnTo>
                        <a:pt x="22" y="76"/>
                      </a:lnTo>
                      <a:lnTo>
                        <a:pt x="0" y="64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663" y="3556"/>
                  <a:ext cx="21" cy="137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8" name="Group 134"/>
              <p:cNvGrpSpPr>
                <a:grpSpLocks/>
              </p:cNvGrpSpPr>
              <p:nvPr/>
            </p:nvGrpSpPr>
            <p:grpSpPr bwMode="auto">
              <a:xfrm>
                <a:off x="1258" y="3621"/>
                <a:ext cx="34" cy="204"/>
                <a:chOff x="4540" y="3582"/>
                <a:chExt cx="34" cy="204"/>
              </a:xfrm>
            </p:grpSpPr>
            <p:sp>
              <p:nvSpPr>
                <p:cNvPr id="132" name="Freeform 135"/>
                <p:cNvSpPr>
                  <a:spLocks/>
                </p:cNvSpPr>
                <p:nvPr/>
              </p:nvSpPr>
              <p:spPr bwMode="auto">
                <a:xfrm>
                  <a:off x="4540" y="3582"/>
                  <a:ext cx="34" cy="77"/>
                </a:xfrm>
                <a:custGeom>
                  <a:avLst/>
                  <a:gdLst>
                    <a:gd name="T0" fmla="*/ 23 w 34"/>
                    <a:gd name="T1" fmla="*/ 0 h 77"/>
                    <a:gd name="T2" fmla="*/ 34 w 34"/>
                    <a:gd name="T3" fmla="*/ 77 h 77"/>
                    <a:gd name="T4" fmla="*/ 11 w 34"/>
                    <a:gd name="T5" fmla="*/ 77 h 77"/>
                    <a:gd name="T6" fmla="*/ 0 w 34"/>
                    <a:gd name="T7" fmla="*/ 77 h 77"/>
                    <a:gd name="T8" fmla="*/ 23 w 34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7">
                      <a:moveTo>
                        <a:pt x="23" y="0"/>
                      </a:moveTo>
                      <a:lnTo>
                        <a:pt x="34" y="77"/>
                      </a:lnTo>
                      <a:lnTo>
                        <a:pt x="11" y="77"/>
                      </a:lnTo>
                      <a:lnTo>
                        <a:pt x="0" y="7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4540" y="3663"/>
                  <a:ext cx="11" cy="123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9" name="Group 137"/>
              <p:cNvGrpSpPr>
                <a:grpSpLocks/>
              </p:cNvGrpSpPr>
              <p:nvPr/>
            </p:nvGrpSpPr>
            <p:grpSpPr bwMode="auto">
              <a:xfrm>
                <a:off x="1448" y="3595"/>
                <a:ext cx="44" cy="256"/>
                <a:chOff x="4730" y="3556"/>
                <a:chExt cx="44" cy="256"/>
              </a:xfrm>
            </p:grpSpPr>
            <p:sp>
              <p:nvSpPr>
                <p:cNvPr id="130" name="Freeform 138"/>
                <p:cNvSpPr>
                  <a:spLocks/>
                </p:cNvSpPr>
                <p:nvPr/>
              </p:nvSpPr>
              <p:spPr bwMode="auto">
                <a:xfrm>
                  <a:off x="4730" y="3556"/>
                  <a:ext cx="33" cy="77"/>
                </a:xfrm>
                <a:custGeom>
                  <a:avLst/>
                  <a:gdLst>
                    <a:gd name="T0" fmla="*/ 11 w 33"/>
                    <a:gd name="T1" fmla="*/ 0 h 77"/>
                    <a:gd name="T2" fmla="*/ 33 w 33"/>
                    <a:gd name="T3" fmla="*/ 64 h 77"/>
                    <a:gd name="T4" fmla="*/ 22 w 33"/>
                    <a:gd name="T5" fmla="*/ 77 h 77"/>
                    <a:gd name="T6" fmla="*/ 0 w 33"/>
                    <a:gd name="T7" fmla="*/ 77 h 77"/>
                    <a:gd name="T8" fmla="*/ 11 w 33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7">
                      <a:moveTo>
                        <a:pt x="11" y="0"/>
                      </a:moveTo>
                      <a:lnTo>
                        <a:pt x="33" y="64"/>
                      </a:lnTo>
                      <a:lnTo>
                        <a:pt x="22" y="77"/>
                      </a:lnTo>
                      <a:lnTo>
                        <a:pt x="0" y="77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Line 139"/>
                <p:cNvSpPr>
                  <a:spLocks noChangeShapeType="1"/>
                </p:cNvSpPr>
                <p:nvPr/>
              </p:nvSpPr>
              <p:spPr bwMode="auto">
                <a:xfrm flipH="1" flipV="1">
                  <a:off x="4752" y="3634"/>
                  <a:ext cx="22" cy="178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9" name="Group 140"/>
              <p:cNvGrpSpPr>
                <a:grpSpLocks/>
              </p:cNvGrpSpPr>
              <p:nvPr/>
            </p:nvGrpSpPr>
            <p:grpSpPr bwMode="auto">
              <a:xfrm>
                <a:off x="1681" y="3557"/>
                <a:ext cx="34" cy="204"/>
                <a:chOff x="4963" y="3518"/>
                <a:chExt cx="34" cy="204"/>
              </a:xfrm>
            </p:grpSpPr>
            <p:sp>
              <p:nvSpPr>
                <p:cNvPr id="128" name="Freeform 141"/>
                <p:cNvSpPr>
                  <a:spLocks/>
                </p:cNvSpPr>
                <p:nvPr/>
              </p:nvSpPr>
              <p:spPr bwMode="auto">
                <a:xfrm>
                  <a:off x="4963" y="3518"/>
                  <a:ext cx="34" cy="77"/>
                </a:xfrm>
                <a:custGeom>
                  <a:avLst/>
                  <a:gdLst>
                    <a:gd name="T0" fmla="*/ 34 w 34"/>
                    <a:gd name="T1" fmla="*/ 0 h 77"/>
                    <a:gd name="T2" fmla="*/ 34 w 34"/>
                    <a:gd name="T3" fmla="*/ 77 h 77"/>
                    <a:gd name="T4" fmla="*/ 23 w 34"/>
                    <a:gd name="T5" fmla="*/ 77 h 77"/>
                    <a:gd name="T6" fmla="*/ 0 w 34"/>
                    <a:gd name="T7" fmla="*/ 64 h 77"/>
                    <a:gd name="T8" fmla="*/ 34 w 34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7">
                      <a:moveTo>
                        <a:pt x="34" y="0"/>
                      </a:moveTo>
                      <a:lnTo>
                        <a:pt x="34" y="77"/>
                      </a:lnTo>
                      <a:lnTo>
                        <a:pt x="23" y="77"/>
                      </a:lnTo>
                      <a:lnTo>
                        <a:pt x="0" y="6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4963" y="3595"/>
                  <a:ext cx="22" cy="127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8" name="Group 143"/>
              <p:cNvGrpSpPr>
                <a:grpSpLocks/>
              </p:cNvGrpSpPr>
              <p:nvPr/>
            </p:nvGrpSpPr>
            <p:grpSpPr bwMode="auto">
              <a:xfrm>
                <a:off x="1626" y="3417"/>
                <a:ext cx="33" cy="229"/>
                <a:chOff x="4908" y="3378"/>
                <a:chExt cx="33" cy="229"/>
              </a:xfrm>
            </p:grpSpPr>
            <p:sp>
              <p:nvSpPr>
                <p:cNvPr id="126" name="Freeform 144"/>
                <p:cNvSpPr>
                  <a:spLocks/>
                </p:cNvSpPr>
                <p:nvPr/>
              </p:nvSpPr>
              <p:spPr bwMode="auto">
                <a:xfrm>
                  <a:off x="4908" y="3378"/>
                  <a:ext cx="33" cy="76"/>
                </a:xfrm>
                <a:custGeom>
                  <a:avLst/>
                  <a:gdLst>
                    <a:gd name="T0" fmla="*/ 11 w 33"/>
                    <a:gd name="T1" fmla="*/ 0 h 76"/>
                    <a:gd name="T2" fmla="*/ 33 w 33"/>
                    <a:gd name="T3" fmla="*/ 76 h 76"/>
                    <a:gd name="T4" fmla="*/ 11 w 33"/>
                    <a:gd name="T5" fmla="*/ 76 h 76"/>
                    <a:gd name="T6" fmla="*/ 0 w 33"/>
                    <a:gd name="T7" fmla="*/ 76 h 76"/>
                    <a:gd name="T8" fmla="*/ 11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11" y="0"/>
                      </a:moveTo>
                      <a:lnTo>
                        <a:pt x="33" y="76"/>
                      </a:lnTo>
                      <a:lnTo>
                        <a:pt x="11" y="76"/>
                      </a:lnTo>
                      <a:lnTo>
                        <a:pt x="0" y="7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" name="Line 145"/>
                <p:cNvSpPr>
                  <a:spLocks noChangeShapeType="1"/>
                </p:cNvSpPr>
                <p:nvPr/>
              </p:nvSpPr>
              <p:spPr bwMode="auto">
                <a:xfrm flipH="1" flipV="1">
                  <a:off x="4919" y="3454"/>
                  <a:ext cx="11" cy="153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9" name="Group 146"/>
              <p:cNvGrpSpPr>
                <a:grpSpLocks/>
              </p:cNvGrpSpPr>
              <p:nvPr/>
            </p:nvGrpSpPr>
            <p:grpSpPr bwMode="auto">
              <a:xfrm>
                <a:off x="1859" y="3442"/>
                <a:ext cx="34" cy="204"/>
                <a:chOff x="5141" y="3403"/>
                <a:chExt cx="34" cy="204"/>
              </a:xfrm>
            </p:grpSpPr>
            <p:sp>
              <p:nvSpPr>
                <p:cNvPr id="124" name="Freeform 147"/>
                <p:cNvSpPr>
                  <a:spLocks/>
                </p:cNvSpPr>
                <p:nvPr/>
              </p:nvSpPr>
              <p:spPr bwMode="auto">
                <a:xfrm>
                  <a:off x="5153" y="3403"/>
                  <a:ext cx="22" cy="77"/>
                </a:xfrm>
                <a:custGeom>
                  <a:avLst/>
                  <a:gdLst>
                    <a:gd name="T0" fmla="*/ 22 w 22"/>
                    <a:gd name="T1" fmla="*/ 0 h 77"/>
                    <a:gd name="T2" fmla="*/ 22 w 22"/>
                    <a:gd name="T3" fmla="*/ 77 h 77"/>
                    <a:gd name="T4" fmla="*/ 11 w 22"/>
                    <a:gd name="T5" fmla="*/ 77 h 77"/>
                    <a:gd name="T6" fmla="*/ 0 w 22"/>
                    <a:gd name="T7" fmla="*/ 77 h 77"/>
                    <a:gd name="T8" fmla="*/ 22 w 22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77">
                      <a:moveTo>
                        <a:pt x="22" y="0"/>
                      </a:moveTo>
                      <a:lnTo>
                        <a:pt x="22" y="77"/>
                      </a:lnTo>
                      <a:lnTo>
                        <a:pt x="11" y="77"/>
                      </a:lnTo>
                      <a:lnTo>
                        <a:pt x="0" y="77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5141" y="3480"/>
                  <a:ext cx="22" cy="127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3" name="Group 149"/>
              <p:cNvGrpSpPr>
                <a:grpSpLocks/>
              </p:cNvGrpSpPr>
              <p:nvPr/>
            </p:nvGrpSpPr>
            <p:grpSpPr bwMode="auto">
              <a:xfrm>
                <a:off x="1715" y="3519"/>
                <a:ext cx="33" cy="191"/>
                <a:chOff x="4997" y="3480"/>
                <a:chExt cx="33" cy="191"/>
              </a:xfrm>
            </p:grpSpPr>
            <p:sp>
              <p:nvSpPr>
                <p:cNvPr id="122" name="Freeform 150"/>
                <p:cNvSpPr>
                  <a:spLocks/>
                </p:cNvSpPr>
                <p:nvPr/>
              </p:nvSpPr>
              <p:spPr bwMode="auto">
                <a:xfrm>
                  <a:off x="4997" y="3480"/>
                  <a:ext cx="33" cy="76"/>
                </a:xfrm>
                <a:custGeom>
                  <a:avLst/>
                  <a:gdLst>
                    <a:gd name="T0" fmla="*/ 11 w 33"/>
                    <a:gd name="T1" fmla="*/ 0 h 76"/>
                    <a:gd name="T2" fmla="*/ 33 w 33"/>
                    <a:gd name="T3" fmla="*/ 76 h 76"/>
                    <a:gd name="T4" fmla="*/ 11 w 33"/>
                    <a:gd name="T5" fmla="*/ 76 h 76"/>
                    <a:gd name="T6" fmla="*/ 0 w 33"/>
                    <a:gd name="T7" fmla="*/ 76 h 76"/>
                    <a:gd name="T8" fmla="*/ 11 w 3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11" y="0"/>
                      </a:moveTo>
                      <a:lnTo>
                        <a:pt x="33" y="76"/>
                      </a:lnTo>
                      <a:lnTo>
                        <a:pt x="11" y="76"/>
                      </a:lnTo>
                      <a:lnTo>
                        <a:pt x="0" y="7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5008" y="3556"/>
                  <a:ext cx="1" cy="115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0" name="Group 152"/>
              <p:cNvGrpSpPr>
                <a:grpSpLocks/>
              </p:cNvGrpSpPr>
              <p:nvPr/>
            </p:nvGrpSpPr>
            <p:grpSpPr bwMode="auto">
              <a:xfrm>
                <a:off x="1759" y="3519"/>
                <a:ext cx="45" cy="293"/>
                <a:chOff x="5041" y="3480"/>
                <a:chExt cx="45" cy="293"/>
              </a:xfrm>
            </p:grpSpPr>
            <p:sp>
              <p:nvSpPr>
                <p:cNvPr id="120" name="Freeform 153"/>
                <p:cNvSpPr>
                  <a:spLocks/>
                </p:cNvSpPr>
                <p:nvPr/>
              </p:nvSpPr>
              <p:spPr bwMode="auto">
                <a:xfrm>
                  <a:off x="5041" y="3480"/>
                  <a:ext cx="34" cy="76"/>
                </a:xfrm>
                <a:custGeom>
                  <a:avLst/>
                  <a:gdLst>
                    <a:gd name="T0" fmla="*/ 11 w 34"/>
                    <a:gd name="T1" fmla="*/ 0 h 76"/>
                    <a:gd name="T2" fmla="*/ 34 w 34"/>
                    <a:gd name="T3" fmla="*/ 64 h 76"/>
                    <a:gd name="T4" fmla="*/ 23 w 34"/>
                    <a:gd name="T5" fmla="*/ 76 h 76"/>
                    <a:gd name="T6" fmla="*/ 0 w 34"/>
                    <a:gd name="T7" fmla="*/ 76 h 76"/>
                    <a:gd name="T8" fmla="*/ 11 w 3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76">
                      <a:moveTo>
                        <a:pt x="11" y="0"/>
                      </a:moveTo>
                      <a:lnTo>
                        <a:pt x="34" y="64"/>
                      </a:lnTo>
                      <a:lnTo>
                        <a:pt x="23" y="76"/>
                      </a:lnTo>
                      <a:lnTo>
                        <a:pt x="0" y="7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5064" y="3560"/>
                  <a:ext cx="22" cy="213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1" name="Group 155"/>
              <p:cNvGrpSpPr>
                <a:grpSpLocks/>
              </p:cNvGrpSpPr>
              <p:nvPr/>
            </p:nvGrpSpPr>
            <p:grpSpPr bwMode="auto">
              <a:xfrm>
                <a:off x="1882" y="3544"/>
                <a:ext cx="33" cy="179"/>
                <a:chOff x="5164" y="3505"/>
                <a:chExt cx="33" cy="179"/>
              </a:xfrm>
            </p:grpSpPr>
            <p:sp>
              <p:nvSpPr>
                <p:cNvPr id="118" name="Freeform 156"/>
                <p:cNvSpPr>
                  <a:spLocks/>
                </p:cNvSpPr>
                <p:nvPr/>
              </p:nvSpPr>
              <p:spPr bwMode="auto">
                <a:xfrm>
                  <a:off x="5164" y="3505"/>
                  <a:ext cx="33" cy="77"/>
                </a:xfrm>
                <a:custGeom>
                  <a:avLst/>
                  <a:gdLst>
                    <a:gd name="T0" fmla="*/ 22 w 33"/>
                    <a:gd name="T1" fmla="*/ 0 h 77"/>
                    <a:gd name="T2" fmla="*/ 33 w 33"/>
                    <a:gd name="T3" fmla="*/ 77 h 77"/>
                    <a:gd name="T4" fmla="*/ 22 w 33"/>
                    <a:gd name="T5" fmla="*/ 77 h 77"/>
                    <a:gd name="T6" fmla="*/ 0 w 33"/>
                    <a:gd name="T7" fmla="*/ 77 h 77"/>
                    <a:gd name="T8" fmla="*/ 22 w 33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7">
                      <a:moveTo>
                        <a:pt x="22" y="0"/>
                      </a:moveTo>
                      <a:lnTo>
                        <a:pt x="33" y="77"/>
                      </a:lnTo>
                      <a:lnTo>
                        <a:pt x="22" y="77"/>
                      </a:lnTo>
                      <a:lnTo>
                        <a:pt x="0" y="77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5186" y="3582"/>
                  <a:ext cx="1" cy="102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12" name="Rectangle 158"/>
              <p:cNvSpPr>
                <a:spLocks noChangeArrowheads="1"/>
              </p:cNvSpPr>
              <p:nvPr/>
            </p:nvSpPr>
            <p:spPr bwMode="auto">
              <a:xfrm>
                <a:off x="1939" y="3423"/>
                <a:ext cx="148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700" b="1">
                    <a:solidFill>
                      <a:srgbClr val="000000"/>
                    </a:solidFill>
                  </a:rPr>
                  <a:t>r0</a:t>
                </a:r>
                <a:endParaRPr lang="fr-FR" altLang="fr-FR" sz="2000" b="1"/>
              </a:p>
            </p:txBody>
          </p:sp>
          <p:grpSp>
            <p:nvGrpSpPr>
              <p:cNvPr id="113" name="Group 159"/>
              <p:cNvGrpSpPr>
                <a:grpSpLocks/>
              </p:cNvGrpSpPr>
              <p:nvPr/>
            </p:nvGrpSpPr>
            <p:grpSpPr bwMode="auto">
              <a:xfrm>
                <a:off x="746" y="4131"/>
                <a:ext cx="1292" cy="39"/>
                <a:chOff x="4028" y="4092"/>
                <a:chExt cx="1292" cy="39"/>
              </a:xfrm>
            </p:grpSpPr>
            <p:sp>
              <p:nvSpPr>
                <p:cNvPr id="115" name="Freeform 160"/>
                <p:cNvSpPr>
                  <a:spLocks/>
                </p:cNvSpPr>
                <p:nvPr/>
              </p:nvSpPr>
              <p:spPr bwMode="auto">
                <a:xfrm>
                  <a:off x="4028" y="4092"/>
                  <a:ext cx="67" cy="39"/>
                </a:xfrm>
                <a:custGeom>
                  <a:avLst/>
                  <a:gdLst>
                    <a:gd name="T0" fmla="*/ 0 w 67"/>
                    <a:gd name="T1" fmla="*/ 13 h 39"/>
                    <a:gd name="T2" fmla="*/ 67 w 67"/>
                    <a:gd name="T3" fmla="*/ 0 h 39"/>
                    <a:gd name="T4" fmla="*/ 67 w 67"/>
                    <a:gd name="T5" fmla="*/ 13 h 39"/>
                    <a:gd name="T6" fmla="*/ 67 w 67"/>
                    <a:gd name="T7" fmla="*/ 39 h 39"/>
                    <a:gd name="T8" fmla="*/ 0 w 67"/>
                    <a:gd name="T9" fmla="*/ 13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7" h="39">
                      <a:moveTo>
                        <a:pt x="0" y="13"/>
                      </a:moveTo>
                      <a:lnTo>
                        <a:pt x="67" y="0"/>
                      </a:lnTo>
                      <a:lnTo>
                        <a:pt x="67" y="13"/>
                      </a:lnTo>
                      <a:lnTo>
                        <a:pt x="67" y="3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" name="Freeform 161"/>
                <p:cNvSpPr>
                  <a:spLocks/>
                </p:cNvSpPr>
                <p:nvPr/>
              </p:nvSpPr>
              <p:spPr bwMode="auto">
                <a:xfrm>
                  <a:off x="5253" y="4092"/>
                  <a:ext cx="67" cy="39"/>
                </a:xfrm>
                <a:custGeom>
                  <a:avLst/>
                  <a:gdLst>
                    <a:gd name="T0" fmla="*/ 67 w 67"/>
                    <a:gd name="T1" fmla="*/ 13 h 39"/>
                    <a:gd name="T2" fmla="*/ 0 w 67"/>
                    <a:gd name="T3" fmla="*/ 39 h 39"/>
                    <a:gd name="T4" fmla="*/ 0 w 67"/>
                    <a:gd name="T5" fmla="*/ 13 h 39"/>
                    <a:gd name="T6" fmla="*/ 0 w 67"/>
                    <a:gd name="T7" fmla="*/ 0 h 39"/>
                    <a:gd name="T8" fmla="*/ 67 w 67"/>
                    <a:gd name="T9" fmla="*/ 13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7" h="39">
                      <a:moveTo>
                        <a:pt x="67" y="13"/>
                      </a:moveTo>
                      <a:lnTo>
                        <a:pt x="0" y="39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" name="Line 162"/>
                <p:cNvSpPr>
                  <a:spLocks noChangeShapeType="1"/>
                </p:cNvSpPr>
                <p:nvPr/>
              </p:nvSpPr>
              <p:spPr bwMode="auto">
                <a:xfrm>
                  <a:off x="4095" y="4105"/>
                  <a:ext cx="1158" cy="1"/>
                </a:xfrm>
                <a:prstGeom prst="line">
                  <a:avLst/>
                </a:prstGeom>
                <a:noFill/>
                <a:ln w="28575">
                  <a:solidFill>
                    <a:srgbClr val="CC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14" name="Rectangle 163"/>
              <p:cNvSpPr>
                <a:spLocks noChangeArrowheads="1"/>
              </p:cNvSpPr>
              <p:nvPr/>
            </p:nvSpPr>
            <p:spPr bwMode="auto">
              <a:xfrm>
                <a:off x="1403" y="4157"/>
                <a:ext cx="98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700" b="1">
                    <a:solidFill>
                      <a:srgbClr val="000000"/>
                    </a:solidFill>
                  </a:rPr>
                  <a:t>D</a:t>
                </a:r>
                <a:endParaRPr lang="fr-FR" altLang="fr-FR" sz="2000" b="1"/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5063390" y="2026224"/>
              <a:ext cx="3679698" cy="896961"/>
              <a:chOff x="5063390" y="2026224"/>
              <a:chExt cx="3679698" cy="896961"/>
            </a:xfrm>
          </p:grpSpPr>
          <p:grpSp>
            <p:nvGrpSpPr>
              <p:cNvPr id="86" name="Groupe 85"/>
              <p:cNvGrpSpPr/>
              <p:nvPr/>
            </p:nvGrpSpPr>
            <p:grpSpPr>
              <a:xfrm>
                <a:off x="5089121" y="2557538"/>
                <a:ext cx="3597486" cy="365647"/>
                <a:chOff x="1373752" y="2808114"/>
                <a:chExt cx="4716325" cy="479365"/>
              </a:xfrm>
            </p:grpSpPr>
            <p:sp>
              <p:nvSpPr>
                <p:cNvPr id="84" name="Ellipse 83"/>
                <p:cNvSpPr/>
                <p:nvPr/>
              </p:nvSpPr>
              <p:spPr bwMode="auto">
                <a:xfrm>
                  <a:off x="1373752" y="2884320"/>
                  <a:ext cx="4716325" cy="403159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5" name="Ellipse 84"/>
                <p:cNvSpPr/>
                <p:nvPr/>
              </p:nvSpPr>
              <p:spPr bwMode="auto">
                <a:xfrm>
                  <a:off x="1373752" y="2808114"/>
                  <a:ext cx="4716325" cy="40315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8" name="Groupe 17"/>
              <p:cNvGrpSpPr/>
              <p:nvPr/>
            </p:nvGrpSpPr>
            <p:grpSpPr>
              <a:xfrm>
                <a:off x="5063390" y="2291555"/>
                <a:ext cx="3679698" cy="439108"/>
                <a:chOff x="5063390" y="2329655"/>
                <a:chExt cx="3679698" cy="439108"/>
              </a:xfrm>
            </p:grpSpPr>
            <p:sp>
              <p:nvSpPr>
                <p:cNvPr id="70" name="Freeform 44"/>
                <p:cNvSpPr>
                  <a:spLocks/>
                </p:cNvSpPr>
                <p:nvPr/>
              </p:nvSpPr>
              <p:spPr bwMode="auto">
                <a:xfrm>
                  <a:off x="5063390" y="2490511"/>
                  <a:ext cx="3679698" cy="89913"/>
                </a:xfrm>
                <a:custGeom>
                  <a:avLst/>
                  <a:gdLst>
                    <a:gd name="T0" fmla="*/ 0 w 1033"/>
                    <a:gd name="T1" fmla="*/ 0 h 465"/>
                    <a:gd name="T2" fmla="*/ 64 w 1033"/>
                    <a:gd name="T3" fmla="*/ 46 h 465"/>
                    <a:gd name="T4" fmla="*/ 101 w 1033"/>
                    <a:gd name="T5" fmla="*/ 256 h 465"/>
                    <a:gd name="T6" fmla="*/ 128 w 1033"/>
                    <a:gd name="T7" fmla="*/ 348 h 465"/>
                    <a:gd name="T8" fmla="*/ 156 w 1033"/>
                    <a:gd name="T9" fmla="*/ 183 h 465"/>
                    <a:gd name="T10" fmla="*/ 183 w 1033"/>
                    <a:gd name="T11" fmla="*/ 238 h 465"/>
                    <a:gd name="T12" fmla="*/ 238 w 1033"/>
                    <a:gd name="T13" fmla="*/ 210 h 465"/>
                    <a:gd name="T14" fmla="*/ 265 w 1033"/>
                    <a:gd name="T15" fmla="*/ 448 h 465"/>
                    <a:gd name="T16" fmla="*/ 329 w 1033"/>
                    <a:gd name="T17" fmla="*/ 110 h 465"/>
                    <a:gd name="T18" fmla="*/ 375 w 1033"/>
                    <a:gd name="T19" fmla="*/ 375 h 465"/>
                    <a:gd name="T20" fmla="*/ 421 w 1033"/>
                    <a:gd name="T21" fmla="*/ 201 h 465"/>
                    <a:gd name="T22" fmla="*/ 476 w 1033"/>
                    <a:gd name="T23" fmla="*/ 402 h 465"/>
                    <a:gd name="T24" fmla="*/ 503 w 1033"/>
                    <a:gd name="T25" fmla="*/ 302 h 465"/>
                    <a:gd name="T26" fmla="*/ 549 w 1033"/>
                    <a:gd name="T27" fmla="*/ 384 h 465"/>
                    <a:gd name="T28" fmla="*/ 585 w 1033"/>
                    <a:gd name="T29" fmla="*/ 137 h 465"/>
                    <a:gd name="T30" fmla="*/ 631 w 1033"/>
                    <a:gd name="T31" fmla="*/ 384 h 465"/>
                    <a:gd name="T32" fmla="*/ 686 w 1033"/>
                    <a:gd name="T33" fmla="*/ 192 h 465"/>
                    <a:gd name="T34" fmla="*/ 741 w 1033"/>
                    <a:gd name="T35" fmla="*/ 357 h 465"/>
                    <a:gd name="T36" fmla="*/ 796 w 1033"/>
                    <a:gd name="T37" fmla="*/ 128 h 465"/>
                    <a:gd name="T38" fmla="*/ 832 w 1033"/>
                    <a:gd name="T39" fmla="*/ 247 h 465"/>
                    <a:gd name="T40" fmla="*/ 869 w 1033"/>
                    <a:gd name="T41" fmla="*/ 201 h 465"/>
                    <a:gd name="T42" fmla="*/ 924 w 1033"/>
                    <a:gd name="T43" fmla="*/ 384 h 465"/>
                    <a:gd name="T44" fmla="*/ 969 w 1033"/>
                    <a:gd name="T45" fmla="*/ 238 h 465"/>
                    <a:gd name="T46" fmla="*/ 1006 w 1033"/>
                    <a:gd name="T47" fmla="*/ 338 h 465"/>
                    <a:gd name="T48" fmla="*/ 1033 w 1033"/>
                    <a:gd name="T49" fmla="*/ 165 h 465"/>
                    <a:gd name="connsiteX0" fmla="*/ 0 w 10000"/>
                    <a:gd name="connsiteY0" fmla="*/ 0 h 9784"/>
                    <a:gd name="connsiteX1" fmla="*/ 620 w 10000"/>
                    <a:gd name="connsiteY1" fmla="*/ 989 h 9784"/>
                    <a:gd name="connsiteX2" fmla="*/ 978 w 10000"/>
                    <a:gd name="connsiteY2" fmla="*/ 5505 h 9784"/>
                    <a:gd name="connsiteX3" fmla="*/ 1239 w 10000"/>
                    <a:gd name="connsiteY3" fmla="*/ 7484 h 9784"/>
                    <a:gd name="connsiteX4" fmla="*/ 1510 w 10000"/>
                    <a:gd name="connsiteY4" fmla="*/ 3935 h 9784"/>
                    <a:gd name="connsiteX5" fmla="*/ 1772 w 10000"/>
                    <a:gd name="connsiteY5" fmla="*/ 5118 h 9784"/>
                    <a:gd name="connsiteX6" fmla="*/ 2304 w 10000"/>
                    <a:gd name="connsiteY6" fmla="*/ 4516 h 9784"/>
                    <a:gd name="connsiteX7" fmla="*/ 2565 w 10000"/>
                    <a:gd name="connsiteY7" fmla="*/ 9634 h 9784"/>
                    <a:gd name="connsiteX8" fmla="*/ 3630 w 10000"/>
                    <a:gd name="connsiteY8" fmla="*/ 8065 h 9784"/>
                    <a:gd name="connsiteX9" fmla="*/ 4076 w 10000"/>
                    <a:gd name="connsiteY9" fmla="*/ 4323 h 9784"/>
                    <a:gd name="connsiteX10" fmla="*/ 4608 w 10000"/>
                    <a:gd name="connsiteY10" fmla="*/ 8645 h 9784"/>
                    <a:gd name="connsiteX11" fmla="*/ 4869 w 10000"/>
                    <a:gd name="connsiteY11" fmla="*/ 6495 h 9784"/>
                    <a:gd name="connsiteX12" fmla="*/ 5315 w 10000"/>
                    <a:gd name="connsiteY12" fmla="*/ 8258 h 9784"/>
                    <a:gd name="connsiteX13" fmla="*/ 5663 w 10000"/>
                    <a:gd name="connsiteY13" fmla="*/ 2946 h 9784"/>
                    <a:gd name="connsiteX14" fmla="*/ 6108 w 10000"/>
                    <a:gd name="connsiteY14" fmla="*/ 8258 h 9784"/>
                    <a:gd name="connsiteX15" fmla="*/ 6641 w 10000"/>
                    <a:gd name="connsiteY15" fmla="*/ 4129 h 9784"/>
                    <a:gd name="connsiteX16" fmla="*/ 7173 w 10000"/>
                    <a:gd name="connsiteY16" fmla="*/ 7677 h 9784"/>
                    <a:gd name="connsiteX17" fmla="*/ 7706 w 10000"/>
                    <a:gd name="connsiteY17" fmla="*/ 2753 h 9784"/>
                    <a:gd name="connsiteX18" fmla="*/ 8054 w 10000"/>
                    <a:gd name="connsiteY18" fmla="*/ 5312 h 9784"/>
                    <a:gd name="connsiteX19" fmla="*/ 8412 w 10000"/>
                    <a:gd name="connsiteY19" fmla="*/ 4323 h 9784"/>
                    <a:gd name="connsiteX20" fmla="*/ 8945 w 10000"/>
                    <a:gd name="connsiteY20" fmla="*/ 8258 h 9784"/>
                    <a:gd name="connsiteX21" fmla="*/ 9380 w 10000"/>
                    <a:gd name="connsiteY21" fmla="*/ 5118 h 9784"/>
                    <a:gd name="connsiteX22" fmla="*/ 9739 w 10000"/>
                    <a:gd name="connsiteY22" fmla="*/ 7269 h 9784"/>
                    <a:gd name="connsiteX23" fmla="*/ 10000 w 10000"/>
                    <a:gd name="connsiteY23" fmla="*/ 3548 h 9784"/>
                    <a:gd name="connsiteX0" fmla="*/ 0 w 10000"/>
                    <a:gd name="connsiteY0" fmla="*/ 0 h 9965"/>
                    <a:gd name="connsiteX1" fmla="*/ 620 w 10000"/>
                    <a:gd name="connsiteY1" fmla="*/ 1011 h 9965"/>
                    <a:gd name="connsiteX2" fmla="*/ 978 w 10000"/>
                    <a:gd name="connsiteY2" fmla="*/ 5627 h 9965"/>
                    <a:gd name="connsiteX3" fmla="*/ 1239 w 10000"/>
                    <a:gd name="connsiteY3" fmla="*/ 7649 h 9965"/>
                    <a:gd name="connsiteX4" fmla="*/ 1510 w 10000"/>
                    <a:gd name="connsiteY4" fmla="*/ 4022 h 9965"/>
                    <a:gd name="connsiteX5" fmla="*/ 1772 w 10000"/>
                    <a:gd name="connsiteY5" fmla="*/ 5231 h 9965"/>
                    <a:gd name="connsiteX6" fmla="*/ 2565 w 10000"/>
                    <a:gd name="connsiteY6" fmla="*/ 9847 h 9965"/>
                    <a:gd name="connsiteX7" fmla="*/ 3630 w 10000"/>
                    <a:gd name="connsiteY7" fmla="*/ 8243 h 9965"/>
                    <a:gd name="connsiteX8" fmla="*/ 4076 w 10000"/>
                    <a:gd name="connsiteY8" fmla="*/ 4418 h 9965"/>
                    <a:gd name="connsiteX9" fmla="*/ 4608 w 10000"/>
                    <a:gd name="connsiteY9" fmla="*/ 8836 h 9965"/>
                    <a:gd name="connsiteX10" fmla="*/ 4869 w 10000"/>
                    <a:gd name="connsiteY10" fmla="*/ 6638 h 9965"/>
                    <a:gd name="connsiteX11" fmla="*/ 5315 w 10000"/>
                    <a:gd name="connsiteY11" fmla="*/ 8440 h 9965"/>
                    <a:gd name="connsiteX12" fmla="*/ 5663 w 10000"/>
                    <a:gd name="connsiteY12" fmla="*/ 3011 h 9965"/>
                    <a:gd name="connsiteX13" fmla="*/ 6108 w 10000"/>
                    <a:gd name="connsiteY13" fmla="*/ 8440 h 9965"/>
                    <a:gd name="connsiteX14" fmla="*/ 6641 w 10000"/>
                    <a:gd name="connsiteY14" fmla="*/ 4220 h 9965"/>
                    <a:gd name="connsiteX15" fmla="*/ 7173 w 10000"/>
                    <a:gd name="connsiteY15" fmla="*/ 7846 h 9965"/>
                    <a:gd name="connsiteX16" fmla="*/ 7706 w 10000"/>
                    <a:gd name="connsiteY16" fmla="*/ 2814 h 9965"/>
                    <a:gd name="connsiteX17" fmla="*/ 8054 w 10000"/>
                    <a:gd name="connsiteY17" fmla="*/ 5429 h 9965"/>
                    <a:gd name="connsiteX18" fmla="*/ 8412 w 10000"/>
                    <a:gd name="connsiteY18" fmla="*/ 4418 h 9965"/>
                    <a:gd name="connsiteX19" fmla="*/ 8945 w 10000"/>
                    <a:gd name="connsiteY19" fmla="*/ 8440 h 9965"/>
                    <a:gd name="connsiteX20" fmla="*/ 9380 w 10000"/>
                    <a:gd name="connsiteY20" fmla="*/ 5231 h 9965"/>
                    <a:gd name="connsiteX21" fmla="*/ 9739 w 10000"/>
                    <a:gd name="connsiteY21" fmla="*/ 7429 h 9965"/>
                    <a:gd name="connsiteX22" fmla="*/ 10000 w 10000"/>
                    <a:gd name="connsiteY22" fmla="*/ 3626 h 9965"/>
                    <a:gd name="connsiteX0" fmla="*/ 0 w 10000"/>
                    <a:gd name="connsiteY0" fmla="*/ 0 h 10073"/>
                    <a:gd name="connsiteX1" fmla="*/ 620 w 10000"/>
                    <a:gd name="connsiteY1" fmla="*/ 1015 h 10073"/>
                    <a:gd name="connsiteX2" fmla="*/ 978 w 10000"/>
                    <a:gd name="connsiteY2" fmla="*/ 5647 h 10073"/>
                    <a:gd name="connsiteX3" fmla="*/ 1239 w 10000"/>
                    <a:gd name="connsiteY3" fmla="*/ 7676 h 10073"/>
                    <a:gd name="connsiteX4" fmla="*/ 1510 w 10000"/>
                    <a:gd name="connsiteY4" fmla="*/ 4036 h 10073"/>
                    <a:gd name="connsiteX5" fmla="*/ 2565 w 10000"/>
                    <a:gd name="connsiteY5" fmla="*/ 9882 h 10073"/>
                    <a:gd name="connsiteX6" fmla="*/ 3630 w 10000"/>
                    <a:gd name="connsiteY6" fmla="*/ 8272 h 10073"/>
                    <a:gd name="connsiteX7" fmla="*/ 4076 w 10000"/>
                    <a:gd name="connsiteY7" fmla="*/ 4434 h 10073"/>
                    <a:gd name="connsiteX8" fmla="*/ 4608 w 10000"/>
                    <a:gd name="connsiteY8" fmla="*/ 8867 h 10073"/>
                    <a:gd name="connsiteX9" fmla="*/ 4869 w 10000"/>
                    <a:gd name="connsiteY9" fmla="*/ 6661 h 10073"/>
                    <a:gd name="connsiteX10" fmla="*/ 5315 w 10000"/>
                    <a:gd name="connsiteY10" fmla="*/ 8470 h 10073"/>
                    <a:gd name="connsiteX11" fmla="*/ 5663 w 10000"/>
                    <a:gd name="connsiteY11" fmla="*/ 3022 h 10073"/>
                    <a:gd name="connsiteX12" fmla="*/ 6108 w 10000"/>
                    <a:gd name="connsiteY12" fmla="*/ 8470 h 10073"/>
                    <a:gd name="connsiteX13" fmla="*/ 6641 w 10000"/>
                    <a:gd name="connsiteY13" fmla="*/ 4235 h 10073"/>
                    <a:gd name="connsiteX14" fmla="*/ 7173 w 10000"/>
                    <a:gd name="connsiteY14" fmla="*/ 7874 h 10073"/>
                    <a:gd name="connsiteX15" fmla="*/ 7706 w 10000"/>
                    <a:gd name="connsiteY15" fmla="*/ 2824 h 10073"/>
                    <a:gd name="connsiteX16" fmla="*/ 8054 w 10000"/>
                    <a:gd name="connsiteY16" fmla="*/ 5448 h 10073"/>
                    <a:gd name="connsiteX17" fmla="*/ 8412 w 10000"/>
                    <a:gd name="connsiteY17" fmla="*/ 4434 h 10073"/>
                    <a:gd name="connsiteX18" fmla="*/ 8945 w 10000"/>
                    <a:gd name="connsiteY18" fmla="*/ 8470 h 10073"/>
                    <a:gd name="connsiteX19" fmla="*/ 9380 w 10000"/>
                    <a:gd name="connsiteY19" fmla="*/ 5249 h 10073"/>
                    <a:gd name="connsiteX20" fmla="*/ 9739 w 10000"/>
                    <a:gd name="connsiteY20" fmla="*/ 7455 h 10073"/>
                    <a:gd name="connsiteX21" fmla="*/ 10000 w 10000"/>
                    <a:gd name="connsiteY21" fmla="*/ 3639 h 10073"/>
                    <a:gd name="connsiteX0" fmla="*/ 0 w 10000"/>
                    <a:gd name="connsiteY0" fmla="*/ 0 h 9890"/>
                    <a:gd name="connsiteX1" fmla="*/ 620 w 10000"/>
                    <a:gd name="connsiteY1" fmla="*/ 1015 h 9890"/>
                    <a:gd name="connsiteX2" fmla="*/ 978 w 10000"/>
                    <a:gd name="connsiteY2" fmla="*/ 5647 h 9890"/>
                    <a:gd name="connsiteX3" fmla="*/ 1239 w 10000"/>
                    <a:gd name="connsiteY3" fmla="*/ 7676 h 9890"/>
                    <a:gd name="connsiteX4" fmla="*/ 2565 w 10000"/>
                    <a:gd name="connsiteY4" fmla="*/ 9882 h 9890"/>
                    <a:gd name="connsiteX5" fmla="*/ 3630 w 10000"/>
                    <a:gd name="connsiteY5" fmla="*/ 8272 h 9890"/>
                    <a:gd name="connsiteX6" fmla="*/ 4076 w 10000"/>
                    <a:gd name="connsiteY6" fmla="*/ 4434 h 9890"/>
                    <a:gd name="connsiteX7" fmla="*/ 4608 w 10000"/>
                    <a:gd name="connsiteY7" fmla="*/ 8867 h 9890"/>
                    <a:gd name="connsiteX8" fmla="*/ 4869 w 10000"/>
                    <a:gd name="connsiteY8" fmla="*/ 6661 h 9890"/>
                    <a:gd name="connsiteX9" fmla="*/ 5315 w 10000"/>
                    <a:gd name="connsiteY9" fmla="*/ 8470 h 9890"/>
                    <a:gd name="connsiteX10" fmla="*/ 5663 w 10000"/>
                    <a:gd name="connsiteY10" fmla="*/ 3022 h 9890"/>
                    <a:gd name="connsiteX11" fmla="*/ 6108 w 10000"/>
                    <a:gd name="connsiteY11" fmla="*/ 8470 h 9890"/>
                    <a:gd name="connsiteX12" fmla="*/ 6641 w 10000"/>
                    <a:gd name="connsiteY12" fmla="*/ 4235 h 9890"/>
                    <a:gd name="connsiteX13" fmla="*/ 7173 w 10000"/>
                    <a:gd name="connsiteY13" fmla="*/ 7874 h 9890"/>
                    <a:gd name="connsiteX14" fmla="*/ 7706 w 10000"/>
                    <a:gd name="connsiteY14" fmla="*/ 2824 h 9890"/>
                    <a:gd name="connsiteX15" fmla="*/ 8054 w 10000"/>
                    <a:gd name="connsiteY15" fmla="*/ 5448 h 9890"/>
                    <a:gd name="connsiteX16" fmla="*/ 8412 w 10000"/>
                    <a:gd name="connsiteY16" fmla="*/ 4434 h 9890"/>
                    <a:gd name="connsiteX17" fmla="*/ 8945 w 10000"/>
                    <a:gd name="connsiteY17" fmla="*/ 8470 h 9890"/>
                    <a:gd name="connsiteX18" fmla="*/ 9380 w 10000"/>
                    <a:gd name="connsiteY18" fmla="*/ 5249 h 9890"/>
                    <a:gd name="connsiteX19" fmla="*/ 9739 w 10000"/>
                    <a:gd name="connsiteY19" fmla="*/ 7455 h 9890"/>
                    <a:gd name="connsiteX20" fmla="*/ 10000 w 10000"/>
                    <a:gd name="connsiteY20" fmla="*/ 3639 h 9890"/>
                    <a:gd name="connsiteX0" fmla="*/ 0 w 10000"/>
                    <a:gd name="connsiteY0" fmla="*/ 0 h 10089"/>
                    <a:gd name="connsiteX1" fmla="*/ 620 w 10000"/>
                    <a:gd name="connsiteY1" fmla="*/ 1026 h 10089"/>
                    <a:gd name="connsiteX2" fmla="*/ 978 w 10000"/>
                    <a:gd name="connsiteY2" fmla="*/ 5710 h 10089"/>
                    <a:gd name="connsiteX3" fmla="*/ 2565 w 10000"/>
                    <a:gd name="connsiteY3" fmla="*/ 9992 h 10089"/>
                    <a:gd name="connsiteX4" fmla="*/ 3630 w 10000"/>
                    <a:gd name="connsiteY4" fmla="*/ 8364 h 10089"/>
                    <a:gd name="connsiteX5" fmla="*/ 4076 w 10000"/>
                    <a:gd name="connsiteY5" fmla="*/ 4483 h 10089"/>
                    <a:gd name="connsiteX6" fmla="*/ 4608 w 10000"/>
                    <a:gd name="connsiteY6" fmla="*/ 8966 h 10089"/>
                    <a:gd name="connsiteX7" fmla="*/ 4869 w 10000"/>
                    <a:gd name="connsiteY7" fmla="*/ 6735 h 10089"/>
                    <a:gd name="connsiteX8" fmla="*/ 5315 w 10000"/>
                    <a:gd name="connsiteY8" fmla="*/ 8564 h 10089"/>
                    <a:gd name="connsiteX9" fmla="*/ 5663 w 10000"/>
                    <a:gd name="connsiteY9" fmla="*/ 3056 h 10089"/>
                    <a:gd name="connsiteX10" fmla="*/ 6108 w 10000"/>
                    <a:gd name="connsiteY10" fmla="*/ 8564 h 10089"/>
                    <a:gd name="connsiteX11" fmla="*/ 6641 w 10000"/>
                    <a:gd name="connsiteY11" fmla="*/ 4282 h 10089"/>
                    <a:gd name="connsiteX12" fmla="*/ 7173 w 10000"/>
                    <a:gd name="connsiteY12" fmla="*/ 7962 h 10089"/>
                    <a:gd name="connsiteX13" fmla="*/ 7706 w 10000"/>
                    <a:gd name="connsiteY13" fmla="*/ 2855 h 10089"/>
                    <a:gd name="connsiteX14" fmla="*/ 8054 w 10000"/>
                    <a:gd name="connsiteY14" fmla="*/ 5509 h 10089"/>
                    <a:gd name="connsiteX15" fmla="*/ 8412 w 10000"/>
                    <a:gd name="connsiteY15" fmla="*/ 4483 h 10089"/>
                    <a:gd name="connsiteX16" fmla="*/ 8945 w 10000"/>
                    <a:gd name="connsiteY16" fmla="*/ 8564 h 10089"/>
                    <a:gd name="connsiteX17" fmla="*/ 9380 w 10000"/>
                    <a:gd name="connsiteY17" fmla="*/ 5307 h 10089"/>
                    <a:gd name="connsiteX18" fmla="*/ 9739 w 10000"/>
                    <a:gd name="connsiteY18" fmla="*/ 7538 h 10089"/>
                    <a:gd name="connsiteX19" fmla="*/ 10000 w 10000"/>
                    <a:gd name="connsiteY19" fmla="*/ 3679 h 10089"/>
                    <a:gd name="connsiteX0" fmla="*/ 0 w 10000"/>
                    <a:gd name="connsiteY0" fmla="*/ 0 h 10385"/>
                    <a:gd name="connsiteX1" fmla="*/ 620 w 10000"/>
                    <a:gd name="connsiteY1" fmla="*/ 1026 h 10385"/>
                    <a:gd name="connsiteX2" fmla="*/ 2565 w 10000"/>
                    <a:gd name="connsiteY2" fmla="*/ 9992 h 10385"/>
                    <a:gd name="connsiteX3" fmla="*/ 3630 w 10000"/>
                    <a:gd name="connsiteY3" fmla="*/ 8364 h 10385"/>
                    <a:gd name="connsiteX4" fmla="*/ 4076 w 10000"/>
                    <a:gd name="connsiteY4" fmla="*/ 4483 h 10385"/>
                    <a:gd name="connsiteX5" fmla="*/ 4608 w 10000"/>
                    <a:gd name="connsiteY5" fmla="*/ 8966 h 10385"/>
                    <a:gd name="connsiteX6" fmla="*/ 4869 w 10000"/>
                    <a:gd name="connsiteY6" fmla="*/ 6735 h 10385"/>
                    <a:gd name="connsiteX7" fmla="*/ 5315 w 10000"/>
                    <a:gd name="connsiteY7" fmla="*/ 8564 h 10385"/>
                    <a:gd name="connsiteX8" fmla="*/ 5663 w 10000"/>
                    <a:gd name="connsiteY8" fmla="*/ 3056 h 10385"/>
                    <a:gd name="connsiteX9" fmla="*/ 6108 w 10000"/>
                    <a:gd name="connsiteY9" fmla="*/ 8564 h 10385"/>
                    <a:gd name="connsiteX10" fmla="*/ 6641 w 10000"/>
                    <a:gd name="connsiteY10" fmla="*/ 4282 h 10385"/>
                    <a:gd name="connsiteX11" fmla="*/ 7173 w 10000"/>
                    <a:gd name="connsiteY11" fmla="*/ 7962 h 10385"/>
                    <a:gd name="connsiteX12" fmla="*/ 7706 w 10000"/>
                    <a:gd name="connsiteY12" fmla="*/ 2855 h 10385"/>
                    <a:gd name="connsiteX13" fmla="*/ 8054 w 10000"/>
                    <a:gd name="connsiteY13" fmla="*/ 5509 h 10385"/>
                    <a:gd name="connsiteX14" fmla="*/ 8412 w 10000"/>
                    <a:gd name="connsiteY14" fmla="*/ 4483 h 10385"/>
                    <a:gd name="connsiteX15" fmla="*/ 8945 w 10000"/>
                    <a:gd name="connsiteY15" fmla="*/ 8564 h 10385"/>
                    <a:gd name="connsiteX16" fmla="*/ 9380 w 10000"/>
                    <a:gd name="connsiteY16" fmla="*/ 5307 h 10385"/>
                    <a:gd name="connsiteX17" fmla="*/ 9739 w 10000"/>
                    <a:gd name="connsiteY17" fmla="*/ 7538 h 10385"/>
                    <a:gd name="connsiteX18" fmla="*/ 10000 w 10000"/>
                    <a:gd name="connsiteY18" fmla="*/ 3679 h 10385"/>
                    <a:gd name="connsiteX0" fmla="*/ 0 w 10000"/>
                    <a:gd name="connsiteY0" fmla="*/ 0 h 10456"/>
                    <a:gd name="connsiteX1" fmla="*/ 2565 w 10000"/>
                    <a:gd name="connsiteY1" fmla="*/ 9992 h 10456"/>
                    <a:gd name="connsiteX2" fmla="*/ 3630 w 10000"/>
                    <a:gd name="connsiteY2" fmla="*/ 8364 h 10456"/>
                    <a:gd name="connsiteX3" fmla="*/ 4076 w 10000"/>
                    <a:gd name="connsiteY3" fmla="*/ 4483 h 10456"/>
                    <a:gd name="connsiteX4" fmla="*/ 4608 w 10000"/>
                    <a:gd name="connsiteY4" fmla="*/ 8966 h 10456"/>
                    <a:gd name="connsiteX5" fmla="*/ 4869 w 10000"/>
                    <a:gd name="connsiteY5" fmla="*/ 6735 h 10456"/>
                    <a:gd name="connsiteX6" fmla="*/ 5315 w 10000"/>
                    <a:gd name="connsiteY6" fmla="*/ 8564 h 10456"/>
                    <a:gd name="connsiteX7" fmla="*/ 5663 w 10000"/>
                    <a:gd name="connsiteY7" fmla="*/ 3056 h 10456"/>
                    <a:gd name="connsiteX8" fmla="*/ 6108 w 10000"/>
                    <a:gd name="connsiteY8" fmla="*/ 8564 h 10456"/>
                    <a:gd name="connsiteX9" fmla="*/ 6641 w 10000"/>
                    <a:gd name="connsiteY9" fmla="*/ 4282 h 10456"/>
                    <a:gd name="connsiteX10" fmla="*/ 7173 w 10000"/>
                    <a:gd name="connsiteY10" fmla="*/ 7962 h 10456"/>
                    <a:gd name="connsiteX11" fmla="*/ 7706 w 10000"/>
                    <a:gd name="connsiteY11" fmla="*/ 2855 h 10456"/>
                    <a:gd name="connsiteX12" fmla="*/ 8054 w 10000"/>
                    <a:gd name="connsiteY12" fmla="*/ 5509 h 10456"/>
                    <a:gd name="connsiteX13" fmla="*/ 8412 w 10000"/>
                    <a:gd name="connsiteY13" fmla="*/ 4483 h 10456"/>
                    <a:gd name="connsiteX14" fmla="*/ 8945 w 10000"/>
                    <a:gd name="connsiteY14" fmla="*/ 8564 h 10456"/>
                    <a:gd name="connsiteX15" fmla="*/ 9380 w 10000"/>
                    <a:gd name="connsiteY15" fmla="*/ 5307 h 10456"/>
                    <a:gd name="connsiteX16" fmla="*/ 9739 w 10000"/>
                    <a:gd name="connsiteY16" fmla="*/ 7538 h 10456"/>
                    <a:gd name="connsiteX17" fmla="*/ 10000 w 10000"/>
                    <a:gd name="connsiteY17" fmla="*/ 3679 h 10456"/>
                    <a:gd name="connsiteX0" fmla="*/ 0 w 7435"/>
                    <a:gd name="connsiteY0" fmla="*/ 7177 h 7641"/>
                    <a:gd name="connsiteX1" fmla="*/ 1065 w 7435"/>
                    <a:gd name="connsiteY1" fmla="*/ 5549 h 7641"/>
                    <a:gd name="connsiteX2" fmla="*/ 1511 w 7435"/>
                    <a:gd name="connsiteY2" fmla="*/ 1668 h 7641"/>
                    <a:gd name="connsiteX3" fmla="*/ 2043 w 7435"/>
                    <a:gd name="connsiteY3" fmla="*/ 6151 h 7641"/>
                    <a:gd name="connsiteX4" fmla="*/ 2304 w 7435"/>
                    <a:gd name="connsiteY4" fmla="*/ 3920 h 7641"/>
                    <a:gd name="connsiteX5" fmla="*/ 2750 w 7435"/>
                    <a:gd name="connsiteY5" fmla="*/ 5749 h 7641"/>
                    <a:gd name="connsiteX6" fmla="*/ 3098 w 7435"/>
                    <a:gd name="connsiteY6" fmla="*/ 241 h 7641"/>
                    <a:gd name="connsiteX7" fmla="*/ 3543 w 7435"/>
                    <a:gd name="connsiteY7" fmla="*/ 5749 h 7641"/>
                    <a:gd name="connsiteX8" fmla="*/ 4076 w 7435"/>
                    <a:gd name="connsiteY8" fmla="*/ 1467 h 7641"/>
                    <a:gd name="connsiteX9" fmla="*/ 4608 w 7435"/>
                    <a:gd name="connsiteY9" fmla="*/ 5147 h 7641"/>
                    <a:gd name="connsiteX10" fmla="*/ 5141 w 7435"/>
                    <a:gd name="connsiteY10" fmla="*/ 40 h 7641"/>
                    <a:gd name="connsiteX11" fmla="*/ 5489 w 7435"/>
                    <a:gd name="connsiteY11" fmla="*/ 2694 h 7641"/>
                    <a:gd name="connsiteX12" fmla="*/ 5847 w 7435"/>
                    <a:gd name="connsiteY12" fmla="*/ 1668 h 7641"/>
                    <a:gd name="connsiteX13" fmla="*/ 6380 w 7435"/>
                    <a:gd name="connsiteY13" fmla="*/ 5749 h 7641"/>
                    <a:gd name="connsiteX14" fmla="*/ 6815 w 7435"/>
                    <a:gd name="connsiteY14" fmla="*/ 2492 h 7641"/>
                    <a:gd name="connsiteX15" fmla="*/ 7174 w 7435"/>
                    <a:gd name="connsiteY15" fmla="*/ 4723 h 7641"/>
                    <a:gd name="connsiteX16" fmla="*/ 7435 w 7435"/>
                    <a:gd name="connsiteY16" fmla="*/ 864 h 7641"/>
                    <a:gd name="connsiteX0" fmla="*/ 0 w 8568"/>
                    <a:gd name="connsiteY0" fmla="*/ 7262 h 8100"/>
                    <a:gd name="connsiteX1" fmla="*/ 600 w 8568"/>
                    <a:gd name="connsiteY1" fmla="*/ 2183 h 8100"/>
                    <a:gd name="connsiteX2" fmla="*/ 1316 w 8568"/>
                    <a:gd name="connsiteY2" fmla="*/ 8050 h 8100"/>
                    <a:gd name="connsiteX3" fmla="*/ 1667 w 8568"/>
                    <a:gd name="connsiteY3" fmla="*/ 5130 h 8100"/>
                    <a:gd name="connsiteX4" fmla="*/ 2267 w 8568"/>
                    <a:gd name="connsiteY4" fmla="*/ 7524 h 8100"/>
                    <a:gd name="connsiteX5" fmla="*/ 2735 w 8568"/>
                    <a:gd name="connsiteY5" fmla="*/ 315 h 8100"/>
                    <a:gd name="connsiteX6" fmla="*/ 3333 w 8568"/>
                    <a:gd name="connsiteY6" fmla="*/ 7524 h 8100"/>
                    <a:gd name="connsiteX7" fmla="*/ 4050 w 8568"/>
                    <a:gd name="connsiteY7" fmla="*/ 1920 h 8100"/>
                    <a:gd name="connsiteX8" fmla="*/ 4766 w 8568"/>
                    <a:gd name="connsiteY8" fmla="*/ 6736 h 8100"/>
                    <a:gd name="connsiteX9" fmla="*/ 5483 w 8568"/>
                    <a:gd name="connsiteY9" fmla="*/ 52 h 8100"/>
                    <a:gd name="connsiteX10" fmla="*/ 5951 w 8568"/>
                    <a:gd name="connsiteY10" fmla="*/ 3526 h 8100"/>
                    <a:gd name="connsiteX11" fmla="*/ 6432 w 8568"/>
                    <a:gd name="connsiteY11" fmla="*/ 2183 h 8100"/>
                    <a:gd name="connsiteX12" fmla="*/ 7149 w 8568"/>
                    <a:gd name="connsiteY12" fmla="*/ 7524 h 8100"/>
                    <a:gd name="connsiteX13" fmla="*/ 7734 w 8568"/>
                    <a:gd name="connsiteY13" fmla="*/ 3261 h 8100"/>
                    <a:gd name="connsiteX14" fmla="*/ 8217 w 8568"/>
                    <a:gd name="connsiteY14" fmla="*/ 6181 h 8100"/>
                    <a:gd name="connsiteX15" fmla="*/ 8568 w 8568"/>
                    <a:gd name="connsiteY15" fmla="*/ 1131 h 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568" h="8100">
                      <a:moveTo>
                        <a:pt x="0" y="7262"/>
                      </a:moveTo>
                      <a:cubicBezTo>
                        <a:pt x="339" y="6062"/>
                        <a:pt x="378" y="2066"/>
                        <a:pt x="600" y="2183"/>
                      </a:cubicBezTo>
                      <a:cubicBezTo>
                        <a:pt x="821" y="2299"/>
                        <a:pt x="1133" y="7554"/>
                        <a:pt x="1316" y="8050"/>
                      </a:cubicBezTo>
                      <a:cubicBezTo>
                        <a:pt x="1497" y="8546"/>
                        <a:pt x="1511" y="5219"/>
                        <a:pt x="1667" y="5130"/>
                      </a:cubicBezTo>
                      <a:cubicBezTo>
                        <a:pt x="1823" y="5043"/>
                        <a:pt x="2084" y="8313"/>
                        <a:pt x="2267" y="7524"/>
                      </a:cubicBezTo>
                      <a:cubicBezTo>
                        <a:pt x="2448" y="6736"/>
                        <a:pt x="2553" y="315"/>
                        <a:pt x="2735" y="315"/>
                      </a:cubicBezTo>
                      <a:cubicBezTo>
                        <a:pt x="2918" y="315"/>
                        <a:pt x="3113" y="7262"/>
                        <a:pt x="3333" y="7524"/>
                      </a:cubicBezTo>
                      <a:cubicBezTo>
                        <a:pt x="3555" y="7787"/>
                        <a:pt x="3816" y="2036"/>
                        <a:pt x="4050" y="1920"/>
                      </a:cubicBezTo>
                      <a:cubicBezTo>
                        <a:pt x="4284" y="1803"/>
                        <a:pt x="4532" y="7057"/>
                        <a:pt x="4766" y="6736"/>
                      </a:cubicBezTo>
                      <a:cubicBezTo>
                        <a:pt x="5001" y="6415"/>
                        <a:pt x="5288" y="577"/>
                        <a:pt x="5483" y="52"/>
                      </a:cubicBezTo>
                      <a:cubicBezTo>
                        <a:pt x="5678" y="-474"/>
                        <a:pt x="5795" y="3176"/>
                        <a:pt x="5951" y="3526"/>
                      </a:cubicBezTo>
                      <a:cubicBezTo>
                        <a:pt x="6107" y="3876"/>
                        <a:pt x="6237" y="1513"/>
                        <a:pt x="6432" y="2183"/>
                      </a:cubicBezTo>
                      <a:cubicBezTo>
                        <a:pt x="6629" y="2853"/>
                        <a:pt x="6941" y="7349"/>
                        <a:pt x="7149" y="7524"/>
                      </a:cubicBezTo>
                      <a:cubicBezTo>
                        <a:pt x="7358" y="7699"/>
                        <a:pt x="7553" y="3496"/>
                        <a:pt x="7734" y="3261"/>
                      </a:cubicBezTo>
                      <a:cubicBezTo>
                        <a:pt x="7917" y="3028"/>
                        <a:pt x="8073" y="6532"/>
                        <a:pt x="8217" y="6181"/>
                      </a:cubicBezTo>
                      <a:cubicBezTo>
                        <a:pt x="8360" y="5832"/>
                        <a:pt x="8464" y="2066"/>
                        <a:pt x="8568" y="1131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71" name="Rectangle 70"/>
                <p:cNvSpPr/>
                <p:nvPr/>
              </p:nvSpPr>
              <p:spPr bwMode="auto">
                <a:xfrm>
                  <a:off x="6515386" y="2329656"/>
                  <a:ext cx="235965" cy="421372"/>
                </a:xfrm>
                <a:prstGeom prst="rect">
                  <a:avLst/>
                </a:prstGeom>
                <a:solidFill>
                  <a:srgbClr val="CCECFF">
                    <a:alpha val="34902"/>
                  </a:srgbClr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 bwMode="auto">
                <a:xfrm>
                  <a:off x="6834929" y="2334090"/>
                  <a:ext cx="235965" cy="421372"/>
                </a:xfrm>
                <a:prstGeom prst="rect">
                  <a:avLst/>
                </a:prstGeom>
                <a:solidFill>
                  <a:srgbClr val="CCECFF">
                    <a:alpha val="34902"/>
                  </a:srgbClr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7154471" y="2338523"/>
                  <a:ext cx="235965" cy="421372"/>
                </a:xfrm>
                <a:prstGeom prst="rect">
                  <a:avLst/>
                </a:prstGeom>
                <a:solidFill>
                  <a:srgbClr val="CCECFF">
                    <a:alpha val="34902"/>
                  </a:srgbClr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 bwMode="auto">
                <a:xfrm>
                  <a:off x="7857467" y="2342957"/>
                  <a:ext cx="235965" cy="421372"/>
                </a:xfrm>
                <a:prstGeom prst="rect">
                  <a:avLst/>
                </a:prstGeom>
                <a:solidFill>
                  <a:srgbClr val="CCECFF">
                    <a:alpha val="34902"/>
                  </a:srgbClr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 bwMode="auto">
                <a:xfrm>
                  <a:off x="8147513" y="2347391"/>
                  <a:ext cx="235965" cy="421372"/>
                </a:xfrm>
                <a:prstGeom prst="rect">
                  <a:avLst/>
                </a:prstGeom>
                <a:solidFill>
                  <a:srgbClr val="CCECFF">
                    <a:alpha val="34902"/>
                  </a:srgbClr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 bwMode="auto">
                <a:xfrm>
                  <a:off x="5813395" y="2329655"/>
                  <a:ext cx="235965" cy="421372"/>
                </a:xfrm>
                <a:prstGeom prst="rect">
                  <a:avLst/>
                </a:prstGeom>
                <a:solidFill>
                  <a:srgbClr val="CCECFF">
                    <a:alpha val="34902"/>
                  </a:srgbClr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 bwMode="auto">
                <a:xfrm>
                  <a:off x="6249917" y="2334090"/>
                  <a:ext cx="235965" cy="421372"/>
                </a:xfrm>
                <a:prstGeom prst="rect">
                  <a:avLst/>
                </a:prstGeom>
                <a:solidFill>
                  <a:srgbClr val="CCECFF">
                    <a:alpha val="34902"/>
                  </a:srgbClr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 bwMode="auto">
                <a:xfrm>
                  <a:off x="5389604" y="2338523"/>
                  <a:ext cx="235965" cy="421372"/>
                </a:xfrm>
                <a:prstGeom prst="rect">
                  <a:avLst/>
                </a:prstGeom>
                <a:solidFill>
                  <a:srgbClr val="CCECFF">
                    <a:alpha val="34902"/>
                  </a:srgbClr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5" name="Groupe 14"/>
              <p:cNvGrpSpPr/>
              <p:nvPr/>
            </p:nvGrpSpPr>
            <p:grpSpPr>
              <a:xfrm>
                <a:off x="5347902" y="2026224"/>
                <a:ext cx="1445242" cy="307777"/>
                <a:chOff x="5395527" y="1940499"/>
                <a:chExt cx="1445242" cy="307777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5395527" y="1940499"/>
                  <a:ext cx="3449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/>
                    <a:t>r</a:t>
                  </a:r>
                  <a:r>
                    <a:rPr lang="fr-FR" sz="1400" baseline="-25000"/>
                    <a:t>0</a:t>
                  </a:r>
                  <a:endParaRPr lang="fr-FR" sz="14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5778269" y="1940499"/>
                  <a:ext cx="3449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/>
                    <a:t>r</a:t>
                  </a:r>
                  <a:r>
                    <a:rPr lang="fr-FR" sz="1400" baseline="-25000"/>
                    <a:t>0</a:t>
                  </a:r>
                  <a:endParaRPr lang="fr-FR" sz="14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6201500" y="1940499"/>
                  <a:ext cx="3449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/>
                    <a:t>r</a:t>
                  </a:r>
                  <a:r>
                    <a:rPr lang="fr-FR" sz="1400" baseline="-25000"/>
                    <a:t>0</a:t>
                  </a:r>
                  <a:endParaRPr lang="fr-FR" sz="14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6495803" y="1940499"/>
                  <a:ext cx="3449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fr-FR" sz="1400"/>
                    <a:t>r</a:t>
                  </a:r>
                  <a:r>
                    <a:rPr lang="fr-FR" sz="1400" baseline="-25000"/>
                    <a:t>0</a:t>
                  </a:r>
                  <a:endParaRPr lang="fr-FR" sz="1400"/>
                </a:p>
              </p:txBody>
            </p:sp>
          </p:grpSp>
        </p:grpSp>
        <p:pic>
          <p:nvPicPr>
            <p:cNvPr id="8499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1" r="25407"/>
            <a:stretch/>
          </p:blipFill>
          <p:spPr bwMode="auto">
            <a:xfrm>
              <a:off x="4854465" y="2943281"/>
              <a:ext cx="3960927" cy="1156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ZoneTexte 3"/>
          <p:cNvSpPr txBox="1"/>
          <p:nvPr/>
        </p:nvSpPr>
        <p:spPr>
          <a:xfrm>
            <a:off x="266700" y="1457325"/>
            <a:ext cx="7157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caractérisation spatiale </a:t>
            </a:r>
          </a:p>
          <a:p>
            <a:r>
              <a:rPr lang="fr-FR" smtClean="0"/>
              <a:t>(on parle aussi de « longueur de cohérence de la surface d’onde »</a:t>
            </a:r>
            <a:endParaRPr lang="fr-FR"/>
          </a:p>
        </p:txBody>
      </p:sp>
      <p:sp>
        <p:nvSpPr>
          <p:cNvPr id="184" name="ZoneTexte 183"/>
          <p:cNvSpPr txBox="1"/>
          <p:nvPr/>
        </p:nvSpPr>
        <p:spPr>
          <a:xfrm>
            <a:off x="266700" y="3898160"/>
            <a:ext cx="838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caractérisation temporelle </a:t>
            </a:r>
          </a:p>
          <a:p>
            <a:r>
              <a:rPr lang="fr-FR" smtClean="0"/>
              <a:t>(on parle aussi de « temps de cohérence (de mémoire) de la surface d’onde »</a:t>
            </a:r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294698" y="4538145"/>
            <a:ext cx="5161771" cy="2045725"/>
            <a:chOff x="308584" y="4801760"/>
            <a:chExt cx="5161771" cy="2045725"/>
          </a:xfrm>
        </p:grpSpPr>
        <p:grpSp>
          <p:nvGrpSpPr>
            <p:cNvPr id="2" name="Groupe 1"/>
            <p:cNvGrpSpPr/>
            <p:nvPr/>
          </p:nvGrpSpPr>
          <p:grpSpPr>
            <a:xfrm>
              <a:off x="1082596" y="4981575"/>
              <a:ext cx="3708400" cy="470028"/>
              <a:chOff x="1082596" y="4810125"/>
              <a:chExt cx="3708400" cy="470028"/>
            </a:xfrm>
          </p:grpSpPr>
          <p:sp>
            <p:nvSpPr>
              <p:cNvPr id="5" name="Forme libre 4"/>
              <p:cNvSpPr/>
              <p:nvPr/>
            </p:nvSpPr>
            <p:spPr bwMode="auto">
              <a:xfrm>
                <a:off x="1107996" y="4810125"/>
                <a:ext cx="3517900" cy="165228"/>
              </a:xfrm>
              <a:custGeom>
                <a:avLst/>
                <a:gdLst>
                  <a:gd name="connsiteX0" fmla="*/ 0 w 3517900"/>
                  <a:gd name="connsiteY0" fmla="*/ 139700 h 165228"/>
                  <a:gd name="connsiteX1" fmla="*/ 723900 w 3517900"/>
                  <a:gd name="connsiteY1" fmla="*/ 12700 h 165228"/>
                  <a:gd name="connsiteX2" fmla="*/ 1079500 w 3517900"/>
                  <a:gd name="connsiteY2" fmla="*/ 152400 h 165228"/>
                  <a:gd name="connsiteX3" fmla="*/ 1371600 w 3517900"/>
                  <a:gd name="connsiteY3" fmla="*/ 63500 h 165228"/>
                  <a:gd name="connsiteX4" fmla="*/ 1663700 w 3517900"/>
                  <a:gd name="connsiteY4" fmla="*/ 152400 h 165228"/>
                  <a:gd name="connsiteX5" fmla="*/ 2159000 w 3517900"/>
                  <a:gd name="connsiteY5" fmla="*/ 25400 h 165228"/>
                  <a:gd name="connsiteX6" fmla="*/ 2540000 w 3517900"/>
                  <a:gd name="connsiteY6" fmla="*/ 165100 h 165228"/>
                  <a:gd name="connsiteX7" fmla="*/ 2870200 w 3517900"/>
                  <a:gd name="connsiteY7" fmla="*/ 50800 h 165228"/>
                  <a:gd name="connsiteX8" fmla="*/ 3327400 w 3517900"/>
                  <a:gd name="connsiteY8" fmla="*/ 63500 h 165228"/>
                  <a:gd name="connsiteX9" fmla="*/ 3517900 w 3517900"/>
                  <a:gd name="connsiteY9" fmla="*/ 0 h 16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17900" h="165228">
                    <a:moveTo>
                      <a:pt x="0" y="139700"/>
                    </a:moveTo>
                    <a:cubicBezTo>
                      <a:pt x="271991" y="75141"/>
                      <a:pt x="543983" y="10583"/>
                      <a:pt x="723900" y="12700"/>
                    </a:cubicBezTo>
                    <a:cubicBezTo>
                      <a:pt x="903817" y="14817"/>
                      <a:pt x="971550" y="143933"/>
                      <a:pt x="1079500" y="152400"/>
                    </a:cubicBezTo>
                    <a:cubicBezTo>
                      <a:pt x="1187450" y="160867"/>
                      <a:pt x="1274233" y="63500"/>
                      <a:pt x="1371600" y="63500"/>
                    </a:cubicBezTo>
                    <a:cubicBezTo>
                      <a:pt x="1468967" y="63500"/>
                      <a:pt x="1532467" y="158750"/>
                      <a:pt x="1663700" y="152400"/>
                    </a:cubicBezTo>
                    <a:cubicBezTo>
                      <a:pt x="1794933" y="146050"/>
                      <a:pt x="2012950" y="23283"/>
                      <a:pt x="2159000" y="25400"/>
                    </a:cubicBezTo>
                    <a:cubicBezTo>
                      <a:pt x="2305050" y="27517"/>
                      <a:pt x="2421467" y="160867"/>
                      <a:pt x="2540000" y="165100"/>
                    </a:cubicBezTo>
                    <a:cubicBezTo>
                      <a:pt x="2658533" y="169333"/>
                      <a:pt x="2738967" y="67733"/>
                      <a:pt x="2870200" y="50800"/>
                    </a:cubicBezTo>
                    <a:cubicBezTo>
                      <a:pt x="3001433" y="33867"/>
                      <a:pt x="3219450" y="71967"/>
                      <a:pt x="3327400" y="63500"/>
                    </a:cubicBezTo>
                    <a:cubicBezTo>
                      <a:pt x="3435350" y="55033"/>
                      <a:pt x="3476625" y="27516"/>
                      <a:pt x="35179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5" name="Forme libre 184"/>
              <p:cNvSpPr/>
              <p:nvPr/>
            </p:nvSpPr>
            <p:spPr bwMode="auto">
              <a:xfrm>
                <a:off x="1273096" y="4962525"/>
                <a:ext cx="3517900" cy="165228"/>
              </a:xfrm>
              <a:custGeom>
                <a:avLst/>
                <a:gdLst>
                  <a:gd name="connsiteX0" fmla="*/ 0 w 3517900"/>
                  <a:gd name="connsiteY0" fmla="*/ 139700 h 165228"/>
                  <a:gd name="connsiteX1" fmla="*/ 723900 w 3517900"/>
                  <a:gd name="connsiteY1" fmla="*/ 12700 h 165228"/>
                  <a:gd name="connsiteX2" fmla="*/ 1079500 w 3517900"/>
                  <a:gd name="connsiteY2" fmla="*/ 152400 h 165228"/>
                  <a:gd name="connsiteX3" fmla="*/ 1371600 w 3517900"/>
                  <a:gd name="connsiteY3" fmla="*/ 63500 h 165228"/>
                  <a:gd name="connsiteX4" fmla="*/ 1663700 w 3517900"/>
                  <a:gd name="connsiteY4" fmla="*/ 152400 h 165228"/>
                  <a:gd name="connsiteX5" fmla="*/ 2159000 w 3517900"/>
                  <a:gd name="connsiteY5" fmla="*/ 25400 h 165228"/>
                  <a:gd name="connsiteX6" fmla="*/ 2540000 w 3517900"/>
                  <a:gd name="connsiteY6" fmla="*/ 165100 h 165228"/>
                  <a:gd name="connsiteX7" fmla="*/ 2870200 w 3517900"/>
                  <a:gd name="connsiteY7" fmla="*/ 50800 h 165228"/>
                  <a:gd name="connsiteX8" fmla="*/ 3327400 w 3517900"/>
                  <a:gd name="connsiteY8" fmla="*/ 63500 h 165228"/>
                  <a:gd name="connsiteX9" fmla="*/ 3517900 w 3517900"/>
                  <a:gd name="connsiteY9" fmla="*/ 0 h 16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17900" h="165228">
                    <a:moveTo>
                      <a:pt x="0" y="139700"/>
                    </a:moveTo>
                    <a:cubicBezTo>
                      <a:pt x="271991" y="75141"/>
                      <a:pt x="543983" y="10583"/>
                      <a:pt x="723900" y="12700"/>
                    </a:cubicBezTo>
                    <a:cubicBezTo>
                      <a:pt x="903817" y="14817"/>
                      <a:pt x="971550" y="143933"/>
                      <a:pt x="1079500" y="152400"/>
                    </a:cubicBezTo>
                    <a:cubicBezTo>
                      <a:pt x="1187450" y="160867"/>
                      <a:pt x="1274233" y="63500"/>
                      <a:pt x="1371600" y="63500"/>
                    </a:cubicBezTo>
                    <a:cubicBezTo>
                      <a:pt x="1468967" y="63500"/>
                      <a:pt x="1532467" y="158750"/>
                      <a:pt x="1663700" y="152400"/>
                    </a:cubicBezTo>
                    <a:cubicBezTo>
                      <a:pt x="1794933" y="146050"/>
                      <a:pt x="2012950" y="23283"/>
                      <a:pt x="2159000" y="25400"/>
                    </a:cubicBezTo>
                    <a:cubicBezTo>
                      <a:pt x="2305050" y="27517"/>
                      <a:pt x="2421467" y="160867"/>
                      <a:pt x="2540000" y="165100"/>
                    </a:cubicBezTo>
                    <a:cubicBezTo>
                      <a:pt x="2658533" y="169333"/>
                      <a:pt x="2738967" y="67733"/>
                      <a:pt x="2870200" y="50800"/>
                    </a:cubicBezTo>
                    <a:cubicBezTo>
                      <a:pt x="3001433" y="33867"/>
                      <a:pt x="3219450" y="71967"/>
                      <a:pt x="3327400" y="63500"/>
                    </a:cubicBezTo>
                    <a:cubicBezTo>
                      <a:pt x="3435350" y="55033"/>
                      <a:pt x="3476625" y="27516"/>
                      <a:pt x="35179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6" name="Forme libre 185"/>
              <p:cNvSpPr/>
              <p:nvPr/>
            </p:nvSpPr>
            <p:spPr bwMode="auto">
              <a:xfrm>
                <a:off x="1082596" y="5114925"/>
                <a:ext cx="3517900" cy="165228"/>
              </a:xfrm>
              <a:custGeom>
                <a:avLst/>
                <a:gdLst>
                  <a:gd name="connsiteX0" fmla="*/ 0 w 3517900"/>
                  <a:gd name="connsiteY0" fmla="*/ 139700 h 165228"/>
                  <a:gd name="connsiteX1" fmla="*/ 723900 w 3517900"/>
                  <a:gd name="connsiteY1" fmla="*/ 12700 h 165228"/>
                  <a:gd name="connsiteX2" fmla="*/ 1079500 w 3517900"/>
                  <a:gd name="connsiteY2" fmla="*/ 152400 h 165228"/>
                  <a:gd name="connsiteX3" fmla="*/ 1371600 w 3517900"/>
                  <a:gd name="connsiteY3" fmla="*/ 63500 h 165228"/>
                  <a:gd name="connsiteX4" fmla="*/ 1663700 w 3517900"/>
                  <a:gd name="connsiteY4" fmla="*/ 152400 h 165228"/>
                  <a:gd name="connsiteX5" fmla="*/ 2159000 w 3517900"/>
                  <a:gd name="connsiteY5" fmla="*/ 25400 h 165228"/>
                  <a:gd name="connsiteX6" fmla="*/ 2540000 w 3517900"/>
                  <a:gd name="connsiteY6" fmla="*/ 165100 h 165228"/>
                  <a:gd name="connsiteX7" fmla="*/ 2870200 w 3517900"/>
                  <a:gd name="connsiteY7" fmla="*/ 50800 h 165228"/>
                  <a:gd name="connsiteX8" fmla="*/ 3327400 w 3517900"/>
                  <a:gd name="connsiteY8" fmla="*/ 63500 h 165228"/>
                  <a:gd name="connsiteX9" fmla="*/ 3517900 w 3517900"/>
                  <a:gd name="connsiteY9" fmla="*/ 0 h 16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17900" h="165228">
                    <a:moveTo>
                      <a:pt x="0" y="139700"/>
                    </a:moveTo>
                    <a:cubicBezTo>
                      <a:pt x="271991" y="75141"/>
                      <a:pt x="543983" y="10583"/>
                      <a:pt x="723900" y="12700"/>
                    </a:cubicBezTo>
                    <a:cubicBezTo>
                      <a:pt x="903817" y="14817"/>
                      <a:pt x="971550" y="143933"/>
                      <a:pt x="1079500" y="152400"/>
                    </a:cubicBezTo>
                    <a:cubicBezTo>
                      <a:pt x="1187450" y="160867"/>
                      <a:pt x="1274233" y="63500"/>
                      <a:pt x="1371600" y="63500"/>
                    </a:cubicBezTo>
                    <a:cubicBezTo>
                      <a:pt x="1468967" y="63500"/>
                      <a:pt x="1532467" y="158750"/>
                      <a:pt x="1663700" y="152400"/>
                    </a:cubicBezTo>
                    <a:cubicBezTo>
                      <a:pt x="1794933" y="146050"/>
                      <a:pt x="2012950" y="23283"/>
                      <a:pt x="2159000" y="25400"/>
                    </a:cubicBezTo>
                    <a:cubicBezTo>
                      <a:pt x="2305050" y="27517"/>
                      <a:pt x="2421467" y="160867"/>
                      <a:pt x="2540000" y="165100"/>
                    </a:cubicBezTo>
                    <a:cubicBezTo>
                      <a:pt x="2658533" y="169333"/>
                      <a:pt x="2738967" y="67733"/>
                      <a:pt x="2870200" y="50800"/>
                    </a:cubicBezTo>
                    <a:cubicBezTo>
                      <a:pt x="3001433" y="33867"/>
                      <a:pt x="3219450" y="71967"/>
                      <a:pt x="3327400" y="63500"/>
                    </a:cubicBezTo>
                    <a:cubicBezTo>
                      <a:pt x="3435350" y="55033"/>
                      <a:pt x="3476625" y="27516"/>
                      <a:pt x="35179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3" name="Groupe 2"/>
            <p:cNvGrpSpPr/>
            <p:nvPr/>
          </p:nvGrpSpPr>
          <p:grpSpPr>
            <a:xfrm>
              <a:off x="1117600" y="5504271"/>
              <a:ext cx="3746500" cy="521984"/>
              <a:chOff x="1117600" y="5504271"/>
              <a:chExt cx="3746500" cy="521984"/>
            </a:xfrm>
          </p:grpSpPr>
          <p:sp>
            <p:nvSpPr>
              <p:cNvPr id="6" name="Forme libre 5"/>
              <p:cNvSpPr/>
              <p:nvPr/>
            </p:nvSpPr>
            <p:spPr bwMode="auto">
              <a:xfrm>
                <a:off x="1282700" y="5504271"/>
                <a:ext cx="3581400" cy="217184"/>
              </a:xfrm>
              <a:custGeom>
                <a:avLst/>
                <a:gdLst>
                  <a:gd name="connsiteX0" fmla="*/ 0 w 3581400"/>
                  <a:gd name="connsiteY0" fmla="*/ 115479 h 217184"/>
                  <a:gd name="connsiteX1" fmla="*/ 342900 w 3581400"/>
                  <a:gd name="connsiteY1" fmla="*/ 1179 h 217184"/>
                  <a:gd name="connsiteX2" fmla="*/ 673100 w 3581400"/>
                  <a:gd name="connsiteY2" fmla="*/ 178979 h 217184"/>
                  <a:gd name="connsiteX3" fmla="*/ 1257300 w 3581400"/>
                  <a:gd name="connsiteY3" fmla="*/ 26579 h 217184"/>
                  <a:gd name="connsiteX4" fmla="*/ 1765300 w 3581400"/>
                  <a:gd name="connsiteY4" fmla="*/ 64679 h 217184"/>
                  <a:gd name="connsiteX5" fmla="*/ 2070100 w 3581400"/>
                  <a:gd name="connsiteY5" fmla="*/ 217079 h 217184"/>
                  <a:gd name="connsiteX6" fmla="*/ 2362200 w 3581400"/>
                  <a:gd name="connsiteY6" fmla="*/ 39279 h 217184"/>
                  <a:gd name="connsiteX7" fmla="*/ 2603500 w 3581400"/>
                  <a:gd name="connsiteY7" fmla="*/ 90079 h 217184"/>
                  <a:gd name="connsiteX8" fmla="*/ 2717800 w 3581400"/>
                  <a:gd name="connsiteY8" fmla="*/ 128179 h 217184"/>
                  <a:gd name="connsiteX9" fmla="*/ 3060700 w 3581400"/>
                  <a:gd name="connsiteY9" fmla="*/ 26579 h 217184"/>
                  <a:gd name="connsiteX10" fmla="*/ 3581400 w 3581400"/>
                  <a:gd name="connsiteY10" fmla="*/ 153579 h 21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81400" h="217184">
                    <a:moveTo>
                      <a:pt x="0" y="115479"/>
                    </a:moveTo>
                    <a:cubicBezTo>
                      <a:pt x="115358" y="53037"/>
                      <a:pt x="230717" y="-9404"/>
                      <a:pt x="342900" y="1179"/>
                    </a:cubicBezTo>
                    <a:cubicBezTo>
                      <a:pt x="455083" y="11762"/>
                      <a:pt x="520700" y="174746"/>
                      <a:pt x="673100" y="178979"/>
                    </a:cubicBezTo>
                    <a:cubicBezTo>
                      <a:pt x="825500" y="183212"/>
                      <a:pt x="1075267" y="45629"/>
                      <a:pt x="1257300" y="26579"/>
                    </a:cubicBezTo>
                    <a:cubicBezTo>
                      <a:pt x="1439333" y="7529"/>
                      <a:pt x="1629833" y="32929"/>
                      <a:pt x="1765300" y="64679"/>
                    </a:cubicBezTo>
                    <a:cubicBezTo>
                      <a:pt x="1900767" y="96429"/>
                      <a:pt x="1970617" y="221312"/>
                      <a:pt x="2070100" y="217079"/>
                    </a:cubicBezTo>
                    <a:cubicBezTo>
                      <a:pt x="2169583" y="212846"/>
                      <a:pt x="2273300" y="60446"/>
                      <a:pt x="2362200" y="39279"/>
                    </a:cubicBezTo>
                    <a:cubicBezTo>
                      <a:pt x="2451100" y="18112"/>
                      <a:pt x="2544233" y="75262"/>
                      <a:pt x="2603500" y="90079"/>
                    </a:cubicBezTo>
                    <a:cubicBezTo>
                      <a:pt x="2662767" y="104896"/>
                      <a:pt x="2641600" y="138762"/>
                      <a:pt x="2717800" y="128179"/>
                    </a:cubicBezTo>
                    <a:cubicBezTo>
                      <a:pt x="2794000" y="117596"/>
                      <a:pt x="2916767" y="22346"/>
                      <a:pt x="3060700" y="26579"/>
                    </a:cubicBezTo>
                    <a:cubicBezTo>
                      <a:pt x="3204633" y="30812"/>
                      <a:pt x="3393016" y="92195"/>
                      <a:pt x="3581400" y="15357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7" name="Forme libre 186"/>
              <p:cNvSpPr/>
              <p:nvPr/>
            </p:nvSpPr>
            <p:spPr bwMode="auto">
              <a:xfrm>
                <a:off x="1117600" y="5656671"/>
                <a:ext cx="3581400" cy="217184"/>
              </a:xfrm>
              <a:custGeom>
                <a:avLst/>
                <a:gdLst>
                  <a:gd name="connsiteX0" fmla="*/ 0 w 3581400"/>
                  <a:gd name="connsiteY0" fmla="*/ 115479 h 217184"/>
                  <a:gd name="connsiteX1" fmla="*/ 342900 w 3581400"/>
                  <a:gd name="connsiteY1" fmla="*/ 1179 h 217184"/>
                  <a:gd name="connsiteX2" fmla="*/ 673100 w 3581400"/>
                  <a:gd name="connsiteY2" fmla="*/ 178979 h 217184"/>
                  <a:gd name="connsiteX3" fmla="*/ 1257300 w 3581400"/>
                  <a:gd name="connsiteY3" fmla="*/ 26579 h 217184"/>
                  <a:gd name="connsiteX4" fmla="*/ 1765300 w 3581400"/>
                  <a:gd name="connsiteY4" fmla="*/ 64679 h 217184"/>
                  <a:gd name="connsiteX5" fmla="*/ 2070100 w 3581400"/>
                  <a:gd name="connsiteY5" fmla="*/ 217079 h 217184"/>
                  <a:gd name="connsiteX6" fmla="*/ 2362200 w 3581400"/>
                  <a:gd name="connsiteY6" fmla="*/ 39279 h 217184"/>
                  <a:gd name="connsiteX7" fmla="*/ 2603500 w 3581400"/>
                  <a:gd name="connsiteY7" fmla="*/ 90079 h 217184"/>
                  <a:gd name="connsiteX8" fmla="*/ 2717800 w 3581400"/>
                  <a:gd name="connsiteY8" fmla="*/ 128179 h 217184"/>
                  <a:gd name="connsiteX9" fmla="*/ 3060700 w 3581400"/>
                  <a:gd name="connsiteY9" fmla="*/ 26579 h 217184"/>
                  <a:gd name="connsiteX10" fmla="*/ 3581400 w 3581400"/>
                  <a:gd name="connsiteY10" fmla="*/ 153579 h 21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81400" h="217184">
                    <a:moveTo>
                      <a:pt x="0" y="115479"/>
                    </a:moveTo>
                    <a:cubicBezTo>
                      <a:pt x="115358" y="53037"/>
                      <a:pt x="230717" y="-9404"/>
                      <a:pt x="342900" y="1179"/>
                    </a:cubicBezTo>
                    <a:cubicBezTo>
                      <a:pt x="455083" y="11762"/>
                      <a:pt x="520700" y="174746"/>
                      <a:pt x="673100" y="178979"/>
                    </a:cubicBezTo>
                    <a:cubicBezTo>
                      <a:pt x="825500" y="183212"/>
                      <a:pt x="1075267" y="45629"/>
                      <a:pt x="1257300" y="26579"/>
                    </a:cubicBezTo>
                    <a:cubicBezTo>
                      <a:pt x="1439333" y="7529"/>
                      <a:pt x="1629833" y="32929"/>
                      <a:pt x="1765300" y="64679"/>
                    </a:cubicBezTo>
                    <a:cubicBezTo>
                      <a:pt x="1900767" y="96429"/>
                      <a:pt x="1970617" y="221312"/>
                      <a:pt x="2070100" y="217079"/>
                    </a:cubicBezTo>
                    <a:cubicBezTo>
                      <a:pt x="2169583" y="212846"/>
                      <a:pt x="2273300" y="60446"/>
                      <a:pt x="2362200" y="39279"/>
                    </a:cubicBezTo>
                    <a:cubicBezTo>
                      <a:pt x="2451100" y="18112"/>
                      <a:pt x="2544233" y="75262"/>
                      <a:pt x="2603500" y="90079"/>
                    </a:cubicBezTo>
                    <a:cubicBezTo>
                      <a:pt x="2662767" y="104896"/>
                      <a:pt x="2641600" y="138762"/>
                      <a:pt x="2717800" y="128179"/>
                    </a:cubicBezTo>
                    <a:cubicBezTo>
                      <a:pt x="2794000" y="117596"/>
                      <a:pt x="2916767" y="22346"/>
                      <a:pt x="3060700" y="26579"/>
                    </a:cubicBezTo>
                    <a:cubicBezTo>
                      <a:pt x="3204633" y="30812"/>
                      <a:pt x="3393016" y="92195"/>
                      <a:pt x="3581400" y="15357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8" name="Forme libre 187"/>
              <p:cNvSpPr/>
              <p:nvPr/>
            </p:nvSpPr>
            <p:spPr bwMode="auto">
              <a:xfrm>
                <a:off x="1244600" y="5809071"/>
                <a:ext cx="3581400" cy="217184"/>
              </a:xfrm>
              <a:custGeom>
                <a:avLst/>
                <a:gdLst>
                  <a:gd name="connsiteX0" fmla="*/ 0 w 3581400"/>
                  <a:gd name="connsiteY0" fmla="*/ 115479 h 217184"/>
                  <a:gd name="connsiteX1" fmla="*/ 342900 w 3581400"/>
                  <a:gd name="connsiteY1" fmla="*/ 1179 h 217184"/>
                  <a:gd name="connsiteX2" fmla="*/ 673100 w 3581400"/>
                  <a:gd name="connsiteY2" fmla="*/ 178979 h 217184"/>
                  <a:gd name="connsiteX3" fmla="*/ 1257300 w 3581400"/>
                  <a:gd name="connsiteY3" fmla="*/ 26579 h 217184"/>
                  <a:gd name="connsiteX4" fmla="*/ 1765300 w 3581400"/>
                  <a:gd name="connsiteY4" fmla="*/ 64679 h 217184"/>
                  <a:gd name="connsiteX5" fmla="*/ 2070100 w 3581400"/>
                  <a:gd name="connsiteY5" fmla="*/ 217079 h 217184"/>
                  <a:gd name="connsiteX6" fmla="*/ 2362200 w 3581400"/>
                  <a:gd name="connsiteY6" fmla="*/ 39279 h 217184"/>
                  <a:gd name="connsiteX7" fmla="*/ 2603500 w 3581400"/>
                  <a:gd name="connsiteY7" fmla="*/ 90079 h 217184"/>
                  <a:gd name="connsiteX8" fmla="*/ 2717800 w 3581400"/>
                  <a:gd name="connsiteY8" fmla="*/ 128179 h 217184"/>
                  <a:gd name="connsiteX9" fmla="*/ 3060700 w 3581400"/>
                  <a:gd name="connsiteY9" fmla="*/ 26579 h 217184"/>
                  <a:gd name="connsiteX10" fmla="*/ 3581400 w 3581400"/>
                  <a:gd name="connsiteY10" fmla="*/ 153579 h 21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81400" h="217184">
                    <a:moveTo>
                      <a:pt x="0" y="115479"/>
                    </a:moveTo>
                    <a:cubicBezTo>
                      <a:pt x="115358" y="53037"/>
                      <a:pt x="230717" y="-9404"/>
                      <a:pt x="342900" y="1179"/>
                    </a:cubicBezTo>
                    <a:cubicBezTo>
                      <a:pt x="455083" y="11762"/>
                      <a:pt x="520700" y="174746"/>
                      <a:pt x="673100" y="178979"/>
                    </a:cubicBezTo>
                    <a:cubicBezTo>
                      <a:pt x="825500" y="183212"/>
                      <a:pt x="1075267" y="45629"/>
                      <a:pt x="1257300" y="26579"/>
                    </a:cubicBezTo>
                    <a:cubicBezTo>
                      <a:pt x="1439333" y="7529"/>
                      <a:pt x="1629833" y="32929"/>
                      <a:pt x="1765300" y="64679"/>
                    </a:cubicBezTo>
                    <a:cubicBezTo>
                      <a:pt x="1900767" y="96429"/>
                      <a:pt x="1970617" y="221312"/>
                      <a:pt x="2070100" y="217079"/>
                    </a:cubicBezTo>
                    <a:cubicBezTo>
                      <a:pt x="2169583" y="212846"/>
                      <a:pt x="2273300" y="60446"/>
                      <a:pt x="2362200" y="39279"/>
                    </a:cubicBezTo>
                    <a:cubicBezTo>
                      <a:pt x="2451100" y="18112"/>
                      <a:pt x="2544233" y="75262"/>
                      <a:pt x="2603500" y="90079"/>
                    </a:cubicBezTo>
                    <a:cubicBezTo>
                      <a:pt x="2662767" y="104896"/>
                      <a:pt x="2641600" y="138762"/>
                      <a:pt x="2717800" y="128179"/>
                    </a:cubicBezTo>
                    <a:cubicBezTo>
                      <a:pt x="2794000" y="117596"/>
                      <a:pt x="2916767" y="22346"/>
                      <a:pt x="3060700" y="26579"/>
                    </a:cubicBezTo>
                    <a:cubicBezTo>
                      <a:pt x="3204633" y="30812"/>
                      <a:pt x="3393016" y="92195"/>
                      <a:pt x="3581400" y="153579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189" name="Groupe 188"/>
            <p:cNvGrpSpPr/>
            <p:nvPr/>
          </p:nvGrpSpPr>
          <p:grpSpPr>
            <a:xfrm flipV="1">
              <a:off x="1257300" y="6108700"/>
              <a:ext cx="3708400" cy="470028"/>
              <a:chOff x="1155700" y="5130800"/>
              <a:chExt cx="3708400" cy="470028"/>
            </a:xfrm>
          </p:grpSpPr>
          <p:sp>
            <p:nvSpPr>
              <p:cNvPr id="190" name="Forme libre 189"/>
              <p:cNvSpPr/>
              <p:nvPr/>
            </p:nvSpPr>
            <p:spPr bwMode="auto">
              <a:xfrm>
                <a:off x="1181100" y="5130800"/>
                <a:ext cx="3517900" cy="165228"/>
              </a:xfrm>
              <a:custGeom>
                <a:avLst/>
                <a:gdLst>
                  <a:gd name="connsiteX0" fmla="*/ 0 w 3517900"/>
                  <a:gd name="connsiteY0" fmla="*/ 139700 h 165228"/>
                  <a:gd name="connsiteX1" fmla="*/ 723900 w 3517900"/>
                  <a:gd name="connsiteY1" fmla="*/ 12700 h 165228"/>
                  <a:gd name="connsiteX2" fmla="*/ 1079500 w 3517900"/>
                  <a:gd name="connsiteY2" fmla="*/ 152400 h 165228"/>
                  <a:gd name="connsiteX3" fmla="*/ 1371600 w 3517900"/>
                  <a:gd name="connsiteY3" fmla="*/ 63500 h 165228"/>
                  <a:gd name="connsiteX4" fmla="*/ 1663700 w 3517900"/>
                  <a:gd name="connsiteY4" fmla="*/ 152400 h 165228"/>
                  <a:gd name="connsiteX5" fmla="*/ 2159000 w 3517900"/>
                  <a:gd name="connsiteY5" fmla="*/ 25400 h 165228"/>
                  <a:gd name="connsiteX6" fmla="*/ 2540000 w 3517900"/>
                  <a:gd name="connsiteY6" fmla="*/ 165100 h 165228"/>
                  <a:gd name="connsiteX7" fmla="*/ 2870200 w 3517900"/>
                  <a:gd name="connsiteY7" fmla="*/ 50800 h 165228"/>
                  <a:gd name="connsiteX8" fmla="*/ 3327400 w 3517900"/>
                  <a:gd name="connsiteY8" fmla="*/ 63500 h 165228"/>
                  <a:gd name="connsiteX9" fmla="*/ 3517900 w 3517900"/>
                  <a:gd name="connsiteY9" fmla="*/ 0 h 16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17900" h="165228">
                    <a:moveTo>
                      <a:pt x="0" y="139700"/>
                    </a:moveTo>
                    <a:cubicBezTo>
                      <a:pt x="271991" y="75141"/>
                      <a:pt x="543983" y="10583"/>
                      <a:pt x="723900" y="12700"/>
                    </a:cubicBezTo>
                    <a:cubicBezTo>
                      <a:pt x="903817" y="14817"/>
                      <a:pt x="971550" y="143933"/>
                      <a:pt x="1079500" y="152400"/>
                    </a:cubicBezTo>
                    <a:cubicBezTo>
                      <a:pt x="1187450" y="160867"/>
                      <a:pt x="1274233" y="63500"/>
                      <a:pt x="1371600" y="63500"/>
                    </a:cubicBezTo>
                    <a:cubicBezTo>
                      <a:pt x="1468967" y="63500"/>
                      <a:pt x="1532467" y="158750"/>
                      <a:pt x="1663700" y="152400"/>
                    </a:cubicBezTo>
                    <a:cubicBezTo>
                      <a:pt x="1794933" y="146050"/>
                      <a:pt x="2012950" y="23283"/>
                      <a:pt x="2159000" y="25400"/>
                    </a:cubicBezTo>
                    <a:cubicBezTo>
                      <a:pt x="2305050" y="27517"/>
                      <a:pt x="2421467" y="160867"/>
                      <a:pt x="2540000" y="165100"/>
                    </a:cubicBezTo>
                    <a:cubicBezTo>
                      <a:pt x="2658533" y="169333"/>
                      <a:pt x="2738967" y="67733"/>
                      <a:pt x="2870200" y="50800"/>
                    </a:cubicBezTo>
                    <a:cubicBezTo>
                      <a:pt x="3001433" y="33867"/>
                      <a:pt x="3219450" y="71967"/>
                      <a:pt x="3327400" y="63500"/>
                    </a:cubicBezTo>
                    <a:cubicBezTo>
                      <a:pt x="3435350" y="55033"/>
                      <a:pt x="3476625" y="27516"/>
                      <a:pt x="35179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1" name="Forme libre 190"/>
              <p:cNvSpPr/>
              <p:nvPr/>
            </p:nvSpPr>
            <p:spPr bwMode="auto">
              <a:xfrm>
                <a:off x="1346200" y="5283200"/>
                <a:ext cx="3517900" cy="165228"/>
              </a:xfrm>
              <a:custGeom>
                <a:avLst/>
                <a:gdLst>
                  <a:gd name="connsiteX0" fmla="*/ 0 w 3517900"/>
                  <a:gd name="connsiteY0" fmla="*/ 139700 h 165228"/>
                  <a:gd name="connsiteX1" fmla="*/ 723900 w 3517900"/>
                  <a:gd name="connsiteY1" fmla="*/ 12700 h 165228"/>
                  <a:gd name="connsiteX2" fmla="*/ 1079500 w 3517900"/>
                  <a:gd name="connsiteY2" fmla="*/ 152400 h 165228"/>
                  <a:gd name="connsiteX3" fmla="*/ 1371600 w 3517900"/>
                  <a:gd name="connsiteY3" fmla="*/ 63500 h 165228"/>
                  <a:gd name="connsiteX4" fmla="*/ 1663700 w 3517900"/>
                  <a:gd name="connsiteY4" fmla="*/ 152400 h 165228"/>
                  <a:gd name="connsiteX5" fmla="*/ 2159000 w 3517900"/>
                  <a:gd name="connsiteY5" fmla="*/ 25400 h 165228"/>
                  <a:gd name="connsiteX6" fmla="*/ 2540000 w 3517900"/>
                  <a:gd name="connsiteY6" fmla="*/ 165100 h 165228"/>
                  <a:gd name="connsiteX7" fmla="*/ 2870200 w 3517900"/>
                  <a:gd name="connsiteY7" fmla="*/ 50800 h 165228"/>
                  <a:gd name="connsiteX8" fmla="*/ 3327400 w 3517900"/>
                  <a:gd name="connsiteY8" fmla="*/ 63500 h 165228"/>
                  <a:gd name="connsiteX9" fmla="*/ 3517900 w 3517900"/>
                  <a:gd name="connsiteY9" fmla="*/ 0 h 16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17900" h="165228">
                    <a:moveTo>
                      <a:pt x="0" y="139700"/>
                    </a:moveTo>
                    <a:cubicBezTo>
                      <a:pt x="271991" y="75141"/>
                      <a:pt x="543983" y="10583"/>
                      <a:pt x="723900" y="12700"/>
                    </a:cubicBezTo>
                    <a:cubicBezTo>
                      <a:pt x="903817" y="14817"/>
                      <a:pt x="971550" y="143933"/>
                      <a:pt x="1079500" y="152400"/>
                    </a:cubicBezTo>
                    <a:cubicBezTo>
                      <a:pt x="1187450" y="160867"/>
                      <a:pt x="1274233" y="63500"/>
                      <a:pt x="1371600" y="63500"/>
                    </a:cubicBezTo>
                    <a:cubicBezTo>
                      <a:pt x="1468967" y="63500"/>
                      <a:pt x="1532467" y="158750"/>
                      <a:pt x="1663700" y="152400"/>
                    </a:cubicBezTo>
                    <a:cubicBezTo>
                      <a:pt x="1794933" y="146050"/>
                      <a:pt x="2012950" y="23283"/>
                      <a:pt x="2159000" y="25400"/>
                    </a:cubicBezTo>
                    <a:cubicBezTo>
                      <a:pt x="2305050" y="27517"/>
                      <a:pt x="2421467" y="160867"/>
                      <a:pt x="2540000" y="165100"/>
                    </a:cubicBezTo>
                    <a:cubicBezTo>
                      <a:pt x="2658533" y="169333"/>
                      <a:pt x="2738967" y="67733"/>
                      <a:pt x="2870200" y="50800"/>
                    </a:cubicBezTo>
                    <a:cubicBezTo>
                      <a:pt x="3001433" y="33867"/>
                      <a:pt x="3219450" y="71967"/>
                      <a:pt x="3327400" y="63500"/>
                    </a:cubicBezTo>
                    <a:cubicBezTo>
                      <a:pt x="3435350" y="55033"/>
                      <a:pt x="3476625" y="27516"/>
                      <a:pt x="35179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2" name="Forme libre 191"/>
              <p:cNvSpPr/>
              <p:nvPr/>
            </p:nvSpPr>
            <p:spPr bwMode="auto">
              <a:xfrm>
                <a:off x="1155700" y="5435600"/>
                <a:ext cx="3517900" cy="165228"/>
              </a:xfrm>
              <a:custGeom>
                <a:avLst/>
                <a:gdLst>
                  <a:gd name="connsiteX0" fmla="*/ 0 w 3517900"/>
                  <a:gd name="connsiteY0" fmla="*/ 139700 h 165228"/>
                  <a:gd name="connsiteX1" fmla="*/ 723900 w 3517900"/>
                  <a:gd name="connsiteY1" fmla="*/ 12700 h 165228"/>
                  <a:gd name="connsiteX2" fmla="*/ 1079500 w 3517900"/>
                  <a:gd name="connsiteY2" fmla="*/ 152400 h 165228"/>
                  <a:gd name="connsiteX3" fmla="*/ 1371600 w 3517900"/>
                  <a:gd name="connsiteY3" fmla="*/ 63500 h 165228"/>
                  <a:gd name="connsiteX4" fmla="*/ 1663700 w 3517900"/>
                  <a:gd name="connsiteY4" fmla="*/ 152400 h 165228"/>
                  <a:gd name="connsiteX5" fmla="*/ 2159000 w 3517900"/>
                  <a:gd name="connsiteY5" fmla="*/ 25400 h 165228"/>
                  <a:gd name="connsiteX6" fmla="*/ 2540000 w 3517900"/>
                  <a:gd name="connsiteY6" fmla="*/ 165100 h 165228"/>
                  <a:gd name="connsiteX7" fmla="*/ 2870200 w 3517900"/>
                  <a:gd name="connsiteY7" fmla="*/ 50800 h 165228"/>
                  <a:gd name="connsiteX8" fmla="*/ 3327400 w 3517900"/>
                  <a:gd name="connsiteY8" fmla="*/ 63500 h 165228"/>
                  <a:gd name="connsiteX9" fmla="*/ 3517900 w 3517900"/>
                  <a:gd name="connsiteY9" fmla="*/ 0 h 16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17900" h="165228">
                    <a:moveTo>
                      <a:pt x="0" y="139700"/>
                    </a:moveTo>
                    <a:cubicBezTo>
                      <a:pt x="271991" y="75141"/>
                      <a:pt x="543983" y="10583"/>
                      <a:pt x="723900" y="12700"/>
                    </a:cubicBezTo>
                    <a:cubicBezTo>
                      <a:pt x="903817" y="14817"/>
                      <a:pt x="971550" y="143933"/>
                      <a:pt x="1079500" y="152400"/>
                    </a:cubicBezTo>
                    <a:cubicBezTo>
                      <a:pt x="1187450" y="160867"/>
                      <a:pt x="1274233" y="63500"/>
                      <a:pt x="1371600" y="63500"/>
                    </a:cubicBezTo>
                    <a:cubicBezTo>
                      <a:pt x="1468967" y="63500"/>
                      <a:pt x="1532467" y="158750"/>
                      <a:pt x="1663700" y="152400"/>
                    </a:cubicBezTo>
                    <a:cubicBezTo>
                      <a:pt x="1794933" y="146050"/>
                      <a:pt x="2012950" y="23283"/>
                      <a:pt x="2159000" y="25400"/>
                    </a:cubicBezTo>
                    <a:cubicBezTo>
                      <a:pt x="2305050" y="27517"/>
                      <a:pt x="2421467" y="160867"/>
                      <a:pt x="2540000" y="165100"/>
                    </a:cubicBezTo>
                    <a:cubicBezTo>
                      <a:pt x="2658533" y="169333"/>
                      <a:pt x="2738967" y="67733"/>
                      <a:pt x="2870200" y="50800"/>
                    </a:cubicBezTo>
                    <a:cubicBezTo>
                      <a:pt x="3001433" y="33867"/>
                      <a:pt x="3219450" y="71967"/>
                      <a:pt x="3327400" y="63500"/>
                    </a:cubicBezTo>
                    <a:cubicBezTo>
                      <a:pt x="3435350" y="55033"/>
                      <a:pt x="3476625" y="27516"/>
                      <a:pt x="35179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193" name="Groupe 192"/>
            <p:cNvGrpSpPr/>
            <p:nvPr/>
          </p:nvGrpSpPr>
          <p:grpSpPr>
            <a:xfrm>
              <a:off x="1228321" y="6481838"/>
              <a:ext cx="3597486" cy="365647"/>
              <a:chOff x="1373752" y="2808114"/>
              <a:chExt cx="4716325" cy="479365"/>
            </a:xfrm>
          </p:grpSpPr>
          <p:sp>
            <p:nvSpPr>
              <p:cNvPr id="194" name="Ellipse 193"/>
              <p:cNvSpPr/>
              <p:nvPr/>
            </p:nvSpPr>
            <p:spPr bwMode="auto">
              <a:xfrm>
                <a:off x="1373752" y="2884320"/>
                <a:ext cx="4716325" cy="40315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5" name="Ellipse 194"/>
              <p:cNvSpPr/>
              <p:nvPr/>
            </p:nvSpPr>
            <p:spPr bwMode="auto">
              <a:xfrm>
                <a:off x="1373752" y="2808114"/>
                <a:ext cx="4716325" cy="40315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308584" y="4801760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temps</a:t>
              </a:r>
              <a:endParaRPr lang="fr-FR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82700" y="4986426"/>
              <a:ext cx="3402437" cy="498795"/>
            </a:xfrm>
            <a:prstGeom prst="rect">
              <a:avLst/>
            </a:prstGeom>
            <a:solidFill>
              <a:srgbClr val="FF99FF">
                <a:alpha val="50196"/>
              </a:srgb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1295400" y="5545226"/>
              <a:ext cx="3402437" cy="498795"/>
            </a:xfrm>
            <a:prstGeom prst="rect">
              <a:avLst/>
            </a:prstGeom>
            <a:solidFill>
              <a:srgbClr val="FF99FF">
                <a:alpha val="50196"/>
              </a:srgb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7" name="Rectangle 196"/>
            <p:cNvSpPr/>
            <p:nvPr/>
          </p:nvSpPr>
          <p:spPr bwMode="auto">
            <a:xfrm>
              <a:off x="1308100" y="6100851"/>
              <a:ext cx="3402437" cy="498795"/>
            </a:xfrm>
            <a:prstGeom prst="rect">
              <a:avLst/>
            </a:prstGeom>
            <a:solidFill>
              <a:srgbClr val="FF99FF">
                <a:alpha val="47843"/>
              </a:srgb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4901092" y="4937908"/>
              <a:ext cx="556563" cy="547313"/>
              <a:chOff x="4888392" y="4937908"/>
              <a:chExt cx="556563" cy="547313"/>
            </a:xfrm>
            <a:solidFill>
              <a:schemeClr val="bg1"/>
            </a:solidFill>
          </p:grpSpPr>
          <p:sp>
            <p:nvSpPr>
              <p:cNvPr id="14" name="ZoneTexte 13"/>
              <p:cNvSpPr txBox="1"/>
              <p:nvPr/>
            </p:nvSpPr>
            <p:spPr>
              <a:xfrm>
                <a:off x="4888392" y="4937908"/>
                <a:ext cx="556563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fr-FR" sz="2800" smtClean="0">
                    <a:latin typeface="Symbol" panose="05050102010706020507" pitchFamily="18" charset="2"/>
                  </a:rPr>
                  <a:t> t</a:t>
                </a:r>
                <a:r>
                  <a:rPr lang="fr-FR" sz="2400" baseline="-25000" smtClean="0"/>
                  <a:t>0</a:t>
                </a:r>
                <a:endParaRPr lang="fr-FR" baseline="-25000"/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 bwMode="auto">
              <a:xfrm flipV="1">
                <a:off x="4946902" y="4986426"/>
                <a:ext cx="0" cy="498795"/>
              </a:xfrm>
              <a:prstGeom prst="straightConnector1">
                <a:avLst/>
              </a:prstGeom>
              <a:grpFill/>
              <a:ln w="28575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8" name="Groupe 197"/>
            <p:cNvGrpSpPr/>
            <p:nvPr/>
          </p:nvGrpSpPr>
          <p:grpSpPr>
            <a:xfrm>
              <a:off x="4913792" y="5509408"/>
              <a:ext cx="556563" cy="547313"/>
              <a:chOff x="4888392" y="4937908"/>
              <a:chExt cx="556563" cy="547313"/>
            </a:xfrm>
            <a:solidFill>
              <a:schemeClr val="bg1"/>
            </a:solidFill>
          </p:grpSpPr>
          <p:sp>
            <p:nvSpPr>
              <p:cNvPr id="199" name="ZoneTexte 198"/>
              <p:cNvSpPr txBox="1"/>
              <p:nvPr/>
            </p:nvSpPr>
            <p:spPr>
              <a:xfrm>
                <a:off x="4888392" y="4937908"/>
                <a:ext cx="556563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fr-FR" sz="2800" smtClean="0">
                    <a:latin typeface="Symbol" panose="05050102010706020507" pitchFamily="18" charset="2"/>
                  </a:rPr>
                  <a:t> t</a:t>
                </a:r>
                <a:r>
                  <a:rPr lang="fr-FR" sz="2400" baseline="-25000" smtClean="0"/>
                  <a:t>0</a:t>
                </a:r>
                <a:endParaRPr lang="fr-FR" baseline="-25000"/>
              </a:p>
            </p:txBody>
          </p:sp>
          <p:cxnSp>
            <p:nvCxnSpPr>
              <p:cNvPr id="200" name="Connecteur droit avec flèche 199"/>
              <p:cNvCxnSpPr/>
              <p:nvPr/>
            </p:nvCxnSpPr>
            <p:spPr bwMode="auto">
              <a:xfrm flipV="1">
                <a:off x="4946902" y="4986426"/>
                <a:ext cx="0" cy="498795"/>
              </a:xfrm>
              <a:prstGeom prst="straightConnector1">
                <a:avLst/>
              </a:prstGeom>
              <a:grpFill/>
              <a:ln w="28575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1" name="Groupe 200"/>
            <p:cNvGrpSpPr/>
            <p:nvPr/>
          </p:nvGrpSpPr>
          <p:grpSpPr>
            <a:xfrm>
              <a:off x="4913565" y="6032628"/>
              <a:ext cx="556563" cy="547313"/>
              <a:chOff x="4888392" y="4937908"/>
              <a:chExt cx="556563" cy="547313"/>
            </a:xfrm>
            <a:solidFill>
              <a:schemeClr val="bg1"/>
            </a:solidFill>
          </p:grpSpPr>
          <p:sp>
            <p:nvSpPr>
              <p:cNvPr id="202" name="ZoneTexte 201"/>
              <p:cNvSpPr txBox="1"/>
              <p:nvPr/>
            </p:nvSpPr>
            <p:spPr>
              <a:xfrm>
                <a:off x="4888392" y="4937908"/>
                <a:ext cx="556563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fr-FR" sz="2800" smtClean="0">
                    <a:latin typeface="Symbol" panose="05050102010706020507" pitchFamily="18" charset="2"/>
                  </a:rPr>
                  <a:t> t</a:t>
                </a:r>
                <a:r>
                  <a:rPr lang="fr-FR" sz="2400" baseline="-25000" smtClean="0"/>
                  <a:t>0</a:t>
                </a:r>
                <a:endParaRPr lang="fr-FR" baseline="-25000"/>
              </a:p>
            </p:txBody>
          </p:sp>
          <p:cxnSp>
            <p:nvCxnSpPr>
              <p:cNvPr id="203" name="Connecteur droit avec flèche 202"/>
              <p:cNvCxnSpPr/>
              <p:nvPr/>
            </p:nvCxnSpPr>
            <p:spPr bwMode="auto">
              <a:xfrm flipV="1">
                <a:off x="4946902" y="4986426"/>
                <a:ext cx="0" cy="498795"/>
              </a:xfrm>
              <a:prstGeom prst="straightConnector1">
                <a:avLst/>
              </a:prstGeom>
              <a:grpFill/>
              <a:ln w="28575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Rectangle 18"/>
            <p:cNvSpPr/>
            <p:nvPr/>
          </p:nvSpPr>
          <p:spPr bwMode="auto">
            <a:xfrm>
              <a:off x="1117601" y="4937908"/>
              <a:ext cx="165100" cy="175581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 bwMode="auto">
            <a:xfrm flipV="1">
              <a:off x="1168400" y="4826000"/>
              <a:ext cx="0" cy="19304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4" name="Rectangle 203"/>
            <p:cNvSpPr/>
            <p:nvPr/>
          </p:nvSpPr>
          <p:spPr bwMode="auto">
            <a:xfrm>
              <a:off x="4724401" y="4937908"/>
              <a:ext cx="165100" cy="175581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8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03200" y="654050"/>
            <a:ext cx="3972860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>
                <a:latin typeface="Comic Sans MS" pitchFamily="66" charset="0"/>
              </a:rPr>
              <a:t>estimation grossière du  r</a:t>
            </a:r>
            <a:r>
              <a:rPr lang="fr-FR" altLang="fr-FR" sz="2400" baseline="-25000" smtClean="0">
                <a:latin typeface="Comic Sans MS" pitchFamily="66" charset="0"/>
              </a:rPr>
              <a:t>0</a:t>
            </a:r>
            <a:endParaRPr lang="fr-FR" altLang="fr-FR" sz="2000" baseline="-25000">
              <a:latin typeface="Comic Sans MS" pitchFamily="66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3508908" y="3119887"/>
            <a:ext cx="5376011" cy="2214113"/>
            <a:chOff x="3767989" y="3668527"/>
            <a:chExt cx="5085612" cy="1949569"/>
          </a:xfrm>
        </p:grpSpPr>
        <p:grpSp>
          <p:nvGrpSpPr>
            <p:cNvPr id="22" name="Groupe 21"/>
            <p:cNvGrpSpPr/>
            <p:nvPr/>
          </p:nvGrpSpPr>
          <p:grpSpPr>
            <a:xfrm>
              <a:off x="6162134" y="3668527"/>
              <a:ext cx="2691467" cy="1949569"/>
              <a:chOff x="5400134" y="2967487"/>
              <a:chExt cx="2691467" cy="1949569"/>
            </a:xfrm>
          </p:grpSpPr>
          <p:sp>
            <p:nvSpPr>
              <p:cNvPr id="4" name="Organigramme : Stockage à accès direct 3"/>
              <p:cNvSpPr/>
              <p:nvPr/>
            </p:nvSpPr>
            <p:spPr bwMode="auto">
              <a:xfrm flipH="1">
                <a:off x="7522258" y="3743888"/>
                <a:ext cx="569343" cy="327803"/>
              </a:xfrm>
              <a:prstGeom prst="flowChartMagneticDrum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" name="Organigramme : Stockage à accès direct 2"/>
              <p:cNvSpPr/>
              <p:nvPr/>
            </p:nvSpPr>
            <p:spPr bwMode="auto">
              <a:xfrm flipH="1">
                <a:off x="5400134" y="2967487"/>
                <a:ext cx="2311880" cy="1949569"/>
              </a:xfrm>
              <a:prstGeom prst="flowChartMagneticDrum">
                <a:avLst/>
              </a:prstGeom>
              <a:solidFill>
                <a:schemeClr val="accent1">
                  <a:lumMod val="85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" name="Ellipse 4"/>
              <p:cNvSpPr/>
              <p:nvPr/>
            </p:nvSpPr>
            <p:spPr bwMode="auto">
              <a:xfrm>
                <a:off x="5451893" y="3053750"/>
                <a:ext cx="638357" cy="1759788"/>
              </a:xfrm>
              <a:prstGeom prst="ellipse">
                <a:avLst/>
              </a:prstGeom>
              <a:solidFill>
                <a:srgbClr val="CCECFF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5220248" y="3712574"/>
              <a:ext cx="799979" cy="1759788"/>
              <a:chOff x="4458248" y="3011534"/>
              <a:chExt cx="799979" cy="1759788"/>
            </a:xfrm>
          </p:grpSpPr>
          <p:sp>
            <p:nvSpPr>
              <p:cNvPr id="9" name="Ellipse 8"/>
              <p:cNvSpPr/>
              <p:nvPr/>
            </p:nvSpPr>
            <p:spPr bwMode="auto">
              <a:xfrm>
                <a:off x="4458248" y="3011534"/>
                <a:ext cx="799979" cy="1759788"/>
              </a:xfrm>
              <a:prstGeom prst="ellipse">
                <a:avLst/>
              </a:prstGeom>
              <a:solidFill>
                <a:srgbClr val="FFCC66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" name="Ellipse 9"/>
              <p:cNvSpPr/>
              <p:nvPr/>
            </p:nvSpPr>
            <p:spPr bwMode="auto">
              <a:xfrm flipH="1">
                <a:off x="5072415" y="3763851"/>
                <a:ext cx="69493" cy="15286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750794" y="3712574"/>
              <a:ext cx="799979" cy="1759788"/>
              <a:chOff x="3988794" y="3011534"/>
              <a:chExt cx="799979" cy="1759788"/>
            </a:xfrm>
          </p:grpSpPr>
          <p:sp>
            <p:nvSpPr>
              <p:cNvPr id="8" name="Ellipse 7"/>
              <p:cNvSpPr/>
              <p:nvPr/>
            </p:nvSpPr>
            <p:spPr bwMode="auto">
              <a:xfrm>
                <a:off x="3988794" y="3011534"/>
                <a:ext cx="799979" cy="1759788"/>
              </a:xfrm>
              <a:prstGeom prst="ellipse">
                <a:avLst/>
              </a:prstGeom>
              <a:solidFill>
                <a:srgbClr val="FFCC66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 bwMode="auto">
              <a:xfrm flipH="1">
                <a:off x="4545472" y="3700324"/>
                <a:ext cx="127250" cy="27992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19" name="Groupe 18"/>
            <p:cNvGrpSpPr/>
            <p:nvPr/>
          </p:nvGrpSpPr>
          <p:grpSpPr>
            <a:xfrm>
              <a:off x="4302654" y="3712574"/>
              <a:ext cx="799979" cy="1759788"/>
              <a:chOff x="3540654" y="3011534"/>
              <a:chExt cx="799979" cy="1759788"/>
            </a:xfrm>
          </p:grpSpPr>
          <p:sp>
            <p:nvSpPr>
              <p:cNvPr id="7" name="Ellipse 6"/>
              <p:cNvSpPr/>
              <p:nvPr/>
            </p:nvSpPr>
            <p:spPr bwMode="auto">
              <a:xfrm>
                <a:off x="3540654" y="3011534"/>
                <a:ext cx="799979" cy="1759788"/>
              </a:xfrm>
              <a:prstGeom prst="ellipse">
                <a:avLst/>
              </a:prstGeom>
              <a:solidFill>
                <a:srgbClr val="FFCC66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 bwMode="auto">
              <a:xfrm flipH="1">
                <a:off x="3993680" y="3601154"/>
                <a:ext cx="217413" cy="478262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3767989" y="3712574"/>
              <a:ext cx="799979" cy="1759788"/>
              <a:chOff x="3005989" y="3011534"/>
              <a:chExt cx="799979" cy="1759788"/>
            </a:xfrm>
          </p:grpSpPr>
          <p:sp>
            <p:nvSpPr>
              <p:cNvPr id="2" name="Ellipse 1"/>
              <p:cNvSpPr/>
              <p:nvPr/>
            </p:nvSpPr>
            <p:spPr bwMode="auto">
              <a:xfrm>
                <a:off x="3005989" y="3011534"/>
                <a:ext cx="799979" cy="1759788"/>
              </a:xfrm>
              <a:prstGeom prst="ellipse">
                <a:avLst/>
              </a:prstGeom>
              <a:solidFill>
                <a:srgbClr val="FFCC66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4" name="Ellipse 13"/>
              <p:cNvSpPr/>
              <p:nvPr/>
            </p:nvSpPr>
            <p:spPr bwMode="auto">
              <a:xfrm flipH="1">
                <a:off x="3363336" y="3455782"/>
                <a:ext cx="349583" cy="76900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  <p:sp>
        <p:nvSpPr>
          <p:cNvPr id="23" name="ZoneTexte 22"/>
          <p:cNvSpPr txBox="1"/>
          <p:nvPr/>
        </p:nvSpPr>
        <p:spPr>
          <a:xfrm>
            <a:off x="381000" y="1188720"/>
            <a:ext cx="7138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en dehors de l’emploi de logiciels d’analyse d’image </a:t>
            </a:r>
          </a:p>
          <a:p>
            <a:r>
              <a:rPr lang="fr-FR" sz="2000" smtClean="0"/>
              <a:t>il y a la méthode (rustique) dite « des ronds de fourneau »</a:t>
            </a:r>
            <a:endParaRPr lang="fr-FR" sz="2000"/>
          </a:p>
        </p:txBody>
      </p:sp>
      <p:sp>
        <p:nvSpPr>
          <p:cNvPr id="25" name="ZoneTexte 24"/>
          <p:cNvSpPr txBox="1"/>
          <p:nvPr/>
        </p:nvSpPr>
        <p:spPr>
          <a:xfrm>
            <a:off x="457200" y="2026920"/>
            <a:ext cx="70166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on couvre successivement la pupille d’entrée du telescope</a:t>
            </a:r>
          </a:p>
          <a:p>
            <a:r>
              <a:rPr lang="fr-FR" sz="2000" smtClean="0"/>
              <a:t>avec des masques portant une ouverture</a:t>
            </a:r>
          </a:p>
          <a:p>
            <a:r>
              <a:rPr lang="fr-FR" sz="2000" smtClean="0"/>
              <a:t>dont le diamètre augmente d’un masque au suivant</a:t>
            </a:r>
            <a:endParaRPr lang="fr-FR" sz="2000"/>
          </a:p>
        </p:txBody>
      </p:sp>
      <p:sp>
        <p:nvSpPr>
          <p:cNvPr id="26" name="ZoneTexte 25"/>
          <p:cNvSpPr txBox="1"/>
          <p:nvPr/>
        </p:nvSpPr>
        <p:spPr>
          <a:xfrm>
            <a:off x="409434" y="5290411"/>
            <a:ext cx="819006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lorsquu’on augmente le diametre de l’ouverture</a:t>
            </a:r>
          </a:p>
          <a:p>
            <a:r>
              <a:rPr lang="fr-FR" sz="2000" smtClean="0"/>
              <a:t>la tache focale  est de moins en moins semblable à une tache d’Airy</a:t>
            </a:r>
          </a:p>
          <a:p>
            <a:r>
              <a:rPr lang="fr-FR" sz="2000" smtClean="0"/>
              <a:t>quand cette structure est détruite on estime que le r0 est </a:t>
            </a:r>
          </a:p>
          <a:p>
            <a:r>
              <a:rPr lang="fr-FR" sz="2000" smtClean="0"/>
              <a:t>de l’ordre du diamètre de la dernière ouverture </a:t>
            </a:r>
          </a:p>
          <a:p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235547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88509" y="527468"/>
            <a:ext cx="5280911" cy="586957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 evaluation grossiere du r0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65" y="3119681"/>
            <a:ext cx="3316224" cy="248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6386" y="2002221"/>
            <a:ext cx="588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/>
              <a:t>methode des ronds de fourneau avec disque tournant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3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19076" y="547749"/>
            <a:ext cx="7912100" cy="525401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/>
              <a:t>illustration  piston et tilt :  Visibilité diminuée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4624388" y="4602163"/>
            <a:ext cx="4326339" cy="1952625"/>
            <a:chOff x="4306888" y="4602163"/>
            <a:chExt cx="4326339" cy="1952625"/>
          </a:xfrm>
        </p:grpSpPr>
        <p:grpSp>
          <p:nvGrpSpPr>
            <p:cNvPr id="63492" name="Group 245"/>
            <p:cNvGrpSpPr>
              <a:grpSpLocks/>
            </p:cNvGrpSpPr>
            <p:nvPr/>
          </p:nvGrpSpPr>
          <p:grpSpPr bwMode="auto">
            <a:xfrm>
              <a:off x="4648200" y="6169025"/>
              <a:ext cx="3165475" cy="65088"/>
              <a:chOff x="3486" y="3886"/>
              <a:chExt cx="1994" cy="41"/>
            </a:xfrm>
          </p:grpSpPr>
          <p:sp>
            <p:nvSpPr>
              <p:cNvPr id="63550" name="Freeform 246"/>
              <p:cNvSpPr>
                <a:spLocks/>
              </p:cNvSpPr>
              <p:nvPr/>
            </p:nvSpPr>
            <p:spPr bwMode="auto">
              <a:xfrm>
                <a:off x="5399" y="3886"/>
                <a:ext cx="81" cy="41"/>
              </a:xfrm>
              <a:custGeom>
                <a:avLst/>
                <a:gdLst>
                  <a:gd name="T0" fmla="*/ 81 w 81"/>
                  <a:gd name="T1" fmla="*/ 27 h 41"/>
                  <a:gd name="T2" fmla="*/ 0 w 81"/>
                  <a:gd name="T3" fmla="*/ 41 h 41"/>
                  <a:gd name="T4" fmla="*/ 0 w 81"/>
                  <a:gd name="T5" fmla="*/ 27 h 41"/>
                  <a:gd name="T6" fmla="*/ 0 w 81"/>
                  <a:gd name="T7" fmla="*/ 0 h 41"/>
                  <a:gd name="T8" fmla="*/ 81 w 81"/>
                  <a:gd name="T9" fmla="*/ 27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" h="41">
                    <a:moveTo>
                      <a:pt x="81" y="27"/>
                    </a:moveTo>
                    <a:lnTo>
                      <a:pt x="0" y="41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51" name="Line 247"/>
              <p:cNvSpPr>
                <a:spLocks noChangeShapeType="1"/>
              </p:cNvSpPr>
              <p:nvPr/>
            </p:nvSpPr>
            <p:spPr bwMode="auto">
              <a:xfrm>
                <a:off x="3486" y="3913"/>
                <a:ext cx="1913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493" name="Group 248"/>
            <p:cNvGrpSpPr>
              <a:grpSpLocks/>
            </p:cNvGrpSpPr>
            <p:nvPr/>
          </p:nvGrpSpPr>
          <p:grpSpPr bwMode="auto">
            <a:xfrm>
              <a:off x="5789613" y="4730750"/>
              <a:ext cx="65087" cy="1824038"/>
              <a:chOff x="4205" y="2980"/>
              <a:chExt cx="41" cy="1149"/>
            </a:xfrm>
          </p:grpSpPr>
          <p:sp>
            <p:nvSpPr>
              <p:cNvPr id="63548" name="Freeform 249"/>
              <p:cNvSpPr>
                <a:spLocks/>
              </p:cNvSpPr>
              <p:nvPr/>
            </p:nvSpPr>
            <p:spPr bwMode="auto">
              <a:xfrm>
                <a:off x="4205" y="2980"/>
                <a:ext cx="41" cy="81"/>
              </a:xfrm>
              <a:custGeom>
                <a:avLst/>
                <a:gdLst>
                  <a:gd name="T0" fmla="*/ 13 w 41"/>
                  <a:gd name="T1" fmla="*/ 0 h 81"/>
                  <a:gd name="T2" fmla="*/ 41 w 41"/>
                  <a:gd name="T3" fmla="*/ 81 h 81"/>
                  <a:gd name="T4" fmla="*/ 13 w 41"/>
                  <a:gd name="T5" fmla="*/ 81 h 81"/>
                  <a:gd name="T6" fmla="*/ 0 w 41"/>
                  <a:gd name="T7" fmla="*/ 81 h 81"/>
                  <a:gd name="T8" fmla="*/ 13 w 41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81">
                    <a:moveTo>
                      <a:pt x="13" y="0"/>
                    </a:moveTo>
                    <a:lnTo>
                      <a:pt x="41" y="81"/>
                    </a:lnTo>
                    <a:lnTo>
                      <a:pt x="13" y="81"/>
                    </a:lnTo>
                    <a:lnTo>
                      <a:pt x="0" y="8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49" name="Line 250"/>
              <p:cNvSpPr>
                <a:spLocks noChangeShapeType="1"/>
              </p:cNvSpPr>
              <p:nvPr/>
            </p:nvSpPr>
            <p:spPr bwMode="auto">
              <a:xfrm flipV="1">
                <a:off x="4218" y="3061"/>
                <a:ext cx="1" cy="1068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494" name="Rectangle 251"/>
            <p:cNvSpPr>
              <a:spLocks noChangeArrowheads="1"/>
            </p:cNvSpPr>
            <p:nvPr/>
          </p:nvSpPr>
          <p:spPr bwMode="auto">
            <a:xfrm>
              <a:off x="7642225" y="5826125"/>
              <a:ext cx="127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>
                  <a:solidFill>
                    <a:srgbClr val="000000"/>
                  </a:solidFill>
                  <a:latin typeface="Times" pitchFamily="18" charset="0"/>
                </a:rPr>
                <a:t>x</a:t>
              </a:r>
              <a:endParaRPr lang="fr-FR" altLang="fr-FR" sz="2400"/>
            </a:p>
          </p:txBody>
        </p:sp>
        <p:sp>
          <p:nvSpPr>
            <p:cNvPr id="63495" name="Rectangle 252"/>
            <p:cNvSpPr>
              <a:spLocks noChangeArrowheads="1"/>
            </p:cNvSpPr>
            <p:nvPr/>
          </p:nvSpPr>
          <p:spPr bwMode="auto">
            <a:xfrm>
              <a:off x="5918200" y="4602163"/>
              <a:ext cx="5064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>
                  <a:solidFill>
                    <a:srgbClr val="000000"/>
                  </a:solidFill>
                  <a:latin typeface="Times" pitchFamily="18" charset="0"/>
                </a:rPr>
                <a:t>I ( x)</a:t>
              </a:r>
              <a:endParaRPr lang="fr-FR" altLang="fr-FR" sz="2400"/>
            </a:p>
          </p:txBody>
        </p:sp>
        <p:sp>
          <p:nvSpPr>
            <p:cNvPr id="63496" name="Freeform 253"/>
            <p:cNvSpPr>
              <a:spLocks/>
            </p:cNvSpPr>
            <p:nvPr/>
          </p:nvSpPr>
          <p:spPr bwMode="auto">
            <a:xfrm>
              <a:off x="4733925" y="4967288"/>
              <a:ext cx="2541588" cy="1223962"/>
            </a:xfrm>
            <a:custGeom>
              <a:avLst/>
              <a:gdLst>
                <a:gd name="T0" fmla="*/ 171450 w 1601"/>
                <a:gd name="T1" fmla="*/ 1223962 h 771"/>
                <a:gd name="T2" fmla="*/ 322263 w 1601"/>
                <a:gd name="T3" fmla="*/ 1223962 h 771"/>
                <a:gd name="T4" fmla="*/ 430213 w 1601"/>
                <a:gd name="T5" fmla="*/ 1181100 h 771"/>
                <a:gd name="T6" fmla="*/ 581025 w 1601"/>
                <a:gd name="T7" fmla="*/ 965200 h 771"/>
                <a:gd name="T8" fmla="*/ 646113 w 1601"/>
                <a:gd name="T9" fmla="*/ 815975 h 771"/>
                <a:gd name="T10" fmla="*/ 711200 w 1601"/>
                <a:gd name="T11" fmla="*/ 750887 h 771"/>
                <a:gd name="T12" fmla="*/ 819150 w 1601"/>
                <a:gd name="T13" fmla="*/ 600075 h 771"/>
                <a:gd name="T14" fmla="*/ 882650 w 1601"/>
                <a:gd name="T15" fmla="*/ 579437 h 771"/>
                <a:gd name="T16" fmla="*/ 947738 w 1601"/>
                <a:gd name="T17" fmla="*/ 493712 h 771"/>
                <a:gd name="T18" fmla="*/ 990600 w 1601"/>
                <a:gd name="T19" fmla="*/ 322262 h 771"/>
                <a:gd name="T20" fmla="*/ 1012825 w 1601"/>
                <a:gd name="T21" fmla="*/ 214312 h 771"/>
                <a:gd name="T22" fmla="*/ 1012825 w 1601"/>
                <a:gd name="T23" fmla="*/ 171450 h 771"/>
                <a:gd name="T24" fmla="*/ 1055688 w 1601"/>
                <a:gd name="T25" fmla="*/ 300037 h 771"/>
                <a:gd name="T26" fmla="*/ 1055688 w 1601"/>
                <a:gd name="T27" fmla="*/ 385762 h 771"/>
                <a:gd name="T28" fmla="*/ 1076325 w 1601"/>
                <a:gd name="T29" fmla="*/ 407987 h 771"/>
                <a:gd name="T30" fmla="*/ 1098550 w 1601"/>
                <a:gd name="T31" fmla="*/ 214312 h 771"/>
                <a:gd name="T32" fmla="*/ 1120775 w 1601"/>
                <a:gd name="T33" fmla="*/ 85725 h 771"/>
                <a:gd name="T34" fmla="*/ 1120775 w 1601"/>
                <a:gd name="T35" fmla="*/ 20637 h 771"/>
                <a:gd name="T36" fmla="*/ 1141413 w 1601"/>
                <a:gd name="T37" fmla="*/ 0 h 771"/>
                <a:gd name="T38" fmla="*/ 1163638 w 1601"/>
                <a:gd name="T39" fmla="*/ 85725 h 771"/>
                <a:gd name="T40" fmla="*/ 1163638 w 1601"/>
                <a:gd name="T41" fmla="*/ 193675 h 771"/>
                <a:gd name="T42" fmla="*/ 1163638 w 1601"/>
                <a:gd name="T43" fmla="*/ 279400 h 771"/>
                <a:gd name="T44" fmla="*/ 1184275 w 1601"/>
                <a:gd name="T45" fmla="*/ 385762 h 771"/>
                <a:gd name="T46" fmla="*/ 1227138 w 1601"/>
                <a:gd name="T47" fmla="*/ 407987 h 771"/>
                <a:gd name="T48" fmla="*/ 1227138 w 1601"/>
                <a:gd name="T49" fmla="*/ 365125 h 771"/>
                <a:gd name="T50" fmla="*/ 1227138 w 1601"/>
                <a:gd name="T51" fmla="*/ 279400 h 771"/>
                <a:gd name="T52" fmla="*/ 1227138 w 1601"/>
                <a:gd name="T53" fmla="*/ 149225 h 771"/>
                <a:gd name="T54" fmla="*/ 1271588 w 1601"/>
                <a:gd name="T55" fmla="*/ 106362 h 771"/>
                <a:gd name="T56" fmla="*/ 1292225 w 1601"/>
                <a:gd name="T57" fmla="*/ 257175 h 771"/>
                <a:gd name="T58" fmla="*/ 1314450 w 1601"/>
                <a:gd name="T59" fmla="*/ 407987 h 771"/>
                <a:gd name="T60" fmla="*/ 1335088 w 1601"/>
                <a:gd name="T61" fmla="*/ 471487 h 771"/>
                <a:gd name="T62" fmla="*/ 1357313 w 1601"/>
                <a:gd name="T63" fmla="*/ 407987 h 771"/>
                <a:gd name="T64" fmla="*/ 1377950 w 1601"/>
                <a:gd name="T65" fmla="*/ 300037 h 771"/>
                <a:gd name="T66" fmla="*/ 1400175 w 1601"/>
                <a:gd name="T67" fmla="*/ 385762 h 771"/>
                <a:gd name="T68" fmla="*/ 1465263 w 1601"/>
                <a:gd name="T69" fmla="*/ 514350 h 771"/>
                <a:gd name="T70" fmla="*/ 1550988 w 1601"/>
                <a:gd name="T71" fmla="*/ 514350 h 771"/>
                <a:gd name="T72" fmla="*/ 1658938 w 1601"/>
                <a:gd name="T73" fmla="*/ 579437 h 771"/>
                <a:gd name="T74" fmla="*/ 1766888 w 1601"/>
                <a:gd name="T75" fmla="*/ 644525 h 771"/>
                <a:gd name="T76" fmla="*/ 1852613 w 1601"/>
                <a:gd name="T77" fmla="*/ 708025 h 771"/>
                <a:gd name="T78" fmla="*/ 1917700 w 1601"/>
                <a:gd name="T79" fmla="*/ 793750 h 771"/>
                <a:gd name="T80" fmla="*/ 2003425 w 1601"/>
                <a:gd name="T81" fmla="*/ 922337 h 771"/>
                <a:gd name="T82" fmla="*/ 2089150 w 1601"/>
                <a:gd name="T83" fmla="*/ 1050925 h 771"/>
                <a:gd name="T84" fmla="*/ 2197100 w 1601"/>
                <a:gd name="T85" fmla="*/ 1158875 h 771"/>
                <a:gd name="T86" fmla="*/ 2282825 w 1601"/>
                <a:gd name="T87" fmla="*/ 1201737 h 771"/>
                <a:gd name="T88" fmla="*/ 2370138 w 1601"/>
                <a:gd name="T89" fmla="*/ 1223962 h 771"/>
                <a:gd name="T90" fmla="*/ 2498725 w 1601"/>
                <a:gd name="T91" fmla="*/ 1158875 h 7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601" h="771">
                  <a:moveTo>
                    <a:pt x="0" y="771"/>
                  </a:moveTo>
                  <a:lnTo>
                    <a:pt x="27" y="771"/>
                  </a:lnTo>
                  <a:lnTo>
                    <a:pt x="108" y="771"/>
                  </a:lnTo>
                  <a:lnTo>
                    <a:pt x="149" y="771"/>
                  </a:lnTo>
                  <a:lnTo>
                    <a:pt x="163" y="771"/>
                  </a:lnTo>
                  <a:lnTo>
                    <a:pt x="203" y="771"/>
                  </a:lnTo>
                  <a:lnTo>
                    <a:pt x="217" y="771"/>
                  </a:lnTo>
                  <a:lnTo>
                    <a:pt x="258" y="757"/>
                  </a:lnTo>
                  <a:lnTo>
                    <a:pt x="271" y="744"/>
                  </a:lnTo>
                  <a:lnTo>
                    <a:pt x="298" y="717"/>
                  </a:lnTo>
                  <a:lnTo>
                    <a:pt x="353" y="649"/>
                  </a:lnTo>
                  <a:lnTo>
                    <a:pt x="366" y="608"/>
                  </a:lnTo>
                  <a:lnTo>
                    <a:pt x="380" y="581"/>
                  </a:lnTo>
                  <a:lnTo>
                    <a:pt x="393" y="541"/>
                  </a:lnTo>
                  <a:lnTo>
                    <a:pt x="407" y="514"/>
                  </a:lnTo>
                  <a:lnTo>
                    <a:pt x="421" y="500"/>
                  </a:lnTo>
                  <a:lnTo>
                    <a:pt x="434" y="487"/>
                  </a:lnTo>
                  <a:lnTo>
                    <a:pt x="448" y="473"/>
                  </a:lnTo>
                  <a:lnTo>
                    <a:pt x="488" y="433"/>
                  </a:lnTo>
                  <a:lnTo>
                    <a:pt x="502" y="406"/>
                  </a:lnTo>
                  <a:lnTo>
                    <a:pt x="516" y="378"/>
                  </a:lnTo>
                  <a:lnTo>
                    <a:pt x="529" y="365"/>
                  </a:lnTo>
                  <a:lnTo>
                    <a:pt x="543" y="365"/>
                  </a:lnTo>
                  <a:lnTo>
                    <a:pt x="556" y="365"/>
                  </a:lnTo>
                  <a:lnTo>
                    <a:pt x="570" y="365"/>
                  </a:lnTo>
                  <a:lnTo>
                    <a:pt x="583" y="338"/>
                  </a:lnTo>
                  <a:lnTo>
                    <a:pt x="597" y="311"/>
                  </a:lnTo>
                  <a:lnTo>
                    <a:pt x="611" y="270"/>
                  </a:lnTo>
                  <a:lnTo>
                    <a:pt x="611" y="257"/>
                  </a:lnTo>
                  <a:lnTo>
                    <a:pt x="624" y="203"/>
                  </a:lnTo>
                  <a:lnTo>
                    <a:pt x="624" y="189"/>
                  </a:lnTo>
                  <a:lnTo>
                    <a:pt x="624" y="176"/>
                  </a:lnTo>
                  <a:lnTo>
                    <a:pt x="638" y="135"/>
                  </a:lnTo>
                  <a:lnTo>
                    <a:pt x="638" y="122"/>
                  </a:lnTo>
                  <a:lnTo>
                    <a:pt x="651" y="108"/>
                  </a:lnTo>
                  <a:lnTo>
                    <a:pt x="638" y="108"/>
                  </a:lnTo>
                  <a:lnTo>
                    <a:pt x="651" y="122"/>
                  </a:lnTo>
                  <a:lnTo>
                    <a:pt x="665" y="149"/>
                  </a:lnTo>
                  <a:lnTo>
                    <a:pt x="665" y="189"/>
                  </a:lnTo>
                  <a:lnTo>
                    <a:pt x="665" y="203"/>
                  </a:lnTo>
                  <a:lnTo>
                    <a:pt x="665" y="216"/>
                  </a:lnTo>
                  <a:lnTo>
                    <a:pt x="665" y="243"/>
                  </a:lnTo>
                  <a:lnTo>
                    <a:pt x="678" y="284"/>
                  </a:lnTo>
                  <a:lnTo>
                    <a:pt x="678" y="270"/>
                  </a:lnTo>
                  <a:lnTo>
                    <a:pt x="678" y="257"/>
                  </a:lnTo>
                  <a:lnTo>
                    <a:pt x="692" y="203"/>
                  </a:lnTo>
                  <a:lnTo>
                    <a:pt x="692" y="162"/>
                  </a:lnTo>
                  <a:lnTo>
                    <a:pt x="692" y="135"/>
                  </a:lnTo>
                  <a:lnTo>
                    <a:pt x="692" y="122"/>
                  </a:lnTo>
                  <a:lnTo>
                    <a:pt x="692" y="94"/>
                  </a:lnTo>
                  <a:lnTo>
                    <a:pt x="706" y="54"/>
                  </a:lnTo>
                  <a:lnTo>
                    <a:pt x="706" y="40"/>
                  </a:lnTo>
                  <a:lnTo>
                    <a:pt x="706" y="27"/>
                  </a:lnTo>
                  <a:lnTo>
                    <a:pt x="706" y="13"/>
                  </a:lnTo>
                  <a:lnTo>
                    <a:pt x="719" y="0"/>
                  </a:lnTo>
                  <a:lnTo>
                    <a:pt x="706" y="13"/>
                  </a:lnTo>
                  <a:lnTo>
                    <a:pt x="719" y="0"/>
                  </a:lnTo>
                  <a:lnTo>
                    <a:pt x="719" y="13"/>
                  </a:lnTo>
                  <a:lnTo>
                    <a:pt x="719" y="27"/>
                  </a:lnTo>
                  <a:lnTo>
                    <a:pt x="733" y="54"/>
                  </a:lnTo>
                  <a:lnTo>
                    <a:pt x="733" y="67"/>
                  </a:lnTo>
                  <a:lnTo>
                    <a:pt x="733" y="94"/>
                  </a:lnTo>
                  <a:lnTo>
                    <a:pt x="733" y="122"/>
                  </a:lnTo>
                  <a:lnTo>
                    <a:pt x="733" y="135"/>
                  </a:lnTo>
                  <a:lnTo>
                    <a:pt x="733" y="149"/>
                  </a:lnTo>
                  <a:lnTo>
                    <a:pt x="733" y="176"/>
                  </a:lnTo>
                  <a:lnTo>
                    <a:pt x="746" y="203"/>
                  </a:lnTo>
                  <a:lnTo>
                    <a:pt x="746" y="230"/>
                  </a:lnTo>
                  <a:lnTo>
                    <a:pt x="746" y="243"/>
                  </a:lnTo>
                  <a:lnTo>
                    <a:pt x="746" y="257"/>
                  </a:lnTo>
                  <a:lnTo>
                    <a:pt x="760" y="270"/>
                  </a:lnTo>
                  <a:lnTo>
                    <a:pt x="773" y="257"/>
                  </a:lnTo>
                  <a:lnTo>
                    <a:pt x="760" y="270"/>
                  </a:lnTo>
                  <a:lnTo>
                    <a:pt x="760" y="257"/>
                  </a:lnTo>
                  <a:lnTo>
                    <a:pt x="773" y="230"/>
                  </a:lnTo>
                  <a:lnTo>
                    <a:pt x="773" y="216"/>
                  </a:lnTo>
                  <a:lnTo>
                    <a:pt x="773" y="189"/>
                  </a:lnTo>
                  <a:lnTo>
                    <a:pt x="773" y="176"/>
                  </a:lnTo>
                  <a:lnTo>
                    <a:pt x="773" y="162"/>
                  </a:lnTo>
                  <a:lnTo>
                    <a:pt x="773" y="135"/>
                  </a:lnTo>
                  <a:lnTo>
                    <a:pt x="773" y="94"/>
                  </a:lnTo>
                  <a:lnTo>
                    <a:pt x="787" y="67"/>
                  </a:lnTo>
                  <a:lnTo>
                    <a:pt x="787" y="54"/>
                  </a:lnTo>
                  <a:lnTo>
                    <a:pt x="801" y="67"/>
                  </a:lnTo>
                  <a:lnTo>
                    <a:pt x="801" y="94"/>
                  </a:lnTo>
                  <a:lnTo>
                    <a:pt x="814" y="135"/>
                  </a:lnTo>
                  <a:lnTo>
                    <a:pt x="814" y="162"/>
                  </a:lnTo>
                  <a:lnTo>
                    <a:pt x="814" y="189"/>
                  </a:lnTo>
                  <a:lnTo>
                    <a:pt x="828" y="243"/>
                  </a:lnTo>
                  <a:lnTo>
                    <a:pt x="828" y="257"/>
                  </a:lnTo>
                  <a:lnTo>
                    <a:pt x="841" y="297"/>
                  </a:lnTo>
                  <a:lnTo>
                    <a:pt x="841" y="311"/>
                  </a:lnTo>
                  <a:lnTo>
                    <a:pt x="841" y="297"/>
                  </a:lnTo>
                  <a:lnTo>
                    <a:pt x="855" y="284"/>
                  </a:lnTo>
                  <a:lnTo>
                    <a:pt x="855" y="270"/>
                  </a:lnTo>
                  <a:lnTo>
                    <a:pt x="855" y="257"/>
                  </a:lnTo>
                  <a:lnTo>
                    <a:pt x="855" y="243"/>
                  </a:lnTo>
                  <a:lnTo>
                    <a:pt x="855" y="230"/>
                  </a:lnTo>
                  <a:lnTo>
                    <a:pt x="868" y="189"/>
                  </a:lnTo>
                  <a:lnTo>
                    <a:pt x="882" y="203"/>
                  </a:lnTo>
                  <a:lnTo>
                    <a:pt x="882" y="230"/>
                  </a:lnTo>
                  <a:lnTo>
                    <a:pt x="882" y="243"/>
                  </a:lnTo>
                  <a:lnTo>
                    <a:pt x="896" y="284"/>
                  </a:lnTo>
                  <a:lnTo>
                    <a:pt x="909" y="311"/>
                  </a:lnTo>
                  <a:lnTo>
                    <a:pt x="923" y="324"/>
                  </a:lnTo>
                  <a:lnTo>
                    <a:pt x="936" y="324"/>
                  </a:lnTo>
                  <a:lnTo>
                    <a:pt x="963" y="324"/>
                  </a:lnTo>
                  <a:lnTo>
                    <a:pt x="977" y="324"/>
                  </a:lnTo>
                  <a:lnTo>
                    <a:pt x="990" y="338"/>
                  </a:lnTo>
                  <a:lnTo>
                    <a:pt x="1004" y="351"/>
                  </a:lnTo>
                  <a:lnTo>
                    <a:pt x="1045" y="365"/>
                  </a:lnTo>
                  <a:lnTo>
                    <a:pt x="1058" y="365"/>
                  </a:lnTo>
                  <a:lnTo>
                    <a:pt x="1085" y="378"/>
                  </a:lnTo>
                  <a:lnTo>
                    <a:pt x="1113" y="406"/>
                  </a:lnTo>
                  <a:lnTo>
                    <a:pt x="1126" y="406"/>
                  </a:lnTo>
                  <a:lnTo>
                    <a:pt x="1140" y="419"/>
                  </a:lnTo>
                  <a:lnTo>
                    <a:pt x="1167" y="446"/>
                  </a:lnTo>
                  <a:lnTo>
                    <a:pt x="1180" y="460"/>
                  </a:lnTo>
                  <a:lnTo>
                    <a:pt x="1194" y="473"/>
                  </a:lnTo>
                  <a:lnTo>
                    <a:pt x="1208" y="500"/>
                  </a:lnTo>
                  <a:lnTo>
                    <a:pt x="1221" y="514"/>
                  </a:lnTo>
                  <a:lnTo>
                    <a:pt x="1248" y="568"/>
                  </a:lnTo>
                  <a:lnTo>
                    <a:pt x="1262" y="581"/>
                  </a:lnTo>
                  <a:lnTo>
                    <a:pt x="1275" y="608"/>
                  </a:lnTo>
                  <a:lnTo>
                    <a:pt x="1289" y="635"/>
                  </a:lnTo>
                  <a:lnTo>
                    <a:pt x="1316" y="662"/>
                  </a:lnTo>
                  <a:lnTo>
                    <a:pt x="1343" y="689"/>
                  </a:lnTo>
                  <a:lnTo>
                    <a:pt x="1357" y="703"/>
                  </a:lnTo>
                  <a:lnTo>
                    <a:pt x="1384" y="730"/>
                  </a:lnTo>
                  <a:lnTo>
                    <a:pt x="1398" y="730"/>
                  </a:lnTo>
                  <a:lnTo>
                    <a:pt x="1411" y="744"/>
                  </a:lnTo>
                  <a:lnTo>
                    <a:pt x="1438" y="757"/>
                  </a:lnTo>
                  <a:lnTo>
                    <a:pt x="1452" y="757"/>
                  </a:lnTo>
                  <a:lnTo>
                    <a:pt x="1465" y="771"/>
                  </a:lnTo>
                  <a:lnTo>
                    <a:pt x="1493" y="771"/>
                  </a:lnTo>
                  <a:lnTo>
                    <a:pt x="1506" y="757"/>
                  </a:lnTo>
                  <a:lnTo>
                    <a:pt x="1520" y="757"/>
                  </a:lnTo>
                  <a:lnTo>
                    <a:pt x="1574" y="730"/>
                  </a:lnTo>
                  <a:lnTo>
                    <a:pt x="1601" y="717"/>
                  </a:lnTo>
                </a:path>
              </a:pathLst>
            </a:custGeom>
            <a:noFill/>
            <a:ln w="2222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497" name="Freeform 254"/>
            <p:cNvSpPr>
              <a:spLocks/>
            </p:cNvSpPr>
            <p:nvPr/>
          </p:nvSpPr>
          <p:spPr bwMode="auto">
            <a:xfrm>
              <a:off x="4691063" y="5611813"/>
              <a:ext cx="2089150" cy="579437"/>
            </a:xfrm>
            <a:custGeom>
              <a:avLst/>
              <a:gdLst>
                <a:gd name="T0" fmla="*/ 0 w 1316"/>
                <a:gd name="T1" fmla="*/ 579437 h 365"/>
                <a:gd name="T2" fmla="*/ 171450 w 1316"/>
                <a:gd name="T3" fmla="*/ 536575 h 365"/>
                <a:gd name="T4" fmla="*/ 301625 w 1316"/>
                <a:gd name="T5" fmla="*/ 579437 h 365"/>
                <a:gd name="T6" fmla="*/ 452438 w 1316"/>
                <a:gd name="T7" fmla="*/ 557212 h 365"/>
                <a:gd name="T8" fmla="*/ 581025 w 1316"/>
                <a:gd name="T9" fmla="*/ 320675 h 365"/>
                <a:gd name="T10" fmla="*/ 711200 w 1316"/>
                <a:gd name="T11" fmla="*/ 106362 h 365"/>
                <a:gd name="T12" fmla="*/ 882650 w 1316"/>
                <a:gd name="T13" fmla="*/ 20637 h 365"/>
                <a:gd name="T14" fmla="*/ 990600 w 1316"/>
                <a:gd name="T15" fmla="*/ 0 h 365"/>
                <a:gd name="T16" fmla="*/ 1098550 w 1316"/>
                <a:gd name="T17" fmla="*/ 20637 h 365"/>
                <a:gd name="T18" fmla="*/ 1292225 w 1316"/>
                <a:gd name="T19" fmla="*/ 214312 h 365"/>
                <a:gd name="T20" fmla="*/ 1377950 w 1316"/>
                <a:gd name="T21" fmla="*/ 406400 h 365"/>
                <a:gd name="T22" fmla="*/ 1465263 w 1316"/>
                <a:gd name="T23" fmla="*/ 493712 h 365"/>
                <a:gd name="T24" fmla="*/ 1508125 w 1316"/>
                <a:gd name="T25" fmla="*/ 557212 h 365"/>
                <a:gd name="T26" fmla="*/ 1614488 w 1316"/>
                <a:gd name="T27" fmla="*/ 579437 h 365"/>
                <a:gd name="T28" fmla="*/ 1744663 w 1316"/>
                <a:gd name="T29" fmla="*/ 514350 h 365"/>
                <a:gd name="T30" fmla="*/ 1830388 w 1316"/>
                <a:gd name="T31" fmla="*/ 493712 h 365"/>
                <a:gd name="T32" fmla="*/ 1916113 w 1316"/>
                <a:gd name="T33" fmla="*/ 536575 h 365"/>
                <a:gd name="T34" fmla="*/ 1938338 w 1316"/>
                <a:gd name="T35" fmla="*/ 579437 h 365"/>
                <a:gd name="T36" fmla="*/ 2046288 w 1316"/>
                <a:gd name="T37" fmla="*/ 579437 h 365"/>
                <a:gd name="T38" fmla="*/ 2089150 w 1316"/>
                <a:gd name="T39" fmla="*/ 557212 h 3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16" h="365">
                  <a:moveTo>
                    <a:pt x="0" y="365"/>
                  </a:moveTo>
                  <a:lnTo>
                    <a:pt x="108" y="338"/>
                  </a:lnTo>
                  <a:lnTo>
                    <a:pt x="190" y="365"/>
                  </a:lnTo>
                  <a:lnTo>
                    <a:pt x="285" y="351"/>
                  </a:lnTo>
                  <a:lnTo>
                    <a:pt x="366" y="202"/>
                  </a:lnTo>
                  <a:lnTo>
                    <a:pt x="448" y="67"/>
                  </a:lnTo>
                  <a:lnTo>
                    <a:pt x="556" y="13"/>
                  </a:lnTo>
                  <a:lnTo>
                    <a:pt x="624" y="0"/>
                  </a:lnTo>
                  <a:lnTo>
                    <a:pt x="692" y="13"/>
                  </a:lnTo>
                  <a:lnTo>
                    <a:pt x="814" y="135"/>
                  </a:lnTo>
                  <a:lnTo>
                    <a:pt x="868" y="256"/>
                  </a:lnTo>
                  <a:lnTo>
                    <a:pt x="923" y="311"/>
                  </a:lnTo>
                  <a:lnTo>
                    <a:pt x="950" y="351"/>
                  </a:lnTo>
                  <a:lnTo>
                    <a:pt x="1017" y="365"/>
                  </a:lnTo>
                  <a:lnTo>
                    <a:pt x="1099" y="324"/>
                  </a:lnTo>
                  <a:lnTo>
                    <a:pt x="1153" y="311"/>
                  </a:lnTo>
                  <a:lnTo>
                    <a:pt x="1207" y="338"/>
                  </a:lnTo>
                  <a:lnTo>
                    <a:pt x="1221" y="365"/>
                  </a:lnTo>
                  <a:lnTo>
                    <a:pt x="1289" y="365"/>
                  </a:lnTo>
                  <a:lnTo>
                    <a:pt x="1316" y="351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498" name="Freeform 255"/>
            <p:cNvSpPr>
              <a:spLocks/>
            </p:cNvSpPr>
            <p:nvPr/>
          </p:nvSpPr>
          <p:spPr bwMode="auto">
            <a:xfrm>
              <a:off x="5402263" y="5632450"/>
              <a:ext cx="2066925" cy="579438"/>
            </a:xfrm>
            <a:custGeom>
              <a:avLst/>
              <a:gdLst>
                <a:gd name="T0" fmla="*/ 0 w 1302"/>
                <a:gd name="T1" fmla="*/ 579438 h 365"/>
                <a:gd name="T2" fmla="*/ 150813 w 1302"/>
                <a:gd name="T3" fmla="*/ 536575 h 365"/>
                <a:gd name="T4" fmla="*/ 301625 w 1302"/>
                <a:gd name="T5" fmla="*/ 579438 h 365"/>
                <a:gd name="T6" fmla="*/ 430213 w 1302"/>
                <a:gd name="T7" fmla="*/ 536575 h 365"/>
                <a:gd name="T8" fmla="*/ 581025 w 1302"/>
                <a:gd name="T9" fmla="*/ 322263 h 365"/>
                <a:gd name="T10" fmla="*/ 688975 w 1302"/>
                <a:gd name="T11" fmla="*/ 107950 h 365"/>
                <a:gd name="T12" fmla="*/ 860425 w 1302"/>
                <a:gd name="T13" fmla="*/ 0 h 365"/>
                <a:gd name="T14" fmla="*/ 968375 w 1302"/>
                <a:gd name="T15" fmla="*/ 0 h 365"/>
                <a:gd name="T16" fmla="*/ 1098550 w 1302"/>
                <a:gd name="T17" fmla="*/ 22225 h 365"/>
                <a:gd name="T18" fmla="*/ 1292225 w 1302"/>
                <a:gd name="T19" fmla="*/ 193675 h 365"/>
                <a:gd name="T20" fmla="*/ 1355725 w 1302"/>
                <a:gd name="T21" fmla="*/ 385763 h 365"/>
                <a:gd name="T22" fmla="*/ 1443038 w 1302"/>
                <a:gd name="T23" fmla="*/ 493713 h 365"/>
                <a:gd name="T24" fmla="*/ 1485900 w 1302"/>
                <a:gd name="T25" fmla="*/ 558800 h 365"/>
                <a:gd name="T26" fmla="*/ 1614488 w 1302"/>
                <a:gd name="T27" fmla="*/ 579438 h 365"/>
                <a:gd name="T28" fmla="*/ 1744663 w 1302"/>
                <a:gd name="T29" fmla="*/ 515938 h 365"/>
                <a:gd name="T30" fmla="*/ 1808163 w 1302"/>
                <a:gd name="T31" fmla="*/ 493713 h 365"/>
                <a:gd name="T32" fmla="*/ 1895475 w 1302"/>
                <a:gd name="T33" fmla="*/ 536575 h 365"/>
                <a:gd name="T34" fmla="*/ 1938338 w 1302"/>
                <a:gd name="T35" fmla="*/ 558800 h 365"/>
                <a:gd name="T36" fmla="*/ 2024063 w 1302"/>
                <a:gd name="T37" fmla="*/ 579438 h 365"/>
                <a:gd name="T38" fmla="*/ 2066925 w 1302"/>
                <a:gd name="T39" fmla="*/ 558800 h 3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02" h="365">
                  <a:moveTo>
                    <a:pt x="0" y="365"/>
                  </a:moveTo>
                  <a:lnTo>
                    <a:pt x="95" y="338"/>
                  </a:lnTo>
                  <a:lnTo>
                    <a:pt x="190" y="365"/>
                  </a:lnTo>
                  <a:lnTo>
                    <a:pt x="271" y="338"/>
                  </a:lnTo>
                  <a:lnTo>
                    <a:pt x="366" y="203"/>
                  </a:lnTo>
                  <a:lnTo>
                    <a:pt x="434" y="68"/>
                  </a:lnTo>
                  <a:lnTo>
                    <a:pt x="542" y="0"/>
                  </a:lnTo>
                  <a:lnTo>
                    <a:pt x="610" y="0"/>
                  </a:lnTo>
                  <a:lnTo>
                    <a:pt x="692" y="14"/>
                  </a:lnTo>
                  <a:lnTo>
                    <a:pt x="814" y="122"/>
                  </a:lnTo>
                  <a:lnTo>
                    <a:pt x="854" y="243"/>
                  </a:lnTo>
                  <a:lnTo>
                    <a:pt x="909" y="311"/>
                  </a:lnTo>
                  <a:lnTo>
                    <a:pt x="936" y="352"/>
                  </a:lnTo>
                  <a:lnTo>
                    <a:pt x="1017" y="365"/>
                  </a:lnTo>
                  <a:lnTo>
                    <a:pt x="1099" y="325"/>
                  </a:lnTo>
                  <a:lnTo>
                    <a:pt x="1139" y="311"/>
                  </a:lnTo>
                  <a:lnTo>
                    <a:pt x="1194" y="338"/>
                  </a:lnTo>
                  <a:lnTo>
                    <a:pt x="1221" y="352"/>
                  </a:lnTo>
                  <a:lnTo>
                    <a:pt x="1275" y="365"/>
                  </a:lnTo>
                  <a:lnTo>
                    <a:pt x="1302" y="352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1" name="Freeform 283"/>
            <p:cNvSpPr>
              <a:spLocks/>
            </p:cNvSpPr>
            <p:nvPr/>
          </p:nvSpPr>
          <p:spPr bwMode="auto">
            <a:xfrm>
              <a:off x="4891088" y="5459413"/>
              <a:ext cx="2278062" cy="825500"/>
            </a:xfrm>
            <a:custGeom>
              <a:avLst/>
              <a:gdLst>
                <a:gd name="T0" fmla="*/ 0 w 1435"/>
                <a:gd name="T1" fmla="*/ 752475 h 520"/>
                <a:gd name="T2" fmla="*/ 276225 w 1435"/>
                <a:gd name="T3" fmla="*/ 738188 h 520"/>
                <a:gd name="T4" fmla="*/ 522287 w 1435"/>
                <a:gd name="T5" fmla="*/ 230188 h 520"/>
                <a:gd name="T6" fmla="*/ 869950 w 1435"/>
                <a:gd name="T7" fmla="*/ 26988 h 520"/>
                <a:gd name="T8" fmla="*/ 1335087 w 1435"/>
                <a:gd name="T9" fmla="*/ 69850 h 520"/>
                <a:gd name="T10" fmla="*/ 1755775 w 1435"/>
                <a:gd name="T11" fmla="*/ 273050 h 520"/>
                <a:gd name="T12" fmla="*/ 2046287 w 1435"/>
                <a:gd name="T13" fmla="*/ 723900 h 520"/>
                <a:gd name="T14" fmla="*/ 2278062 w 1435"/>
                <a:gd name="T15" fmla="*/ 709613 h 5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5" h="520">
                  <a:moveTo>
                    <a:pt x="0" y="474"/>
                  </a:moveTo>
                  <a:cubicBezTo>
                    <a:pt x="59" y="497"/>
                    <a:pt x="119" y="520"/>
                    <a:pt x="174" y="465"/>
                  </a:cubicBezTo>
                  <a:cubicBezTo>
                    <a:pt x="229" y="410"/>
                    <a:pt x="267" y="220"/>
                    <a:pt x="329" y="145"/>
                  </a:cubicBezTo>
                  <a:cubicBezTo>
                    <a:pt x="391" y="70"/>
                    <a:pt x="463" y="34"/>
                    <a:pt x="548" y="17"/>
                  </a:cubicBezTo>
                  <a:cubicBezTo>
                    <a:pt x="633" y="0"/>
                    <a:pt x="748" y="18"/>
                    <a:pt x="841" y="44"/>
                  </a:cubicBezTo>
                  <a:cubicBezTo>
                    <a:pt x="934" y="70"/>
                    <a:pt x="1031" y="103"/>
                    <a:pt x="1106" y="172"/>
                  </a:cubicBezTo>
                  <a:cubicBezTo>
                    <a:pt x="1181" y="241"/>
                    <a:pt x="1234" y="410"/>
                    <a:pt x="1289" y="456"/>
                  </a:cubicBezTo>
                  <a:cubicBezTo>
                    <a:pt x="1344" y="502"/>
                    <a:pt x="1389" y="474"/>
                    <a:pt x="1435" y="447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63502" name="Text Box 284"/>
            <p:cNvSpPr txBox="1">
              <a:spLocks noChangeArrowheads="1"/>
            </p:cNvSpPr>
            <p:nvPr/>
          </p:nvSpPr>
          <p:spPr bwMode="auto">
            <a:xfrm>
              <a:off x="4306888" y="4745038"/>
              <a:ext cx="10652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>
                  <a:solidFill>
                    <a:srgbClr val="FF3300"/>
                  </a:solidFill>
                </a:rPr>
                <a:t>E</a:t>
              </a:r>
              <a:r>
                <a:rPr lang="fr-FR" altLang="fr-FR" sz="2400" baseline="-25000">
                  <a:solidFill>
                    <a:srgbClr val="FF3300"/>
                  </a:solidFill>
                </a:rPr>
                <a:t>coh</a:t>
              </a:r>
              <a:r>
                <a:rPr lang="fr-FR" altLang="fr-FR" sz="2400">
                  <a:solidFill>
                    <a:srgbClr val="FF3300"/>
                  </a:solidFill>
                </a:rPr>
                <a:t>(t)</a:t>
              </a:r>
            </a:p>
          </p:txBody>
        </p:sp>
        <p:sp>
          <p:nvSpPr>
            <p:cNvPr id="63503" name="Text Box 285"/>
            <p:cNvSpPr txBox="1">
              <a:spLocks noChangeArrowheads="1"/>
            </p:cNvSpPr>
            <p:nvPr/>
          </p:nvSpPr>
          <p:spPr bwMode="auto">
            <a:xfrm>
              <a:off x="4437063" y="5356225"/>
              <a:ext cx="863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>
                  <a:solidFill>
                    <a:srgbClr val="6600FF"/>
                  </a:solidFill>
                </a:rPr>
                <a:t>E</a:t>
              </a:r>
              <a:r>
                <a:rPr lang="fr-FR" altLang="fr-FR" sz="2400" baseline="-25000">
                  <a:solidFill>
                    <a:srgbClr val="6600FF"/>
                  </a:solidFill>
                </a:rPr>
                <a:t>incoh</a:t>
              </a:r>
            </a:p>
          </p:txBody>
        </p:sp>
        <p:sp>
          <p:nvSpPr>
            <p:cNvPr id="63505" name="Text Box 287"/>
            <p:cNvSpPr txBox="1">
              <a:spLocks noChangeArrowheads="1"/>
            </p:cNvSpPr>
            <p:nvPr/>
          </p:nvSpPr>
          <p:spPr bwMode="auto">
            <a:xfrm>
              <a:off x="6192838" y="4898116"/>
              <a:ext cx="2440389" cy="71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 smtClean="0"/>
                <a:t>energie coherente </a:t>
              </a:r>
            </a:p>
            <a:p>
              <a:r>
                <a:rPr lang="fr-FR" altLang="fr-FR" sz="2000" smtClean="0"/>
                <a:t>reduite </a:t>
              </a:r>
              <a:r>
                <a:rPr lang="fr-FR" altLang="fr-FR" sz="2000" smtClean="0">
                  <a:sym typeface="Wingdings" panose="05000000000000000000" pitchFamily="2" charset="2"/>
                </a:rPr>
                <a:t> </a:t>
              </a:r>
              <a:r>
                <a:rPr lang="fr-FR" altLang="fr-FR" sz="2000" smtClean="0"/>
                <a:t>V réduit</a:t>
              </a:r>
              <a:endParaRPr lang="fr-FR" altLang="fr-FR" sz="2000"/>
            </a:p>
          </p:txBody>
        </p:sp>
      </p:grpSp>
      <p:sp>
        <p:nvSpPr>
          <p:cNvPr id="63506" name="Rectangle 288"/>
          <p:cNvSpPr>
            <a:spLocks noChangeArrowheads="1"/>
          </p:cNvSpPr>
          <p:nvPr/>
        </p:nvSpPr>
        <p:spPr bwMode="auto">
          <a:xfrm>
            <a:off x="2605088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grpSp>
        <p:nvGrpSpPr>
          <p:cNvPr id="8" name="Groupe 7"/>
          <p:cNvGrpSpPr/>
          <p:nvPr/>
        </p:nvGrpSpPr>
        <p:grpSpPr>
          <a:xfrm>
            <a:off x="4924425" y="1152525"/>
            <a:ext cx="3562350" cy="3232150"/>
            <a:chOff x="4924425" y="987425"/>
            <a:chExt cx="3562350" cy="3232150"/>
          </a:xfrm>
        </p:grpSpPr>
        <p:grpSp>
          <p:nvGrpSpPr>
            <p:cNvPr id="63500" name="Group 259"/>
            <p:cNvGrpSpPr>
              <a:grpSpLocks/>
            </p:cNvGrpSpPr>
            <p:nvPr/>
          </p:nvGrpSpPr>
          <p:grpSpPr bwMode="auto">
            <a:xfrm>
              <a:off x="5162550" y="987425"/>
              <a:ext cx="2390775" cy="1674813"/>
              <a:chOff x="2775" y="622"/>
              <a:chExt cx="1506" cy="1055"/>
            </a:xfrm>
          </p:grpSpPr>
          <p:sp>
            <p:nvSpPr>
              <p:cNvPr id="63523" name="Oval 260"/>
              <p:cNvSpPr>
                <a:spLocks noChangeArrowheads="1"/>
              </p:cNvSpPr>
              <p:nvPr/>
            </p:nvSpPr>
            <p:spPr bwMode="auto">
              <a:xfrm>
                <a:off x="3351" y="925"/>
                <a:ext cx="79" cy="657"/>
              </a:xfrm>
              <a:prstGeom prst="ellipse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63524" name="Group 261"/>
              <p:cNvGrpSpPr>
                <a:grpSpLocks/>
              </p:cNvGrpSpPr>
              <p:nvPr/>
            </p:nvGrpSpPr>
            <p:grpSpPr bwMode="auto">
              <a:xfrm>
                <a:off x="2775" y="1217"/>
                <a:ext cx="1506" cy="27"/>
                <a:chOff x="3711" y="1217"/>
                <a:chExt cx="1506" cy="27"/>
              </a:xfrm>
            </p:grpSpPr>
            <p:sp>
              <p:nvSpPr>
                <p:cNvPr id="63544" name="Freeform 262"/>
                <p:cNvSpPr>
                  <a:spLocks/>
                </p:cNvSpPr>
                <p:nvPr/>
              </p:nvSpPr>
              <p:spPr bwMode="auto">
                <a:xfrm>
                  <a:off x="5158" y="1217"/>
                  <a:ext cx="59" cy="27"/>
                </a:xfrm>
                <a:custGeom>
                  <a:avLst/>
                  <a:gdLst>
                    <a:gd name="T0" fmla="*/ 59 w 59"/>
                    <a:gd name="T1" fmla="*/ 18 h 27"/>
                    <a:gd name="T2" fmla="*/ 0 w 59"/>
                    <a:gd name="T3" fmla="*/ 27 h 27"/>
                    <a:gd name="T4" fmla="*/ 0 w 59"/>
                    <a:gd name="T5" fmla="*/ 18 h 27"/>
                    <a:gd name="T6" fmla="*/ 0 w 59"/>
                    <a:gd name="T7" fmla="*/ 0 h 27"/>
                    <a:gd name="T8" fmla="*/ 59 w 59"/>
                    <a:gd name="T9" fmla="*/ 18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9" h="27">
                      <a:moveTo>
                        <a:pt x="59" y="18"/>
                      </a:moveTo>
                      <a:lnTo>
                        <a:pt x="0" y="27"/>
                      </a:ln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59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45" name="Line 263"/>
                <p:cNvSpPr>
                  <a:spLocks noChangeShapeType="1"/>
                </p:cNvSpPr>
                <p:nvPr/>
              </p:nvSpPr>
              <p:spPr bwMode="auto">
                <a:xfrm>
                  <a:off x="3711" y="1235"/>
                  <a:ext cx="1447" cy="1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3525" name="Group 264"/>
              <p:cNvGrpSpPr>
                <a:grpSpLocks/>
              </p:cNvGrpSpPr>
              <p:nvPr/>
            </p:nvGrpSpPr>
            <p:grpSpPr bwMode="auto">
              <a:xfrm>
                <a:off x="2903" y="1145"/>
                <a:ext cx="1181" cy="234"/>
                <a:chOff x="3839" y="1145"/>
                <a:chExt cx="1181" cy="234"/>
              </a:xfrm>
            </p:grpSpPr>
            <p:sp>
              <p:nvSpPr>
                <p:cNvPr id="63542" name="Freeform 265"/>
                <p:cNvSpPr>
                  <a:spLocks/>
                </p:cNvSpPr>
                <p:nvPr/>
              </p:nvSpPr>
              <p:spPr bwMode="auto">
                <a:xfrm>
                  <a:off x="4892" y="1325"/>
                  <a:ext cx="128" cy="54"/>
                </a:xfrm>
                <a:custGeom>
                  <a:avLst/>
                  <a:gdLst>
                    <a:gd name="T0" fmla="*/ 128 w 128"/>
                    <a:gd name="T1" fmla="*/ 54 h 54"/>
                    <a:gd name="T2" fmla="*/ 0 w 128"/>
                    <a:gd name="T3" fmla="*/ 54 h 54"/>
                    <a:gd name="T4" fmla="*/ 10 w 128"/>
                    <a:gd name="T5" fmla="*/ 27 h 54"/>
                    <a:gd name="T6" fmla="*/ 10 w 128"/>
                    <a:gd name="T7" fmla="*/ 0 h 54"/>
                    <a:gd name="T8" fmla="*/ 128 w 128"/>
                    <a:gd name="T9" fmla="*/ 54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8" h="54">
                      <a:moveTo>
                        <a:pt x="128" y="54"/>
                      </a:moveTo>
                      <a:lnTo>
                        <a:pt x="0" y="54"/>
                      </a:lnTo>
                      <a:lnTo>
                        <a:pt x="10" y="27"/>
                      </a:lnTo>
                      <a:lnTo>
                        <a:pt x="10" y="0"/>
                      </a:lnTo>
                      <a:lnTo>
                        <a:pt x="128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43" name="Line 266"/>
                <p:cNvSpPr>
                  <a:spLocks noChangeShapeType="1"/>
                </p:cNvSpPr>
                <p:nvPr/>
              </p:nvSpPr>
              <p:spPr bwMode="auto">
                <a:xfrm>
                  <a:off x="3839" y="1145"/>
                  <a:ext cx="1063" cy="20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3526" name="Group 267"/>
              <p:cNvGrpSpPr>
                <a:grpSpLocks/>
              </p:cNvGrpSpPr>
              <p:nvPr/>
            </p:nvGrpSpPr>
            <p:grpSpPr bwMode="auto">
              <a:xfrm>
                <a:off x="4045" y="983"/>
                <a:ext cx="29" cy="514"/>
                <a:chOff x="4981" y="983"/>
                <a:chExt cx="29" cy="514"/>
              </a:xfrm>
            </p:grpSpPr>
            <p:sp>
              <p:nvSpPr>
                <p:cNvPr id="63540" name="Freeform 268"/>
                <p:cNvSpPr>
                  <a:spLocks/>
                </p:cNvSpPr>
                <p:nvPr/>
              </p:nvSpPr>
              <p:spPr bwMode="auto">
                <a:xfrm>
                  <a:off x="4981" y="983"/>
                  <a:ext cx="29" cy="54"/>
                </a:xfrm>
                <a:custGeom>
                  <a:avLst/>
                  <a:gdLst>
                    <a:gd name="T0" fmla="*/ 20 w 29"/>
                    <a:gd name="T1" fmla="*/ 0 h 54"/>
                    <a:gd name="T2" fmla="*/ 29 w 29"/>
                    <a:gd name="T3" fmla="*/ 54 h 54"/>
                    <a:gd name="T4" fmla="*/ 20 w 29"/>
                    <a:gd name="T5" fmla="*/ 54 h 54"/>
                    <a:gd name="T6" fmla="*/ 0 w 29"/>
                    <a:gd name="T7" fmla="*/ 54 h 54"/>
                    <a:gd name="T8" fmla="*/ 20 w 29"/>
                    <a:gd name="T9" fmla="*/ 0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" h="54">
                      <a:moveTo>
                        <a:pt x="20" y="0"/>
                      </a:moveTo>
                      <a:lnTo>
                        <a:pt x="29" y="54"/>
                      </a:lnTo>
                      <a:lnTo>
                        <a:pt x="20" y="54"/>
                      </a:lnTo>
                      <a:lnTo>
                        <a:pt x="0" y="5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41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5001" y="1037"/>
                  <a:ext cx="1" cy="46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3527" name="Rectangle 270"/>
              <p:cNvSpPr>
                <a:spLocks noChangeArrowheads="1"/>
              </p:cNvSpPr>
              <p:nvPr/>
            </p:nvSpPr>
            <p:spPr bwMode="auto">
              <a:xfrm>
                <a:off x="3976" y="1406"/>
                <a:ext cx="187" cy="15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3528" name="Rectangle 271"/>
              <p:cNvSpPr>
                <a:spLocks noChangeArrowheads="1"/>
              </p:cNvSpPr>
              <p:nvPr/>
            </p:nvSpPr>
            <p:spPr bwMode="auto">
              <a:xfrm>
                <a:off x="3986" y="1416"/>
                <a:ext cx="62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 smtClean="0">
                    <a:solidFill>
                      <a:srgbClr val="000000"/>
                    </a:solidFill>
                    <a:latin typeface="Symbol" pitchFamily="18" charset="2"/>
                  </a:rPr>
                  <a:t>b</a:t>
                </a:r>
                <a:endParaRPr lang="fr-FR" altLang="fr-FR" sz="2400"/>
              </a:p>
            </p:txBody>
          </p:sp>
          <p:sp>
            <p:nvSpPr>
              <p:cNvPr id="63529" name="Rectangle 272"/>
              <p:cNvSpPr>
                <a:spLocks noChangeArrowheads="1"/>
              </p:cNvSpPr>
              <p:nvPr/>
            </p:nvSpPr>
            <p:spPr bwMode="auto">
              <a:xfrm>
                <a:off x="4065" y="1416"/>
                <a:ext cx="9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>
                    <a:solidFill>
                      <a:srgbClr val="000000"/>
                    </a:solidFill>
                    <a:latin typeface="Times" pitchFamily="18" charset="0"/>
                  </a:rPr>
                  <a:t>.F</a:t>
                </a:r>
                <a:endParaRPr lang="fr-FR" altLang="fr-FR" sz="2400"/>
              </a:p>
            </p:txBody>
          </p:sp>
          <p:sp>
            <p:nvSpPr>
              <p:cNvPr id="63530" name="Line 273"/>
              <p:cNvSpPr>
                <a:spLocks noChangeShapeType="1"/>
              </p:cNvSpPr>
              <p:nvPr/>
            </p:nvSpPr>
            <p:spPr bwMode="auto">
              <a:xfrm flipH="1">
                <a:off x="3317" y="840"/>
                <a:ext cx="147" cy="78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3531" name="Group 274"/>
              <p:cNvGrpSpPr>
                <a:grpSpLocks/>
              </p:cNvGrpSpPr>
              <p:nvPr/>
            </p:nvGrpSpPr>
            <p:grpSpPr bwMode="auto">
              <a:xfrm>
                <a:off x="3366" y="676"/>
                <a:ext cx="29" cy="1001"/>
                <a:chOff x="4302" y="676"/>
                <a:chExt cx="29" cy="1001"/>
              </a:xfrm>
            </p:grpSpPr>
            <p:sp>
              <p:nvSpPr>
                <p:cNvPr id="63538" name="Freeform 275"/>
                <p:cNvSpPr>
                  <a:spLocks/>
                </p:cNvSpPr>
                <p:nvPr/>
              </p:nvSpPr>
              <p:spPr bwMode="auto">
                <a:xfrm>
                  <a:off x="4302" y="676"/>
                  <a:ext cx="29" cy="54"/>
                </a:xfrm>
                <a:custGeom>
                  <a:avLst/>
                  <a:gdLst>
                    <a:gd name="T0" fmla="*/ 20 w 29"/>
                    <a:gd name="T1" fmla="*/ 0 h 54"/>
                    <a:gd name="T2" fmla="*/ 29 w 29"/>
                    <a:gd name="T3" fmla="*/ 54 h 54"/>
                    <a:gd name="T4" fmla="*/ 20 w 29"/>
                    <a:gd name="T5" fmla="*/ 54 h 54"/>
                    <a:gd name="T6" fmla="*/ 0 w 29"/>
                    <a:gd name="T7" fmla="*/ 54 h 54"/>
                    <a:gd name="T8" fmla="*/ 20 w 29"/>
                    <a:gd name="T9" fmla="*/ 0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" h="54">
                      <a:moveTo>
                        <a:pt x="20" y="0"/>
                      </a:moveTo>
                      <a:lnTo>
                        <a:pt x="29" y="54"/>
                      </a:lnTo>
                      <a:lnTo>
                        <a:pt x="20" y="54"/>
                      </a:lnTo>
                      <a:lnTo>
                        <a:pt x="0" y="54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39" name="Line 276"/>
                <p:cNvSpPr>
                  <a:spLocks noChangeShapeType="1"/>
                </p:cNvSpPr>
                <p:nvPr/>
              </p:nvSpPr>
              <p:spPr bwMode="auto">
                <a:xfrm flipV="1">
                  <a:off x="4322" y="730"/>
                  <a:ext cx="1" cy="947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63536" name="Rectangle 278"/>
              <p:cNvSpPr>
                <a:spLocks noChangeArrowheads="1"/>
              </p:cNvSpPr>
              <p:nvPr/>
            </p:nvSpPr>
            <p:spPr bwMode="auto">
              <a:xfrm>
                <a:off x="3490" y="693"/>
                <a:ext cx="255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b="1">
                    <a:solidFill>
                      <a:srgbClr val="FF3300"/>
                    </a:solidFill>
                    <a:latin typeface="Symbol" pitchFamily="18" charset="2"/>
                  </a:rPr>
                  <a:t>b</a:t>
                </a:r>
                <a:r>
                  <a:rPr lang="fr-FR" altLang="fr-FR">
                    <a:solidFill>
                      <a:srgbClr val="FF3300"/>
                    </a:solidFill>
                  </a:rPr>
                  <a:t>(t)</a:t>
                </a:r>
                <a:endParaRPr lang="fr-FR" altLang="fr-FR" sz="3200">
                  <a:solidFill>
                    <a:srgbClr val="FF3300"/>
                  </a:solidFill>
                </a:endParaRPr>
              </a:p>
            </p:txBody>
          </p:sp>
          <p:sp>
            <p:nvSpPr>
              <p:cNvPr id="63533" name="Line 280"/>
              <p:cNvSpPr>
                <a:spLocks noChangeShapeType="1"/>
              </p:cNvSpPr>
              <p:nvPr/>
            </p:nvSpPr>
            <p:spPr bwMode="auto">
              <a:xfrm>
                <a:off x="3395" y="875"/>
                <a:ext cx="69" cy="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34" name="Rectangle 281"/>
              <p:cNvSpPr>
                <a:spLocks noChangeArrowheads="1"/>
              </p:cNvSpPr>
              <p:nvPr/>
            </p:nvSpPr>
            <p:spPr bwMode="auto">
              <a:xfrm>
                <a:off x="3435" y="622"/>
                <a:ext cx="5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>
                    <a:solidFill>
                      <a:srgbClr val="000000"/>
                    </a:solidFill>
                    <a:latin typeface="Symbol" pitchFamily="18" charset="2"/>
                  </a:rPr>
                  <a:t>x</a:t>
                </a:r>
                <a:endParaRPr lang="fr-FR" altLang="fr-FR" sz="2400"/>
              </a:p>
            </p:txBody>
          </p:sp>
          <p:sp>
            <p:nvSpPr>
              <p:cNvPr id="63535" name="Rectangle 282"/>
              <p:cNvSpPr>
                <a:spLocks noChangeArrowheads="1"/>
              </p:cNvSpPr>
              <p:nvPr/>
            </p:nvSpPr>
            <p:spPr bwMode="auto">
              <a:xfrm>
                <a:off x="4124" y="875"/>
                <a:ext cx="5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>
                    <a:solidFill>
                      <a:srgbClr val="000000"/>
                    </a:solidFill>
                    <a:latin typeface="Times" pitchFamily="18" charset="0"/>
                  </a:rPr>
                  <a:t>x</a:t>
                </a:r>
                <a:endParaRPr lang="fr-FR" altLang="fr-FR" sz="2400"/>
              </a:p>
            </p:txBody>
          </p:sp>
          <p:sp>
            <p:nvSpPr>
              <p:cNvPr id="313" name="Rectangle 278"/>
              <p:cNvSpPr>
                <a:spLocks noChangeArrowheads="1"/>
              </p:cNvSpPr>
              <p:nvPr/>
            </p:nvSpPr>
            <p:spPr bwMode="auto">
              <a:xfrm>
                <a:off x="3782" y="1081"/>
                <a:ext cx="199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400" b="1">
                    <a:solidFill>
                      <a:srgbClr val="FF3300"/>
                    </a:solidFill>
                    <a:latin typeface="Symbol" pitchFamily="18" charset="2"/>
                  </a:rPr>
                  <a:t>b</a:t>
                </a:r>
                <a:r>
                  <a:rPr lang="fr-FR" altLang="fr-FR" sz="1400">
                    <a:solidFill>
                      <a:srgbClr val="FF3300"/>
                    </a:solidFill>
                  </a:rPr>
                  <a:t>(t)</a:t>
                </a:r>
                <a:endParaRPr lang="fr-FR" altLang="fr-FR" sz="240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4924425" y="2352675"/>
              <a:ext cx="3562350" cy="1866900"/>
              <a:chOff x="4098925" y="2352675"/>
              <a:chExt cx="3562350" cy="1866900"/>
            </a:xfrm>
          </p:grpSpPr>
          <p:grpSp>
            <p:nvGrpSpPr>
              <p:cNvPr id="63499" name="Group 256"/>
              <p:cNvGrpSpPr>
                <a:grpSpLocks/>
              </p:cNvGrpSpPr>
              <p:nvPr/>
            </p:nvGrpSpPr>
            <p:grpSpPr bwMode="auto">
              <a:xfrm>
                <a:off x="5610225" y="2352675"/>
                <a:ext cx="65088" cy="1844675"/>
                <a:chOff x="4470" y="1482"/>
                <a:chExt cx="41" cy="1162"/>
              </a:xfrm>
            </p:grpSpPr>
            <p:sp>
              <p:nvSpPr>
                <p:cNvPr id="63546" name="Freeform 257"/>
                <p:cNvSpPr>
                  <a:spLocks/>
                </p:cNvSpPr>
                <p:nvPr/>
              </p:nvSpPr>
              <p:spPr bwMode="auto">
                <a:xfrm>
                  <a:off x="4470" y="1482"/>
                  <a:ext cx="41" cy="81"/>
                </a:xfrm>
                <a:custGeom>
                  <a:avLst/>
                  <a:gdLst>
                    <a:gd name="T0" fmla="*/ 13 w 41"/>
                    <a:gd name="T1" fmla="*/ 0 h 81"/>
                    <a:gd name="T2" fmla="*/ 41 w 41"/>
                    <a:gd name="T3" fmla="*/ 81 h 81"/>
                    <a:gd name="T4" fmla="*/ 13 w 41"/>
                    <a:gd name="T5" fmla="*/ 81 h 81"/>
                    <a:gd name="T6" fmla="*/ 0 w 41"/>
                    <a:gd name="T7" fmla="*/ 81 h 81"/>
                    <a:gd name="T8" fmla="*/ 13 w 41"/>
                    <a:gd name="T9" fmla="*/ 0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" h="81">
                      <a:moveTo>
                        <a:pt x="13" y="0"/>
                      </a:moveTo>
                      <a:lnTo>
                        <a:pt x="41" y="81"/>
                      </a:lnTo>
                      <a:lnTo>
                        <a:pt x="13" y="81"/>
                      </a:lnTo>
                      <a:lnTo>
                        <a:pt x="0" y="81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47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4483" y="1563"/>
                  <a:ext cx="1" cy="1081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3507" name="Group 289"/>
              <p:cNvGrpSpPr>
                <a:grpSpLocks/>
              </p:cNvGrpSpPr>
              <p:nvPr/>
            </p:nvGrpSpPr>
            <p:grpSpPr bwMode="auto">
              <a:xfrm>
                <a:off x="4098925" y="2887663"/>
                <a:ext cx="3562350" cy="1331912"/>
                <a:chOff x="2566" y="1819"/>
                <a:chExt cx="2244" cy="839"/>
              </a:xfrm>
            </p:grpSpPr>
            <p:grpSp>
              <p:nvGrpSpPr>
                <p:cNvPr id="63508" name="Group 290"/>
                <p:cNvGrpSpPr>
                  <a:grpSpLocks/>
                </p:cNvGrpSpPr>
                <p:nvPr/>
              </p:nvGrpSpPr>
              <p:grpSpPr bwMode="auto">
                <a:xfrm>
                  <a:off x="2814" y="2401"/>
                  <a:ext cx="1996" cy="41"/>
                  <a:chOff x="3750" y="2401"/>
                  <a:chExt cx="1996" cy="41"/>
                </a:xfrm>
              </p:grpSpPr>
              <p:sp>
                <p:nvSpPr>
                  <p:cNvPr id="63521" name="Freeform 291"/>
                  <p:cNvSpPr>
                    <a:spLocks/>
                  </p:cNvSpPr>
                  <p:nvPr/>
                </p:nvSpPr>
                <p:spPr bwMode="auto">
                  <a:xfrm>
                    <a:off x="5665" y="2401"/>
                    <a:ext cx="81" cy="41"/>
                  </a:xfrm>
                  <a:custGeom>
                    <a:avLst/>
                    <a:gdLst>
                      <a:gd name="T0" fmla="*/ 81 w 81"/>
                      <a:gd name="T1" fmla="*/ 14 h 41"/>
                      <a:gd name="T2" fmla="*/ 0 w 81"/>
                      <a:gd name="T3" fmla="*/ 41 h 41"/>
                      <a:gd name="T4" fmla="*/ 0 w 81"/>
                      <a:gd name="T5" fmla="*/ 14 h 41"/>
                      <a:gd name="T6" fmla="*/ 0 w 81"/>
                      <a:gd name="T7" fmla="*/ 0 h 41"/>
                      <a:gd name="T8" fmla="*/ 81 w 81"/>
                      <a:gd name="T9" fmla="*/ 14 h 4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1" h="41">
                        <a:moveTo>
                          <a:pt x="81" y="14"/>
                        </a:moveTo>
                        <a:lnTo>
                          <a:pt x="0" y="41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  <a:lnTo>
                          <a:pt x="81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522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50" y="2415"/>
                    <a:ext cx="1915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63509" name="Rectangle 293"/>
                <p:cNvSpPr>
                  <a:spLocks noChangeArrowheads="1"/>
                </p:cNvSpPr>
                <p:nvPr/>
              </p:nvSpPr>
              <p:spPr bwMode="auto">
                <a:xfrm>
                  <a:off x="4688" y="2194"/>
                  <a:ext cx="95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2000" smtClean="0">
                      <a:solidFill>
                        <a:srgbClr val="000000"/>
                      </a:solidFill>
                      <a:latin typeface="+mj-lt"/>
                    </a:rPr>
                    <a:t>x</a:t>
                  </a:r>
                  <a:endParaRPr lang="fr-FR" altLang="fr-FR" sz="2400">
                    <a:latin typeface="+mj-lt"/>
                  </a:endParaRPr>
                </a:p>
              </p:txBody>
            </p:sp>
            <p:grpSp>
              <p:nvGrpSpPr>
                <p:cNvPr id="63510" name="Group 294"/>
                <p:cNvGrpSpPr>
                  <a:grpSpLocks/>
                </p:cNvGrpSpPr>
                <p:nvPr/>
              </p:nvGrpSpPr>
              <p:grpSpPr bwMode="auto">
                <a:xfrm>
                  <a:off x="3072" y="1941"/>
                  <a:ext cx="1562" cy="703"/>
                  <a:chOff x="4008" y="1941"/>
                  <a:chExt cx="1562" cy="703"/>
                </a:xfrm>
              </p:grpSpPr>
              <p:sp>
                <p:nvSpPr>
                  <p:cNvPr id="63519" name="Freeform 295"/>
                  <p:cNvSpPr>
                    <a:spLocks/>
                  </p:cNvSpPr>
                  <p:nvPr/>
                </p:nvSpPr>
                <p:spPr bwMode="auto">
                  <a:xfrm>
                    <a:off x="4782" y="1941"/>
                    <a:ext cx="788" cy="703"/>
                  </a:xfrm>
                  <a:custGeom>
                    <a:avLst/>
                    <a:gdLst>
                      <a:gd name="T0" fmla="*/ 0 w 788"/>
                      <a:gd name="T1" fmla="*/ 0 h 703"/>
                      <a:gd name="T2" fmla="*/ 41 w 788"/>
                      <a:gd name="T3" fmla="*/ 14 h 703"/>
                      <a:gd name="T4" fmla="*/ 95 w 788"/>
                      <a:gd name="T5" fmla="*/ 27 h 703"/>
                      <a:gd name="T6" fmla="*/ 136 w 788"/>
                      <a:gd name="T7" fmla="*/ 54 h 703"/>
                      <a:gd name="T8" fmla="*/ 163 w 788"/>
                      <a:gd name="T9" fmla="*/ 81 h 703"/>
                      <a:gd name="T10" fmla="*/ 177 w 788"/>
                      <a:gd name="T11" fmla="*/ 95 h 703"/>
                      <a:gd name="T12" fmla="*/ 190 w 788"/>
                      <a:gd name="T13" fmla="*/ 109 h 703"/>
                      <a:gd name="T14" fmla="*/ 204 w 788"/>
                      <a:gd name="T15" fmla="*/ 136 h 703"/>
                      <a:gd name="T16" fmla="*/ 231 w 788"/>
                      <a:gd name="T17" fmla="*/ 190 h 703"/>
                      <a:gd name="T18" fmla="*/ 245 w 788"/>
                      <a:gd name="T19" fmla="*/ 217 h 703"/>
                      <a:gd name="T20" fmla="*/ 258 w 788"/>
                      <a:gd name="T21" fmla="*/ 244 h 703"/>
                      <a:gd name="T22" fmla="*/ 285 w 788"/>
                      <a:gd name="T23" fmla="*/ 284 h 703"/>
                      <a:gd name="T24" fmla="*/ 313 w 788"/>
                      <a:gd name="T25" fmla="*/ 365 h 703"/>
                      <a:gd name="T26" fmla="*/ 326 w 788"/>
                      <a:gd name="T27" fmla="*/ 392 h 703"/>
                      <a:gd name="T28" fmla="*/ 353 w 788"/>
                      <a:gd name="T29" fmla="*/ 433 h 703"/>
                      <a:gd name="T30" fmla="*/ 380 w 788"/>
                      <a:gd name="T31" fmla="*/ 501 h 703"/>
                      <a:gd name="T32" fmla="*/ 380 w 788"/>
                      <a:gd name="T33" fmla="*/ 528 h 703"/>
                      <a:gd name="T34" fmla="*/ 394 w 788"/>
                      <a:gd name="T35" fmla="*/ 568 h 703"/>
                      <a:gd name="T36" fmla="*/ 435 w 788"/>
                      <a:gd name="T37" fmla="*/ 636 h 703"/>
                      <a:gd name="T38" fmla="*/ 462 w 788"/>
                      <a:gd name="T39" fmla="*/ 663 h 703"/>
                      <a:gd name="T40" fmla="*/ 475 w 788"/>
                      <a:gd name="T41" fmla="*/ 676 h 703"/>
                      <a:gd name="T42" fmla="*/ 503 w 788"/>
                      <a:gd name="T43" fmla="*/ 690 h 703"/>
                      <a:gd name="T44" fmla="*/ 530 w 788"/>
                      <a:gd name="T45" fmla="*/ 703 h 703"/>
                      <a:gd name="T46" fmla="*/ 543 w 788"/>
                      <a:gd name="T47" fmla="*/ 703 h 703"/>
                      <a:gd name="T48" fmla="*/ 557 w 788"/>
                      <a:gd name="T49" fmla="*/ 703 h 703"/>
                      <a:gd name="T50" fmla="*/ 571 w 788"/>
                      <a:gd name="T51" fmla="*/ 703 h 703"/>
                      <a:gd name="T52" fmla="*/ 611 w 788"/>
                      <a:gd name="T53" fmla="*/ 676 h 703"/>
                      <a:gd name="T54" fmla="*/ 611 w 788"/>
                      <a:gd name="T55" fmla="*/ 663 h 703"/>
                      <a:gd name="T56" fmla="*/ 625 w 788"/>
                      <a:gd name="T57" fmla="*/ 649 h 703"/>
                      <a:gd name="T58" fmla="*/ 652 w 788"/>
                      <a:gd name="T59" fmla="*/ 609 h 703"/>
                      <a:gd name="T60" fmla="*/ 652 w 788"/>
                      <a:gd name="T61" fmla="*/ 595 h 703"/>
                      <a:gd name="T62" fmla="*/ 666 w 788"/>
                      <a:gd name="T63" fmla="*/ 582 h 703"/>
                      <a:gd name="T64" fmla="*/ 679 w 788"/>
                      <a:gd name="T65" fmla="*/ 541 h 703"/>
                      <a:gd name="T66" fmla="*/ 693 w 788"/>
                      <a:gd name="T67" fmla="*/ 514 h 703"/>
                      <a:gd name="T68" fmla="*/ 706 w 788"/>
                      <a:gd name="T69" fmla="*/ 487 h 703"/>
                      <a:gd name="T70" fmla="*/ 720 w 788"/>
                      <a:gd name="T71" fmla="*/ 460 h 703"/>
                      <a:gd name="T72" fmla="*/ 734 w 788"/>
                      <a:gd name="T73" fmla="*/ 447 h 703"/>
                      <a:gd name="T74" fmla="*/ 747 w 788"/>
                      <a:gd name="T75" fmla="*/ 447 h 703"/>
                      <a:gd name="T76" fmla="*/ 761 w 788"/>
                      <a:gd name="T77" fmla="*/ 447 h 703"/>
                      <a:gd name="T78" fmla="*/ 788 w 788"/>
                      <a:gd name="T79" fmla="*/ 447 h 703"/>
                      <a:gd name="T80" fmla="*/ 788 w 788"/>
                      <a:gd name="T81" fmla="*/ 460 h 70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788" h="703">
                        <a:moveTo>
                          <a:pt x="0" y="0"/>
                        </a:moveTo>
                        <a:lnTo>
                          <a:pt x="41" y="14"/>
                        </a:lnTo>
                        <a:lnTo>
                          <a:pt x="95" y="27"/>
                        </a:lnTo>
                        <a:lnTo>
                          <a:pt x="136" y="54"/>
                        </a:lnTo>
                        <a:lnTo>
                          <a:pt x="163" y="81"/>
                        </a:lnTo>
                        <a:lnTo>
                          <a:pt x="177" y="95"/>
                        </a:lnTo>
                        <a:lnTo>
                          <a:pt x="190" y="109"/>
                        </a:lnTo>
                        <a:lnTo>
                          <a:pt x="204" y="136"/>
                        </a:lnTo>
                        <a:lnTo>
                          <a:pt x="231" y="190"/>
                        </a:lnTo>
                        <a:lnTo>
                          <a:pt x="245" y="217"/>
                        </a:lnTo>
                        <a:lnTo>
                          <a:pt x="258" y="244"/>
                        </a:lnTo>
                        <a:lnTo>
                          <a:pt x="285" y="284"/>
                        </a:lnTo>
                        <a:lnTo>
                          <a:pt x="313" y="365"/>
                        </a:lnTo>
                        <a:lnTo>
                          <a:pt x="326" y="392"/>
                        </a:lnTo>
                        <a:lnTo>
                          <a:pt x="353" y="433"/>
                        </a:lnTo>
                        <a:lnTo>
                          <a:pt x="380" y="501"/>
                        </a:lnTo>
                        <a:lnTo>
                          <a:pt x="380" y="528"/>
                        </a:lnTo>
                        <a:lnTo>
                          <a:pt x="394" y="568"/>
                        </a:lnTo>
                        <a:lnTo>
                          <a:pt x="435" y="636"/>
                        </a:lnTo>
                        <a:lnTo>
                          <a:pt x="462" y="663"/>
                        </a:lnTo>
                        <a:lnTo>
                          <a:pt x="475" y="676"/>
                        </a:lnTo>
                        <a:lnTo>
                          <a:pt x="503" y="690"/>
                        </a:lnTo>
                        <a:lnTo>
                          <a:pt x="530" y="703"/>
                        </a:lnTo>
                        <a:lnTo>
                          <a:pt x="543" y="703"/>
                        </a:lnTo>
                        <a:lnTo>
                          <a:pt x="557" y="703"/>
                        </a:lnTo>
                        <a:lnTo>
                          <a:pt x="571" y="703"/>
                        </a:lnTo>
                        <a:lnTo>
                          <a:pt x="611" y="676"/>
                        </a:lnTo>
                        <a:lnTo>
                          <a:pt x="611" y="663"/>
                        </a:lnTo>
                        <a:lnTo>
                          <a:pt x="625" y="649"/>
                        </a:lnTo>
                        <a:lnTo>
                          <a:pt x="652" y="609"/>
                        </a:lnTo>
                        <a:lnTo>
                          <a:pt x="652" y="595"/>
                        </a:lnTo>
                        <a:lnTo>
                          <a:pt x="666" y="582"/>
                        </a:lnTo>
                        <a:lnTo>
                          <a:pt x="679" y="541"/>
                        </a:lnTo>
                        <a:lnTo>
                          <a:pt x="693" y="514"/>
                        </a:lnTo>
                        <a:lnTo>
                          <a:pt x="706" y="487"/>
                        </a:lnTo>
                        <a:lnTo>
                          <a:pt x="720" y="460"/>
                        </a:lnTo>
                        <a:lnTo>
                          <a:pt x="734" y="447"/>
                        </a:lnTo>
                        <a:lnTo>
                          <a:pt x="747" y="447"/>
                        </a:lnTo>
                        <a:lnTo>
                          <a:pt x="761" y="447"/>
                        </a:lnTo>
                        <a:lnTo>
                          <a:pt x="788" y="447"/>
                        </a:lnTo>
                        <a:lnTo>
                          <a:pt x="788" y="46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520" name="Freeform 296"/>
                  <p:cNvSpPr>
                    <a:spLocks/>
                  </p:cNvSpPr>
                  <p:nvPr/>
                </p:nvSpPr>
                <p:spPr bwMode="auto">
                  <a:xfrm>
                    <a:off x="4008" y="1941"/>
                    <a:ext cx="788" cy="703"/>
                  </a:xfrm>
                  <a:custGeom>
                    <a:avLst/>
                    <a:gdLst>
                      <a:gd name="T0" fmla="*/ 788 w 788"/>
                      <a:gd name="T1" fmla="*/ 0 h 703"/>
                      <a:gd name="T2" fmla="*/ 761 w 788"/>
                      <a:gd name="T3" fmla="*/ 14 h 703"/>
                      <a:gd name="T4" fmla="*/ 706 w 788"/>
                      <a:gd name="T5" fmla="*/ 27 h 703"/>
                      <a:gd name="T6" fmla="*/ 679 w 788"/>
                      <a:gd name="T7" fmla="*/ 41 h 703"/>
                      <a:gd name="T8" fmla="*/ 638 w 788"/>
                      <a:gd name="T9" fmla="*/ 68 h 703"/>
                      <a:gd name="T10" fmla="*/ 625 w 788"/>
                      <a:gd name="T11" fmla="*/ 81 h 703"/>
                      <a:gd name="T12" fmla="*/ 598 w 788"/>
                      <a:gd name="T13" fmla="*/ 122 h 703"/>
                      <a:gd name="T14" fmla="*/ 557 w 788"/>
                      <a:gd name="T15" fmla="*/ 190 h 703"/>
                      <a:gd name="T16" fmla="*/ 530 w 788"/>
                      <a:gd name="T17" fmla="*/ 230 h 703"/>
                      <a:gd name="T18" fmla="*/ 516 w 788"/>
                      <a:gd name="T19" fmla="*/ 271 h 703"/>
                      <a:gd name="T20" fmla="*/ 475 w 788"/>
                      <a:gd name="T21" fmla="*/ 365 h 703"/>
                      <a:gd name="T22" fmla="*/ 462 w 788"/>
                      <a:gd name="T23" fmla="*/ 392 h 703"/>
                      <a:gd name="T24" fmla="*/ 448 w 788"/>
                      <a:gd name="T25" fmla="*/ 433 h 703"/>
                      <a:gd name="T26" fmla="*/ 421 w 788"/>
                      <a:gd name="T27" fmla="*/ 501 h 703"/>
                      <a:gd name="T28" fmla="*/ 407 w 788"/>
                      <a:gd name="T29" fmla="*/ 528 h 703"/>
                      <a:gd name="T30" fmla="*/ 407 w 788"/>
                      <a:gd name="T31" fmla="*/ 541 h 703"/>
                      <a:gd name="T32" fmla="*/ 394 w 788"/>
                      <a:gd name="T33" fmla="*/ 568 h 703"/>
                      <a:gd name="T34" fmla="*/ 367 w 788"/>
                      <a:gd name="T35" fmla="*/ 622 h 703"/>
                      <a:gd name="T36" fmla="*/ 340 w 788"/>
                      <a:gd name="T37" fmla="*/ 649 h 703"/>
                      <a:gd name="T38" fmla="*/ 326 w 788"/>
                      <a:gd name="T39" fmla="*/ 663 h 703"/>
                      <a:gd name="T40" fmla="*/ 312 w 788"/>
                      <a:gd name="T41" fmla="*/ 676 h 703"/>
                      <a:gd name="T42" fmla="*/ 285 w 788"/>
                      <a:gd name="T43" fmla="*/ 690 h 703"/>
                      <a:gd name="T44" fmla="*/ 258 w 788"/>
                      <a:gd name="T45" fmla="*/ 703 h 703"/>
                      <a:gd name="T46" fmla="*/ 244 w 788"/>
                      <a:gd name="T47" fmla="*/ 703 h 703"/>
                      <a:gd name="T48" fmla="*/ 231 w 788"/>
                      <a:gd name="T49" fmla="*/ 703 h 703"/>
                      <a:gd name="T50" fmla="*/ 217 w 788"/>
                      <a:gd name="T51" fmla="*/ 703 h 703"/>
                      <a:gd name="T52" fmla="*/ 190 w 788"/>
                      <a:gd name="T53" fmla="*/ 676 h 703"/>
                      <a:gd name="T54" fmla="*/ 177 w 788"/>
                      <a:gd name="T55" fmla="*/ 649 h 703"/>
                      <a:gd name="T56" fmla="*/ 177 w 788"/>
                      <a:gd name="T57" fmla="*/ 636 h 703"/>
                      <a:gd name="T58" fmla="*/ 163 w 788"/>
                      <a:gd name="T59" fmla="*/ 609 h 703"/>
                      <a:gd name="T60" fmla="*/ 149 w 788"/>
                      <a:gd name="T61" fmla="*/ 595 h 703"/>
                      <a:gd name="T62" fmla="*/ 149 w 788"/>
                      <a:gd name="T63" fmla="*/ 582 h 703"/>
                      <a:gd name="T64" fmla="*/ 122 w 788"/>
                      <a:gd name="T65" fmla="*/ 541 h 703"/>
                      <a:gd name="T66" fmla="*/ 95 w 788"/>
                      <a:gd name="T67" fmla="*/ 514 h 703"/>
                      <a:gd name="T68" fmla="*/ 95 w 788"/>
                      <a:gd name="T69" fmla="*/ 501 h 703"/>
                      <a:gd name="T70" fmla="*/ 82 w 788"/>
                      <a:gd name="T71" fmla="*/ 474 h 703"/>
                      <a:gd name="T72" fmla="*/ 68 w 788"/>
                      <a:gd name="T73" fmla="*/ 460 h 703"/>
                      <a:gd name="T74" fmla="*/ 54 w 788"/>
                      <a:gd name="T75" fmla="*/ 447 h 703"/>
                      <a:gd name="T76" fmla="*/ 41 w 788"/>
                      <a:gd name="T77" fmla="*/ 447 h 703"/>
                      <a:gd name="T78" fmla="*/ 27 w 788"/>
                      <a:gd name="T79" fmla="*/ 447 h 703"/>
                      <a:gd name="T80" fmla="*/ 0 w 788"/>
                      <a:gd name="T81" fmla="*/ 447 h 703"/>
                      <a:gd name="T82" fmla="*/ 0 w 788"/>
                      <a:gd name="T83" fmla="*/ 460 h 703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788" h="703">
                        <a:moveTo>
                          <a:pt x="788" y="0"/>
                        </a:moveTo>
                        <a:lnTo>
                          <a:pt x="761" y="14"/>
                        </a:lnTo>
                        <a:lnTo>
                          <a:pt x="706" y="27"/>
                        </a:lnTo>
                        <a:lnTo>
                          <a:pt x="679" y="41"/>
                        </a:lnTo>
                        <a:lnTo>
                          <a:pt x="638" y="68"/>
                        </a:lnTo>
                        <a:lnTo>
                          <a:pt x="625" y="81"/>
                        </a:lnTo>
                        <a:lnTo>
                          <a:pt x="598" y="122"/>
                        </a:lnTo>
                        <a:lnTo>
                          <a:pt x="557" y="190"/>
                        </a:lnTo>
                        <a:lnTo>
                          <a:pt x="530" y="230"/>
                        </a:lnTo>
                        <a:lnTo>
                          <a:pt x="516" y="271"/>
                        </a:lnTo>
                        <a:lnTo>
                          <a:pt x="475" y="365"/>
                        </a:lnTo>
                        <a:lnTo>
                          <a:pt x="462" y="392"/>
                        </a:lnTo>
                        <a:lnTo>
                          <a:pt x="448" y="433"/>
                        </a:lnTo>
                        <a:lnTo>
                          <a:pt x="421" y="501"/>
                        </a:lnTo>
                        <a:lnTo>
                          <a:pt x="407" y="528"/>
                        </a:lnTo>
                        <a:lnTo>
                          <a:pt x="407" y="541"/>
                        </a:lnTo>
                        <a:lnTo>
                          <a:pt x="394" y="568"/>
                        </a:lnTo>
                        <a:lnTo>
                          <a:pt x="367" y="622"/>
                        </a:lnTo>
                        <a:lnTo>
                          <a:pt x="340" y="649"/>
                        </a:lnTo>
                        <a:lnTo>
                          <a:pt x="326" y="663"/>
                        </a:lnTo>
                        <a:lnTo>
                          <a:pt x="312" y="676"/>
                        </a:lnTo>
                        <a:lnTo>
                          <a:pt x="285" y="690"/>
                        </a:lnTo>
                        <a:lnTo>
                          <a:pt x="258" y="703"/>
                        </a:lnTo>
                        <a:lnTo>
                          <a:pt x="244" y="703"/>
                        </a:lnTo>
                        <a:lnTo>
                          <a:pt x="231" y="703"/>
                        </a:lnTo>
                        <a:lnTo>
                          <a:pt x="217" y="703"/>
                        </a:lnTo>
                        <a:lnTo>
                          <a:pt x="190" y="676"/>
                        </a:lnTo>
                        <a:lnTo>
                          <a:pt x="177" y="649"/>
                        </a:lnTo>
                        <a:lnTo>
                          <a:pt x="177" y="636"/>
                        </a:lnTo>
                        <a:lnTo>
                          <a:pt x="163" y="609"/>
                        </a:lnTo>
                        <a:lnTo>
                          <a:pt x="149" y="595"/>
                        </a:lnTo>
                        <a:lnTo>
                          <a:pt x="149" y="582"/>
                        </a:lnTo>
                        <a:lnTo>
                          <a:pt x="122" y="541"/>
                        </a:lnTo>
                        <a:lnTo>
                          <a:pt x="95" y="514"/>
                        </a:lnTo>
                        <a:lnTo>
                          <a:pt x="95" y="501"/>
                        </a:lnTo>
                        <a:lnTo>
                          <a:pt x="82" y="474"/>
                        </a:lnTo>
                        <a:lnTo>
                          <a:pt x="68" y="460"/>
                        </a:lnTo>
                        <a:lnTo>
                          <a:pt x="54" y="447"/>
                        </a:lnTo>
                        <a:lnTo>
                          <a:pt x="41" y="447"/>
                        </a:lnTo>
                        <a:lnTo>
                          <a:pt x="27" y="447"/>
                        </a:lnTo>
                        <a:lnTo>
                          <a:pt x="0" y="447"/>
                        </a:lnTo>
                        <a:lnTo>
                          <a:pt x="0" y="46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3511" name="Group 297"/>
                <p:cNvGrpSpPr>
                  <a:grpSpLocks/>
                </p:cNvGrpSpPr>
                <p:nvPr/>
              </p:nvGrpSpPr>
              <p:grpSpPr bwMode="auto">
                <a:xfrm>
                  <a:off x="2566" y="1941"/>
                  <a:ext cx="1561" cy="717"/>
                  <a:chOff x="3502" y="1941"/>
                  <a:chExt cx="1561" cy="717"/>
                </a:xfrm>
              </p:grpSpPr>
              <p:sp>
                <p:nvSpPr>
                  <p:cNvPr id="63517" name="Freeform 298"/>
                  <p:cNvSpPr>
                    <a:spLocks/>
                  </p:cNvSpPr>
                  <p:nvPr/>
                </p:nvSpPr>
                <p:spPr bwMode="auto">
                  <a:xfrm>
                    <a:off x="4276" y="1941"/>
                    <a:ext cx="787" cy="717"/>
                  </a:xfrm>
                  <a:custGeom>
                    <a:avLst/>
                    <a:gdLst>
                      <a:gd name="T0" fmla="*/ 0 w 787"/>
                      <a:gd name="T1" fmla="*/ 0 h 717"/>
                      <a:gd name="T2" fmla="*/ 27 w 787"/>
                      <a:gd name="T3" fmla="*/ 14 h 717"/>
                      <a:gd name="T4" fmla="*/ 81 w 787"/>
                      <a:gd name="T5" fmla="*/ 27 h 717"/>
                      <a:gd name="T6" fmla="*/ 122 w 787"/>
                      <a:gd name="T7" fmla="*/ 54 h 717"/>
                      <a:gd name="T8" fmla="*/ 149 w 787"/>
                      <a:gd name="T9" fmla="*/ 81 h 717"/>
                      <a:gd name="T10" fmla="*/ 163 w 787"/>
                      <a:gd name="T11" fmla="*/ 95 h 717"/>
                      <a:gd name="T12" fmla="*/ 190 w 787"/>
                      <a:gd name="T13" fmla="*/ 136 h 717"/>
                      <a:gd name="T14" fmla="*/ 244 w 787"/>
                      <a:gd name="T15" fmla="*/ 203 h 717"/>
                      <a:gd name="T16" fmla="*/ 258 w 787"/>
                      <a:gd name="T17" fmla="*/ 244 h 717"/>
                      <a:gd name="T18" fmla="*/ 285 w 787"/>
                      <a:gd name="T19" fmla="*/ 284 h 717"/>
                      <a:gd name="T20" fmla="*/ 312 w 787"/>
                      <a:gd name="T21" fmla="*/ 365 h 717"/>
                      <a:gd name="T22" fmla="*/ 326 w 787"/>
                      <a:gd name="T23" fmla="*/ 406 h 717"/>
                      <a:gd name="T24" fmla="*/ 339 w 787"/>
                      <a:gd name="T25" fmla="*/ 447 h 717"/>
                      <a:gd name="T26" fmla="*/ 366 w 787"/>
                      <a:gd name="T27" fmla="*/ 514 h 717"/>
                      <a:gd name="T28" fmla="*/ 380 w 787"/>
                      <a:gd name="T29" fmla="*/ 541 h 717"/>
                      <a:gd name="T30" fmla="*/ 380 w 787"/>
                      <a:gd name="T31" fmla="*/ 555 h 717"/>
                      <a:gd name="T32" fmla="*/ 394 w 787"/>
                      <a:gd name="T33" fmla="*/ 582 h 717"/>
                      <a:gd name="T34" fmla="*/ 421 w 787"/>
                      <a:gd name="T35" fmla="*/ 622 h 717"/>
                      <a:gd name="T36" fmla="*/ 448 w 787"/>
                      <a:gd name="T37" fmla="*/ 649 h 717"/>
                      <a:gd name="T38" fmla="*/ 461 w 787"/>
                      <a:gd name="T39" fmla="*/ 663 h 717"/>
                      <a:gd name="T40" fmla="*/ 475 w 787"/>
                      <a:gd name="T41" fmla="*/ 676 h 717"/>
                      <a:gd name="T42" fmla="*/ 502 w 787"/>
                      <a:gd name="T43" fmla="*/ 703 h 717"/>
                      <a:gd name="T44" fmla="*/ 529 w 787"/>
                      <a:gd name="T45" fmla="*/ 717 h 717"/>
                      <a:gd name="T46" fmla="*/ 543 w 787"/>
                      <a:gd name="T47" fmla="*/ 717 h 717"/>
                      <a:gd name="T48" fmla="*/ 557 w 787"/>
                      <a:gd name="T49" fmla="*/ 717 h 717"/>
                      <a:gd name="T50" fmla="*/ 570 w 787"/>
                      <a:gd name="T51" fmla="*/ 717 h 717"/>
                      <a:gd name="T52" fmla="*/ 597 w 787"/>
                      <a:gd name="T53" fmla="*/ 690 h 717"/>
                      <a:gd name="T54" fmla="*/ 611 w 787"/>
                      <a:gd name="T55" fmla="*/ 663 h 717"/>
                      <a:gd name="T56" fmla="*/ 624 w 787"/>
                      <a:gd name="T57" fmla="*/ 649 h 717"/>
                      <a:gd name="T58" fmla="*/ 652 w 787"/>
                      <a:gd name="T59" fmla="*/ 609 h 717"/>
                      <a:gd name="T60" fmla="*/ 652 w 787"/>
                      <a:gd name="T61" fmla="*/ 595 h 717"/>
                      <a:gd name="T62" fmla="*/ 652 w 787"/>
                      <a:gd name="T63" fmla="*/ 582 h 717"/>
                      <a:gd name="T64" fmla="*/ 665 w 787"/>
                      <a:gd name="T65" fmla="*/ 568 h 717"/>
                      <a:gd name="T66" fmla="*/ 679 w 787"/>
                      <a:gd name="T67" fmla="*/ 541 h 717"/>
                      <a:gd name="T68" fmla="*/ 692 w 787"/>
                      <a:gd name="T69" fmla="*/ 514 h 717"/>
                      <a:gd name="T70" fmla="*/ 706 w 787"/>
                      <a:gd name="T71" fmla="*/ 501 h 717"/>
                      <a:gd name="T72" fmla="*/ 720 w 787"/>
                      <a:gd name="T73" fmla="*/ 474 h 717"/>
                      <a:gd name="T74" fmla="*/ 733 w 787"/>
                      <a:gd name="T75" fmla="*/ 460 h 717"/>
                      <a:gd name="T76" fmla="*/ 747 w 787"/>
                      <a:gd name="T77" fmla="*/ 447 h 717"/>
                      <a:gd name="T78" fmla="*/ 760 w 787"/>
                      <a:gd name="T79" fmla="*/ 447 h 717"/>
                      <a:gd name="T80" fmla="*/ 787 w 787"/>
                      <a:gd name="T81" fmla="*/ 460 h 717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787" h="717">
                        <a:moveTo>
                          <a:pt x="0" y="0"/>
                        </a:moveTo>
                        <a:lnTo>
                          <a:pt x="27" y="14"/>
                        </a:lnTo>
                        <a:lnTo>
                          <a:pt x="81" y="27"/>
                        </a:lnTo>
                        <a:lnTo>
                          <a:pt x="122" y="54"/>
                        </a:lnTo>
                        <a:lnTo>
                          <a:pt x="149" y="81"/>
                        </a:lnTo>
                        <a:lnTo>
                          <a:pt x="163" y="95"/>
                        </a:lnTo>
                        <a:lnTo>
                          <a:pt x="190" y="136"/>
                        </a:lnTo>
                        <a:lnTo>
                          <a:pt x="244" y="203"/>
                        </a:lnTo>
                        <a:lnTo>
                          <a:pt x="258" y="244"/>
                        </a:lnTo>
                        <a:lnTo>
                          <a:pt x="285" y="284"/>
                        </a:lnTo>
                        <a:lnTo>
                          <a:pt x="312" y="365"/>
                        </a:lnTo>
                        <a:lnTo>
                          <a:pt x="326" y="406"/>
                        </a:lnTo>
                        <a:lnTo>
                          <a:pt x="339" y="447"/>
                        </a:lnTo>
                        <a:lnTo>
                          <a:pt x="366" y="514"/>
                        </a:lnTo>
                        <a:lnTo>
                          <a:pt x="380" y="541"/>
                        </a:lnTo>
                        <a:lnTo>
                          <a:pt x="380" y="555"/>
                        </a:lnTo>
                        <a:lnTo>
                          <a:pt x="394" y="582"/>
                        </a:lnTo>
                        <a:lnTo>
                          <a:pt x="421" y="622"/>
                        </a:lnTo>
                        <a:lnTo>
                          <a:pt x="448" y="649"/>
                        </a:lnTo>
                        <a:lnTo>
                          <a:pt x="461" y="663"/>
                        </a:lnTo>
                        <a:lnTo>
                          <a:pt x="475" y="676"/>
                        </a:lnTo>
                        <a:lnTo>
                          <a:pt x="502" y="703"/>
                        </a:lnTo>
                        <a:lnTo>
                          <a:pt x="529" y="717"/>
                        </a:lnTo>
                        <a:lnTo>
                          <a:pt x="543" y="717"/>
                        </a:lnTo>
                        <a:lnTo>
                          <a:pt x="557" y="717"/>
                        </a:lnTo>
                        <a:lnTo>
                          <a:pt x="570" y="717"/>
                        </a:lnTo>
                        <a:lnTo>
                          <a:pt x="597" y="690"/>
                        </a:lnTo>
                        <a:lnTo>
                          <a:pt x="611" y="663"/>
                        </a:lnTo>
                        <a:lnTo>
                          <a:pt x="624" y="649"/>
                        </a:lnTo>
                        <a:lnTo>
                          <a:pt x="652" y="609"/>
                        </a:lnTo>
                        <a:lnTo>
                          <a:pt x="652" y="595"/>
                        </a:lnTo>
                        <a:lnTo>
                          <a:pt x="652" y="582"/>
                        </a:lnTo>
                        <a:lnTo>
                          <a:pt x="665" y="568"/>
                        </a:lnTo>
                        <a:lnTo>
                          <a:pt x="679" y="541"/>
                        </a:lnTo>
                        <a:lnTo>
                          <a:pt x="692" y="514"/>
                        </a:lnTo>
                        <a:lnTo>
                          <a:pt x="706" y="501"/>
                        </a:lnTo>
                        <a:lnTo>
                          <a:pt x="720" y="474"/>
                        </a:lnTo>
                        <a:lnTo>
                          <a:pt x="733" y="460"/>
                        </a:lnTo>
                        <a:lnTo>
                          <a:pt x="747" y="447"/>
                        </a:lnTo>
                        <a:lnTo>
                          <a:pt x="760" y="447"/>
                        </a:lnTo>
                        <a:lnTo>
                          <a:pt x="787" y="46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518" name="Freeform 299"/>
                  <p:cNvSpPr>
                    <a:spLocks/>
                  </p:cNvSpPr>
                  <p:nvPr/>
                </p:nvSpPr>
                <p:spPr bwMode="auto">
                  <a:xfrm>
                    <a:off x="3502" y="1941"/>
                    <a:ext cx="787" cy="703"/>
                  </a:xfrm>
                  <a:custGeom>
                    <a:avLst/>
                    <a:gdLst>
                      <a:gd name="T0" fmla="*/ 787 w 787"/>
                      <a:gd name="T1" fmla="*/ 0 h 703"/>
                      <a:gd name="T2" fmla="*/ 747 w 787"/>
                      <a:gd name="T3" fmla="*/ 14 h 703"/>
                      <a:gd name="T4" fmla="*/ 706 w 787"/>
                      <a:gd name="T5" fmla="*/ 27 h 703"/>
                      <a:gd name="T6" fmla="*/ 665 w 787"/>
                      <a:gd name="T7" fmla="*/ 54 h 703"/>
                      <a:gd name="T8" fmla="*/ 624 w 787"/>
                      <a:gd name="T9" fmla="*/ 81 h 703"/>
                      <a:gd name="T10" fmla="*/ 624 w 787"/>
                      <a:gd name="T11" fmla="*/ 95 h 703"/>
                      <a:gd name="T12" fmla="*/ 597 w 787"/>
                      <a:gd name="T13" fmla="*/ 136 h 703"/>
                      <a:gd name="T14" fmla="*/ 556 w 787"/>
                      <a:gd name="T15" fmla="*/ 203 h 703"/>
                      <a:gd name="T16" fmla="*/ 529 w 787"/>
                      <a:gd name="T17" fmla="*/ 244 h 703"/>
                      <a:gd name="T18" fmla="*/ 516 w 787"/>
                      <a:gd name="T19" fmla="*/ 284 h 703"/>
                      <a:gd name="T20" fmla="*/ 475 w 787"/>
                      <a:gd name="T21" fmla="*/ 365 h 703"/>
                      <a:gd name="T22" fmla="*/ 461 w 787"/>
                      <a:gd name="T23" fmla="*/ 392 h 703"/>
                      <a:gd name="T24" fmla="*/ 448 w 787"/>
                      <a:gd name="T25" fmla="*/ 433 h 703"/>
                      <a:gd name="T26" fmla="*/ 421 w 787"/>
                      <a:gd name="T27" fmla="*/ 514 h 703"/>
                      <a:gd name="T28" fmla="*/ 407 w 787"/>
                      <a:gd name="T29" fmla="*/ 541 h 703"/>
                      <a:gd name="T30" fmla="*/ 393 w 787"/>
                      <a:gd name="T31" fmla="*/ 582 h 703"/>
                      <a:gd name="T32" fmla="*/ 353 w 787"/>
                      <a:gd name="T33" fmla="*/ 636 h 703"/>
                      <a:gd name="T34" fmla="*/ 326 w 787"/>
                      <a:gd name="T35" fmla="*/ 663 h 703"/>
                      <a:gd name="T36" fmla="*/ 312 w 787"/>
                      <a:gd name="T37" fmla="*/ 676 h 703"/>
                      <a:gd name="T38" fmla="*/ 285 w 787"/>
                      <a:gd name="T39" fmla="*/ 690 h 703"/>
                      <a:gd name="T40" fmla="*/ 258 w 787"/>
                      <a:gd name="T41" fmla="*/ 703 h 703"/>
                      <a:gd name="T42" fmla="*/ 244 w 787"/>
                      <a:gd name="T43" fmla="*/ 703 h 703"/>
                      <a:gd name="T44" fmla="*/ 230 w 787"/>
                      <a:gd name="T45" fmla="*/ 703 h 703"/>
                      <a:gd name="T46" fmla="*/ 217 w 787"/>
                      <a:gd name="T47" fmla="*/ 703 h 703"/>
                      <a:gd name="T48" fmla="*/ 190 w 787"/>
                      <a:gd name="T49" fmla="*/ 676 h 703"/>
                      <a:gd name="T50" fmla="*/ 176 w 787"/>
                      <a:gd name="T51" fmla="*/ 663 h 703"/>
                      <a:gd name="T52" fmla="*/ 163 w 787"/>
                      <a:gd name="T53" fmla="*/ 649 h 703"/>
                      <a:gd name="T54" fmla="*/ 149 w 787"/>
                      <a:gd name="T55" fmla="*/ 609 h 703"/>
                      <a:gd name="T56" fmla="*/ 135 w 787"/>
                      <a:gd name="T57" fmla="*/ 595 h 703"/>
                      <a:gd name="T58" fmla="*/ 135 w 787"/>
                      <a:gd name="T59" fmla="*/ 582 h 703"/>
                      <a:gd name="T60" fmla="*/ 108 w 787"/>
                      <a:gd name="T61" fmla="*/ 541 h 703"/>
                      <a:gd name="T62" fmla="*/ 95 w 787"/>
                      <a:gd name="T63" fmla="*/ 514 h 703"/>
                      <a:gd name="T64" fmla="*/ 95 w 787"/>
                      <a:gd name="T65" fmla="*/ 501 h 703"/>
                      <a:gd name="T66" fmla="*/ 81 w 787"/>
                      <a:gd name="T67" fmla="*/ 487 h 703"/>
                      <a:gd name="T68" fmla="*/ 67 w 787"/>
                      <a:gd name="T69" fmla="*/ 474 h 703"/>
                      <a:gd name="T70" fmla="*/ 40 w 787"/>
                      <a:gd name="T71" fmla="*/ 447 h 703"/>
                      <a:gd name="T72" fmla="*/ 27 w 787"/>
                      <a:gd name="T73" fmla="*/ 447 h 703"/>
                      <a:gd name="T74" fmla="*/ 0 w 787"/>
                      <a:gd name="T75" fmla="*/ 460 h 703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787" h="703">
                        <a:moveTo>
                          <a:pt x="787" y="0"/>
                        </a:moveTo>
                        <a:lnTo>
                          <a:pt x="747" y="14"/>
                        </a:lnTo>
                        <a:lnTo>
                          <a:pt x="706" y="27"/>
                        </a:lnTo>
                        <a:lnTo>
                          <a:pt x="665" y="54"/>
                        </a:lnTo>
                        <a:lnTo>
                          <a:pt x="624" y="81"/>
                        </a:lnTo>
                        <a:lnTo>
                          <a:pt x="624" y="95"/>
                        </a:lnTo>
                        <a:lnTo>
                          <a:pt x="597" y="136"/>
                        </a:lnTo>
                        <a:lnTo>
                          <a:pt x="556" y="203"/>
                        </a:lnTo>
                        <a:lnTo>
                          <a:pt x="529" y="244"/>
                        </a:lnTo>
                        <a:lnTo>
                          <a:pt x="516" y="284"/>
                        </a:lnTo>
                        <a:lnTo>
                          <a:pt x="475" y="365"/>
                        </a:lnTo>
                        <a:lnTo>
                          <a:pt x="461" y="392"/>
                        </a:lnTo>
                        <a:lnTo>
                          <a:pt x="448" y="433"/>
                        </a:lnTo>
                        <a:lnTo>
                          <a:pt x="421" y="514"/>
                        </a:lnTo>
                        <a:lnTo>
                          <a:pt x="407" y="541"/>
                        </a:lnTo>
                        <a:lnTo>
                          <a:pt x="393" y="582"/>
                        </a:lnTo>
                        <a:lnTo>
                          <a:pt x="353" y="636"/>
                        </a:lnTo>
                        <a:lnTo>
                          <a:pt x="326" y="663"/>
                        </a:lnTo>
                        <a:lnTo>
                          <a:pt x="312" y="676"/>
                        </a:lnTo>
                        <a:lnTo>
                          <a:pt x="285" y="690"/>
                        </a:lnTo>
                        <a:lnTo>
                          <a:pt x="258" y="703"/>
                        </a:lnTo>
                        <a:lnTo>
                          <a:pt x="244" y="703"/>
                        </a:lnTo>
                        <a:lnTo>
                          <a:pt x="230" y="703"/>
                        </a:lnTo>
                        <a:lnTo>
                          <a:pt x="217" y="703"/>
                        </a:lnTo>
                        <a:lnTo>
                          <a:pt x="190" y="676"/>
                        </a:lnTo>
                        <a:lnTo>
                          <a:pt x="176" y="663"/>
                        </a:lnTo>
                        <a:lnTo>
                          <a:pt x="163" y="649"/>
                        </a:lnTo>
                        <a:lnTo>
                          <a:pt x="149" y="609"/>
                        </a:lnTo>
                        <a:lnTo>
                          <a:pt x="135" y="595"/>
                        </a:lnTo>
                        <a:lnTo>
                          <a:pt x="135" y="582"/>
                        </a:lnTo>
                        <a:lnTo>
                          <a:pt x="108" y="541"/>
                        </a:lnTo>
                        <a:lnTo>
                          <a:pt x="95" y="514"/>
                        </a:lnTo>
                        <a:lnTo>
                          <a:pt x="95" y="501"/>
                        </a:lnTo>
                        <a:lnTo>
                          <a:pt x="81" y="487"/>
                        </a:lnTo>
                        <a:lnTo>
                          <a:pt x="67" y="474"/>
                        </a:lnTo>
                        <a:lnTo>
                          <a:pt x="40" y="447"/>
                        </a:lnTo>
                        <a:lnTo>
                          <a:pt x="27" y="447"/>
                        </a:lnTo>
                        <a:lnTo>
                          <a:pt x="0" y="46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63512" name="Rectangle 300"/>
                <p:cNvSpPr>
                  <a:spLocks noChangeArrowheads="1"/>
                </p:cNvSpPr>
                <p:nvPr/>
              </p:nvSpPr>
              <p:spPr bwMode="auto">
                <a:xfrm>
                  <a:off x="3018" y="1928"/>
                  <a:ext cx="22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2000">
                      <a:solidFill>
                        <a:srgbClr val="000000"/>
                      </a:solidFill>
                      <a:latin typeface="Times" pitchFamily="18" charset="0"/>
                    </a:rPr>
                    <a:t>@1</a:t>
                  </a:r>
                  <a:endParaRPr lang="fr-FR" altLang="fr-FR" sz="2400"/>
                </a:p>
              </p:txBody>
            </p:sp>
            <p:sp>
              <p:nvSpPr>
                <p:cNvPr id="63513" name="Rectangle 301"/>
                <p:cNvSpPr>
                  <a:spLocks noChangeArrowheads="1"/>
                </p:cNvSpPr>
                <p:nvPr/>
              </p:nvSpPr>
              <p:spPr bwMode="auto">
                <a:xfrm>
                  <a:off x="4063" y="1901"/>
                  <a:ext cx="22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2000">
                      <a:solidFill>
                        <a:srgbClr val="000000"/>
                      </a:solidFill>
                      <a:latin typeface="Times" pitchFamily="18" charset="0"/>
                    </a:rPr>
                    <a:t>@2</a:t>
                  </a:r>
                  <a:endParaRPr lang="fr-FR" altLang="fr-FR" sz="2400"/>
                </a:p>
              </p:txBody>
            </p:sp>
            <p:sp>
              <p:nvSpPr>
                <p:cNvPr id="63514" name="Line 302"/>
                <p:cNvSpPr>
                  <a:spLocks noChangeShapeType="1"/>
                </p:cNvSpPr>
                <p:nvPr/>
              </p:nvSpPr>
              <p:spPr bwMode="auto">
                <a:xfrm>
                  <a:off x="3344" y="1819"/>
                  <a:ext cx="0" cy="476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3515" name="Text Box 303"/>
                <p:cNvSpPr txBox="1">
                  <a:spLocks noChangeArrowheads="1"/>
                </p:cNvSpPr>
                <p:nvPr/>
              </p:nvSpPr>
              <p:spPr bwMode="auto">
                <a:xfrm>
                  <a:off x="3314" y="2084"/>
                  <a:ext cx="251" cy="1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200" smtClean="0">
                      <a:solidFill>
                        <a:srgbClr val="FF3300"/>
                      </a:solidFill>
                      <a:latin typeface="Symbol" pitchFamily="18" charset="2"/>
                    </a:rPr>
                    <a:t>b.</a:t>
                  </a:r>
                  <a:r>
                    <a:rPr lang="fr-FR" altLang="fr-FR" sz="1200" smtClean="0">
                      <a:solidFill>
                        <a:srgbClr val="FF3300"/>
                      </a:solidFill>
                      <a:latin typeface="+mj-lt"/>
                    </a:rPr>
                    <a:t>F</a:t>
                  </a:r>
                  <a:endParaRPr lang="fr-FR" altLang="fr-FR" sz="1200">
                    <a:solidFill>
                      <a:srgbClr val="FF3300"/>
                    </a:solidFill>
                    <a:latin typeface="+mj-lt"/>
                  </a:endParaRPr>
                </a:p>
              </p:txBody>
            </p:sp>
            <p:sp>
              <p:nvSpPr>
                <p:cNvPr id="63516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3325" y="2059"/>
                  <a:ext cx="210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4" name="Groupe 3"/>
          <p:cNvGrpSpPr/>
          <p:nvPr/>
        </p:nvGrpSpPr>
        <p:grpSpPr>
          <a:xfrm>
            <a:off x="504946" y="1440531"/>
            <a:ext cx="2836460" cy="3545138"/>
            <a:chOff x="478980" y="1909346"/>
            <a:chExt cx="2836460" cy="3545138"/>
          </a:xfrm>
        </p:grpSpPr>
        <p:grpSp>
          <p:nvGrpSpPr>
            <p:cNvPr id="63552" name="Group 4"/>
            <p:cNvGrpSpPr>
              <a:grpSpLocks/>
            </p:cNvGrpSpPr>
            <p:nvPr/>
          </p:nvGrpSpPr>
          <p:grpSpPr bwMode="auto">
            <a:xfrm>
              <a:off x="1656750" y="2082933"/>
              <a:ext cx="71714" cy="1599850"/>
              <a:chOff x="2465" y="576"/>
              <a:chExt cx="102" cy="2029"/>
            </a:xfrm>
          </p:grpSpPr>
          <p:sp>
            <p:nvSpPr>
              <p:cNvPr id="63791" name="Rectangle 5"/>
              <p:cNvSpPr>
                <a:spLocks noChangeArrowheads="1"/>
              </p:cNvSpPr>
              <p:nvPr/>
            </p:nvSpPr>
            <p:spPr bwMode="auto">
              <a:xfrm>
                <a:off x="2506" y="576"/>
                <a:ext cx="19" cy="202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3792" name="Freeform 6"/>
              <p:cNvSpPr>
                <a:spLocks/>
              </p:cNvSpPr>
              <p:nvPr/>
            </p:nvSpPr>
            <p:spPr bwMode="auto">
              <a:xfrm>
                <a:off x="2465" y="576"/>
                <a:ext cx="102" cy="101"/>
              </a:xfrm>
              <a:custGeom>
                <a:avLst/>
                <a:gdLst>
                  <a:gd name="T0" fmla="*/ 102 w 102"/>
                  <a:gd name="T1" fmla="*/ 101 h 101"/>
                  <a:gd name="T2" fmla="*/ 51 w 102"/>
                  <a:gd name="T3" fmla="*/ 0 h 101"/>
                  <a:gd name="T4" fmla="*/ 0 w 102"/>
                  <a:gd name="T5" fmla="*/ 101 h 10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2" h="101">
                    <a:moveTo>
                      <a:pt x="102" y="101"/>
                    </a:moveTo>
                    <a:lnTo>
                      <a:pt x="51" y="0"/>
                    </a:lnTo>
                    <a:lnTo>
                      <a:pt x="0" y="101"/>
                    </a:lnTo>
                  </a:path>
                </a:pathLst>
              </a:custGeom>
              <a:noFill/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553" name="Group 7"/>
            <p:cNvGrpSpPr>
              <a:grpSpLocks/>
            </p:cNvGrpSpPr>
            <p:nvPr/>
          </p:nvGrpSpPr>
          <p:grpSpPr bwMode="auto">
            <a:xfrm>
              <a:off x="478980" y="3634964"/>
              <a:ext cx="2418060" cy="80811"/>
              <a:chOff x="1253" y="2524"/>
              <a:chExt cx="2556" cy="102"/>
            </a:xfrm>
          </p:grpSpPr>
          <p:sp>
            <p:nvSpPr>
              <p:cNvPr id="63789" name="Rectangle 8"/>
              <p:cNvSpPr>
                <a:spLocks noChangeArrowheads="1"/>
              </p:cNvSpPr>
              <p:nvPr/>
            </p:nvSpPr>
            <p:spPr bwMode="auto">
              <a:xfrm>
                <a:off x="1253" y="2565"/>
                <a:ext cx="2457" cy="1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63790" name="Freeform 9"/>
              <p:cNvSpPr>
                <a:spLocks/>
              </p:cNvSpPr>
              <p:nvPr/>
            </p:nvSpPr>
            <p:spPr bwMode="auto">
              <a:xfrm>
                <a:off x="3708" y="2524"/>
                <a:ext cx="101" cy="102"/>
              </a:xfrm>
              <a:custGeom>
                <a:avLst/>
                <a:gdLst>
                  <a:gd name="T0" fmla="*/ 0 w 101"/>
                  <a:gd name="T1" fmla="*/ 102 h 102"/>
                  <a:gd name="T2" fmla="*/ 101 w 101"/>
                  <a:gd name="T3" fmla="*/ 51 h 102"/>
                  <a:gd name="T4" fmla="*/ 0 w 101"/>
                  <a:gd name="T5" fmla="*/ 0 h 102"/>
                  <a:gd name="T6" fmla="*/ 0 w 101"/>
                  <a:gd name="T7" fmla="*/ 102 h 1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1" h="102">
                    <a:moveTo>
                      <a:pt x="0" y="102"/>
                    </a:moveTo>
                    <a:lnTo>
                      <a:pt x="101" y="51"/>
                    </a:lnTo>
                    <a:lnTo>
                      <a:pt x="0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554" name="Freeform 10"/>
            <p:cNvSpPr>
              <a:spLocks/>
            </p:cNvSpPr>
            <p:nvPr/>
          </p:nvSpPr>
          <p:spPr bwMode="auto">
            <a:xfrm>
              <a:off x="958914" y="2667021"/>
              <a:ext cx="1735854" cy="994280"/>
            </a:xfrm>
            <a:custGeom>
              <a:avLst/>
              <a:gdLst>
                <a:gd name="T0" fmla="*/ 245 w 1836"/>
                <a:gd name="T1" fmla="*/ 964 h 1261"/>
                <a:gd name="T2" fmla="*/ 356 w 1836"/>
                <a:gd name="T3" fmla="*/ 835 h 1261"/>
                <a:gd name="T4" fmla="*/ 362 w 1836"/>
                <a:gd name="T5" fmla="*/ 826 h 1261"/>
                <a:gd name="T6" fmla="*/ 402 w 1836"/>
                <a:gd name="T7" fmla="*/ 900 h 1261"/>
                <a:gd name="T8" fmla="*/ 456 w 1836"/>
                <a:gd name="T9" fmla="*/ 890 h 1261"/>
                <a:gd name="T10" fmla="*/ 514 w 1836"/>
                <a:gd name="T11" fmla="*/ 627 h 1261"/>
                <a:gd name="T12" fmla="*/ 583 w 1836"/>
                <a:gd name="T13" fmla="*/ 271 h 1261"/>
                <a:gd name="T14" fmla="*/ 598 w 1836"/>
                <a:gd name="T15" fmla="*/ 225 h 1261"/>
                <a:gd name="T16" fmla="*/ 622 w 1836"/>
                <a:gd name="T17" fmla="*/ 349 h 1261"/>
                <a:gd name="T18" fmla="*/ 687 w 1836"/>
                <a:gd name="T19" fmla="*/ 725 h 1261"/>
                <a:gd name="T20" fmla="*/ 736 w 1836"/>
                <a:gd name="T21" fmla="*/ 769 h 1261"/>
                <a:gd name="T22" fmla="*/ 780 w 1836"/>
                <a:gd name="T23" fmla="*/ 599 h 1261"/>
                <a:gd name="T24" fmla="*/ 857 w 1836"/>
                <a:gd name="T25" fmla="*/ 93 h 1261"/>
                <a:gd name="T26" fmla="*/ 874 w 1836"/>
                <a:gd name="T27" fmla="*/ 11 h 1261"/>
                <a:gd name="T28" fmla="*/ 878 w 1836"/>
                <a:gd name="T29" fmla="*/ 25 h 1261"/>
                <a:gd name="T30" fmla="*/ 938 w 1836"/>
                <a:gd name="T31" fmla="*/ 252 h 1261"/>
                <a:gd name="T32" fmla="*/ 1037 w 1836"/>
                <a:gd name="T33" fmla="*/ 796 h 1261"/>
                <a:gd name="T34" fmla="*/ 1083 w 1836"/>
                <a:gd name="T35" fmla="*/ 865 h 1261"/>
                <a:gd name="T36" fmla="*/ 1115 w 1836"/>
                <a:gd name="T37" fmla="*/ 746 h 1261"/>
                <a:gd name="T38" fmla="*/ 1129 w 1836"/>
                <a:gd name="T39" fmla="*/ 594 h 1261"/>
                <a:gd name="T40" fmla="*/ 1136 w 1836"/>
                <a:gd name="T41" fmla="*/ 608 h 1261"/>
                <a:gd name="T42" fmla="*/ 1263 w 1836"/>
                <a:gd name="T43" fmla="*/ 892 h 1261"/>
                <a:gd name="T44" fmla="*/ 1317 w 1836"/>
                <a:gd name="T45" fmla="*/ 972 h 1261"/>
                <a:gd name="T46" fmla="*/ 1337 w 1836"/>
                <a:gd name="T47" fmla="*/ 943 h 1261"/>
                <a:gd name="T48" fmla="*/ 1418 w 1836"/>
                <a:gd name="T49" fmla="*/ 962 h 1261"/>
                <a:gd name="T50" fmla="*/ 1524 w 1836"/>
                <a:gd name="T51" fmla="*/ 912 h 1261"/>
                <a:gd name="T52" fmla="*/ 1549 w 1836"/>
                <a:gd name="T53" fmla="*/ 871 h 1261"/>
                <a:gd name="T54" fmla="*/ 1595 w 1836"/>
                <a:gd name="T55" fmla="*/ 940 h 1261"/>
                <a:gd name="T56" fmla="*/ 1687 w 1836"/>
                <a:gd name="T57" fmla="*/ 935 h 1261"/>
                <a:gd name="T58" fmla="*/ 1752 w 1836"/>
                <a:gd name="T59" fmla="*/ 910 h 1261"/>
                <a:gd name="T60" fmla="*/ 1888 w 1836"/>
                <a:gd name="T61" fmla="*/ 946 h 1261"/>
                <a:gd name="T62" fmla="*/ 1756 w 1836"/>
                <a:gd name="T63" fmla="*/ 890 h 1261"/>
                <a:gd name="T64" fmla="*/ 1645 w 1836"/>
                <a:gd name="T65" fmla="*/ 933 h 1261"/>
                <a:gd name="T66" fmla="*/ 1614 w 1836"/>
                <a:gd name="T67" fmla="*/ 926 h 1261"/>
                <a:gd name="T68" fmla="*/ 1545 w 1836"/>
                <a:gd name="T69" fmla="*/ 859 h 1261"/>
                <a:gd name="T70" fmla="*/ 1489 w 1836"/>
                <a:gd name="T71" fmla="*/ 943 h 1261"/>
                <a:gd name="T72" fmla="*/ 1428 w 1836"/>
                <a:gd name="T73" fmla="*/ 943 h 1261"/>
                <a:gd name="T74" fmla="*/ 1310 w 1836"/>
                <a:gd name="T75" fmla="*/ 944 h 1261"/>
                <a:gd name="T76" fmla="*/ 1322 w 1836"/>
                <a:gd name="T77" fmla="*/ 953 h 1261"/>
                <a:gd name="T78" fmla="*/ 1293 w 1836"/>
                <a:gd name="T79" fmla="*/ 895 h 1261"/>
                <a:gd name="T80" fmla="*/ 1165 w 1836"/>
                <a:gd name="T81" fmla="*/ 607 h 1261"/>
                <a:gd name="T82" fmla="*/ 1112 w 1836"/>
                <a:gd name="T83" fmla="*/ 599 h 1261"/>
                <a:gd name="T84" fmla="*/ 1082 w 1836"/>
                <a:gd name="T85" fmla="*/ 799 h 1261"/>
                <a:gd name="T86" fmla="*/ 1078 w 1836"/>
                <a:gd name="T87" fmla="*/ 846 h 1261"/>
                <a:gd name="T88" fmla="*/ 1067 w 1836"/>
                <a:gd name="T89" fmla="*/ 810 h 1261"/>
                <a:gd name="T90" fmla="*/ 990 w 1836"/>
                <a:gd name="T91" fmla="*/ 393 h 1261"/>
                <a:gd name="T92" fmla="*/ 909 w 1836"/>
                <a:gd name="T93" fmla="*/ 28 h 1261"/>
                <a:gd name="T94" fmla="*/ 863 w 1836"/>
                <a:gd name="T95" fmla="*/ 6 h 1261"/>
                <a:gd name="T96" fmla="*/ 815 w 1836"/>
                <a:gd name="T97" fmla="*/ 171 h 1261"/>
                <a:gd name="T98" fmla="*/ 739 w 1836"/>
                <a:gd name="T99" fmla="*/ 678 h 1261"/>
                <a:gd name="T100" fmla="*/ 715 w 1836"/>
                <a:gd name="T101" fmla="*/ 756 h 1261"/>
                <a:gd name="T102" fmla="*/ 722 w 1836"/>
                <a:gd name="T103" fmla="*/ 745 h 1261"/>
                <a:gd name="T104" fmla="*/ 664 w 1836"/>
                <a:gd name="T105" fmla="*/ 448 h 1261"/>
                <a:gd name="T106" fmla="*/ 612 w 1836"/>
                <a:gd name="T107" fmla="*/ 222 h 1261"/>
                <a:gd name="T108" fmla="*/ 554 w 1836"/>
                <a:gd name="T109" fmla="*/ 279 h 1261"/>
                <a:gd name="T110" fmla="*/ 478 w 1836"/>
                <a:gd name="T111" fmla="*/ 680 h 1261"/>
                <a:gd name="T112" fmla="*/ 431 w 1836"/>
                <a:gd name="T113" fmla="*/ 882 h 1261"/>
                <a:gd name="T114" fmla="*/ 428 w 1836"/>
                <a:gd name="T115" fmla="*/ 892 h 1261"/>
                <a:gd name="T116" fmla="*/ 388 w 1836"/>
                <a:gd name="T117" fmla="*/ 821 h 1261"/>
                <a:gd name="T118" fmla="*/ 331 w 1836"/>
                <a:gd name="T119" fmla="*/ 827 h 1261"/>
                <a:gd name="T120" fmla="*/ 260 w 1836"/>
                <a:gd name="T121" fmla="*/ 938 h 1261"/>
                <a:gd name="T122" fmla="*/ 9 w 1836"/>
                <a:gd name="T123" fmla="*/ 951 h 12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836" h="1261">
                  <a:moveTo>
                    <a:pt x="0" y="1235"/>
                  </a:moveTo>
                  <a:lnTo>
                    <a:pt x="2" y="1261"/>
                  </a:lnTo>
                  <a:lnTo>
                    <a:pt x="9" y="1260"/>
                  </a:lnTo>
                  <a:lnTo>
                    <a:pt x="22" y="1260"/>
                  </a:lnTo>
                  <a:lnTo>
                    <a:pt x="35" y="1260"/>
                  </a:lnTo>
                  <a:lnTo>
                    <a:pt x="50" y="1261"/>
                  </a:lnTo>
                  <a:lnTo>
                    <a:pt x="67" y="1261"/>
                  </a:lnTo>
                  <a:lnTo>
                    <a:pt x="85" y="1261"/>
                  </a:lnTo>
                  <a:lnTo>
                    <a:pt x="123" y="1261"/>
                  </a:lnTo>
                  <a:lnTo>
                    <a:pt x="163" y="1260"/>
                  </a:lnTo>
                  <a:lnTo>
                    <a:pt x="200" y="1258"/>
                  </a:lnTo>
                  <a:lnTo>
                    <a:pt x="217" y="1254"/>
                  </a:lnTo>
                  <a:lnTo>
                    <a:pt x="222" y="1253"/>
                  </a:lnTo>
                  <a:lnTo>
                    <a:pt x="238" y="1250"/>
                  </a:lnTo>
                  <a:lnTo>
                    <a:pt x="252" y="1246"/>
                  </a:lnTo>
                  <a:lnTo>
                    <a:pt x="265" y="1240"/>
                  </a:lnTo>
                  <a:lnTo>
                    <a:pt x="274" y="1234"/>
                  </a:lnTo>
                  <a:lnTo>
                    <a:pt x="279" y="1230"/>
                  </a:lnTo>
                  <a:lnTo>
                    <a:pt x="287" y="1221"/>
                  </a:lnTo>
                  <a:lnTo>
                    <a:pt x="295" y="1212"/>
                  </a:lnTo>
                  <a:lnTo>
                    <a:pt x="298" y="1207"/>
                  </a:lnTo>
                  <a:lnTo>
                    <a:pt x="305" y="1195"/>
                  </a:lnTo>
                  <a:lnTo>
                    <a:pt x="317" y="1170"/>
                  </a:lnTo>
                  <a:lnTo>
                    <a:pt x="327" y="1143"/>
                  </a:lnTo>
                  <a:lnTo>
                    <a:pt x="334" y="1116"/>
                  </a:lnTo>
                  <a:lnTo>
                    <a:pt x="339" y="1103"/>
                  </a:lnTo>
                  <a:lnTo>
                    <a:pt x="342" y="1092"/>
                  </a:lnTo>
                  <a:lnTo>
                    <a:pt x="346" y="1083"/>
                  </a:lnTo>
                  <a:lnTo>
                    <a:pt x="351" y="1074"/>
                  </a:lnTo>
                  <a:lnTo>
                    <a:pt x="339" y="1069"/>
                  </a:lnTo>
                  <a:lnTo>
                    <a:pt x="348" y="1078"/>
                  </a:lnTo>
                  <a:lnTo>
                    <a:pt x="353" y="1072"/>
                  </a:lnTo>
                  <a:lnTo>
                    <a:pt x="343" y="1063"/>
                  </a:lnTo>
                  <a:lnTo>
                    <a:pt x="349" y="1075"/>
                  </a:lnTo>
                  <a:lnTo>
                    <a:pt x="355" y="1070"/>
                  </a:lnTo>
                  <a:lnTo>
                    <a:pt x="356" y="1069"/>
                  </a:lnTo>
                  <a:lnTo>
                    <a:pt x="352" y="1057"/>
                  </a:lnTo>
                  <a:lnTo>
                    <a:pt x="352" y="1070"/>
                  </a:lnTo>
                  <a:lnTo>
                    <a:pt x="354" y="1072"/>
                  </a:lnTo>
                  <a:lnTo>
                    <a:pt x="354" y="1058"/>
                  </a:lnTo>
                  <a:lnTo>
                    <a:pt x="350" y="1070"/>
                  </a:lnTo>
                  <a:lnTo>
                    <a:pt x="352" y="1072"/>
                  </a:lnTo>
                  <a:lnTo>
                    <a:pt x="356" y="1060"/>
                  </a:lnTo>
                  <a:lnTo>
                    <a:pt x="348" y="1068"/>
                  </a:lnTo>
                  <a:lnTo>
                    <a:pt x="350" y="1072"/>
                  </a:lnTo>
                  <a:lnTo>
                    <a:pt x="360" y="1062"/>
                  </a:lnTo>
                  <a:lnTo>
                    <a:pt x="348" y="1067"/>
                  </a:lnTo>
                  <a:lnTo>
                    <a:pt x="353" y="1075"/>
                  </a:lnTo>
                  <a:lnTo>
                    <a:pt x="357" y="1086"/>
                  </a:lnTo>
                  <a:lnTo>
                    <a:pt x="363" y="1098"/>
                  </a:lnTo>
                  <a:lnTo>
                    <a:pt x="367" y="1112"/>
                  </a:lnTo>
                  <a:lnTo>
                    <a:pt x="373" y="1126"/>
                  </a:lnTo>
                  <a:lnTo>
                    <a:pt x="378" y="1141"/>
                  </a:lnTo>
                  <a:lnTo>
                    <a:pt x="383" y="1153"/>
                  </a:lnTo>
                  <a:lnTo>
                    <a:pt x="388" y="1163"/>
                  </a:lnTo>
                  <a:lnTo>
                    <a:pt x="391" y="1168"/>
                  </a:lnTo>
                  <a:lnTo>
                    <a:pt x="397" y="1176"/>
                  </a:lnTo>
                  <a:lnTo>
                    <a:pt x="399" y="1178"/>
                  </a:lnTo>
                  <a:lnTo>
                    <a:pt x="403" y="1180"/>
                  </a:lnTo>
                  <a:lnTo>
                    <a:pt x="407" y="1181"/>
                  </a:lnTo>
                  <a:lnTo>
                    <a:pt x="411" y="1182"/>
                  </a:lnTo>
                  <a:lnTo>
                    <a:pt x="414" y="1182"/>
                  </a:lnTo>
                  <a:lnTo>
                    <a:pt x="420" y="1181"/>
                  </a:lnTo>
                  <a:lnTo>
                    <a:pt x="422" y="1180"/>
                  </a:lnTo>
                  <a:lnTo>
                    <a:pt x="426" y="1178"/>
                  </a:lnTo>
                  <a:lnTo>
                    <a:pt x="430" y="1174"/>
                  </a:lnTo>
                  <a:lnTo>
                    <a:pt x="433" y="1171"/>
                  </a:lnTo>
                  <a:lnTo>
                    <a:pt x="436" y="1167"/>
                  </a:lnTo>
                  <a:lnTo>
                    <a:pt x="439" y="1161"/>
                  </a:lnTo>
                  <a:lnTo>
                    <a:pt x="443" y="1154"/>
                  </a:lnTo>
                  <a:lnTo>
                    <a:pt x="446" y="1145"/>
                  </a:lnTo>
                  <a:lnTo>
                    <a:pt x="449" y="1133"/>
                  </a:lnTo>
                  <a:lnTo>
                    <a:pt x="453" y="1120"/>
                  </a:lnTo>
                  <a:lnTo>
                    <a:pt x="457" y="1103"/>
                  </a:lnTo>
                  <a:lnTo>
                    <a:pt x="458" y="1098"/>
                  </a:lnTo>
                  <a:lnTo>
                    <a:pt x="461" y="1079"/>
                  </a:lnTo>
                  <a:lnTo>
                    <a:pt x="466" y="1056"/>
                  </a:lnTo>
                  <a:lnTo>
                    <a:pt x="470" y="1032"/>
                  </a:lnTo>
                  <a:lnTo>
                    <a:pt x="473" y="1006"/>
                  </a:lnTo>
                  <a:lnTo>
                    <a:pt x="478" y="977"/>
                  </a:lnTo>
                  <a:lnTo>
                    <a:pt x="482" y="947"/>
                  </a:lnTo>
                  <a:lnTo>
                    <a:pt x="486" y="915"/>
                  </a:lnTo>
                  <a:lnTo>
                    <a:pt x="491" y="882"/>
                  </a:lnTo>
                  <a:lnTo>
                    <a:pt x="500" y="813"/>
                  </a:lnTo>
                  <a:lnTo>
                    <a:pt x="508" y="742"/>
                  </a:lnTo>
                  <a:lnTo>
                    <a:pt x="518" y="671"/>
                  </a:lnTo>
                  <a:lnTo>
                    <a:pt x="527" y="601"/>
                  </a:lnTo>
                  <a:lnTo>
                    <a:pt x="531" y="566"/>
                  </a:lnTo>
                  <a:lnTo>
                    <a:pt x="537" y="533"/>
                  </a:lnTo>
                  <a:lnTo>
                    <a:pt x="541" y="501"/>
                  </a:lnTo>
                  <a:lnTo>
                    <a:pt x="546" y="471"/>
                  </a:lnTo>
                  <a:lnTo>
                    <a:pt x="550" y="442"/>
                  </a:lnTo>
                  <a:lnTo>
                    <a:pt x="555" y="415"/>
                  </a:lnTo>
                  <a:lnTo>
                    <a:pt x="560" y="390"/>
                  </a:lnTo>
                  <a:lnTo>
                    <a:pt x="564" y="367"/>
                  </a:lnTo>
                  <a:lnTo>
                    <a:pt x="551" y="367"/>
                  </a:lnTo>
                  <a:lnTo>
                    <a:pt x="563" y="372"/>
                  </a:lnTo>
                  <a:lnTo>
                    <a:pt x="567" y="351"/>
                  </a:lnTo>
                  <a:lnTo>
                    <a:pt x="572" y="335"/>
                  </a:lnTo>
                  <a:lnTo>
                    <a:pt x="576" y="320"/>
                  </a:lnTo>
                  <a:lnTo>
                    <a:pt x="581" y="309"/>
                  </a:lnTo>
                  <a:lnTo>
                    <a:pt x="585" y="301"/>
                  </a:lnTo>
                  <a:lnTo>
                    <a:pt x="573" y="297"/>
                  </a:lnTo>
                  <a:lnTo>
                    <a:pt x="583" y="306"/>
                  </a:lnTo>
                  <a:lnTo>
                    <a:pt x="578" y="309"/>
                  </a:lnTo>
                  <a:lnTo>
                    <a:pt x="584" y="304"/>
                  </a:lnTo>
                  <a:lnTo>
                    <a:pt x="579" y="292"/>
                  </a:lnTo>
                  <a:lnTo>
                    <a:pt x="579" y="306"/>
                  </a:lnTo>
                  <a:lnTo>
                    <a:pt x="574" y="304"/>
                  </a:lnTo>
                  <a:lnTo>
                    <a:pt x="576" y="304"/>
                  </a:lnTo>
                  <a:lnTo>
                    <a:pt x="582" y="292"/>
                  </a:lnTo>
                  <a:lnTo>
                    <a:pt x="572" y="302"/>
                  </a:lnTo>
                  <a:lnTo>
                    <a:pt x="576" y="307"/>
                  </a:lnTo>
                  <a:lnTo>
                    <a:pt x="586" y="297"/>
                  </a:lnTo>
                  <a:lnTo>
                    <a:pt x="574" y="302"/>
                  </a:lnTo>
                  <a:lnTo>
                    <a:pt x="577" y="310"/>
                  </a:lnTo>
                  <a:lnTo>
                    <a:pt x="582" y="323"/>
                  </a:lnTo>
                  <a:lnTo>
                    <a:pt x="586" y="338"/>
                  </a:lnTo>
                  <a:lnTo>
                    <a:pt x="590" y="357"/>
                  </a:lnTo>
                  <a:lnTo>
                    <a:pt x="602" y="353"/>
                  </a:lnTo>
                  <a:lnTo>
                    <a:pt x="589" y="353"/>
                  </a:lnTo>
                  <a:lnTo>
                    <a:pt x="593" y="373"/>
                  </a:lnTo>
                  <a:lnTo>
                    <a:pt x="597" y="399"/>
                  </a:lnTo>
                  <a:lnTo>
                    <a:pt x="600" y="425"/>
                  </a:lnTo>
                  <a:lnTo>
                    <a:pt x="605" y="453"/>
                  </a:lnTo>
                  <a:lnTo>
                    <a:pt x="609" y="483"/>
                  </a:lnTo>
                  <a:lnTo>
                    <a:pt x="612" y="515"/>
                  </a:lnTo>
                  <a:lnTo>
                    <a:pt x="617" y="547"/>
                  </a:lnTo>
                  <a:lnTo>
                    <a:pt x="620" y="581"/>
                  </a:lnTo>
                  <a:lnTo>
                    <a:pt x="629" y="649"/>
                  </a:lnTo>
                  <a:lnTo>
                    <a:pt x="636" y="717"/>
                  </a:lnTo>
                  <a:lnTo>
                    <a:pt x="640" y="751"/>
                  </a:lnTo>
                  <a:lnTo>
                    <a:pt x="644" y="783"/>
                  </a:lnTo>
                  <a:lnTo>
                    <a:pt x="648" y="813"/>
                  </a:lnTo>
                  <a:lnTo>
                    <a:pt x="652" y="843"/>
                  </a:lnTo>
                  <a:lnTo>
                    <a:pt x="656" y="871"/>
                  </a:lnTo>
                  <a:lnTo>
                    <a:pt x="660" y="896"/>
                  </a:lnTo>
                  <a:lnTo>
                    <a:pt x="664" y="919"/>
                  </a:lnTo>
                  <a:lnTo>
                    <a:pt x="668" y="940"/>
                  </a:lnTo>
                  <a:lnTo>
                    <a:pt x="669" y="945"/>
                  </a:lnTo>
                  <a:lnTo>
                    <a:pt x="674" y="962"/>
                  </a:lnTo>
                  <a:lnTo>
                    <a:pt x="678" y="976"/>
                  </a:lnTo>
                  <a:lnTo>
                    <a:pt x="681" y="986"/>
                  </a:lnTo>
                  <a:lnTo>
                    <a:pt x="686" y="993"/>
                  </a:lnTo>
                  <a:lnTo>
                    <a:pt x="689" y="997"/>
                  </a:lnTo>
                  <a:lnTo>
                    <a:pt x="691" y="999"/>
                  </a:lnTo>
                  <a:lnTo>
                    <a:pt x="695" y="1002"/>
                  </a:lnTo>
                  <a:lnTo>
                    <a:pt x="698" y="1003"/>
                  </a:lnTo>
                  <a:lnTo>
                    <a:pt x="702" y="1004"/>
                  </a:lnTo>
                  <a:lnTo>
                    <a:pt x="704" y="1004"/>
                  </a:lnTo>
                  <a:lnTo>
                    <a:pt x="710" y="1003"/>
                  </a:lnTo>
                  <a:lnTo>
                    <a:pt x="714" y="999"/>
                  </a:lnTo>
                  <a:lnTo>
                    <a:pt x="716" y="998"/>
                  </a:lnTo>
                  <a:lnTo>
                    <a:pt x="718" y="995"/>
                  </a:lnTo>
                  <a:lnTo>
                    <a:pt x="721" y="991"/>
                  </a:lnTo>
                  <a:lnTo>
                    <a:pt x="723" y="986"/>
                  </a:lnTo>
                  <a:lnTo>
                    <a:pt x="725" y="981"/>
                  </a:lnTo>
                  <a:lnTo>
                    <a:pt x="727" y="974"/>
                  </a:lnTo>
                  <a:lnTo>
                    <a:pt x="729" y="967"/>
                  </a:lnTo>
                  <a:lnTo>
                    <a:pt x="732" y="958"/>
                  </a:lnTo>
                  <a:lnTo>
                    <a:pt x="736" y="937"/>
                  </a:lnTo>
                  <a:lnTo>
                    <a:pt x="737" y="933"/>
                  </a:lnTo>
                  <a:lnTo>
                    <a:pt x="741" y="907"/>
                  </a:lnTo>
                  <a:lnTo>
                    <a:pt x="746" y="880"/>
                  </a:lnTo>
                  <a:lnTo>
                    <a:pt x="750" y="848"/>
                  </a:lnTo>
                  <a:lnTo>
                    <a:pt x="754" y="814"/>
                  </a:lnTo>
                  <a:lnTo>
                    <a:pt x="759" y="777"/>
                  </a:lnTo>
                  <a:lnTo>
                    <a:pt x="763" y="738"/>
                  </a:lnTo>
                  <a:lnTo>
                    <a:pt x="768" y="697"/>
                  </a:lnTo>
                  <a:lnTo>
                    <a:pt x="772" y="655"/>
                  </a:lnTo>
                  <a:lnTo>
                    <a:pt x="776" y="611"/>
                  </a:lnTo>
                  <a:lnTo>
                    <a:pt x="782" y="567"/>
                  </a:lnTo>
                  <a:lnTo>
                    <a:pt x="791" y="477"/>
                  </a:lnTo>
                  <a:lnTo>
                    <a:pt x="800" y="388"/>
                  </a:lnTo>
                  <a:lnTo>
                    <a:pt x="805" y="345"/>
                  </a:lnTo>
                  <a:lnTo>
                    <a:pt x="809" y="302"/>
                  </a:lnTo>
                  <a:lnTo>
                    <a:pt x="814" y="262"/>
                  </a:lnTo>
                  <a:lnTo>
                    <a:pt x="819" y="222"/>
                  </a:lnTo>
                  <a:lnTo>
                    <a:pt x="823" y="186"/>
                  </a:lnTo>
                  <a:lnTo>
                    <a:pt x="829" y="152"/>
                  </a:lnTo>
                  <a:lnTo>
                    <a:pt x="833" y="121"/>
                  </a:lnTo>
                  <a:lnTo>
                    <a:pt x="839" y="93"/>
                  </a:lnTo>
                  <a:lnTo>
                    <a:pt x="826" y="93"/>
                  </a:lnTo>
                  <a:lnTo>
                    <a:pt x="838" y="99"/>
                  </a:lnTo>
                  <a:lnTo>
                    <a:pt x="842" y="74"/>
                  </a:lnTo>
                  <a:lnTo>
                    <a:pt x="847" y="54"/>
                  </a:lnTo>
                  <a:lnTo>
                    <a:pt x="850" y="45"/>
                  </a:lnTo>
                  <a:lnTo>
                    <a:pt x="852" y="37"/>
                  </a:lnTo>
                  <a:lnTo>
                    <a:pt x="854" y="31"/>
                  </a:lnTo>
                  <a:lnTo>
                    <a:pt x="857" y="26"/>
                  </a:lnTo>
                  <a:lnTo>
                    <a:pt x="860" y="22"/>
                  </a:lnTo>
                  <a:lnTo>
                    <a:pt x="847" y="18"/>
                  </a:lnTo>
                  <a:lnTo>
                    <a:pt x="857" y="26"/>
                  </a:lnTo>
                  <a:lnTo>
                    <a:pt x="860" y="24"/>
                  </a:lnTo>
                  <a:lnTo>
                    <a:pt x="850" y="14"/>
                  </a:lnTo>
                  <a:lnTo>
                    <a:pt x="855" y="26"/>
                  </a:lnTo>
                  <a:lnTo>
                    <a:pt x="857" y="25"/>
                  </a:lnTo>
                  <a:lnTo>
                    <a:pt x="853" y="13"/>
                  </a:lnTo>
                  <a:lnTo>
                    <a:pt x="853" y="26"/>
                  </a:lnTo>
                  <a:lnTo>
                    <a:pt x="847" y="25"/>
                  </a:lnTo>
                  <a:lnTo>
                    <a:pt x="852" y="26"/>
                  </a:lnTo>
                  <a:lnTo>
                    <a:pt x="853" y="26"/>
                  </a:lnTo>
                  <a:lnTo>
                    <a:pt x="857" y="14"/>
                  </a:lnTo>
                  <a:lnTo>
                    <a:pt x="849" y="24"/>
                  </a:lnTo>
                  <a:lnTo>
                    <a:pt x="851" y="26"/>
                  </a:lnTo>
                  <a:lnTo>
                    <a:pt x="854" y="31"/>
                  </a:lnTo>
                  <a:lnTo>
                    <a:pt x="863" y="21"/>
                  </a:lnTo>
                  <a:lnTo>
                    <a:pt x="851" y="26"/>
                  </a:lnTo>
                  <a:lnTo>
                    <a:pt x="854" y="32"/>
                  </a:lnTo>
                  <a:lnTo>
                    <a:pt x="856" y="38"/>
                  </a:lnTo>
                  <a:lnTo>
                    <a:pt x="860" y="46"/>
                  </a:lnTo>
                  <a:lnTo>
                    <a:pt x="862" y="54"/>
                  </a:lnTo>
                  <a:lnTo>
                    <a:pt x="865" y="64"/>
                  </a:lnTo>
                  <a:lnTo>
                    <a:pt x="870" y="87"/>
                  </a:lnTo>
                  <a:lnTo>
                    <a:pt x="876" y="113"/>
                  </a:lnTo>
                  <a:lnTo>
                    <a:pt x="888" y="107"/>
                  </a:lnTo>
                  <a:lnTo>
                    <a:pt x="875" y="107"/>
                  </a:lnTo>
                  <a:lnTo>
                    <a:pt x="881" y="138"/>
                  </a:lnTo>
                  <a:lnTo>
                    <a:pt x="887" y="171"/>
                  </a:lnTo>
                  <a:lnTo>
                    <a:pt x="893" y="206"/>
                  </a:lnTo>
                  <a:lnTo>
                    <a:pt x="900" y="244"/>
                  </a:lnTo>
                  <a:lnTo>
                    <a:pt x="905" y="285"/>
                  </a:lnTo>
                  <a:lnTo>
                    <a:pt x="912" y="327"/>
                  </a:lnTo>
                  <a:lnTo>
                    <a:pt x="919" y="371"/>
                  </a:lnTo>
                  <a:lnTo>
                    <a:pt x="924" y="417"/>
                  </a:lnTo>
                  <a:lnTo>
                    <a:pt x="937" y="510"/>
                  </a:lnTo>
                  <a:lnTo>
                    <a:pt x="949" y="604"/>
                  </a:lnTo>
                  <a:lnTo>
                    <a:pt x="961" y="697"/>
                  </a:lnTo>
                  <a:lnTo>
                    <a:pt x="967" y="742"/>
                  </a:lnTo>
                  <a:lnTo>
                    <a:pt x="972" y="786"/>
                  </a:lnTo>
                  <a:lnTo>
                    <a:pt x="978" y="829"/>
                  </a:lnTo>
                  <a:lnTo>
                    <a:pt x="983" y="869"/>
                  </a:lnTo>
                  <a:lnTo>
                    <a:pt x="989" y="907"/>
                  </a:lnTo>
                  <a:lnTo>
                    <a:pt x="994" y="944"/>
                  </a:lnTo>
                  <a:lnTo>
                    <a:pt x="1000" y="976"/>
                  </a:lnTo>
                  <a:lnTo>
                    <a:pt x="1004" y="1006"/>
                  </a:lnTo>
                  <a:lnTo>
                    <a:pt x="1008" y="1033"/>
                  </a:lnTo>
                  <a:lnTo>
                    <a:pt x="1013" y="1055"/>
                  </a:lnTo>
                  <a:lnTo>
                    <a:pt x="1014" y="1061"/>
                  </a:lnTo>
                  <a:lnTo>
                    <a:pt x="1016" y="1070"/>
                  </a:lnTo>
                  <a:lnTo>
                    <a:pt x="1018" y="1079"/>
                  </a:lnTo>
                  <a:lnTo>
                    <a:pt x="1020" y="1087"/>
                  </a:lnTo>
                  <a:lnTo>
                    <a:pt x="1023" y="1092"/>
                  </a:lnTo>
                  <a:lnTo>
                    <a:pt x="1026" y="1103"/>
                  </a:lnTo>
                  <a:lnTo>
                    <a:pt x="1030" y="1110"/>
                  </a:lnTo>
                  <a:lnTo>
                    <a:pt x="1032" y="1114"/>
                  </a:lnTo>
                  <a:lnTo>
                    <a:pt x="1036" y="1118"/>
                  </a:lnTo>
                  <a:lnTo>
                    <a:pt x="1040" y="1121"/>
                  </a:lnTo>
                  <a:lnTo>
                    <a:pt x="1043" y="1122"/>
                  </a:lnTo>
                  <a:lnTo>
                    <a:pt x="1048" y="1123"/>
                  </a:lnTo>
                  <a:lnTo>
                    <a:pt x="1053" y="1122"/>
                  </a:lnTo>
                  <a:lnTo>
                    <a:pt x="1055" y="1120"/>
                  </a:lnTo>
                  <a:lnTo>
                    <a:pt x="1060" y="1118"/>
                  </a:lnTo>
                  <a:lnTo>
                    <a:pt x="1063" y="1113"/>
                  </a:lnTo>
                  <a:lnTo>
                    <a:pt x="1065" y="1109"/>
                  </a:lnTo>
                  <a:lnTo>
                    <a:pt x="1067" y="1102"/>
                  </a:lnTo>
                  <a:lnTo>
                    <a:pt x="1070" y="1093"/>
                  </a:lnTo>
                  <a:lnTo>
                    <a:pt x="1071" y="1088"/>
                  </a:lnTo>
                  <a:lnTo>
                    <a:pt x="1073" y="1078"/>
                  </a:lnTo>
                  <a:lnTo>
                    <a:pt x="1075" y="1065"/>
                  </a:lnTo>
                  <a:lnTo>
                    <a:pt x="1076" y="1052"/>
                  </a:lnTo>
                  <a:lnTo>
                    <a:pt x="1078" y="1037"/>
                  </a:lnTo>
                  <a:lnTo>
                    <a:pt x="1079" y="1021"/>
                  </a:lnTo>
                  <a:lnTo>
                    <a:pt x="1082" y="1004"/>
                  </a:lnTo>
                  <a:lnTo>
                    <a:pt x="1084" y="968"/>
                  </a:lnTo>
                  <a:lnTo>
                    <a:pt x="1087" y="930"/>
                  </a:lnTo>
                  <a:lnTo>
                    <a:pt x="1089" y="894"/>
                  </a:lnTo>
                  <a:lnTo>
                    <a:pt x="1093" y="859"/>
                  </a:lnTo>
                  <a:lnTo>
                    <a:pt x="1095" y="843"/>
                  </a:lnTo>
                  <a:lnTo>
                    <a:pt x="1097" y="828"/>
                  </a:lnTo>
                  <a:lnTo>
                    <a:pt x="1098" y="814"/>
                  </a:lnTo>
                  <a:lnTo>
                    <a:pt x="1100" y="801"/>
                  </a:lnTo>
                  <a:lnTo>
                    <a:pt x="1087" y="801"/>
                  </a:lnTo>
                  <a:lnTo>
                    <a:pt x="1099" y="807"/>
                  </a:lnTo>
                  <a:lnTo>
                    <a:pt x="1101" y="796"/>
                  </a:lnTo>
                  <a:lnTo>
                    <a:pt x="1105" y="787"/>
                  </a:lnTo>
                  <a:lnTo>
                    <a:pt x="1107" y="780"/>
                  </a:lnTo>
                  <a:lnTo>
                    <a:pt x="1110" y="776"/>
                  </a:lnTo>
                  <a:lnTo>
                    <a:pt x="1098" y="771"/>
                  </a:lnTo>
                  <a:lnTo>
                    <a:pt x="1107" y="780"/>
                  </a:lnTo>
                  <a:lnTo>
                    <a:pt x="1102" y="783"/>
                  </a:lnTo>
                  <a:lnTo>
                    <a:pt x="1106" y="780"/>
                  </a:lnTo>
                  <a:lnTo>
                    <a:pt x="1101" y="768"/>
                  </a:lnTo>
                  <a:lnTo>
                    <a:pt x="1101" y="782"/>
                  </a:lnTo>
                  <a:lnTo>
                    <a:pt x="1096" y="780"/>
                  </a:lnTo>
                  <a:lnTo>
                    <a:pt x="1098" y="780"/>
                  </a:lnTo>
                  <a:lnTo>
                    <a:pt x="1103" y="785"/>
                  </a:lnTo>
                  <a:lnTo>
                    <a:pt x="1108" y="773"/>
                  </a:lnTo>
                  <a:lnTo>
                    <a:pt x="1099" y="782"/>
                  </a:lnTo>
                  <a:lnTo>
                    <a:pt x="1103" y="787"/>
                  </a:lnTo>
                  <a:lnTo>
                    <a:pt x="1112" y="777"/>
                  </a:lnTo>
                  <a:lnTo>
                    <a:pt x="1100" y="783"/>
                  </a:lnTo>
                  <a:lnTo>
                    <a:pt x="1105" y="789"/>
                  </a:lnTo>
                  <a:lnTo>
                    <a:pt x="1109" y="797"/>
                  </a:lnTo>
                  <a:lnTo>
                    <a:pt x="1113" y="807"/>
                  </a:lnTo>
                  <a:lnTo>
                    <a:pt x="1119" y="818"/>
                  </a:lnTo>
                  <a:lnTo>
                    <a:pt x="1123" y="830"/>
                  </a:lnTo>
                  <a:lnTo>
                    <a:pt x="1129" y="844"/>
                  </a:lnTo>
                  <a:lnTo>
                    <a:pt x="1140" y="873"/>
                  </a:lnTo>
                  <a:lnTo>
                    <a:pt x="1151" y="906"/>
                  </a:lnTo>
                  <a:lnTo>
                    <a:pt x="1163" y="942"/>
                  </a:lnTo>
                  <a:lnTo>
                    <a:pt x="1173" y="980"/>
                  </a:lnTo>
                  <a:lnTo>
                    <a:pt x="1186" y="1017"/>
                  </a:lnTo>
                  <a:lnTo>
                    <a:pt x="1196" y="1055"/>
                  </a:lnTo>
                  <a:lnTo>
                    <a:pt x="1207" y="1091"/>
                  </a:lnTo>
                  <a:lnTo>
                    <a:pt x="1218" y="1125"/>
                  </a:lnTo>
                  <a:lnTo>
                    <a:pt x="1228" y="1157"/>
                  </a:lnTo>
                  <a:lnTo>
                    <a:pt x="1233" y="1171"/>
                  </a:lnTo>
                  <a:lnTo>
                    <a:pt x="1237" y="1183"/>
                  </a:lnTo>
                  <a:lnTo>
                    <a:pt x="1240" y="1195"/>
                  </a:lnTo>
                  <a:lnTo>
                    <a:pt x="1245" y="1206"/>
                  </a:lnTo>
                  <a:lnTo>
                    <a:pt x="1248" y="1216"/>
                  </a:lnTo>
                  <a:lnTo>
                    <a:pt x="1251" y="1224"/>
                  </a:lnTo>
                  <a:lnTo>
                    <a:pt x="1257" y="1235"/>
                  </a:lnTo>
                  <a:lnTo>
                    <a:pt x="1261" y="1243"/>
                  </a:lnTo>
                  <a:lnTo>
                    <a:pt x="1264" y="1249"/>
                  </a:lnTo>
                  <a:lnTo>
                    <a:pt x="1268" y="1253"/>
                  </a:lnTo>
                  <a:lnTo>
                    <a:pt x="1270" y="1257"/>
                  </a:lnTo>
                  <a:lnTo>
                    <a:pt x="1274" y="1259"/>
                  </a:lnTo>
                  <a:lnTo>
                    <a:pt x="1276" y="1260"/>
                  </a:lnTo>
                  <a:lnTo>
                    <a:pt x="1281" y="1261"/>
                  </a:lnTo>
                  <a:lnTo>
                    <a:pt x="1286" y="1260"/>
                  </a:lnTo>
                  <a:lnTo>
                    <a:pt x="1291" y="1258"/>
                  </a:lnTo>
                  <a:lnTo>
                    <a:pt x="1292" y="1255"/>
                  </a:lnTo>
                  <a:lnTo>
                    <a:pt x="1295" y="1251"/>
                  </a:lnTo>
                  <a:lnTo>
                    <a:pt x="1296" y="1249"/>
                  </a:lnTo>
                  <a:lnTo>
                    <a:pt x="1297" y="1244"/>
                  </a:lnTo>
                  <a:lnTo>
                    <a:pt x="1298" y="1240"/>
                  </a:lnTo>
                  <a:lnTo>
                    <a:pt x="1299" y="1229"/>
                  </a:lnTo>
                  <a:lnTo>
                    <a:pt x="1286" y="1229"/>
                  </a:lnTo>
                  <a:lnTo>
                    <a:pt x="1298" y="1235"/>
                  </a:lnTo>
                  <a:lnTo>
                    <a:pt x="1301" y="1224"/>
                  </a:lnTo>
                  <a:lnTo>
                    <a:pt x="1304" y="1219"/>
                  </a:lnTo>
                  <a:lnTo>
                    <a:pt x="1292" y="1214"/>
                  </a:lnTo>
                  <a:lnTo>
                    <a:pt x="1300" y="1224"/>
                  </a:lnTo>
                  <a:lnTo>
                    <a:pt x="1304" y="1220"/>
                  </a:lnTo>
                  <a:lnTo>
                    <a:pt x="1294" y="1211"/>
                  </a:lnTo>
                  <a:lnTo>
                    <a:pt x="1299" y="1223"/>
                  </a:lnTo>
                  <a:lnTo>
                    <a:pt x="1303" y="1220"/>
                  </a:lnTo>
                  <a:lnTo>
                    <a:pt x="1298" y="1208"/>
                  </a:lnTo>
                  <a:lnTo>
                    <a:pt x="1298" y="1221"/>
                  </a:lnTo>
                  <a:lnTo>
                    <a:pt x="1301" y="1221"/>
                  </a:lnTo>
                  <a:lnTo>
                    <a:pt x="1315" y="1225"/>
                  </a:lnTo>
                  <a:lnTo>
                    <a:pt x="1315" y="1212"/>
                  </a:lnTo>
                  <a:lnTo>
                    <a:pt x="1310" y="1224"/>
                  </a:lnTo>
                  <a:lnTo>
                    <a:pt x="1326" y="1228"/>
                  </a:lnTo>
                  <a:lnTo>
                    <a:pt x="1342" y="1235"/>
                  </a:lnTo>
                  <a:lnTo>
                    <a:pt x="1361" y="1241"/>
                  </a:lnTo>
                  <a:lnTo>
                    <a:pt x="1379" y="1248"/>
                  </a:lnTo>
                  <a:lnTo>
                    <a:pt x="1397" y="1251"/>
                  </a:lnTo>
                  <a:lnTo>
                    <a:pt x="1402" y="1252"/>
                  </a:lnTo>
                  <a:lnTo>
                    <a:pt x="1417" y="1253"/>
                  </a:lnTo>
                  <a:lnTo>
                    <a:pt x="1425" y="1253"/>
                  </a:lnTo>
                  <a:lnTo>
                    <a:pt x="1431" y="1252"/>
                  </a:lnTo>
                  <a:lnTo>
                    <a:pt x="1437" y="1250"/>
                  </a:lnTo>
                  <a:lnTo>
                    <a:pt x="1443" y="1247"/>
                  </a:lnTo>
                  <a:lnTo>
                    <a:pt x="1447" y="1243"/>
                  </a:lnTo>
                  <a:lnTo>
                    <a:pt x="1452" y="1239"/>
                  </a:lnTo>
                  <a:lnTo>
                    <a:pt x="1458" y="1232"/>
                  </a:lnTo>
                  <a:lnTo>
                    <a:pt x="1460" y="1228"/>
                  </a:lnTo>
                  <a:lnTo>
                    <a:pt x="1464" y="1220"/>
                  </a:lnTo>
                  <a:lnTo>
                    <a:pt x="1473" y="1203"/>
                  </a:lnTo>
                  <a:lnTo>
                    <a:pt x="1482" y="1183"/>
                  </a:lnTo>
                  <a:lnTo>
                    <a:pt x="1490" y="1165"/>
                  </a:lnTo>
                  <a:lnTo>
                    <a:pt x="1493" y="1157"/>
                  </a:lnTo>
                  <a:lnTo>
                    <a:pt x="1497" y="1149"/>
                  </a:lnTo>
                  <a:lnTo>
                    <a:pt x="1501" y="1143"/>
                  </a:lnTo>
                  <a:lnTo>
                    <a:pt x="1489" y="1138"/>
                  </a:lnTo>
                  <a:lnTo>
                    <a:pt x="1498" y="1147"/>
                  </a:lnTo>
                  <a:lnTo>
                    <a:pt x="1502" y="1143"/>
                  </a:lnTo>
                  <a:lnTo>
                    <a:pt x="1506" y="1139"/>
                  </a:lnTo>
                  <a:lnTo>
                    <a:pt x="1497" y="1130"/>
                  </a:lnTo>
                  <a:lnTo>
                    <a:pt x="1503" y="1142"/>
                  </a:lnTo>
                  <a:lnTo>
                    <a:pt x="1497" y="1143"/>
                  </a:lnTo>
                  <a:lnTo>
                    <a:pt x="1503" y="1142"/>
                  </a:lnTo>
                  <a:lnTo>
                    <a:pt x="1506" y="1143"/>
                  </a:lnTo>
                  <a:lnTo>
                    <a:pt x="1506" y="1130"/>
                  </a:lnTo>
                  <a:lnTo>
                    <a:pt x="1502" y="1142"/>
                  </a:lnTo>
                  <a:lnTo>
                    <a:pt x="1506" y="1144"/>
                  </a:lnTo>
                  <a:lnTo>
                    <a:pt x="1512" y="1132"/>
                  </a:lnTo>
                  <a:lnTo>
                    <a:pt x="1502" y="1142"/>
                  </a:lnTo>
                  <a:lnTo>
                    <a:pt x="1506" y="1146"/>
                  </a:lnTo>
                  <a:lnTo>
                    <a:pt x="1512" y="1151"/>
                  </a:lnTo>
                  <a:lnTo>
                    <a:pt x="1516" y="1159"/>
                  </a:lnTo>
                  <a:lnTo>
                    <a:pt x="1526" y="1149"/>
                  </a:lnTo>
                  <a:lnTo>
                    <a:pt x="1514" y="1155"/>
                  </a:lnTo>
                  <a:lnTo>
                    <a:pt x="1518" y="1162"/>
                  </a:lnTo>
                  <a:lnTo>
                    <a:pt x="1528" y="1180"/>
                  </a:lnTo>
                  <a:lnTo>
                    <a:pt x="1538" y="1199"/>
                  </a:lnTo>
                  <a:lnTo>
                    <a:pt x="1548" y="1215"/>
                  </a:lnTo>
                  <a:lnTo>
                    <a:pt x="1551" y="1219"/>
                  </a:lnTo>
                  <a:lnTo>
                    <a:pt x="1556" y="1226"/>
                  </a:lnTo>
                  <a:lnTo>
                    <a:pt x="1562" y="1231"/>
                  </a:lnTo>
                  <a:lnTo>
                    <a:pt x="1567" y="1236"/>
                  </a:lnTo>
                  <a:lnTo>
                    <a:pt x="1572" y="1238"/>
                  </a:lnTo>
                  <a:lnTo>
                    <a:pt x="1579" y="1241"/>
                  </a:lnTo>
                  <a:lnTo>
                    <a:pt x="1583" y="1240"/>
                  </a:lnTo>
                  <a:lnTo>
                    <a:pt x="1587" y="1241"/>
                  </a:lnTo>
                  <a:lnTo>
                    <a:pt x="1594" y="1241"/>
                  </a:lnTo>
                  <a:lnTo>
                    <a:pt x="1598" y="1240"/>
                  </a:lnTo>
                  <a:lnTo>
                    <a:pt x="1605" y="1238"/>
                  </a:lnTo>
                  <a:lnTo>
                    <a:pt x="1610" y="1235"/>
                  </a:lnTo>
                  <a:lnTo>
                    <a:pt x="1614" y="1231"/>
                  </a:lnTo>
                  <a:lnTo>
                    <a:pt x="1627" y="1223"/>
                  </a:lnTo>
                  <a:lnTo>
                    <a:pt x="1641" y="1213"/>
                  </a:lnTo>
                  <a:lnTo>
                    <a:pt x="1654" y="1201"/>
                  </a:lnTo>
                  <a:lnTo>
                    <a:pt x="1667" y="1191"/>
                  </a:lnTo>
                  <a:lnTo>
                    <a:pt x="1679" y="1182"/>
                  </a:lnTo>
                  <a:lnTo>
                    <a:pt x="1670" y="1172"/>
                  </a:lnTo>
                  <a:lnTo>
                    <a:pt x="1675" y="1184"/>
                  </a:lnTo>
                  <a:lnTo>
                    <a:pt x="1681" y="1182"/>
                  </a:lnTo>
                  <a:lnTo>
                    <a:pt x="1684" y="1181"/>
                  </a:lnTo>
                  <a:lnTo>
                    <a:pt x="1696" y="1179"/>
                  </a:lnTo>
                  <a:lnTo>
                    <a:pt x="1691" y="1167"/>
                  </a:lnTo>
                  <a:lnTo>
                    <a:pt x="1691" y="1180"/>
                  </a:lnTo>
                  <a:lnTo>
                    <a:pt x="1701" y="1180"/>
                  </a:lnTo>
                  <a:lnTo>
                    <a:pt x="1708" y="1181"/>
                  </a:lnTo>
                  <a:lnTo>
                    <a:pt x="1708" y="1168"/>
                  </a:lnTo>
                  <a:lnTo>
                    <a:pt x="1704" y="1180"/>
                  </a:lnTo>
                  <a:lnTo>
                    <a:pt x="1712" y="1183"/>
                  </a:lnTo>
                  <a:lnTo>
                    <a:pt x="1728" y="1191"/>
                  </a:lnTo>
                  <a:lnTo>
                    <a:pt x="1745" y="1200"/>
                  </a:lnTo>
                  <a:lnTo>
                    <a:pt x="1755" y="1205"/>
                  </a:lnTo>
                  <a:lnTo>
                    <a:pt x="1766" y="1212"/>
                  </a:lnTo>
                  <a:lnTo>
                    <a:pt x="1788" y="1226"/>
                  </a:lnTo>
                  <a:lnTo>
                    <a:pt x="1799" y="1232"/>
                  </a:lnTo>
                  <a:lnTo>
                    <a:pt x="1804" y="1220"/>
                  </a:lnTo>
                  <a:lnTo>
                    <a:pt x="1795" y="1230"/>
                  </a:lnTo>
                  <a:lnTo>
                    <a:pt x="1805" y="1237"/>
                  </a:lnTo>
                  <a:lnTo>
                    <a:pt x="1809" y="1240"/>
                  </a:lnTo>
                  <a:lnTo>
                    <a:pt x="1818" y="1246"/>
                  </a:lnTo>
                  <a:lnTo>
                    <a:pt x="1823" y="1249"/>
                  </a:lnTo>
                  <a:lnTo>
                    <a:pt x="1836" y="1227"/>
                  </a:lnTo>
                  <a:lnTo>
                    <a:pt x="1828" y="1221"/>
                  </a:lnTo>
                  <a:lnTo>
                    <a:pt x="1819" y="1216"/>
                  </a:lnTo>
                  <a:lnTo>
                    <a:pt x="1815" y="1228"/>
                  </a:lnTo>
                  <a:lnTo>
                    <a:pt x="1823" y="1218"/>
                  </a:lnTo>
                  <a:lnTo>
                    <a:pt x="1813" y="1212"/>
                  </a:lnTo>
                  <a:lnTo>
                    <a:pt x="1809" y="1208"/>
                  </a:lnTo>
                  <a:lnTo>
                    <a:pt x="1798" y="1202"/>
                  </a:lnTo>
                  <a:lnTo>
                    <a:pt x="1776" y="1188"/>
                  </a:lnTo>
                  <a:lnTo>
                    <a:pt x="1765" y="1181"/>
                  </a:lnTo>
                  <a:lnTo>
                    <a:pt x="1755" y="1177"/>
                  </a:lnTo>
                  <a:lnTo>
                    <a:pt x="1738" y="1167"/>
                  </a:lnTo>
                  <a:lnTo>
                    <a:pt x="1722" y="1159"/>
                  </a:lnTo>
                  <a:lnTo>
                    <a:pt x="1714" y="1156"/>
                  </a:lnTo>
                  <a:lnTo>
                    <a:pt x="1708" y="1155"/>
                  </a:lnTo>
                  <a:lnTo>
                    <a:pt x="1701" y="1154"/>
                  </a:lnTo>
                  <a:lnTo>
                    <a:pt x="1691" y="1154"/>
                  </a:lnTo>
                  <a:lnTo>
                    <a:pt x="1687" y="1155"/>
                  </a:lnTo>
                  <a:lnTo>
                    <a:pt x="1679" y="1156"/>
                  </a:lnTo>
                  <a:lnTo>
                    <a:pt x="1671" y="1158"/>
                  </a:lnTo>
                  <a:lnTo>
                    <a:pt x="1665" y="1160"/>
                  </a:lnTo>
                  <a:lnTo>
                    <a:pt x="1660" y="1163"/>
                  </a:lnTo>
                  <a:lnTo>
                    <a:pt x="1648" y="1172"/>
                  </a:lnTo>
                  <a:lnTo>
                    <a:pt x="1635" y="1182"/>
                  </a:lnTo>
                  <a:lnTo>
                    <a:pt x="1622" y="1194"/>
                  </a:lnTo>
                  <a:lnTo>
                    <a:pt x="1609" y="1204"/>
                  </a:lnTo>
                  <a:lnTo>
                    <a:pt x="1596" y="1213"/>
                  </a:lnTo>
                  <a:lnTo>
                    <a:pt x="1606" y="1223"/>
                  </a:lnTo>
                  <a:lnTo>
                    <a:pt x="1600" y="1211"/>
                  </a:lnTo>
                  <a:lnTo>
                    <a:pt x="1595" y="1214"/>
                  </a:lnTo>
                  <a:lnTo>
                    <a:pt x="1588" y="1216"/>
                  </a:lnTo>
                  <a:lnTo>
                    <a:pt x="1594" y="1228"/>
                  </a:lnTo>
                  <a:lnTo>
                    <a:pt x="1594" y="1215"/>
                  </a:lnTo>
                  <a:lnTo>
                    <a:pt x="1587" y="1215"/>
                  </a:lnTo>
                  <a:lnTo>
                    <a:pt x="1587" y="1228"/>
                  </a:lnTo>
                  <a:lnTo>
                    <a:pt x="1592" y="1216"/>
                  </a:lnTo>
                  <a:lnTo>
                    <a:pt x="1585" y="1216"/>
                  </a:lnTo>
                  <a:lnTo>
                    <a:pt x="1582" y="1214"/>
                  </a:lnTo>
                  <a:lnTo>
                    <a:pt x="1576" y="1226"/>
                  </a:lnTo>
                  <a:lnTo>
                    <a:pt x="1586" y="1217"/>
                  </a:lnTo>
                  <a:lnTo>
                    <a:pt x="1580" y="1213"/>
                  </a:lnTo>
                  <a:lnTo>
                    <a:pt x="1575" y="1207"/>
                  </a:lnTo>
                  <a:lnTo>
                    <a:pt x="1570" y="1201"/>
                  </a:lnTo>
                  <a:lnTo>
                    <a:pt x="1560" y="1209"/>
                  </a:lnTo>
                  <a:lnTo>
                    <a:pt x="1572" y="1205"/>
                  </a:lnTo>
                  <a:lnTo>
                    <a:pt x="1562" y="1189"/>
                  </a:lnTo>
                  <a:lnTo>
                    <a:pt x="1552" y="1170"/>
                  </a:lnTo>
                  <a:lnTo>
                    <a:pt x="1542" y="1153"/>
                  </a:lnTo>
                  <a:lnTo>
                    <a:pt x="1538" y="1145"/>
                  </a:lnTo>
                  <a:lnTo>
                    <a:pt x="1535" y="1141"/>
                  </a:lnTo>
                  <a:lnTo>
                    <a:pt x="1530" y="1133"/>
                  </a:lnTo>
                  <a:lnTo>
                    <a:pt x="1525" y="1127"/>
                  </a:lnTo>
                  <a:lnTo>
                    <a:pt x="1520" y="1123"/>
                  </a:lnTo>
                  <a:lnTo>
                    <a:pt x="1516" y="1120"/>
                  </a:lnTo>
                  <a:lnTo>
                    <a:pt x="1512" y="1118"/>
                  </a:lnTo>
                  <a:lnTo>
                    <a:pt x="1506" y="1116"/>
                  </a:lnTo>
                  <a:lnTo>
                    <a:pt x="1502" y="1115"/>
                  </a:lnTo>
                  <a:lnTo>
                    <a:pt x="1497" y="1116"/>
                  </a:lnTo>
                  <a:lnTo>
                    <a:pt x="1492" y="1118"/>
                  </a:lnTo>
                  <a:lnTo>
                    <a:pt x="1487" y="1121"/>
                  </a:lnTo>
                  <a:lnTo>
                    <a:pt x="1483" y="1124"/>
                  </a:lnTo>
                  <a:lnTo>
                    <a:pt x="1480" y="1128"/>
                  </a:lnTo>
                  <a:lnTo>
                    <a:pt x="1477" y="1133"/>
                  </a:lnTo>
                  <a:lnTo>
                    <a:pt x="1473" y="1139"/>
                  </a:lnTo>
                  <a:lnTo>
                    <a:pt x="1469" y="1147"/>
                  </a:lnTo>
                  <a:lnTo>
                    <a:pt x="1466" y="1155"/>
                  </a:lnTo>
                  <a:lnTo>
                    <a:pt x="1458" y="1173"/>
                  </a:lnTo>
                  <a:lnTo>
                    <a:pt x="1449" y="1193"/>
                  </a:lnTo>
                  <a:lnTo>
                    <a:pt x="1440" y="1211"/>
                  </a:lnTo>
                  <a:lnTo>
                    <a:pt x="1436" y="1218"/>
                  </a:lnTo>
                  <a:lnTo>
                    <a:pt x="1448" y="1223"/>
                  </a:lnTo>
                  <a:lnTo>
                    <a:pt x="1439" y="1214"/>
                  </a:lnTo>
                  <a:lnTo>
                    <a:pt x="1434" y="1220"/>
                  </a:lnTo>
                  <a:lnTo>
                    <a:pt x="1428" y="1225"/>
                  </a:lnTo>
                  <a:lnTo>
                    <a:pt x="1437" y="1235"/>
                  </a:lnTo>
                  <a:lnTo>
                    <a:pt x="1433" y="1223"/>
                  </a:lnTo>
                  <a:lnTo>
                    <a:pt x="1427" y="1226"/>
                  </a:lnTo>
                  <a:lnTo>
                    <a:pt x="1421" y="1228"/>
                  </a:lnTo>
                  <a:lnTo>
                    <a:pt x="1425" y="1240"/>
                  </a:lnTo>
                  <a:lnTo>
                    <a:pt x="1425" y="1227"/>
                  </a:lnTo>
                  <a:lnTo>
                    <a:pt x="1417" y="1227"/>
                  </a:lnTo>
                  <a:lnTo>
                    <a:pt x="1402" y="1226"/>
                  </a:lnTo>
                  <a:lnTo>
                    <a:pt x="1402" y="1239"/>
                  </a:lnTo>
                  <a:lnTo>
                    <a:pt x="1407" y="1227"/>
                  </a:lnTo>
                  <a:lnTo>
                    <a:pt x="1389" y="1224"/>
                  </a:lnTo>
                  <a:lnTo>
                    <a:pt x="1370" y="1217"/>
                  </a:lnTo>
                  <a:lnTo>
                    <a:pt x="1352" y="1211"/>
                  </a:lnTo>
                  <a:lnTo>
                    <a:pt x="1335" y="1204"/>
                  </a:lnTo>
                  <a:lnTo>
                    <a:pt x="1320" y="1200"/>
                  </a:lnTo>
                  <a:lnTo>
                    <a:pt x="1315" y="1199"/>
                  </a:lnTo>
                  <a:lnTo>
                    <a:pt x="1305" y="1196"/>
                  </a:lnTo>
                  <a:lnTo>
                    <a:pt x="1298" y="1195"/>
                  </a:lnTo>
                  <a:lnTo>
                    <a:pt x="1293" y="1196"/>
                  </a:lnTo>
                  <a:lnTo>
                    <a:pt x="1289" y="1199"/>
                  </a:lnTo>
                  <a:lnTo>
                    <a:pt x="1285" y="1202"/>
                  </a:lnTo>
                  <a:lnTo>
                    <a:pt x="1282" y="1205"/>
                  </a:lnTo>
                  <a:lnTo>
                    <a:pt x="1280" y="1209"/>
                  </a:lnTo>
                  <a:lnTo>
                    <a:pt x="1277" y="1214"/>
                  </a:lnTo>
                  <a:lnTo>
                    <a:pt x="1274" y="1225"/>
                  </a:lnTo>
                  <a:lnTo>
                    <a:pt x="1273" y="1229"/>
                  </a:lnTo>
                  <a:lnTo>
                    <a:pt x="1272" y="1240"/>
                  </a:lnTo>
                  <a:lnTo>
                    <a:pt x="1285" y="1240"/>
                  </a:lnTo>
                  <a:lnTo>
                    <a:pt x="1273" y="1235"/>
                  </a:lnTo>
                  <a:lnTo>
                    <a:pt x="1272" y="1239"/>
                  </a:lnTo>
                  <a:lnTo>
                    <a:pt x="1271" y="1241"/>
                  </a:lnTo>
                  <a:lnTo>
                    <a:pt x="1283" y="1247"/>
                  </a:lnTo>
                  <a:lnTo>
                    <a:pt x="1273" y="1237"/>
                  </a:lnTo>
                  <a:lnTo>
                    <a:pt x="1272" y="1239"/>
                  </a:lnTo>
                  <a:lnTo>
                    <a:pt x="1281" y="1235"/>
                  </a:lnTo>
                  <a:lnTo>
                    <a:pt x="1276" y="1236"/>
                  </a:lnTo>
                  <a:lnTo>
                    <a:pt x="1281" y="1248"/>
                  </a:lnTo>
                  <a:lnTo>
                    <a:pt x="1286" y="1236"/>
                  </a:lnTo>
                  <a:lnTo>
                    <a:pt x="1284" y="1235"/>
                  </a:lnTo>
                  <a:lnTo>
                    <a:pt x="1280" y="1247"/>
                  </a:lnTo>
                  <a:lnTo>
                    <a:pt x="1288" y="1238"/>
                  </a:lnTo>
                  <a:lnTo>
                    <a:pt x="1286" y="1235"/>
                  </a:lnTo>
                  <a:lnTo>
                    <a:pt x="1276" y="1244"/>
                  </a:lnTo>
                  <a:lnTo>
                    <a:pt x="1288" y="1239"/>
                  </a:lnTo>
                  <a:lnTo>
                    <a:pt x="1285" y="1234"/>
                  </a:lnTo>
                  <a:lnTo>
                    <a:pt x="1281" y="1225"/>
                  </a:lnTo>
                  <a:lnTo>
                    <a:pt x="1275" y="1213"/>
                  </a:lnTo>
                  <a:lnTo>
                    <a:pt x="1272" y="1206"/>
                  </a:lnTo>
                  <a:lnTo>
                    <a:pt x="1269" y="1196"/>
                  </a:lnTo>
                  <a:lnTo>
                    <a:pt x="1264" y="1185"/>
                  </a:lnTo>
                  <a:lnTo>
                    <a:pt x="1261" y="1173"/>
                  </a:lnTo>
                  <a:lnTo>
                    <a:pt x="1257" y="1161"/>
                  </a:lnTo>
                  <a:lnTo>
                    <a:pt x="1252" y="1147"/>
                  </a:lnTo>
                  <a:lnTo>
                    <a:pt x="1242" y="1115"/>
                  </a:lnTo>
                  <a:lnTo>
                    <a:pt x="1231" y="1081"/>
                  </a:lnTo>
                  <a:lnTo>
                    <a:pt x="1221" y="1045"/>
                  </a:lnTo>
                  <a:lnTo>
                    <a:pt x="1210" y="1007"/>
                  </a:lnTo>
                  <a:lnTo>
                    <a:pt x="1198" y="970"/>
                  </a:lnTo>
                  <a:lnTo>
                    <a:pt x="1187" y="933"/>
                  </a:lnTo>
                  <a:lnTo>
                    <a:pt x="1175" y="896"/>
                  </a:lnTo>
                  <a:lnTo>
                    <a:pt x="1164" y="864"/>
                  </a:lnTo>
                  <a:lnTo>
                    <a:pt x="1153" y="834"/>
                  </a:lnTo>
                  <a:lnTo>
                    <a:pt x="1147" y="820"/>
                  </a:lnTo>
                  <a:lnTo>
                    <a:pt x="1143" y="808"/>
                  </a:lnTo>
                  <a:lnTo>
                    <a:pt x="1137" y="797"/>
                  </a:lnTo>
                  <a:lnTo>
                    <a:pt x="1133" y="787"/>
                  </a:lnTo>
                  <a:lnTo>
                    <a:pt x="1129" y="779"/>
                  </a:lnTo>
                  <a:lnTo>
                    <a:pt x="1124" y="773"/>
                  </a:lnTo>
                  <a:lnTo>
                    <a:pt x="1122" y="768"/>
                  </a:lnTo>
                  <a:lnTo>
                    <a:pt x="1118" y="763"/>
                  </a:lnTo>
                  <a:lnTo>
                    <a:pt x="1113" y="761"/>
                  </a:lnTo>
                  <a:lnTo>
                    <a:pt x="1111" y="759"/>
                  </a:lnTo>
                  <a:lnTo>
                    <a:pt x="1106" y="756"/>
                  </a:lnTo>
                  <a:lnTo>
                    <a:pt x="1101" y="755"/>
                  </a:lnTo>
                  <a:lnTo>
                    <a:pt x="1096" y="756"/>
                  </a:lnTo>
                  <a:lnTo>
                    <a:pt x="1093" y="759"/>
                  </a:lnTo>
                  <a:lnTo>
                    <a:pt x="1088" y="762"/>
                  </a:lnTo>
                  <a:lnTo>
                    <a:pt x="1086" y="766"/>
                  </a:lnTo>
                  <a:lnTo>
                    <a:pt x="1083" y="771"/>
                  </a:lnTo>
                  <a:lnTo>
                    <a:pt x="1081" y="777"/>
                  </a:lnTo>
                  <a:lnTo>
                    <a:pt x="1077" y="786"/>
                  </a:lnTo>
                  <a:lnTo>
                    <a:pt x="1075" y="797"/>
                  </a:lnTo>
                  <a:lnTo>
                    <a:pt x="1074" y="801"/>
                  </a:lnTo>
                  <a:lnTo>
                    <a:pt x="1072" y="814"/>
                  </a:lnTo>
                  <a:lnTo>
                    <a:pt x="1071" y="828"/>
                  </a:lnTo>
                  <a:lnTo>
                    <a:pt x="1068" y="843"/>
                  </a:lnTo>
                  <a:lnTo>
                    <a:pt x="1066" y="859"/>
                  </a:lnTo>
                  <a:lnTo>
                    <a:pt x="1063" y="894"/>
                  </a:lnTo>
                  <a:lnTo>
                    <a:pt x="1061" y="930"/>
                  </a:lnTo>
                  <a:lnTo>
                    <a:pt x="1058" y="968"/>
                  </a:lnTo>
                  <a:lnTo>
                    <a:pt x="1055" y="1004"/>
                  </a:lnTo>
                  <a:lnTo>
                    <a:pt x="1053" y="1021"/>
                  </a:lnTo>
                  <a:lnTo>
                    <a:pt x="1052" y="1037"/>
                  </a:lnTo>
                  <a:lnTo>
                    <a:pt x="1050" y="1052"/>
                  </a:lnTo>
                  <a:lnTo>
                    <a:pt x="1049" y="1065"/>
                  </a:lnTo>
                  <a:lnTo>
                    <a:pt x="1047" y="1078"/>
                  </a:lnTo>
                  <a:lnTo>
                    <a:pt x="1044" y="1088"/>
                  </a:lnTo>
                  <a:lnTo>
                    <a:pt x="1058" y="1088"/>
                  </a:lnTo>
                  <a:lnTo>
                    <a:pt x="1045" y="1084"/>
                  </a:lnTo>
                  <a:lnTo>
                    <a:pt x="1043" y="1092"/>
                  </a:lnTo>
                  <a:lnTo>
                    <a:pt x="1041" y="1099"/>
                  </a:lnTo>
                  <a:lnTo>
                    <a:pt x="1039" y="1103"/>
                  </a:lnTo>
                  <a:lnTo>
                    <a:pt x="1041" y="1099"/>
                  </a:lnTo>
                  <a:lnTo>
                    <a:pt x="1051" y="1108"/>
                  </a:lnTo>
                  <a:lnTo>
                    <a:pt x="1045" y="1096"/>
                  </a:lnTo>
                  <a:lnTo>
                    <a:pt x="1043" y="1098"/>
                  </a:lnTo>
                  <a:lnTo>
                    <a:pt x="1048" y="1097"/>
                  </a:lnTo>
                  <a:lnTo>
                    <a:pt x="1048" y="1110"/>
                  </a:lnTo>
                  <a:lnTo>
                    <a:pt x="1053" y="1098"/>
                  </a:lnTo>
                  <a:lnTo>
                    <a:pt x="1050" y="1097"/>
                  </a:lnTo>
                  <a:lnTo>
                    <a:pt x="1045" y="1109"/>
                  </a:lnTo>
                  <a:lnTo>
                    <a:pt x="1054" y="1099"/>
                  </a:lnTo>
                  <a:lnTo>
                    <a:pt x="1051" y="1096"/>
                  </a:lnTo>
                  <a:lnTo>
                    <a:pt x="1042" y="1104"/>
                  </a:lnTo>
                  <a:lnTo>
                    <a:pt x="1054" y="1100"/>
                  </a:lnTo>
                  <a:lnTo>
                    <a:pt x="1050" y="1093"/>
                  </a:lnTo>
                  <a:lnTo>
                    <a:pt x="1047" y="1084"/>
                  </a:lnTo>
                  <a:lnTo>
                    <a:pt x="1044" y="1077"/>
                  </a:lnTo>
                  <a:lnTo>
                    <a:pt x="1042" y="1069"/>
                  </a:lnTo>
                  <a:lnTo>
                    <a:pt x="1040" y="1061"/>
                  </a:lnTo>
                  <a:lnTo>
                    <a:pt x="1038" y="1051"/>
                  </a:lnTo>
                  <a:lnTo>
                    <a:pt x="1026" y="1055"/>
                  </a:lnTo>
                  <a:lnTo>
                    <a:pt x="1039" y="1055"/>
                  </a:lnTo>
                  <a:lnTo>
                    <a:pt x="1035" y="1033"/>
                  </a:lnTo>
                  <a:lnTo>
                    <a:pt x="1030" y="1006"/>
                  </a:lnTo>
                  <a:lnTo>
                    <a:pt x="1026" y="976"/>
                  </a:lnTo>
                  <a:lnTo>
                    <a:pt x="1020" y="944"/>
                  </a:lnTo>
                  <a:lnTo>
                    <a:pt x="1015" y="907"/>
                  </a:lnTo>
                  <a:lnTo>
                    <a:pt x="1009" y="869"/>
                  </a:lnTo>
                  <a:lnTo>
                    <a:pt x="1004" y="829"/>
                  </a:lnTo>
                  <a:lnTo>
                    <a:pt x="998" y="786"/>
                  </a:lnTo>
                  <a:lnTo>
                    <a:pt x="993" y="742"/>
                  </a:lnTo>
                  <a:lnTo>
                    <a:pt x="988" y="697"/>
                  </a:lnTo>
                  <a:lnTo>
                    <a:pt x="975" y="604"/>
                  </a:lnTo>
                  <a:lnTo>
                    <a:pt x="963" y="510"/>
                  </a:lnTo>
                  <a:lnTo>
                    <a:pt x="950" y="417"/>
                  </a:lnTo>
                  <a:lnTo>
                    <a:pt x="945" y="371"/>
                  </a:lnTo>
                  <a:lnTo>
                    <a:pt x="938" y="327"/>
                  </a:lnTo>
                  <a:lnTo>
                    <a:pt x="932" y="285"/>
                  </a:lnTo>
                  <a:lnTo>
                    <a:pt x="926" y="244"/>
                  </a:lnTo>
                  <a:lnTo>
                    <a:pt x="920" y="206"/>
                  </a:lnTo>
                  <a:lnTo>
                    <a:pt x="913" y="171"/>
                  </a:lnTo>
                  <a:lnTo>
                    <a:pt x="908" y="138"/>
                  </a:lnTo>
                  <a:lnTo>
                    <a:pt x="901" y="107"/>
                  </a:lnTo>
                  <a:lnTo>
                    <a:pt x="900" y="103"/>
                  </a:lnTo>
                  <a:lnTo>
                    <a:pt x="895" y="77"/>
                  </a:lnTo>
                  <a:lnTo>
                    <a:pt x="889" y="54"/>
                  </a:lnTo>
                  <a:lnTo>
                    <a:pt x="886" y="44"/>
                  </a:lnTo>
                  <a:lnTo>
                    <a:pt x="884" y="36"/>
                  </a:lnTo>
                  <a:lnTo>
                    <a:pt x="880" y="29"/>
                  </a:lnTo>
                  <a:lnTo>
                    <a:pt x="878" y="22"/>
                  </a:lnTo>
                  <a:lnTo>
                    <a:pt x="875" y="17"/>
                  </a:lnTo>
                  <a:lnTo>
                    <a:pt x="873" y="12"/>
                  </a:lnTo>
                  <a:lnTo>
                    <a:pt x="869" y="8"/>
                  </a:lnTo>
                  <a:lnTo>
                    <a:pt x="867" y="6"/>
                  </a:lnTo>
                  <a:lnTo>
                    <a:pt x="863" y="2"/>
                  </a:lnTo>
                  <a:lnTo>
                    <a:pt x="860" y="1"/>
                  </a:lnTo>
                  <a:lnTo>
                    <a:pt x="857" y="1"/>
                  </a:lnTo>
                  <a:lnTo>
                    <a:pt x="853" y="0"/>
                  </a:lnTo>
                  <a:lnTo>
                    <a:pt x="847" y="1"/>
                  </a:lnTo>
                  <a:lnTo>
                    <a:pt x="845" y="2"/>
                  </a:lnTo>
                  <a:lnTo>
                    <a:pt x="841" y="6"/>
                  </a:lnTo>
                  <a:lnTo>
                    <a:pt x="839" y="8"/>
                  </a:lnTo>
                  <a:lnTo>
                    <a:pt x="835" y="12"/>
                  </a:lnTo>
                  <a:lnTo>
                    <a:pt x="833" y="17"/>
                  </a:lnTo>
                  <a:lnTo>
                    <a:pt x="830" y="21"/>
                  </a:lnTo>
                  <a:lnTo>
                    <a:pt x="828" y="28"/>
                  </a:lnTo>
                  <a:lnTo>
                    <a:pt x="826" y="35"/>
                  </a:lnTo>
                  <a:lnTo>
                    <a:pt x="823" y="44"/>
                  </a:lnTo>
                  <a:lnTo>
                    <a:pt x="818" y="64"/>
                  </a:lnTo>
                  <a:lnTo>
                    <a:pt x="814" y="89"/>
                  </a:lnTo>
                  <a:lnTo>
                    <a:pt x="812" y="93"/>
                  </a:lnTo>
                  <a:lnTo>
                    <a:pt x="807" y="121"/>
                  </a:lnTo>
                  <a:lnTo>
                    <a:pt x="803" y="152"/>
                  </a:lnTo>
                  <a:lnTo>
                    <a:pt x="797" y="186"/>
                  </a:lnTo>
                  <a:lnTo>
                    <a:pt x="793" y="222"/>
                  </a:lnTo>
                  <a:lnTo>
                    <a:pt x="787" y="262"/>
                  </a:lnTo>
                  <a:lnTo>
                    <a:pt x="783" y="302"/>
                  </a:lnTo>
                  <a:lnTo>
                    <a:pt x="779" y="345"/>
                  </a:lnTo>
                  <a:lnTo>
                    <a:pt x="774" y="388"/>
                  </a:lnTo>
                  <a:lnTo>
                    <a:pt x="764" y="477"/>
                  </a:lnTo>
                  <a:lnTo>
                    <a:pt x="756" y="567"/>
                  </a:lnTo>
                  <a:lnTo>
                    <a:pt x="750" y="611"/>
                  </a:lnTo>
                  <a:lnTo>
                    <a:pt x="746" y="655"/>
                  </a:lnTo>
                  <a:lnTo>
                    <a:pt x="741" y="697"/>
                  </a:lnTo>
                  <a:lnTo>
                    <a:pt x="737" y="738"/>
                  </a:lnTo>
                  <a:lnTo>
                    <a:pt x="733" y="777"/>
                  </a:lnTo>
                  <a:lnTo>
                    <a:pt x="728" y="814"/>
                  </a:lnTo>
                  <a:lnTo>
                    <a:pt x="724" y="848"/>
                  </a:lnTo>
                  <a:lnTo>
                    <a:pt x="719" y="880"/>
                  </a:lnTo>
                  <a:lnTo>
                    <a:pt x="715" y="907"/>
                  </a:lnTo>
                  <a:lnTo>
                    <a:pt x="711" y="933"/>
                  </a:lnTo>
                  <a:lnTo>
                    <a:pt x="724" y="933"/>
                  </a:lnTo>
                  <a:lnTo>
                    <a:pt x="712" y="927"/>
                  </a:lnTo>
                  <a:lnTo>
                    <a:pt x="707" y="948"/>
                  </a:lnTo>
                  <a:lnTo>
                    <a:pt x="705" y="957"/>
                  </a:lnTo>
                  <a:lnTo>
                    <a:pt x="703" y="964"/>
                  </a:lnTo>
                  <a:lnTo>
                    <a:pt x="701" y="971"/>
                  </a:lnTo>
                  <a:lnTo>
                    <a:pt x="699" y="976"/>
                  </a:lnTo>
                  <a:lnTo>
                    <a:pt x="697" y="981"/>
                  </a:lnTo>
                  <a:lnTo>
                    <a:pt x="709" y="985"/>
                  </a:lnTo>
                  <a:lnTo>
                    <a:pt x="700" y="976"/>
                  </a:lnTo>
                  <a:lnTo>
                    <a:pt x="698" y="980"/>
                  </a:lnTo>
                  <a:lnTo>
                    <a:pt x="695" y="981"/>
                  </a:lnTo>
                  <a:lnTo>
                    <a:pt x="699" y="977"/>
                  </a:lnTo>
                  <a:lnTo>
                    <a:pt x="704" y="991"/>
                  </a:lnTo>
                  <a:lnTo>
                    <a:pt x="704" y="977"/>
                  </a:lnTo>
                  <a:lnTo>
                    <a:pt x="702" y="977"/>
                  </a:lnTo>
                  <a:lnTo>
                    <a:pt x="702" y="991"/>
                  </a:lnTo>
                  <a:lnTo>
                    <a:pt x="707" y="979"/>
                  </a:lnTo>
                  <a:lnTo>
                    <a:pt x="705" y="977"/>
                  </a:lnTo>
                  <a:lnTo>
                    <a:pt x="700" y="989"/>
                  </a:lnTo>
                  <a:lnTo>
                    <a:pt x="710" y="981"/>
                  </a:lnTo>
                  <a:lnTo>
                    <a:pt x="707" y="979"/>
                  </a:lnTo>
                  <a:lnTo>
                    <a:pt x="698" y="988"/>
                  </a:lnTo>
                  <a:lnTo>
                    <a:pt x="710" y="983"/>
                  </a:lnTo>
                  <a:lnTo>
                    <a:pt x="705" y="976"/>
                  </a:lnTo>
                  <a:lnTo>
                    <a:pt x="702" y="967"/>
                  </a:lnTo>
                  <a:lnTo>
                    <a:pt x="698" y="952"/>
                  </a:lnTo>
                  <a:lnTo>
                    <a:pt x="693" y="935"/>
                  </a:lnTo>
                  <a:lnTo>
                    <a:pt x="681" y="940"/>
                  </a:lnTo>
                  <a:lnTo>
                    <a:pt x="694" y="940"/>
                  </a:lnTo>
                  <a:lnTo>
                    <a:pt x="690" y="919"/>
                  </a:lnTo>
                  <a:lnTo>
                    <a:pt x="687" y="896"/>
                  </a:lnTo>
                  <a:lnTo>
                    <a:pt x="682" y="871"/>
                  </a:lnTo>
                  <a:lnTo>
                    <a:pt x="678" y="843"/>
                  </a:lnTo>
                  <a:lnTo>
                    <a:pt x="675" y="813"/>
                  </a:lnTo>
                  <a:lnTo>
                    <a:pt x="670" y="783"/>
                  </a:lnTo>
                  <a:lnTo>
                    <a:pt x="666" y="751"/>
                  </a:lnTo>
                  <a:lnTo>
                    <a:pt x="663" y="717"/>
                  </a:lnTo>
                  <a:lnTo>
                    <a:pt x="655" y="649"/>
                  </a:lnTo>
                  <a:lnTo>
                    <a:pt x="646" y="581"/>
                  </a:lnTo>
                  <a:lnTo>
                    <a:pt x="643" y="547"/>
                  </a:lnTo>
                  <a:lnTo>
                    <a:pt x="639" y="515"/>
                  </a:lnTo>
                  <a:lnTo>
                    <a:pt x="635" y="483"/>
                  </a:lnTo>
                  <a:lnTo>
                    <a:pt x="631" y="453"/>
                  </a:lnTo>
                  <a:lnTo>
                    <a:pt x="626" y="425"/>
                  </a:lnTo>
                  <a:lnTo>
                    <a:pt x="623" y="399"/>
                  </a:lnTo>
                  <a:lnTo>
                    <a:pt x="619" y="373"/>
                  </a:lnTo>
                  <a:lnTo>
                    <a:pt x="616" y="353"/>
                  </a:lnTo>
                  <a:lnTo>
                    <a:pt x="614" y="347"/>
                  </a:lnTo>
                  <a:lnTo>
                    <a:pt x="610" y="328"/>
                  </a:lnTo>
                  <a:lnTo>
                    <a:pt x="606" y="313"/>
                  </a:lnTo>
                  <a:lnTo>
                    <a:pt x="601" y="300"/>
                  </a:lnTo>
                  <a:lnTo>
                    <a:pt x="598" y="292"/>
                  </a:lnTo>
                  <a:lnTo>
                    <a:pt x="595" y="288"/>
                  </a:lnTo>
                  <a:lnTo>
                    <a:pt x="590" y="284"/>
                  </a:lnTo>
                  <a:lnTo>
                    <a:pt x="586" y="280"/>
                  </a:lnTo>
                  <a:lnTo>
                    <a:pt x="584" y="280"/>
                  </a:lnTo>
                  <a:lnTo>
                    <a:pt x="579" y="279"/>
                  </a:lnTo>
                  <a:lnTo>
                    <a:pt x="574" y="280"/>
                  </a:lnTo>
                  <a:lnTo>
                    <a:pt x="572" y="281"/>
                  </a:lnTo>
                  <a:lnTo>
                    <a:pt x="569" y="285"/>
                  </a:lnTo>
                  <a:lnTo>
                    <a:pt x="564" y="287"/>
                  </a:lnTo>
                  <a:lnTo>
                    <a:pt x="561" y="291"/>
                  </a:lnTo>
                  <a:lnTo>
                    <a:pt x="556" y="299"/>
                  </a:lnTo>
                  <a:lnTo>
                    <a:pt x="552" y="310"/>
                  </a:lnTo>
                  <a:lnTo>
                    <a:pt x="548" y="325"/>
                  </a:lnTo>
                  <a:lnTo>
                    <a:pt x="543" y="342"/>
                  </a:lnTo>
                  <a:lnTo>
                    <a:pt x="539" y="362"/>
                  </a:lnTo>
                  <a:lnTo>
                    <a:pt x="538" y="367"/>
                  </a:lnTo>
                  <a:lnTo>
                    <a:pt x="534" y="390"/>
                  </a:lnTo>
                  <a:lnTo>
                    <a:pt x="529" y="415"/>
                  </a:lnTo>
                  <a:lnTo>
                    <a:pt x="524" y="442"/>
                  </a:lnTo>
                  <a:lnTo>
                    <a:pt x="519" y="471"/>
                  </a:lnTo>
                  <a:lnTo>
                    <a:pt x="515" y="501"/>
                  </a:lnTo>
                  <a:lnTo>
                    <a:pt x="511" y="533"/>
                  </a:lnTo>
                  <a:lnTo>
                    <a:pt x="505" y="566"/>
                  </a:lnTo>
                  <a:lnTo>
                    <a:pt x="501" y="601"/>
                  </a:lnTo>
                  <a:lnTo>
                    <a:pt x="492" y="671"/>
                  </a:lnTo>
                  <a:lnTo>
                    <a:pt x="482" y="742"/>
                  </a:lnTo>
                  <a:lnTo>
                    <a:pt x="473" y="813"/>
                  </a:lnTo>
                  <a:lnTo>
                    <a:pt x="465" y="882"/>
                  </a:lnTo>
                  <a:lnTo>
                    <a:pt x="460" y="915"/>
                  </a:lnTo>
                  <a:lnTo>
                    <a:pt x="456" y="947"/>
                  </a:lnTo>
                  <a:lnTo>
                    <a:pt x="451" y="977"/>
                  </a:lnTo>
                  <a:lnTo>
                    <a:pt x="447" y="1006"/>
                  </a:lnTo>
                  <a:lnTo>
                    <a:pt x="444" y="1032"/>
                  </a:lnTo>
                  <a:lnTo>
                    <a:pt x="439" y="1056"/>
                  </a:lnTo>
                  <a:lnTo>
                    <a:pt x="435" y="1079"/>
                  </a:lnTo>
                  <a:lnTo>
                    <a:pt x="432" y="1098"/>
                  </a:lnTo>
                  <a:lnTo>
                    <a:pt x="445" y="1098"/>
                  </a:lnTo>
                  <a:lnTo>
                    <a:pt x="433" y="1093"/>
                  </a:lnTo>
                  <a:lnTo>
                    <a:pt x="428" y="1110"/>
                  </a:lnTo>
                  <a:lnTo>
                    <a:pt x="425" y="1125"/>
                  </a:lnTo>
                  <a:lnTo>
                    <a:pt x="422" y="1135"/>
                  </a:lnTo>
                  <a:lnTo>
                    <a:pt x="419" y="1144"/>
                  </a:lnTo>
                  <a:lnTo>
                    <a:pt x="415" y="1151"/>
                  </a:lnTo>
                  <a:lnTo>
                    <a:pt x="412" y="1157"/>
                  </a:lnTo>
                  <a:lnTo>
                    <a:pt x="424" y="1161"/>
                  </a:lnTo>
                  <a:lnTo>
                    <a:pt x="414" y="1153"/>
                  </a:lnTo>
                  <a:lnTo>
                    <a:pt x="411" y="1156"/>
                  </a:lnTo>
                  <a:lnTo>
                    <a:pt x="408" y="1159"/>
                  </a:lnTo>
                  <a:lnTo>
                    <a:pt x="418" y="1168"/>
                  </a:lnTo>
                  <a:lnTo>
                    <a:pt x="412" y="1156"/>
                  </a:lnTo>
                  <a:lnTo>
                    <a:pt x="410" y="1157"/>
                  </a:lnTo>
                  <a:lnTo>
                    <a:pt x="414" y="1169"/>
                  </a:lnTo>
                  <a:lnTo>
                    <a:pt x="414" y="1156"/>
                  </a:lnTo>
                  <a:lnTo>
                    <a:pt x="411" y="1156"/>
                  </a:lnTo>
                  <a:lnTo>
                    <a:pt x="411" y="1169"/>
                  </a:lnTo>
                  <a:lnTo>
                    <a:pt x="416" y="1157"/>
                  </a:lnTo>
                  <a:lnTo>
                    <a:pt x="413" y="1156"/>
                  </a:lnTo>
                  <a:lnTo>
                    <a:pt x="409" y="1168"/>
                  </a:lnTo>
                  <a:lnTo>
                    <a:pt x="418" y="1159"/>
                  </a:lnTo>
                  <a:lnTo>
                    <a:pt x="415" y="1157"/>
                  </a:lnTo>
                  <a:lnTo>
                    <a:pt x="410" y="1149"/>
                  </a:lnTo>
                  <a:lnTo>
                    <a:pt x="400" y="1158"/>
                  </a:lnTo>
                  <a:lnTo>
                    <a:pt x="412" y="1154"/>
                  </a:lnTo>
                  <a:lnTo>
                    <a:pt x="407" y="1143"/>
                  </a:lnTo>
                  <a:lnTo>
                    <a:pt x="402" y="1131"/>
                  </a:lnTo>
                  <a:lnTo>
                    <a:pt x="397" y="1116"/>
                  </a:lnTo>
                  <a:lnTo>
                    <a:pt x="391" y="1102"/>
                  </a:lnTo>
                  <a:lnTo>
                    <a:pt x="387" y="1088"/>
                  </a:lnTo>
                  <a:lnTo>
                    <a:pt x="381" y="1076"/>
                  </a:lnTo>
                  <a:lnTo>
                    <a:pt x="377" y="1065"/>
                  </a:lnTo>
                  <a:lnTo>
                    <a:pt x="372" y="1057"/>
                  </a:lnTo>
                  <a:lnTo>
                    <a:pt x="368" y="1053"/>
                  </a:lnTo>
                  <a:lnTo>
                    <a:pt x="366" y="1050"/>
                  </a:lnTo>
                  <a:lnTo>
                    <a:pt x="362" y="1047"/>
                  </a:lnTo>
                  <a:lnTo>
                    <a:pt x="360" y="1046"/>
                  </a:lnTo>
                  <a:lnTo>
                    <a:pt x="354" y="1045"/>
                  </a:lnTo>
                  <a:lnTo>
                    <a:pt x="352" y="1044"/>
                  </a:lnTo>
                  <a:lnTo>
                    <a:pt x="346" y="1045"/>
                  </a:lnTo>
                  <a:lnTo>
                    <a:pt x="343" y="1047"/>
                  </a:lnTo>
                  <a:lnTo>
                    <a:pt x="339" y="1051"/>
                  </a:lnTo>
                  <a:lnTo>
                    <a:pt x="334" y="1053"/>
                  </a:lnTo>
                  <a:lnTo>
                    <a:pt x="329" y="1060"/>
                  </a:lnTo>
                  <a:lnTo>
                    <a:pt x="327" y="1064"/>
                  </a:lnTo>
                  <a:lnTo>
                    <a:pt x="322" y="1073"/>
                  </a:lnTo>
                  <a:lnTo>
                    <a:pt x="318" y="1083"/>
                  </a:lnTo>
                  <a:lnTo>
                    <a:pt x="315" y="1093"/>
                  </a:lnTo>
                  <a:lnTo>
                    <a:pt x="310" y="1107"/>
                  </a:lnTo>
                  <a:lnTo>
                    <a:pt x="303" y="1133"/>
                  </a:lnTo>
                  <a:lnTo>
                    <a:pt x="293" y="1160"/>
                  </a:lnTo>
                  <a:lnTo>
                    <a:pt x="281" y="1185"/>
                  </a:lnTo>
                  <a:lnTo>
                    <a:pt x="274" y="1197"/>
                  </a:lnTo>
                  <a:lnTo>
                    <a:pt x="286" y="1202"/>
                  </a:lnTo>
                  <a:lnTo>
                    <a:pt x="276" y="1193"/>
                  </a:lnTo>
                  <a:lnTo>
                    <a:pt x="269" y="1203"/>
                  </a:lnTo>
                  <a:lnTo>
                    <a:pt x="260" y="1212"/>
                  </a:lnTo>
                  <a:lnTo>
                    <a:pt x="269" y="1221"/>
                  </a:lnTo>
                  <a:lnTo>
                    <a:pt x="264" y="1209"/>
                  </a:lnTo>
                  <a:lnTo>
                    <a:pt x="253" y="1217"/>
                  </a:lnTo>
                  <a:lnTo>
                    <a:pt x="243" y="1221"/>
                  </a:lnTo>
                  <a:lnTo>
                    <a:pt x="228" y="1226"/>
                  </a:lnTo>
                  <a:lnTo>
                    <a:pt x="212" y="1229"/>
                  </a:lnTo>
                  <a:lnTo>
                    <a:pt x="217" y="1241"/>
                  </a:lnTo>
                  <a:lnTo>
                    <a:pt x="217" y="1228"/>
                  </a:lnTo>
                  <a:lnTo>
                    <a:pt x="200" y="1231"/>
                  </a:lnTo>
                  <a:lnTo>
                    <a:pt x="163" y="1234"/>
                  </a:lnTo>
                  <a:lnTo>
                    <a:pt x="123" y="1235"/>
                  </a:lnTo>
                  <a:lnTo>
                    <a:pt x="85" y="1235"/>
                  </a:lnTo>
                  <a:lnTo>
                    <a:pt x="67" y="1235"/>
                  </a:lnTo>
                  <a:lnTo>
                    <a:pt x="50" y="1235"/>
                  </a:lnTo>
                  <a:lnTo>
                    <a:pt x="35" y="1234"/>
                  </a:lnTo>
                  <a:lnTo>
                    <a:pt x="22" y="1234"/>
                  </a:lnTo>
                  <a:lnTo>
                    <a:pt x="9" y="1234"/>
                  </a:lnTo>
                  <a:lnTo>
                    <a:pt x="0" y="1235"/>
                  </a:lnTo>
                  <a:close/>
                </a:path>
              </a:pathLst>
            </a:custGeom>
            <a:solidFill>
              <a:srgbClr val="FF00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555" name="Rectangle 11"/>
            <p:cNvSpPr>
              <a:spLocks noChangeArrowheads="1"/>
            </p:cNvSpPr>
            <p:nvPr/>
          </p:nvSpPr>
          <p:spPr bwMode="auto">
            <a:xfrm>
              <a:off x="2706721" y="3391250"/>
              <a:ext cx="236289" cy="249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3556" name="Rectangle 12"/>
            <p:cNvSpPr>
              <a:spLocks noChangeArrowheads="1"/>
            </p:cNvSpPr>
            <p:nvPr/>
          </p:nvSpPr>
          <p:spPr bwMode="auto">
            <a:xfrm>
              <a:off x="2940699" y="3394935"/>
              <a:ext cx="118604" cy="269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200">
                  <a:solidFill>
                    <a:srgbClr val="000000"/>
                  </a:solidFill>
                </a:rPr>
                <a:t>x</a:t>
              </a:r>
              <a:endParaRPr lang="fr-FR" altLang="fr-FR" sz="2000"/>
            </a:p>
          </p:txBody>
        </p:sp>
        <p:sp>
          <p:nvSpPr>
            <p:cNvPr id="63557" name="Rectangle 13"/>
            <p:cNvSpPr>
              <a:spLocks noChangeArrowheads="1"/>
            </p:cNvSpPr>
            <p:nvPr/>
          </p:nvSpPr>
          <p:spPr bwMode="auto">
            <a:xfrm>
              <a:off x="1502288" y="2237394"/>
              <a:ext cx="10114" cy="14351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3558" name="Rectangle 14"/>
            <p:cNvSpPr>
              <a:spLocks noChangeArrowheads="1"/>
            </p:cNvSpPr>
            <p:nvPr/>
          </p:nvSpPr>
          <p:spPr bwMode="auto">
            <a:xfrm>
              <a:off x="1839713" y="3735975"/>
              <a:ext cx="167333" cy="249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3559" name="Rectangle 15"/>
            <p:cNvSpPr>
              <a:spLocks noChangeArrowheads="1"/>
            </p:cNvSpPr>
            <p:nvPr/>
          </p:nvSpPr>
          <p:spPr bwMode="auto">
            <a:xfrm>
              <a:off x="1399314" y="2210798"/>
              <a:ext cx="167333" cy="249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63562" name="Rectangle 18"/>
            <p:cNvSpPr>
              <a:spLocks noChangeArrowheads="1"/>
            </p:cNvSpPr>
            <p:nvPr/>
          </p:nvSpPr>
          <p:spPr bwMode="auto">
            <a:xfrm>
              <a:off x="1812207" y="1909346"/>
              <a:ext cx="13131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200">
                  <a:solidFill>
                    <a:srgbClr val="000000"/>
                  </a:solidFill>
                </a:rPr>
                <a:t>I(x</a:t>
              </a:r>
              <a:r>
                <a:rPr lang="fr-FR" altLang="fr-FR" sz="2200" smtClean="0">
                  <a:solidFill>
                    <a:srgbClr val="000000"/>
                  </a:solidFill>
                </a:rPr>
                <a:t>,</a:t>
              </a:r>
              <a:r>
                <a:rPr lang="fr-FR" altLang="fr-FR" sz="220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 l , D</a:t>
              </a:r>
              <a:r>
                <a:rPr lang="fr-FR" altLang="fr-FR" sz="2200" smtClean="0">
                  <a:solidFill>
                    <a:srgbClr val="000000"/>
                  </a:solidFill>
                </a:rPr>
                <a:t>)</a:t>
              </a:r>
              <a:endParaRPr lang="fr-FR" altLang="fr-FR" sz="2000"/>
            </a:p>
          </p:txBody>
        </p:sp>
        <p:sp>
          <p:nvSpPr>
            <p:cNvPr id="63567" name="Text Box 23"/>
            <p:cNvSpPr txBox="1">
              <a:spLocks noChangeArrowheads="1"/>
            </p:cNvSpPr>
            <p:nvPr/>
          </p:nvSpPr>
          <p:spPr bwMode="auto">
            <a:xfrm>
              <a:off x="2194607" y="5136355"/>
              <a:ext cx="756678" cy="318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  temps</a:t>
              </a:r>
            </a:p>
          </p:txBody>
        </p:sp>
        <p:sp>
          <p:nvSpPr>
            <p:cNvPr id="63569" name="Freeform 25"/>
            <p:cNvSpPr>
              <a:spLocks/>
            </p:cNvSpPr>
            <p:nvPr/>
          </p:nvSpPr>
          <p:spPr bwMode="auto">
            <a:xfrm>
              <a:off x="1587794" y="2632242"/>
              <a:ext cx="707030" cy="1418793"/>
            </a:xfrm>
            <a:custGeom>
              <a:avLst/>
              <a:gdLst>
                <a:gd name="T0" fmla="*/ 109 w 998"/>
                <a:gd name="T1" fmla="*/ 0 h 1800"/>
                <a:gd name="T2" fmla="*/ 220 w 998"/>
                <a:gd name="T3" fmla="*/ 49 h 1800"/>
                <a:gd name="T4" fmla="*/ 396 w 998"/>
                <a:gd name="T5" fmla="*/ 203 h 1800"/>
                <a:gd name="T6" fmla="*/ 32 w 998"/>
                <a:gd name="T7" fmla="*/ 385 h 1800"/>
                <a:gd name="T8" fmla="*/ 207 w 998"/>
                <a:gd name="T9" fmla="*/ 455 h 1800"/>
                <a:gd name="T10" fmla="*/ 193 w 998"/>
                <a:gd name="T11" fmla="*/ 658 h 1800"/>
                <a:gd name="T12" fmla="*/ 662 w 998"/>
                <a:gd name="T13" fmla="*/ 791 h 1800"/>
                <a:gd name="T14" fmla="*/ 361 w 998"/>
                <a:gd name="T15" fmla="*/ 974 h 1800"/>
                <a:gd name="T16" fmla="*/ 536 w 998"/>
                <a:gd name="T17" fmla="*/ 1058 h 1800"/>
                <a:gd name="T18" fmla="*/ 536 w 998"/>
                <a:gd name="T19" fmla="*/ 1135 h 1800"/>
                <a:gd name="T20" fmla="*/ 753 w 998"/>
                <a:gd name="T21" fmla="*/ 1247 h 1800"/>
                <a:gd name="T22" fmla="*/ 438 w 998"/>
                <a:gd name="T23" fmla="*/ 1331 h 1800"/>
                <a:gd name="T24" fmla="*/ 585 w 998"/>
                <a:gd name="T25" fmla="*/ 1387 h 18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8" h="1800">
                  <a:moveTo>
                    <a:pt x="141" y="0"/>
                  </a:moveTo>
                  <a:cubicBezTo>
                    <a:pt x="165" y="10"/>
                    <a:pt x="224" y="19"/>
                    <a:pt x="286" y="63"/>
                  </a:cubicBezTo>
                  <a:cubicBezTo>
                    <a:pt x="348" y="107"/>
                    <a:pt x="555" y="190"/>
                    <a:pt x="514" y="263"/>
                  </a:cubicBezTo>
                  <a:cubicBezTo>
                    <a:pt x="473" y="336"/>
                    <a:pt x="82" y="445"/>
                    <a:pt x="41" y="500"/>
                  </a:cubicBezTo>
                  <a:cubicBezTo>
                    <a:pt x="0" y="555"/>
                    <a:pt x="233" y="532"/>
                    <a:pt x="268" y="591"/>
                  </a:cubicBezTo>
                  <a:cubicBezTo>
                    <a:pt x="303" y="650"/>
                    <a:pt x="152" y="781"/>
                    <a:pt x="250" y="854"/>
                  </a:cubicBezTo>
                  <a:cubicBezTo>
                    <a:pt x="348" y="927"/>
                    <a:pt x="823" y="959"/>
                    <a:pt x="859" y="1027"/>
                  </a:cubicBezTo>
                  <a:cubicBezTo>
                    <a:pt x="895" y="1095"/>
                    <a:pt x="495" y="1206"/>
                    <a:pt x="468" y="1264"/>
                  </a:cubicBezTo>
                  <a:cubicBezTo>
                    <a:pt x="441" y="1322"/>
                    <a:pt x="657" y="1338"/>
                    <a:pt x="695" y="1373"/>
                  </a:cubicBezTo>
                  <a:cubicBezTo>
                    <a:pt x="733" y="1408"/>
                    <a:pt x="648" y="1432"/>
                    <a:pt x="695" y="1473"/>
                  </a:cubicBezTo>
                  <a:cubicBezTo>
                    <a:pt x="742" y="1514"/>
                    <a:pt x="998" y="1576"/>
                    <a:pt x="977" y="1618"/>
                  </a:cubicBezTo>
                  <a:cubicBezTo>
                    <a:pt x="956" y="1660"/>
                    <a:pt x="604" y="1697"/>
                    <a:pt x="568" y="1727"/>
                  </a:cubicBezTo>
                  <a:cubicBezTo>
                    <a:pt x="532" y="1757"/>
                    <a:pt x="719" y="1785"/>
                    <a:pt x="759" y="1800"/>
                  </a:cubicBezTo>
                </a:path>
              </a:pathLst>
            </a:custGeom>
            <a:noFill/>
            <a:ln w="3810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  <a:scene3d>
              <a:camera prst="legacyObliqueBottom"/>
              <a:lightRig rig="legacyFlat4" dir="t"/>
            </a:scene3d>
            <a:sp3d extrusionH="3630600" prstMaterial="legacyMatte">
              <a:bevelT w="13500" h="13500" prst="angle"/>
              <a:bevelB w="13500" h="13500" prst="angle"/>
              <a:extrusionClr>
                <a:srgbClr val="CCCCFF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  <a:flatTx/>
            </a:bodyPr>
            <a:lstStyle/>
            <a:p>
              <a:endParaRPr lang="fr-FR"/>
            </a:p>
          </p:txBody>
        </p:sp>
        <p:sp>
          <p:nvSpPr>
            <p:cNvPr id="63570" name="Line 26"/>
            <p:cNvSpPr>
              <a:spLocks noChangeShapeType="1"/>
            </p:cNvSpPr>
            <p:nvPr/>
          </p:nvSpPr>
          <p:spPr bwMode="auto">
            <a:xfrm>
              <a:off x="1702721" y="2622013"/>
              <a:ext cx="450513" cy="152006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63571" name="Line 27"/>
            <p:cNvSpPr>
              <a:spLocks noChangeShapeType="1"/>
            </p:cNvSpPr>
            <p:nvPr/>
          </p:nvSpPr>
          <p:spPr bwMode="auto">
            <a:xfrm>
              <a:off x="1688010" y="3655164"/>
              <a:ext cx="450513" cy="152006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grpSp>
          <p:nvGrpSpPr>
            <p:cNvPr id="63572" name="Group 28"/>
            <p:cNvGrpSpPr>
              <a:grpSpLocks/>
            </p:cNvGrpSpPr>
            <p:nvPr/>
          </p:nvGrpSpPr>
          <p:grpSpPr bwMode="auto">
            <a:xfrm>
              <a:off x="1669622" y="2622013"/>
              <a:ext cx="1075715" cy="1052587"/>
              <a:chOff x="2512" y="1259"/>
              <a:chExt cx="1137" cy="1336"/>
            </a:xfrm>
          </p:grpSpPr>
          <p:sp>
            <p:nvSpPr>
              <p:cNvPr id="63736" name="Freeform 29"/>
              <p:cNvSpPr>
                <a:spLocks/>
              </p:cNvSpPr>
              <p:nvPr/>
            </p:nvSpPr>
            <p:spPr bwMode="auto">
              <a:xfrm>
                <a:off x="3623" y="2568"/>
                <a:ext cx="26" cy="27"/>
              </a:xfrm>
              <a:custGeom>
                <a:avLst/>
                <a:gdLst>
                  <a:gd name="T0" fmla="*/ 18 w 26"/>
                  <a:gd name="T1" fmla="*/ 27 h 27"/>
                  <a:gd name="T2" fmla="*/ 26 w 26"/>
                  <a:gd name="T3" fmla="*/ 9 h 27"/>
                  <a:gd name="T4" fmla="*/ 16 w 26"/>
                  <a:gd name="T5" fmla="*/ 4 h 27"/>
                  <a:gd name="T6" fmla="*/ 8 w 26"/>
                  <a:gd name="T7" fmla="*/ 0 h 27"/>
                  <a:gd name="T8" fmla="*/ 0 w 26"/>
                  <a:gd name="T9" fmla="*/ 18 h 27"/>
                  <a:gd name="T10" fmla="*/ 8 w 26"/>
                  <a:gd name="T11" fmla="*/ 23 h 27"/>
                  <a:gd name="T12" fmla="*/ 18 w 2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18" y="27"/>
                    </a:moveTo>
                    <a:lnTo>
                      <a:pt x="26" y="9"/>
                    </a:lnTo>
                    <a:lnTo>
                      <a:pt x="16" y="4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8" y="23"/>
                    </a:lnTo>
                    <a:lnTo>
                      <a:pt x="18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7" name="Freeform 30"/>
              <p:cNvSpPr>
                <a:spLocks/>
              </p:cNvSpPr>
              <p:nvPr/>
            </p:nvSpPr>
            <p:spPr bwMode="auto">
              <a:xfrm>
                <a:off x="3588" y="2551"/>
                <a:ext cx="26" cy="26"/>
              </a:xfrm>
              <a:custGeom>
                <a:avLst/>
                <a:gdLst>
                  <a:gd name="T0" fmla="*/ 17 w 26"/>
                  <a:gd name="T1" fmla="*/ 26 h 26"/>
                  <a:gd name="T2" fmla="*/ 26 w 26"/>
                  <a:gd name="T3" fmla="*/ 8 h 26"/>
                  <a:gd name="T4" fmla="*/ 12 w 26"/>
                  <a:gd name="T5" fmla="*/ 2 h 26"/>
                  <a:gd name="T6" fmla="*/ 8 w 26"/>
                  <a:gd name="T7" fmla="*/ 0 h 26"/>
                  <a:gd name="T8" fmla="*/ 0 w 26"/>
                  <a:gd name="T9" fmla="*/ 17 h 26"/>
                  <a:gd name="T10" fmla="*/ 4 w 26"/>
                  <a:gd name="T11" fmla="*/ 20 h 26"/>
                  <a:gd name="T12" fmla="*/ 17 w 26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17" y="26"/>
                    </a:moveTo>
                    <a:lnTo>
                      <a:pt x="26" y="8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0" y="17"/>
                    </a:lnTo>
                    <a:lnTo>
                      <a:pt x="4" y="20"/>
                    </a:lnTo>
                    <a:lnTo>
                      <a:pt x="1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8" name="Freeform 31"/>
              <p:cNvSpPr>
                <a:spLocks/>
              </p:cNvSpPr>
              <p:nvPr/>
            </p:nvSpPr>
            <p:spPr bwMode="auto">
              <a:xfrm>
                <a:off x="3553" y="2532"/>
                <a:ext cx="26" cy="27"/>
              </a:xfrm>
              <a:custGeom>
                <a:avLst/>
                <a:gdLst>
                  <a:gd name="T0" fmla="*/ 17 w 26"/>
                  <a:gd name="T1" fmla="*/ 27 h 27"/>
                  <a:gd name="T2" fmla="*/ 26 w 26"/>
                  <a:gd name="T3" fmla="*/ 10 h 27"/>
                  <a:gd name="T4" fmla="*/ 14 w 26"/>
                  <a:gd name="T5" fmla="*/ 3 h 27"/>
                  <a:gd name="T6" fmla="*/ 8 w 26"/>
                  <a:gd name="T7" fmla="*/ 0 h 27"/>
                  <a:gd name="T8" fmla="*/ 0 w 26"/>
                  <a:gd name="T9" fmla="*/ 17 h 27"/>
                  <a:gd name="T10" fmla="*/ 6 w 26"/>
                  <a:gd name="T11" fmla="*/ 22 h 27"/>
                  <a:gd name="T12" fmla="*/ 17 w 2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17" y="27"/>
                    </a:moveTo>
                    <a:lnTo>
                      <a:pt x="26" y="10"/>
                    </a:lnTo>
                    <a:lnTo>
                      <a:pt x="14" y="3"/>
                    </a:lnTo>
                    <a:lnTo>
                      <a:pt x="8" y="0"/>
                    </a:lnTo>
                    <a:lnTo>
                      <a:pt x="0" y="17"/>
                    </a:lnTo>
                    <a:lnTo>
                      <a:pt x="6" y="22"/>
                    </a:lnTo>
                    <a:lnTo>
                      <a:pt x="17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9" name="Freeform 32"/>
              <p:cNvSpPr>
                <a:spLocks/>
              </p:cNvSpPr>
              <p:nvPr/>
            </p:nvSpPr>
            <p:spPr bwMode="auto">
              <a:xfrm>
                <a:off x="3518" y="2516"/>
                <a:ext cx="26" cy="25"/>
              </a:xfrm>
              <a:custGeom>
                <a:avLst/>
                <a:gdLst>
                  <a:gd name="T0" fmla="*/ 17 w 26"/>
                  <a:gd name="T1" fmla="*/ 25 h 25"/>
                  <a:gd name="T2" fmla="*/ 26 w 26"/>
                  <a:gd name="T3" fmla="*/ 7 h 25"/>
                  <a:gd name="T4" fmla="*/ 13 w 26"/>
                  <a:gd name="T5" fmla="*/ 2 h 25"/>
                  <a:gd name="T6" fmla="*/ 7 w 26"/>
                  <a:gd name="T7" fmla="*/ 0 h 25"/>
                  <a:gd name="T8" fmla="*/ 0 w 26"/>
                  <a:gd name="T9" fmla="*/ 17 h 25"/>
                  <a:gd name="T10" fmla="*/ 5 w 26"/>
                  <a:gd name="T11" fmla="*/ 20 h 25"/>
                  <a:gd name="T12" fmla="*/ 17 w 26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5">
                    <a:moveTo>
                      <a:pt x="17" y="25"/>
                    </a:moveTo>
                    <a:lnTo>
                      <a:pt x="26" y="7"/>
                    </a:lnTo>
                    <a:lnTo>
                      <a:pt x="13" y="2"/>
                    </a:lnTo>
                    <a:lnTo>
                      <a:pt x="7" y="0"/>
                    </a:lnTo>
                    <a:lnTo>
                      <a:pt x="0" y="17"/>
                    </a:lnTo>
                    <a:lnTo>
                      <a:pt x="5" y="20"/>
                    </a:lnTo>
                    <a:lnTo>
                      <a:pt x="17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0" name="Freeform 33"/>
              <p:cNvSpPr>
                <a:spLocks/>
              </p:cNvSpPr>
              <p:nvPr/>
            </p:nvSpPr>
            <p:spPr bwMode="auto">
              <a:xfrm>
                <a:off x="3482" y="2498"/>
                <a:ext cx="25" cy="26"/>
              </a:xfrm>
              <a:custGeom>
                <a:avLst/>
                <a:gdLst>
                  <a:gd name="T0" fmla="*/ 17 w 25"/>
                  <a:gd name="T1" fmla="*/ 26 h 26"/>
                  <a:gd name="T2" fmla="*/ 25 w 25"/>
                  <a:gd name="T3" fmla="*/ 9 h 26"/>
                  <a:gd name="T4" fmla="*/ 9 w 25"/>
                  <a:gd name="T5" fmla="*/ 1 h 26"/>
                  <a:gd name="T6" fmla="*/ 7 w 25"/>
                  <a:gd name="T7" fmla="*/ 0 h 26"/>
                  <a:gd name="T8" fmla="*/ 0 w 25"/>
                  <a:gd name="T9" fmla="*/ 19 h 26"/>
                  <a:gd name="T10" fmla="*/ 2 w 25"/>
                  <a:gd name="T11" fmla="*/ 20 h 26"/>
                  <a:gd name="T12" fmla="*/ 17 w 2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17" y="26"/>
                    </a:moveTo>
                    <a:lnTo>
                      <a:pt x="25" y="9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1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1" name="Freeform 34"/>
              <p:cNvSpPr>
                <a:spLocks/>
              </p:cNvSpPr>
              <p:nvPr/>
            </p:nvSpPr>
            <p:spPr bwMode="auto">
              <a:xfrm>
                <a:off x="3445" y="2484"/>
                <a:ext cx="26" cy="26"/>
              </a:xfrm>
              <a:custGeom>
                <a:avLst/>
                <a:gdLst>
                  <a:gd name="T0" fmla="*/ 18 w 26"/>
                  <a:gd name="T1" fmla="*/ 26 h 26"/>
                  <a:gd name="T2" fmla="*/ 26 w 26"/>
                  <a:gd name="T3" fmla="*/ 7 h 26"/>
                  <a:gd name="T4" fmla="*/ 8 w 26"/>
                  <a:gd name="T5" fmla="*/ 0 h 26"/>
                  <a:gd name="T6" fmla="*/ 0 w 26"/>
                  <a:gd name="T7" fmla="*/ 18 h 26"/>
                  <a:gd name="T8" fmla="*/ 18 w 26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8" y="26"/>
                    </a:moveTo>
                    <a:lnTo>
                      <a:pt x="26" y="7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2" name="Freeform 35"/>
              <p:cNvSpPr>
                <a:spLocks/>
              </p:cNvSpPr>
              <p:nvPr/>
            </p:nvSpPr>
            <p:spPr bwMode="auto">
              <a:xfrm>
                <a:off x="3408" y="2472"/>
                <a:ext cx="25" cy="24"/>
              </a:xfrm>
              <a:custGeom>
                <a:avLst/>
                <a:gdLst>
                  <a:gd name="T0" fmla="*/ 19 w 25"/>
                  <a:gd name="T1" fmla="*/ 24 h 24"/>
                  <a:gd name="T2" fmla="*/ 25 w 25"/>
                  <a:gd name="T3" fmla="*/ 5 h 24"/>
                  <a:gd name="T4" fmla="*/ 23 w 25"/>
                  <a:gd name="T5" fmla="*/ 4 h 24"/>
                  <a:gd name="T6" fmla="*/ 6 w 25"/>
                  <a:gd name="T7" fmla="*/ 0 h 24"/>
                  <a:gd name="T8" fmla="*/ 0 w 25"/>
                  <a:gd name="T9" fmla="*/ 18 h 24"/>
                  <a:gd name="T10" fmla="*/ 16 w 25"/>
                  <a:gd name="T11" fmla="*/ 23 h 24"/>
                  <a:gd name="T12" fmla="*/ 19 w 25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19" y="24"/>
                    </a:moveTo>
                    <a:lnTo>
                      <a:pt x="25" y="5"/>
                    </a:lnTo>
                    <a:lnTo>
                      <a:pt x="23" y="4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16" y="23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3" name="Freeform 36"/>
              <p:cNvSpPr>
                <a:spLocks/>
              </p:cNvSpPr>
              <p:nvPr/>
            </p:nvSpPr>
            <p:spPr bwMode="auto">
              <a:xfrm>
                <a:off x="3371" y="2463"/>
                <a:ext cx="24" cy="22"/>
              </a:xfrm>
              <a:custGeom>
                <a:avLst/>
                <a:gdLst>
                  <a:gd name="T0" fmla="*/ 20 w 24"/>
                  <a:gd name="T1" fmla="*/ 22 h 22"/>
                  <a:gd name="T2" fmla="*/ 24 w 24"/>
                  <a:gd name="T3" fmla="*/ 3 h 22"/>
                  <a:gd name="T4" fmla="*/ 20 w 24"/>
                  <a:gd name="T5" fmla="*/ 2 h 22"/>
                  <a:gd name="T6" fmla="*/ 15 w 24"/>
                  <a:gd name="T7" fmla="*/ 1 h 22"/>
                  <a:gd name="T8" fmla="*/ 3 w 24"/>
                  <a:gd name="T9" fmla="*/ 0 h 22"/>
                  <a:gd name="T10" fmla="*/ 0 w 24"/>
                  <a:gd name="T11" fmla="*/ 19 h 22"/>
                  <a:gd name="T12" fmla="*/ 15 w 24"/>
                  <a:gd name="T13" fmla="*/ 21 h 22"/>
                  <a:gd name="T14" fmla="*/ 15 w 24"/>
                  <a:gd name="T15" fmla="*/ 11 h 22"/>
                  <a:gd name="T16" fmla="*/ 12 w 24"/>
                  <a:gd name="T17" fmla="*/ 21 h 22"/>
                  <a:gd name="T18" fmla="*/ 20 w 24"/>
                  <a:gd name="T19" fmla="*/ 22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" h="22">
                    <a:moveTo>
                      <a:pt x="20" y="22"/>
                    </a:moveTo>
                    <a:lnTo>
                      <a:pt x="24" y="3"/>
                    </a:lnTo>
                    <a:lnTo>
                      <a:pt x="20" y="2"/>
                    </a:lnTo>
                    <a:lnTo>
                      <a:pt x="15" y="1"/>
                    </a:lnTo>
                    <a:lnTo>
                      <a:pt x="3" y="0"/>
                    </a:lnTo>
                    <a:lnTo>
                      <a:pt x="0" y="19"/>
                    </a:lnTo>
                    <a:lnTo>
                      <a:pt x="15" y="21"/>
                    </a:lnTo>
                    <a:lnTo>
                      <a:pt x="15" y="11"/>
                    </a:lnTo>
                    <a:lnTo>
                      <a:pt x="12" y="21"/>
                    </a:lnTo>
                    <a:lnTo>
                      <a:pt x="2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4" name="Freeform 37"/>
              <p:cNvSpPr>
                <a:spLocks/>
              </p:cNvSpPr>
              <p:nvPr/>
            </p:nvSpPr>
            <p:spPr bwMode="auto">
              <a:xfrm>
                <a:off x="3333" y="2460"/>
                <a:ext cx="21" cy="22"/>
              </a:xfrm>
              <a:custGeom>
                <a:avLst/>
                <a:gdLst>
                  <a:gd name="T0" fmla="*/ 21 w 21"/>
                  <a:gd name="T1" fmla="*/ 19 h 22"/>
                  <a:gd name="T2" fmla="*/ 21 w 21"/>
                  <a:gd name="T3" fmla="*/ 0 h 22"/>
                  <a:gd name="T4" fmla="*/ 14 w 21"/>
                  <a:gd name="T5" fmla="*/ 1 h 22"/>
                  <a:gd name="T6" fmla="*/ 0 w 21"/>
                  <a:gd name="T7" fmla="*/ 3 h 22"/>
                  <a:gd name="T8" fmla="*/ 3 w 21"/>
                  <a:gd name="T9" fmla="*/ 22 h 22"/>
                  <a:gd name="T10" fmla="*/ 14 w 21"/>
                  <a:gd name="T11" fmla="*/ 20 h 22"/>
                  <a:gd name="T12" fmla="*/ 21 w 21"/>
                  <a:gd name="T13" fmla="*/ 19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22">
                    <a:moveTo>
                      <a:pt x="21" y="19"/>
                    </a:moveTo>
                    <a:lnTo>
                      <a:pt x="21" y="0"/>
                    </a:lnTo>
                    <a:lnTo>
                      <a:pt x="14" y="1"/>
                    </a:lnTo>
                    <a:lnTo>
                      <a:pt x="0" y="3"/>
                    </a:lnTo>
                    <a:lnTo>
                      <a:pt x="3" y="22"/>
                    </a:lnTo>
                    <a:lnTo>
                      <a:pt x="14" y="20"/>
                    </a:lnTo>
                    <a:lnTo>
                      <a:pt x="2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5" name="Freeform 38"/>
              <p:cNvSpPr>
                <a:spLocks/>
              </p:cNvSpPr>
              <p:nvPr/>
            </p:nvSpPr>
            <p:spPr bwMode="auto">
              <a:xfrm>
                <a:off x="3292" y="2467"/>
                <a:ext cx="27" cy="27"/>
              </a:xfrm>
              <a:custGeom>
                <a:avLst/>
                <a:gdLst>
                  <a:gd name="T0" fmla="*/ 27 w 27"/>
                  <a:gd name="T1" fmla="*/ 19 h 27"/>
                  <a:gd name="T2" fmla="*/ 20 w 27"/>
                  <a:gd name="T3" fmla="*/ 0 h 27"/>
                  <a:gd name="T4" fmla="*/ 9 w 27"/>
                  <a:gd name="T5" fmla="*/ 4 h 27"/>
                  <a:gd name="T6" fmla="*/ 0 w 27"/>
                  <a:gd name="T7" fmla="*/ 8 h 27"/>
                  <a:gd name="T8" fmla="*/ 8 w 27"/>
                  <a:gd name="T9" fmla="*/ 27 h 27"/>
                  <a:gd name="T10" fmla="*/ 17 w 27"/>
                  <a:gd name="T11" fmla="*/ 22 h 27"/>
                  <a:gd name="T12" fmla="*/ 27 w 27"/>
                  <a:gd name="T13" fmla="*/ 19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27">
                    <a:moveTo>
                      <a:pt x="27" y="19"/>
                    </a:moveTo>
                    <a:lnTo>
                      <a:pt x="20" y="0"/>
                    </a:lnTo>
                    <a:lnTo>
                      <a:pt x="9" y="4"/>
                    </a:lnTo>
                    <a:lnTo>
                      <a:pt x="0" y="8"/>
                    </a:lnTo>
                    <a:lnTo>
                      <a:pt x="8" y="27"/>
                    </a:lnTo>
                    <a:lnTo>
                      <a:pt x="17" y="22"/>
                    </a:lnTo>
                    <a:lnTo>
                      <a:pt x="27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6" name="Freeform 39"/>
              <p:cNvSpPr>
                <a:spLocks/>
              </p:cNvSpPr>
              <p:nvPr/>
            </p:nvSpPr>
            <p:spPr bwMode="auto">
              <a:xfrm>
                <a:off x="3256" y="2483"/>
                <a:ext cx="26" cy="27"/>
              </a:xfrm>
              <a:custGeom>
                <a:avLst/>
                <a:gdLst>
                  <a:gd name="T0" fmla="*/ 26 w 26"/>
                  <a:gd name="T1" fmla="*/ 17 h 27"/>
                  <a:gd name="T2" fmla="*/ 18 w 26"/>
                  <a:gd name="T3" fmla="*/ 0 h 27"/>
                  <a:gd name="T4" fmla="*/ 1 w 26"/>
                  <a:gd name="T5" fmla="*/ 8 h 27"/>
                  <a:gd name="T6" fmla="*/ 0 w 26"/>
                  <a:gd name="T7" fmla="*/ 8 h 27"/>
                  <a:gd name="T8" fmla="*/ 9 w 26"/>
                  <a:gd name="T9" fmla="*/ 26 h 27"/>
                  <a:gd name="T10" fmla="*/ 9 w 26"/>
                  <a:gd name="T11" fmla="*/ 27 h 27"/>
                  <a:gd name="T12" fmla="*/ 26 w 26"/>
                  <a:gd name="T13" fmla="*/ 1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26" y="17"/>
                    </a:moveTo>
                    <a:lnTo>
                      <a:pt x="18" y="0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7" name="Freeform 40"/>
              <p:cNvSpPr>
                <a:spLocks/>
              </p:cNvSpPr>
              <p:nvPr/>
            </p:nvSpPr>
            <p:spPr bwMode="auto">
              <a:xfrm>
                <a:off x="3221" y="2501"/>
                <a:ext cx="26" cy="27"/>
              </a:xfrm>
              <a:custGeom>
                <a:avLst/>
                <a:gdLst>
                  <a:gd name="T0" fmla="*/ 26 w 26"/>
                  <a:gd name="T1" fmla="*/ 18 h 27"/>
                  <a:gd name="T2" fmla="*/ 18 w 26"/>
                  <a:gd name="T3" fmla="*/ 0 h 27"/>
                  <a:gd name="T4" fmla="*/ 13 w 26"/>
                  <a:gd name="T5" fmla="*/ 2 h 27"/>
                  <a:gd name="T6" fmla="*/ 0 w 26"/>
                  <a:gd name="T7" fmla="*/ 9 h 27"/>
                  <a:gd name="T8" fmla="*/ 9 w 26"/>
                  <a:gd name="T9" fmla="*/ 27 h 27"/>
                  <a:gd name="T10" fmla="*/ 21 w 26"/>
                  <a:gd name="T11" fmla="*/ 21 h 27"/>
                  <a:gd name="T12" fmla="*/ 26 w 26"/>
                  <a:gd name="T13" fmla="*/ 18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26" y="18"/>
                    </a:moveTo>
                    <a:lnTo>
                      <a:pt x="18" y="0"/>
                    </a:lnTo>
                    <a:lnTo>
                      <a:pt x="13" y="2"/>
                    </a:lnTo>
                    <a:lnTo>
                      <a:pt x="0" y="9"/>
                    </a:lnTo>
                    <a:lnTo>
                      <a:pt x="9" y="27"/>
                    </a:lnTo>
                    <a:lnTo>
                      <a:pt x="21" y="21"/>
                    </a:lnTo>
                    <a:lnTo>
                      <a:pt x="26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8" name="Freeform 41"/>
              <p:cNvSpPr>
                <a:spLocks/>
              </p:cNvSpPr>
              <p:nvPr/>
            </p:nvSpPr>
            <p:spPr bwMode="auto">
              <a:xfrm>
                <a:off x="3186" y="2519"/>
                <a:ext cx="26" cy="26"/>
              </a:xfrm>
              <a:custGeom>
                <a:avLst/>
                <a:gdLst>
                  <a:gd name="T0" fmla="*/ 26 w 26"/>
                  <a:gd name="T1" fmla="*/ 17 h 26"/>
                  <a:gd name="T2" fmla="*/ 18 w 26"/>
                  <a:gd name="T3" fmla="*/ 0 h 26"/>
                  <a:gd name="T4" fmla="*/ 3 w 26"/>
                  <a:gd name="T5" fmla="*/ 6 h 26"/>
                  <a:gd name="T6" fmla="*/ 0 w 26"/>
                  <a:gd name="T7" fmla="*/ 7 h 26"/>
                  <a:gd name="T8" fmla="*/ 8 w 26"/>
                  <a:gd name="T9" fmla="*/ 26 h 26"/>
                  <a:gd name="T10" fmla="*/ 11 w 26"/>
                  <a:gd name="T11" fmla="*/ 25 h 26"/>
                  <a:gd name="T12" fmla="*/ 26 w 26"/>
                  <a:gd name="T13" fmla="*/ 17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6" y="17"/>
                    </a:moveTo>
                    <a:lnTo>
                      <a:pt x="18" y="0"/>
                    </a:lnTo>
                    <a:lnTo>
                      <a:pt x="3" y="6"/>
                    </a:lnTo>
                    <a:lnTo>
                      <a:pt x="0" y="7"/>
                    </a:lnTo>
                    <a:lnTo>
                      <a:pt x="8" y="26"/>
                    </a:lnTo>
                    <a:lnTo>
                      <a:pt x="11" y="25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49" name="Freeform 42"/>
              <p:cNvSpPr>
                <a:spLocks/>
              </p:cNvSpPr>
              <p:nvPr/>
            </p:nvSpPr>
            <p:spPr bwMode="auto">
              <a:xfrm>
                <a:off x="3151" y="2534"/>
                <a:ext cx="25" cy="24"/>
              </a:xfrm>
              <a:custGeom>
                <a:avLst/>
                <a:gdLst>
                  <a:gd name="T0" fmla="*/ 25 w 25"/>
                  <a:gd name="T1" fmla="*/ 19 h 24"/>
                  <a:gd name="T2" fmla="*/ 18 w 25"/>
                  <a:gd name="T3" fmla="*/ 0 h 24"/>
                  <a:gd name="T4" fmla="*/ 16 w 25"/>
                  <a:gd name="T5" fmla="*/ 1 h 24"/>
                  <a:gd name="T6" fmla="*/ 0 w 25"/>
                  <a:gd name="T7" fmla="*/ 6 h 24"/>
                  <a:gd name="T8" fmla="*/ 6 w 25"/>
                  <a:gd name="T9" fmla="*/ 24 h 24"/>
                  <a:gd name="T10" fmla="*/ 23 w 25"/>
                  <a:gd name="T11" fmla="*/ 20 h 24"/>
                  <a:gd name="T12" fmla="*/ 25 w 25"/>
                  <a:gd name="T13" fmla="*/ 19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25" y="19"/>
                    </a:moveTo>
                    <a:lnTo>
                      <a:pt x="18" y="0"/>
                    </a:lnTo>
                    <a:lnTo>
                      <a:pt x="16" y="1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23" y="20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0" name="Freeform 43"/>
              <p:cNvSpPr>
                <a:spLocks/>
              </p:cNvSpPr>
              <p:nvPr/>
            </p:nvSpPr>
            <p:spPr bwMode="auto">
              <a:xfrm>
                <a:off x="3115" y="2544"/>
                <a:ext cx="21" cy="21"/>
              </a:xfrm>
              <a:custGeom>
                <a:avLst/>
                <a:gdLst>
                  <a:gd name="T0" fmla="*/ 21 w 21"/>
                  <a:gd name="T1" fmla="*/ 19 h 21"/>
                  <a:gd name="T2" fmla="*/ 18 w 21"/>
                  <a:gd name="T3" fmla="*/ 0 h 21"/>
                  <a:gd name="T4" fmla="*/ 10 w 21"/>
                  <a:gd name="T5" fmla="*/ 1 h 21"/>
                  <a:gd name="T6" fmla="*/ 0 w 21"/>
                  <a:gd name="T7" fmla="*/ 1 h 21"/>
                  <a:gd name="T8" fmla="*/ 0 w 21"/>
                  <a:gd name="T9" fmla="*/ 21 h 21"/>
                  <a:gd name="T10" fmla="*/ 10 w 21"/>
                  <a:gd name="T11" fmla="*/ 21 h 21"/>
                  <a:gd name="T12" fmla="*/ 21 w 21"/>
                  <a:gd name="T13" fmla="*/ 19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21">
                    <a:moveTo>
                      <a:pt x="21" y="19"/>
                    </a:moveTo>
                    <a:lnTo>
                      <a:pt x="18" y="0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21"/>
                    </a:lnTo>
                    <a:lnTo>
                      <a:pt x="10" y="21"/>
                    </a:lnTo>
                    <a:lnTo>
                      <a:pt x="2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1" name="Freeform 44"/>
              <p:cNvSpPr>
                <a:spLocks/>
              </p:cNvSpPr>
              <p:nvPr/>
            </p:nvSpPr>
            <p:spPr bwMode="auto">
              <a:xfrm>
                <a:off x="3072" y="2538"/>
                <a:ext cx="24" cy="25"/>
              </a:xfrm>
              <a:custGeom>
                <a:avLst/>
                <a:gdLst>
                  <a:gd name="T0" fmla="*/ 21 w 24"/>
                  <a:gd name="T1" fmla="*/ 25 h 25"/>
                  <a:gd name="T2" fmla="*/ 24 w 24"/>
                  <a:gd name="T3" fmla="*/ 6 h 25"/>
                  <a:gd name="T4" fmla="*/ 20 w 24"/>
                  <a:gd name="T5" fmla="*/ 5 h 25"/>
                  <a:gd name="T6" fmla="*/ 20 w 24"/>
                  <a:gd name="T7" fmla="*/ 15 h 25"/>
                  <a:gd name="T8" fmla="*/ 23 w 24"/>
                  <a:gd name="T9" fmla="*/ 5 h 25"/>
                  <a:gd name="T10" fmla="*/ 14 w 24"/>
                  <a:gd name="T11" fmla="*/ 2 h 25"/>
                  <a:gd name="T12" fmla="*/ 8 w 24"/>
                  <a:gd name="T13" fmla="*/ 0 h 25"/>
                  <a:gd name="T14" fmla="*/ 0 w 24"/>
                  <a:gd name="T15" fmla="*/ 18 h 25"/>
                  <a:gd name="T16" fmla="*/ 6 w 24"/>
                  <a:gd name="T17" fmla="*/ 20 h 25"/>
                  <a:gd name="T18" fmla="*/ 16 w 24"/>
                  <a:gd name="T19" fmla="*/ 23 h 25"/>
                  <a:gd name="T20" fmla="*/ 20 w 24"/>
                  <a:gd name="T21" fmla="*/ 25 h 25"/>
                  <a:gd name="T22" fmla="*/ 21 w 24"/>
                  <a:gd name="T23" fmla="*/ 25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" h="25">
                    <a:moveTo>
                      <a:pt x="21" y="25"/>
                    </a:moveTo>
                    <a:lnTo>
                      <a:pt x="24" y="6"/>
                    </a:lnTo>
                    <a:lnTo>
                      <a:pt x="20" y="5"/>
                    </a:lnTo>
                    <a:lnTo>
                      <a:pt x="20" y="15"/>
                    </a:lnTo>
                    <a:lnTo>
                      <a:pt x="23" y="5"/>
                    </a:lnTo>
                    <a:lnTo>
                      <a:pt x="14" y="2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6" y="20"/>
                    </a:lnTo>
                    <a:lnTo>
                      <a:pt x="16" y="23"/>
                    </a:lnTo>
                    <a:lnTo>
                      <a:pt x="20" y="25"/>
                    </a:lnTo>
                    <a:lnTo>
                      <a:pt x="2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2" name="Freeform 45"/>
              <p:cNvSpPr>
                <a:spLocks/>
              </p:cNvSpPr>
              <p:nvPr/>
            </p:nvSpPr>
            <p:spPr bwMode="auto">
              <a:xfrm>
                <a:off x="3037" y="2518"/>
                <a:ext cx="28" cy="27"/>
              </a:xfrm>
              <a:custGeom>
                <a:avLst/>
                <a:gdLst>
                  <a:gd name="T0" fmla="*/ 16 w 28"/>
                  <a:gd name="T1" fmla="*/ 27 h 27"/>
                  <a:gd name="T2" fmla="*/ 28 w 28"/>
                  <a:gd name="T3" fmla="*/ 12 h 27"/>
                  <a:gd name="T4" fmla="*/ 20 w 28"/>
                  <a:gd name="T5" fmla="*/ 5 h 27"/>
                  <a:gd name="T6" fmla="*/ 14 w 28"/>
                  <a:gd name="T7" fmla="*/ 0 h 27"/>
                  <a:gd name="T8" fmla="*/ 0 w 28"/>
                  <a:gd name="T9" fmla="*/ 14 h 27"/>
                  <a:gd name="T10" fmla="*/ 6 w 28"/>
                  <a:gd name="T11" fmla="*/ 19 h 27"/>
                  <a:gd name="T12" fmla="*/ 16 w 28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7">
                    <a:moveTo>
                      <a:pt x="16" y="27"/>
                    </a:moveTo>
                    <a:lnTo>
                      <a:pt x="28" y="12"/>
                    </a:lnTo>
                    <a:lnTo>
                      <a:pt x="20" y="5"/>
                    </a:lnTo>
                    <a:lnTo>
                      <a:pt x="14" y="0"/>
                    </a:lnTo>
                    <a:lnTo>
                      <a:pt x="0" y="14"/>
                    </a:lnTo>
                    <a:lnTo>
                      <a:pt x="6" y="19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3" name="Freeform 46"/>
              <p:cNvSpPr>
                <a:spLocks/>
              </p:cNvSpPr>
              <p:nvPr/>
            </p:nvSpPr>
            <p:spPr bwMode="auto">
              <a:xfrm>
                <a:off x="3011" y="2489"/>
                <a:ext cx="28" cy="28"/>
              </a:xfrm>
              <a:custGeom>
                <a:avLst/>
                <a:gdLst>
                  <a:gd name="T0" fmla="*/ 12 w 28"/>
                  <a:gd name="T1" fmla="*/ 28 h 28"/>
                  <a:gd name="T2" fmla="*/ 26 w 28"/>
                  <a:gd name="T3" fmla="*/ 14 h 28"/>
                  <a:gd name="T4" fmla="*/ 25 w 28"/>
                  <a:gd name="T5" fmla="*/ 13 h 28"/>
                  <a:gd name="T6" fmla="*/ 19 w 28"/>
                  <a:gd name="T7" fmla="*/ 20 h 28"/>
                  <a:gd name="T8" fmla="*/ 28 w 28"/>
                  <a:gd name="T9" fmla="*/ 17 h 28"/>
                  <a:gd name="T10" fmla="*/ 18 w 28"/>
                  <a:gd name="T11" fmla="*/ 1 h 28"/>
                  <a:gd name="T12" fmla="*/ 17 w 28"/>
                  <a:gd name="T13" fmla="*/ 0 h 28"/>
                  <a:gd name="T14" fmla="*/ 0 w 28"/>
                  <a:gd name="T15" fmla="*/ 11 h 28"/>
                  <a:gd name="T16" fmla="*/ 1 w 28"/>
                  <a:gd name="T17" fmla="*/ 12 h 28"/>
                  <a:gd name="T18" fmla="*/ 9 w 28"/>
                  <a:gd name="T19" fmla="*/ 24 h 28"/>
                  <a:gd name="T20" fmla="*/ 11 w 28"/>
                  <a:gd name="T21" fmla="*/ 28 h 28"/>
                  <a:gd name="T22" fmla="*/ 12 w 28"/>
                  <a:gd name="T23" fmla="*/ 28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" h="28">
                    <a:moveTo>
                      <a:pt x="12" y="28"/>
                    </a:moveTo>
                    <a:lnTo>
                      <a:pt x="26" y="14"/>
                    </a:lnTo>
                    <a:lnTo>
                      <a:pt x="25" y="13"/>
                    </a:lnTo>
                    <a:lnTo>
                      <a:pt x="19" y="20"/>
                    </a:lnTo>
                    <a:lnTo>
                      <a:pt x="28" y="17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9" y="24"/>
                    </a:lnTo>
                    <a:lnTo>
                      <a:pt x="11" y="28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4" name="Freeform 47"/>
              <p:cNvSpPr>
                <a:spLocks/>
              </p:cNvSpPr>
              <p:nvPr/>
            </p:nvSpPr>
            <p:spPr bwMode="auto">
              <a:xfrm>
                <a:off x="2991" y="2455"/>
                <a:ext cx="27" cy="27"/>
              </a:xfrm>
              <a:custGeom>
                <a:avLst/>
                <a:gdLst>
                  <a:gd name="T0" fmla="*/ 9 w 27"/>
                  <a:gd name="T1" fmla="*/ 27 h 27"/>
                  <a:gd name="T2" fmla="*/ 27 w 27"/>
                  <a:gd name="T3" fmla="*/ 18 h 27"/>
                  <a:gd name="T4" fmla="*/ 19 w 27"/>
                  <a:gd name="T5" fmla="*/ 4 h 27"/>
                  <a:gd name="T6" fmla="*/ 18 w 27"/>
                  <a:gd name="T7" fmla="*/ 0 h 27"/>
                  <a:gd name="T8" fmla="*/ 0 w 27"/>
                  <a:gd name="T9" fmla="*/ 9 h 27"/>
                  <a:gd name="T10" fmla="*/ 0 w 27"/>
                  <a:gd name="T11" fmla="*/ 11 h 27"/>
                  <a:gd name="T12" fmla="*/ 9 w 27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27">
                    <a:moveTo>
                      <a:pt x="9" y="27"/>
                    </a:moveTo>
                    <a:lnTo>
                      <a:pt x="27" y="18"/>
                    </a:lnTo>
                    <a:lnTo>
                      <a:pt x="19" y="4"/>
                    </a:lnTo>
                    <a:lnTo>
                      <a:pt x="18" y="0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9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5" name="Freeform 48"/>
              <p:cNvSpPr>
                <a:spLocks/>
              </p:cNvSpPr>
              <p:nvPr/>
            </p:nvSpPr>
            <p:spPr bwMode="auto">
              <a:xfrm>
                <a:off x="2975" y="2420"/>
                <a:ext cx="25" cy="27"/>
              </a:xfrm>
              <a:custGeom>
                <a:avLst/>
                <a:gdLst>
                  <a:gd name="T0" fmla="*/ 8 w 25"/>
                  <a:gd name="T1" fmla="*/ 27 h 27"/>
                  <a:gd name="T2" fmla="*/ 25 w 25"/>
                  <a:gd name="T3" fmla="*/ 18 h 27"/>
                  <a:gd name="T4" fmla="*/ 25 w 25"/>
                  <a:gd name="T5" fmla="*/ 18 h 27"/>
                  <a:gd name="T6" fmla="*/ 19 w 25"/>
                  <a:gd name="T7" fmla="*/ 0 h 27"/>
                  <a:gd name="T8" fmla="*/ 0 w 25"/>
                  <a:gd name="T9" fmla="*/ 8 h 27"/>
                  <a:gd name="T10" fmla="*/ 7 w 25"/>
                  <a:gd name="T11" fmla="*/ 25 h 27"/>
                  <a:gd name="T12" fmla="*/ 8 w 25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7">
                    <a:moveTo>
                      <a:pt x="8" y="27"/>
                    </a:moveTo>
                    <a:lnTo>
                      <a:pt x="25" y="18"/>
                    </a:lnTo>
                    <a:lnTo>
                      <a:pt x="19" y="0"/>
                    </a:lnTo>
                    <a:lnTo>
                      <a:pt x="0" y="8"/>
                    </a:lnTo>
                    <a:lnTo>
                      <a:pt x="7" y="25"/>
                    </a:ln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6" name="Freeform 49"/>
              <p:cNvSpPr>
                <a:spLocks/>
              </p:cNvSpPr>
              <p:nvPr/>
            </p:nvSpPr>
            <p:spPr bwMode="auto">
              <a:xfrm>
                <a:off x="2961" y="2384"/>
                <a:ext cx="25" cy="25"/>
              </a:xfrm>
              <a:custGeom>
                <a:avLst/>
                <a:gdLst>
                  <a:gd name="T0" fmla="*/ 6 w 25"/>
                  <a:gd name="T1" fmla="*/ 25 h 25"/>
                  <a:gd name="T2" fmla="*/ 25 w 25"/>
                  <a:gd name="T3" fmla="*/ 18 h 25"/>
                  <a:gd name="T4" fmla="*/ 21 w 25"/>
                  <a:gd name="T5" fmla="*/ 7 h 25"/>
                  <a:gd name="T6" fmla="*/ 18 w 25"/>
                  <a:gd name="T7" fmla="*/ 0 h 25"/>
                  <a:gd name="T8" fmla="*/ 0 w 25"/>
                  <a:gd name="T9" fmla="*/ 7 h 25"/>
                  <a:gd name="T10" fmla="*/ 2 w 25"/>
                  <a:gd name="T11" fmla="*/ 14 h 25"/>
                  <a:gd name="T12" fmla="*/ 6 w 25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6" y="25"/>
                    </a:moveTo>
                    <a:lnTo>
                      <a:pt x="25" y="18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2" y="14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7" name="Freeform 50"/>
              <p:cNvSpPr>
                <a:spLocks/>
              </p:cNvSpPr>
              <p:nvPr/>
            </p:nvSpPr>
            <p:spPr bwMode="auto">
              <a:xfrm>
                <a:off x="2948" y="2347"/>
                <a:ext cx="25" cy="25"/>
              </a:xfrm>
              <a:custGeom>
                <a:avLst/>
                <a:gdLst>
                  <a:gd name="T0" fmla="*/ 6 w 25"/>
                  <a:gd name="T1" fmla="*/ 25 h 25"/>
                  <a:gd name="T2" fmla="*/ 25 w 25"/>
                  <a:gd name="T3" fmla="*/ 19 h 25"/>
                  <a:gd name="T4" fmla="*/ 25 w 25"/>
                  <a:gd name="T5" fmla="*/ 17 h 25"/>
                  <a:gd name="T6" fmla="*/ 18 w 25"/>
                  <a:gd name="T7" fmla="*/ 0 h 25"/>
                  <a:gd name="T8" fmla="*/ 0 w 25"/>
                  <a:gd name="T9" fmla="*/ 7 h 25"/>
                  <a:gd name="T10" fmla="*/ 6 w 25"/>
                  <a:gd name="T11" fmla="*/ 25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25">
                    <a:moveTo>
                      <a:pt x="6" y="25"/>
                    </a:moveTo>
                    <a:lnTo>
                      <a:pt x="25" y="19"/>
                    </a:lnTo>
                    <a:lnTo>
                      <a:pt x="25" y="17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8" name="Freeform 51"/>
              <p:cNvSpPr>
                <a:spLocks/>
              </p:cNvSpPr>
              <p:nvPr/>
            </p:nvSpPr>
            <p:spPr bwMode="auto">
              <a:xfrm>
                <a:off x="2936" y="2310"/>
                <a:ext cx="25" cy="25"/>
              </a:xfrm>
              <a:custGeom>
                <a:avLst/>
                <a:gdLst>
                  <a:gd name="T0" fmla="*/ 6 w 25"/>
                  <a:gd name="T1" fmla="*/ 25 h 25"/>
                  <a:gd name="T2" fmla="*/ 25 w 25"/>
                  <a:gd name="T3" fmla="*/ 18 h 25"/>
                  <a:gd name="T4" fmla="*/ 18 w 25"/>
                  <a:gd name="T5" fmla="*/ 0 h 25"/>
                  <a:gd name="T6" fmla="*/ 0 w 25"/>
                  <a:gd name="T7" fmla="*/ 6 h 25"/>
                  <a:gd name="T8" fmla="*/ 6 w 25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6" y="25"/>
                    </a:moveTo>
                    <a:lnTo>
                      <a:pt x="25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59" name="Freeform 52"/>
              <p:cNvSpPr>
                <a:spLocks/>
              </p:cNvSpPr>
              <p:nvPr/>
            </p:nvSpPr>
            <p:spPr bwMode="auto">
              <a:xfrm>
                <a:off x="2925" y="2273"/>
                <a:ext cx="24" cy="24"/>
              </a:xfrm>
              <a:custGeom>
                <a:avLst/>
                <a:gdLst>
                  <a:gd name="T0" fmla="*/ 5 w 24"/>
                  <a:gd name="T1" fmla="*/ 24 h 24"/>
                  <a:gd name="T2" fmla="*/ 24 w 24"/>
                  <a:gd name="T3" fmla="*/ 18 h 24"/>
                  <a:gd name="T4" fmla="*/ 19 w 24"/>
                  <a:gd name="T5" fmla="*/ 3 h 24"/>
                  <a:gd name="T6" fmla="*/ 18 w 24"/>
                  <a:gd name="T7" fmla="*/ 0 h 24"/>
                  <a:gd name="T8" fmla="*/ 0 w 24"/>
                  <a:gd name="T9" fmla="*/ 5 h 24"/>
                  <a:gd name="T10" fmla="*/ 1 w 24"/>
                  <a:gd name="T11" fmla="*/ 11 h 24"/>
                  <a:gd name="T12" fmla="*/ 5 w 2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5" y="24"/>
                    </a:moveTo>
                    <a:lnTo>
                      <a:pt x="24" y="18"/>
                    </a:lnTo>
                    <a:lnTo>
                      <a:pt x="19" y="3"/>
                    </a:lnTo>
                    <a:lnTo>
                      <a:pt x="18" y="0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0" name="Freeform 53"/>
              <p:cNvSpPr>
                <a:spLocks/>
              </p:cNvSpPr>
              <p:nvPr/>
            </p:nvSpPr>
            <p:spPr bwMode="auto">
              <a:xfrm>
                <a:off x="2914" y="2234"/>
                <a:ext cx="24" cy="24"/>
              </a:xfrm>
              <a:custGeom>
                <a:avLst/>
                <a:gdLst>
                  <a:gd name="T0" fmla="*/ 5 w 24"/>
                  <a:gd name="T1" fmla="*/ 24 h 24"/>
                  <a:gd name="T2" fmla="*/ 24 w 24"/>
                  <a:gd name="T3" fmla="*/ 19 h 24"/>
                  <a:gd name="T4" fmla="*/ 22 w 24"/>
                  <a:gd name="T5" fmla="*/ 10 h 24"/>
                  <a:gd name="T6" fmla="*/ 18 w 24"/>
                  <a:gd name="T7" fmla="*/ 0 h 24"/>
                  <a:gd name="T8" fmla="*/ 0 w 24"/>
                  <a:gd name="T9" fmla="*/ 6 h 24"/>
                  <a:gd name="T10" fmla="*/ 3 w 24"/>
                  <a:gd name="T11" fmla="*/ 18 h 24"/>
                  <a:gd name="T12" fmla="*/ 5 w 2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5" y="24"/>
                    </a:moveTo>
                    <a:lnTo>
                      <a:pt x="24" y="19"/>
                    </a:lnTo>
                    <a:lnTo>
                      <a:pt x="22" y="1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1" name="Freeform 54"/>
              <p:cNvSpPr>
                <a:spLocks/>
              </p:cNvSpPr>
              <p:nvPr/>
            </p:nvSpPr>
            <p:spPr bwMode="auto">
              <a:xfrm>
                <a:off x="2904" y="2196"/>
                <a:ext cx="23" cy="25"/>
              </a:xfrm>
              <a:custGeom>
                <a:avLst/>
                <a:gdLst>
                  <a:gd name="T0" fmla="*/ 4 w 23"/>
                  <a:gd name="T1" fmla="*/ 25 h 25"/>
                  <a:gd name="T2" fmla="*/ 23 w 23"/>
                  <a:gd name="T3" fmla="*/ 20 h 25"/>
                  <a:gd name="T4" fmla="*/ 19 w 23"/>
                  <a:gd name="T5" fmla="*/ 0 h 25"/>
                  <a:gd name="T6" fmla="*/ 0 w 23"/>
                  <a:gd name="T7" fmla="*/ 5 h 25"/>
                  <a:gd name="T8" fmla="*/ 4 w 2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4" y="25"/>
                    </a:moveTo>
                    <a:lnTo>
                      <a:pt x="23" y="20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2" name="Freeform 55"/>
              <p:cNvSpPr>
                <a:spLocks/>
              </p:cNvSpPr>
              <p:nvPr/>
            </p:nvSpPr>
            <p:spPr bwMode="auto">
              <a:xfrm>
                <a:off x="2894" y="2158"/>
                <a:ext cx="23" cy="25"/>
              </a:xfrm>
              <a:custGeom>
                <a:avLst/>
                <a:gdLst>
                  <a:gd name="T0" fmla="*/ 4 w 23"/>
                  <a:gd name="T1" fmla="*/ 25 h 25"/>
                  <a:gd name="T2" fmla="*/ 23 w 23"/>
                  <a:gd name="T3" fmla="*/ 19 h 25"/>
                  <a:gd name="T4" fmla="*/ 19 w 23"/>
                  <a:gd name="T5" fmla="*/ 0 h 25"/>
                  <a:gd name="T6" fmla="*/ 0 w 23"/>
                  <a:gd name="T7" fmla="*/ 5 h 25"/>
                  <a:gd name="T8" fmla="*/ 4 w 2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4" y="25"/>
                    </a:moveTo>
                    <a:lnTo>
                      <a:pt x="23" y="19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3" name="Freeform 56"/>
              <p:cNvSpPr>
                <a:spLocks/>
              </p:cNvSpPr>
              <p:nvPr/>
            </p:nvSpPr>
            <p:spPr bwMode="auto">
              <a:xfrm>
                <a:off x="2884" y="2119"/>
                <a:ext cx="23" cy="26"/>
              </a:xfrm>
              <a:custGeom>
                <a:avLst/>
                <a:gdLst>
                  <a:gd name="T0" fmla="*/ 5 w 23"/>
                  <a:gd name="T1" fmla="*/ 26 h 26"/>
                  <a:gd name="T2" fmla="*/ 23 w 23"/>
                  <a:gd name="T3" fmla="*/ 20 h 26"/>
                  <a:gd name="T4" fmla="*/ 19 w 23"/>
                  <a:gd name="T5" fmla="*/ 0 h 26"/>
                  <a:gd name="T6" fmla="*/ 0 w 23"/>
                  <a:gd name="T7" fmla="*/ 6 h 26"/>
                  <a:gd name="T8" fmla="*/ 5 w 2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5" y="26"/>
                    </a:moveTo>
                    <a:lnTo>
                      <a:pt x="23" y="20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5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4" name="Freeform 57"/>
              <p:cNvSpPr>
                <a:spLocks/>
              </p:cNvSpPr>
              <p:nvPr/>
            </p:nvSpPr>
            <p:spPr bwMode="auto">
              <a:xfrm>
                <a:off x="2874" y="2082"/>
                <a:ext cx="24" cy="23"/>
              </a:xfrm>
              <a:custGeom>
                <a:avLst/>
                <a:gdLst>
                  <a:gd name="T0" fmla="*/ 6 w 24"/>
                  <a:gd name="T1" fmla="*/ 23 h 23"/>
                  <a:gd name="T2" fmla="*/ 24 w 24"/>
                  <a:gd name="T3" fmla="*/ 19 h 23"/>
                  <a:gd name="T4" fmla="*/ 19 w 24"/>
                  <a:gd name="T5" fmla="*/ 0 h 23"/>
                  <a:gd name="T6" fmla="*/ 0 w 24"/>
                  <a:gd name="T7" fmla="*/ 5 h 23"/>
                  <a:gd name="T8" fmla="*/ 6 w 2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6" y="23"/>
                    </a:moveTo>
                    <a:lnTo>
                      <a:pt x="24" y="19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5" name="Freeform 58"/>
              <p:cNvSpPr>
                <a:spLocks/>
              </p:cNvSpPr>
              <p:nvPr/>
            </p:nvSpPr>
            <p:spPr bwMode="auto">
              <a:xfrm>
                <a:off x="2866" y="2044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8 h 23"/>
                  <a:gd name="T4" fmla="*/ 18 w 23"/>
                  <a:gd name="T5" fmla="*/ 0 h 23"/>
                  <a:gd name="T6" fmla="*/ 0 w 23"/>
                  <a:gd name="T7" fmla="*/ 4 h 23"/>
                  <a:gd name="T8" fmla="*/ 4 w 2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8"/>
                    </a:lnTo>
                    <a:lnTo>
                      <a:pt x="18" y="0"/>
                    </a:lnTo>
                    <a:lnTo>
                      <a:pt x="0" y="4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6" name="Freeform 59"/>
              <p:cNvSpPr>
                <a:spLocks/>
              </p:cNvSpPr>
              <p:nvPr/>
            </p:nvSpPr>
            <p:spPr bwMode="auto">
              <a:xfrm>
                <a:off x="2857" y="2006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8 h 23"/>
                  <a:gd name="T4" fmla="*/ 19 w 23"/>
                  <a:gd name="T5" fmla="*/ 0 h 23"/>
                  <a:gd name="T6" fmla="*/ 0 w 23"/>
                  <a:gd name="T7" fmla="*/ 4 h 23"/>
                  <a:gd name="T8" fmla="*/ 4 w 2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8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7" name="Freeform 60"/>
              <p:cNvSpPr>
                <a:spLocks/>
              </p:cNvSpPr>
              <p:nvPr/>
            </p:nvSpPr>
            <p:spPr bwMode="auto">
              <a:xfrm>
                <a:off x="2847" y="1967"/>
                <a:ext cx="24" cy="23"/>
              </a:xfrm>
              <a:custGeom>
                <a:avLst/>
                <a:gdLst>
                  <a:gd name="T0" fmla="*/ 6 w 24"/>
                  <a:gd name="T1" fmla="*/ 23 h 23"/>
                  <a:gd name="T2" fmla="*/ 24 w 24"/>
                  <a:gd name="T3" fmla="*/ 19 h 23"/>
                  <a:gd name="T4" fmla="*/ 19 w 24"/>
                  <a:gd name="T5" fmla="*/ 0 h 23"/>
                  <a:gd name="T6" fmla="*/ 0 w 24"/>
                  <a:gd name="T7" fmla="*/ 5 h 23"/>
                  <a:gd name="T8" fmla="*/ 6 w 2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6" y="23"/>
                    </a:moveTo>
                    <a:lnTo>
                      <a:pt x="24" y="19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8" name="Freeform 61"/>
              <p:cNvSpPr>
                <a:spLocks/>
              </p:cNvSpPr>
              <p:nvPr/>
            </p:nvSpPr>
            <p:spPr bwMode="auto">
              <a:xfrm>
                <a:off x="2838" y="1929"/>
                <a:ext cx="23" cy="23"/>
              </a:xfrm>
              <a:custGeom>
                <a:avLst/>
                <a:gdLst>
                  <a:gd name="T0" fmla="*/ 5 w 23"/>
                  <a:gd name="T1" fmla="*/ 23 h 23"/>
                  <a:gd name="T2" fmla="*/ 23 w 23"/>
                  <a:gd name="T3" fmla="*/ 19 h 23"/>
                  <a:gd name="T4" fmla="*/ 19 w 23"/>
                  <a:gd name="T5" fmla="*/ 0 h 23"/>
                  <a:gd name="T6" fmla="*/ 0 w 23"/>
                  <a:gd name="T7" fmla="*/ 4 h 23"/>
                  <a:gd name="T8" fmla="*/ 5 w 2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5" y="23"/>
                    </a:moveTo>
                    <a:lnTo>
                      <a:pt x="23" y="19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5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69" name="Freeform 62"/>
              <p:cNvSpPr>
                <a:spLocks/>
              </p:cNvSpPr>
              <p:nvPr/>
            </p:nvSpPr>
            <p:spPr bwMode="auto">
              <a:xfrm>
                <a:off x="2830" y="1891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8 h 23"/>
                  <a:gd name="T4" fmla="*/ 19 w 23"/>
                  <a:gd name="T5" fmla="*/ 0 h 23"/>
                  <a:gd name="T6" fmla="*/ 18 w 23"/>
                  <a:gd name="T7" fmla="*/ 0 h 23"/>
                  <a:gd name="T8" fmla="*/ 0 w 23"/>
                  <a:gd name="T9" fmla="*/ 4 h 23"/>
                  <a:gd name="T10" fmla="*/ 1 w 23"/>
                  <a:gd name="T11" fmla="*/ 7 h 23"/>
                  <a:gd name="T12" fmla="*/ 4 w 2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8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0" name="Freeform 63"/>
              <p:cNvSpPr>
                <a:spLocks/>
              </p:cNvSpPr>
              <p:nvPr/>
            </p:nvSpPr>
            <p:spPr bwMode="auto">
              <a:xfrm>
                <a:off x="2821" y="1852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9 h 23"/>
                  <a:gd name="T4" fmla="*/ 18 w 23"/>
                  <a:gd name="T5" fmla="*/ 0 h 23"/>
                  <a:gd name="T6" fmla="*/ 0 w 23"/>
                  <a:gd name="T7" fmla="*/ 5 h 23"/>
                  <a:gd name="T8" fmla="*/ 4 w 2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9"/>
                    </a:lnTo>
                    <a:lnTo>
                      <a:pt x="18" y="0"/>
                    </a:lnTo>
                    <a:lnTo>
                      <a:pt x="0" y="5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1" name="Freeform 64"/>
              <p:cNvSpPr>
                <a:spLocks/>
              </p:cNvSpPr>
              <p:nvPr/>
            </p:nvSpPr>
            <p:spPr bwMode="auto">
              <a:xfrm>
                <a:off x="2812" y="1814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9 h 23"/>
                  <a:gd name="T4" fmla="*/ 21 w 23"/>
                  <a:gd name="T5" fmla="*/ 7 h 23"/>
                  <a:gd name="T6" fmla="*/ 19 w 23"/>
                  <a:gd name="T7" fmla="*/ 0 h 23"/>
                  <a:gd name="T8" fmla="*/ 0 w 23"/>
                  <a:gd name="T9" fmla="*/ 4 h 23"/>
                  <a:gd name="T10" fmla="*/ 2 w 23"/>
                  <a:gd name="T11" fmla="*/ 14 h 23"/>
                  <a:gd name="T12" fmla="*/ 4 w 2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9"/>
                    </a:lnTo>
                    <a:lnTo>
                      <a:pt x="21" y="7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2" y="14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2" name="Freeform 65"/>
              <p:cNvSpPr>
                <a:spLocks/>
              </p:cNvSpPr>
              <p:nvPr/>
            </p:nvSpPr>
            <p:spPr bwMode="auto">
              <a:xfrm>
                <a:off x="2803" y="1775"/>
                <a:ext cx="23" cy="24"/>
              </a:xfrm>
              <a:custGeom>
                <a:avLst/>
                <a:gdLst>
                  <a:gd name="T0" fmla="*/ 5 w 23"/>
                  <a:gd name="T1" fmla="*/ 24 h 24"/>
                  <a:gd name="T2" fmla="*/ 23 w 23"/>
                  <a:gd name="T3" fmla="*/ 19 h 24"/>
                  <a:gd name="T4" fmla="*/ 22 w 23"/>
                  <a:gd name="T5" fmla="*/ 12 h 24"/>
                  <a:gd name="T6" fmla="*/ 19 w 23"/>
                  <a:gd name="T7" fmla="*/ 0 h 24"/>
                  <a:gd name="T8" fmla="*/ 0 w 23"/>
                  <a:gd name="T9" fmla="*/ 4 h 24"/>
                  <a:gd name="T10" fmla="*/ 4 w 23"/>
                  <a:gd name="T11" fmla="*/ 19 h 24"/>
                  <a:gd name="T12" fmla="*/ 5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5" y="24"/>
                    </a:moveTo>
                    <a:lnTo>
                      <a:pt x="23" y="19"/>
                    </a:lnTo>
                    <a:lnTo>
                      <a:pt x="22" y="12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4" y="19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3" name="Freeform 66"/>
              <p:cNvSpPr>
                <a:spLocks/>
              </p:cNvSpPr>
              <p:nvPr/>
            </p:nvSpPr>
            <p:spPr bwMode="auto">
              <a:xfrm>
                <a:off x="2795" y="1736"/>
                <a:ext cx="23" cy="24"/>
              </a:xfrm>
              <a:custGeom>
                <a:avLst/>
                <a:gdLst>
                  <a:gd name="T0" fmla="*/ 4 w 23"/>
                  <a:gd name="T1" fmla="*/ 24 h 24"/>
                  <a:gd name="T2" fmla="*/ 23 w 23"/>
                  <a:gd name="T3" fmla="*/ 20 h 24"/>
                  <a:gd name="T4" fmla="*/ 18 w 23"/>
                  <a:gd name="T5" fmla="*/ 0 h 24"/>
                  <a:gd name="T6" fmla="*/ 0 w 23"/>
                  <a:gd name="T7" fmla="*/ 5 h 24"/>
                  <a:gd name="T8" fmla="*/ 4 w 2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4" y="24"/>
                    </a:moveTo>
                    <a:lnTo>
                      <a:pt x="23" y="20"/>
                    </a:lnTo>
                    <a:lnTo>
                      <a:pt x="18" y="0"/>
                    </a:lnTo>
                    <a:lnTo>
                      <a:pt x="0" y="5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4" name="Freeform 67"/>
              <p:cNvSpPr>
                <a:spLocks/>
              </p:cNvSpPr>
              <p:nvPr/>
            </p:nvSpPr>
            <p:spPr bwMode="auto">
              <a:xfrm>
                <a:off x="2786" y="1698"/>
                <a:ext cx="23" cy="24"/>
              </a:xfrm>
              <a:custGeom>
                <a:avLst/>
                <a:gdLst>
                  <a:gd name="T0" fmla="*/ 4 w 23"/>
                  <a:gd name="T1" fmla="*/ 24 h 24"/>
                  <a:gd name="T2" fmla="*/ 23 w 23"/>
                  <a:gd name="T3" fmla="*/ 20 h 24"/>
                  <a:gd name="T4" fmla="*/ 18 w 23"/>
                  <a:gd name="T5" fmla="*/ 0 h 24"/>
                  <a:gd name="T6" fmla="*/ 0 w 23"/>
                  <a:gd name="T7" fmla="*/ 4 h 24"/>
                  <a:gd name="T8" fmla="*/ 4 w 2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4" y="24"/>
                    </a:moveTo>
                    <a:lnTo>
                      <a:pt x="23" y="20"/>
                    </a:lnTo>
                    <a:lnTo>
                      <a:pt x="18" y="0"/>
                    </a:lnTo>
                    <a:lnTo>
                      <a:pt x="0" y="4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5" name="Freeform 68"/>
              <p:cNvSpPr>
                <a:spLocks/>
              </p:cNvSpPr>
              <p:nvPr/>
            </p:nvSpPr>
            <p:spPr bwMode="auto">
              <a:xfrm>
                <a:off x="2776" y="1660"/>
                <a:ext cx="24" cy="24"/>
              </a:xfrm>
              <a:custGeom>
                <a:avLst/>
                <a:gdLst>
                  <a:gd name="T0" fmla="*/ 5 w 24"/>
                  <a:gd name="T1" fmla="*/ 24 h 24"/>
                  <a:gd name="T2" fmla="*/ 24 w 24"/>
                  <a:gd name="T3" fmla="*/ 19 h 24"/>
                  <a:gd name="T4" fmla="*/ 20 w 24"/>
                  <a:gd name="T5" fmla="*/ 3 h 24"/>
                  <a:gd name="T6" fmla="*/ 19 w 24"/>
                  <a:gd name="T7" fmla="*/ 0 h 24"/>
                  <a:gd name="T8" fmla="*/ 0 w 24"/>
                  <a:gd name="T9" fmla="*/ 5 h 24"/>
                  <a:gd name="T10" fmla="*/ 1 w 24"/>
                  <a:gd name="T11" fmla="*/ 11 h 24"/>
                  <a:gd name="T12" fmla="*/ 5 w 2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5" y="24"/>
                    </a:moveTo>
                    <a:lnTo>
                      <a:pt x="24" y="19"/>
                    </a:lnTo>
                    <a:lnTo>
                      <a:pt x="20" y="3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6" name="Freeform 69"/>
              <p:cNvSpPr>
                <a:spLocks/>
              </p:cNvSpPr>
              <p:nvPr/>
            </p:nvSpPr>
            <p:spPr bwMode="auto">
              <a:xfrm>
                <a:off x="2766" y="1621"/>
                <a:ext cx="24" cy="24"/>
              </a:xfrm>
              <a:custGeom>
                <a:avLst/>
                <a:gdLst>
                  <a:gd name="T0" fmla="*/ 6 w 24"/>
                  <a:gd name="T1" fmla="*/ 24 h 24"/>
                  <a:gd name="T2" fmla="*/ 24 w 24"/>
                  <a:gd name="T3" fmla="*/ 19 h 24"/>
                  <a:gd name="T4" fmla="*/ 23 w 24"/>
                  <a:gd name="T5" fmla="*/ 15 h 24"/>
                  <a:gd name="T6" fmla="*/ 19 w 24"/>
                  <a:gd name="T7" fmla="*/ 0 h 24"/>
                  <a:gd name="T8" fmla="*/ 0 w 24"/>
                  <a:gd name="T9" fmla="*/ 6 h 24"/>
                  <a:gd name="T10" fmla="*/ 4 w 24"/>
                  <a:gd name="T11" fmla="*/ 22 h 24"/>
                  <a:gd name="T12" fmla="*/ 6 w 2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6" y="24"/>
                    </a:moveTo>
                    <a:lnTo>
                      <a:pt x="24" y="19"/>
                    </a:lnTo>
                    <a:lnTo>
                      <a:pt x="23" y="15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4" y="22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7" name="Freeform 70"/>
              <p:cNvSpPr>
                <a:spLocks/>
              </p:cNvSpPr>
              <p:nvPr/>
            </p:nvSpPr>
            <p:spPr bwMode="auto">
              <a:xfrm>
                <a:off x="2756" y="1583"/>
                <a:ext cx="24" cy="25"/>
              </a:xfrm>
              <a:custGeom>
                <a:avLst/>
                <a:gdLst>
                  <a:gd name="T0" fmla="*/ 6 w 24"/>
                  <a:gd name="T1" fmla="*/ 25 h 25"/>
                  <a:gd name="T2" fmla="*/ 24 w 24"/>
                  <a:gd name="T3" fmla="*/ 20 h 25"/>
                  <a:gd name="T4" fmla="*/ 20 w 24"/>
                  <a:gd name="T5" fmla="*/ 3 h 25"/>
                  <a:gd name="T6" fmla="*/ 19 w 24"/>
                  <a:gd name="T7" fmla="*/ 0 h 25"/>
                  <a:gd name="T8" fmla="*/ 0 w 24"/>
                  <a:gd name="T9" fmla="*/ 6 h 25"/>
                  <a:gd name="T10" fmla="*/ 1 w 24"/>
                  <a:gd name="T11" fmla="*/ 11 h 25"/>
                  <a:gd name="T12" fmla="*/ 6 w 24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5">
                    <a:moveTo>
                      <a:pt x="6" y="25"/>
                    </a:moveTo>
                    <a:lnTo>
                      <a:pt x="24" y="20"/>
                    </a:lnTo>
                    <a:lnTo>
                      <a:pt x="20" y="3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8" name="Freeform 71"/>
              <p:cNvSpPr>
                <a:spLocks/>
              </p:cNvSpPr>
              <p:nvPr/>
            </p:nvSpPr>
            <p:spPr bwMode="auto">
              <a:xfrm>
                <a:off x="2744" y="1545"/>
                <a:ext cx="25" cy="26"/>
              </a:xfrm>
              <a:custGeom>
                <a:avLst/>
                <a:gdLst>
                  <a:gd name="T0" fmla="*/ 7 w 25"/>
                  <a:gd name="T1" fmla="*/ 26 h 26"/>
                  <a:gd name="T2" fmla="*/ 25 w 25"/>
                  <a:gd name="T3" fmla="*/ 20 h 26"/>
                  <a:gd name="T4" fmla="*/ 20 w 25"/>
                  <a:gd name="T5" fmla="*/ 1 h 26"/>
                  <a:gd name="T6" fmla="*/ 19 w 25"/>
                  <a:gd name="T7" fmla="*/ 0 h 26"/>
                  <a:gd name="T8" fmla="*/ 0 w 25"/>
                  <a:gd name="T9" fmla="*/ 6 h 26"/>
                  <a:gd name="T10" fmla="*/ 1 w 25"/>
                  <a:gd name="T11" fmla="*/ 7 h 26"/>
                  <a:gd name="T12" fmla="*/ 7 w 2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7" y="26"/>
                    </a:moveTo>
                    <a:lnTo>
                      <a:pt x="25" y="20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79" name="Freeform 72"/>
              <p:cNvSpPr>
                <a:spLocks/>
              </p:cNvSpPr>
              <p:nvPr/>
            </p:nvSpPr>
            <p:spPr bwMode="auto">
              <a:xfrm>
                <a:off x="2732" y="1508"/>
                <a:ext cx="25" cy="25"/>
              </a:xfrm>
              <a:custGeom>
                <a:avLst/>
                <a:gdLst>
                  <a:gd name="T0" fmla="*/ 7 w 25"/>
                  <a:gd name="T1" fmla="*/ 25 h 25"/>
                  <a:gd name="T2" fmla="*/ 25 w 25"/>
                  <a:gd name="T3" fmla="*/ 18 h 25"/>
                  <a:gd name="T4" fmla="*/ 20 w 25"/>
                  <a:gd name="T5" fmla="*/ 3 h 25"/>
                  <a:gd name="T6" fmla="*/ 19 w 25"/>
                  <a:gd name="T7" fmla="*/ 0 h 25"/>
                  <a:gd name="T8" fmla="*/ 0 w 25"/>
                  <a:gd name="T9" fmla="*/ 6 h 25"/>
                  <a:gd name="T10" fmla="*/ 1 w 25"/>
                  <a:gd name="T11" fmla="*/ 11 h 25"/>
                  <a:gd name="T12" fmla="*/ 7 w 25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7" y="25"/>
                    </a:moveTo>
                    <a:lnTo>
                      <a:pt x="25" y="18"/>
                    </a:lnTo>
                    <a:lnTo>
                      <a:pt x="20" y="3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7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0" name="Freeform 73"/>
              <p:cNvSpPr>
                <a:spLocks/>
              </p:cNvSpPr>
              <p:nvPr/>
            </p:nvSpPr>
            <p:spPr bwMode="auto">
              <a:xfrm>
                <a:off x="2719" y="1470"/>
                <a:ext cx="25" cy="26"/>
              </a:xfrm>
              <a:custGeom>
                <a:avLst/>
                <a:gdLst>
                  <a:gd name="T0" fmla="*/ 7 w 25"/>
                  <a:gd name="T1" fmla="*/ 26 h 26"/>
                  <a:gd name="T2" fmla="*/ 25 w 25"/>
                  <a:gd name="T3" fmla="*/ 19 h 26"/>
                  <a:gd name="T4" fmla="*/ 22 w 25"/>
                  <a:gd name="T5" fmla="*/ 11 h 26"/>
                  <a:gd name="T6" fmla="*/ 19 w 25"/>
                  <a:gd name="T7" fmla="*/ 0 h 26"/>
                  <a:gd name="T8" fmla="*/ 0 w 25"/>
                  <a:gd name="T9" fmla="*/ 7 h 26"/>
                  <a:gd name="T10" fmla="*/ 3 w 25"/>
                  <a:gd name="T11" fmla="*/ 19 h 26"/>
                  <a:gd name="T12" fmla="*/ 7 w 2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7" y="26"/>
                    </a:moveTo>
                    <a:lnTo>
                      <a:pt x="25" y="19"/>
                    </a:lnTo>
                    <a:lnTo>
                      <a:pt x="22" y="11"/>
                    </a:lnTo>
                    <a:lnTo>
                      <a:pt x="19" y="0"/>
                    </a:lnTo>
                    <a:lnTo>
                      <a:pt x="0" y="7"/>
                    </a:lnTo>
                    <a:lnTo>
                      <a:pt x="3" y="19"/>
                    </a:lnTo>
                    <a:lnTo>
                      <a:pt x="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1" name="Freeform 74"/>
              <p:cNvSpPr>
                <a:spLocks/>
              </p:cNvSpPr>
              <p:nvPr/>
            </p:nvSpPr>
            <p:spPr bwMode="auto">
              <a:xfrm>
                <a:off x="2705" y="1433"/>
                <a:ext cx="25" cy="26"/>
              </a:xfrm>
              <a:custGeom>
                <a:avLst/>
                <a:gdLst>
                  <a:gd name="T0" fmla="*/ 6 w 25"/>
                  <a:gd name="T1" fmla="*/ 26 h 26"/>
                  <a:gd name="T2" fmla="*/ 25 w 25"/>
                  <a:gd name="T3" fmla="*/ 19 h 26"/>
                  <a:gd name="T4" fmla="*/ 18 w 25"/>
                  <a:gd name="T5" fmla="*/ 0 h 26"/>
                  <a:gd name="T6" fmla="*/ 18 w 25"/>
                  <a:gd name="T7" fmla="*/ 0 h 26"/>
                  <a:gd name="T8" fmla="*/ 0 w 25"/>
                  <a:gd name="T9" fmla="*/ 8 h 26"/>
                  <a:gd name="T10" fmla="*/ 0 w 25"/>
                  <a:gd name="T11" fmla="*/ 8 h 26"/>
                  <a:gd name="T12" fmla="*/ 6 w 2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6" y="26"/>
                    </a:moveTo>
                    <a:lnTo>
                      <a:pt x="25" y="19"/>
                    </a:lnTo>
                    <a:lnTo>
                      <a:pt x="18" y="0"/>
                    </a:lnTo>
                    <a:lnTo>
                      <a:pt x="0" y="8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2" name="Freeform 75"/>
              <p:cNvSpPr>
                <a:spLocks/>
              </p:cNvSpPr>
              <p:nvPr/>
            </p:nvSpPr>
            <p:spPr bwMode="auto">
              <a:xfrm>
                <a:off x="2690" y="1397"/>
                <a:ext cx="26" cy="26"/>
              </a:xfrm>
              <a:custGeom>
                <a:avLst/>
                <a:gdLst>
                  <a:gd name="T0" fmla="*/ 7 w 26"/>
                  <a:gd name="T1" fmla="*/ 26 h 26"/>
                  <a:gd name="T2" fmla="*/ 26 w 26"/>
                  <a:gd name="T3" fmla="*/ 19 h 26"/>
                  <a:gd name="T4" fmla="*/ 26 w 26"/>
                  <a:gd name="T5" fmla="*/ 18 h 26"/>
                  <a:gd name="T6" fmla="*/ 18 w 26"/>
                  <a:gd name="T7" fmla="*/ 2 h 26"/>
                  <a:gd name="T8" fmla="*/ 17 w 26"/>
                  <a:gd name="T9" fmla="*/ 0 h 26"/>
                  <a:gd name="T10" fmla="*/ 0 w 26"/>
                  <a:gd name="T11" fmla="*/ 9 h 26"/>
                  <a:gd name="T12" fmla="*/ 0 w 26"/>
                  <a:gd name="T13" fmla="*/ 10 h 26"/>
                  <a:gd name="T14" fmla="*/ 7 w 26"/>
                  <a:gd name="T15" fmla="*/ 25 h 26"/>
                  <a:gd name="T16" fmla="*/ 7 w 26"/>
                  <a:gd name="T17" fmla="*/ 26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7" y="26"/>
                    </a:moveTo>
                    <a:lnTo>
                      <a:pt x="26" y="19"/>
                    </a:lnTo>
                    <a:lnTo>
                      <a:pt x="26" y="18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7" y="25"/>
                    </a:lnTo>
                    <a:lnTo>
                      <a:pt x="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3" name="Freeform 76"/>
              <p:cNvSpPr>
                <a:spLocks/>
              </p:cNvSpPr>
              <p:nvPr/>
            </p:nvSpPr>
            <p:spPr bwMode="auto">
              <a:xfrm>
                <a:off x="2670" y="1361"/>
                <a:ext cx="27" cy="27"/>
              </a:xfrm>
              <a:custGeom>
                <a:avLst/>
                <a:gdLst>
                  <a:gd name="T0" fmla="*/ 11 w 27"/>
                  <a:gd name="T1" fmla="*/ 27 h 27"/>
                  <a:gd name="T2" fmla="*/ 27 w 27"/>
                  <a:gd name="T3" fmla="*/ 17 h 27"/>
                  <a:gd name="T4" fmla="*/ 25 w 27"/>
                  <a:gd name="T5" fmla="*/ 14 h 27"/>
                  <a:gd name="T6" fmla="*/ 18 w 27"/>
                  <a:gd name="T7" fmla="*/ 4 h 27"/>
                  <a:gd name="T8" fmla="*/ 16 w 27"/>
                  <a:gd name="T9" fmla="*/ 1 h 27"/>
                  <a:gd name="T10" fmla="*/ 15 w 27"/>
                  <a:gd name="T11" fmla="*/ 0 h 27"/>
                  <a:gd name="T12" fmla="*/ 0 w 27"/>
                  <a:gd name="T13" fmla="*/ 12 h 27"/>
                  <a:gd name="T14" fmla="*/ 2 w 27"/>
                  <a:gd name="T15" fmla="*/ 15 h 27"/>
                  <a:gd name="T16" fmla="*/ 10 w 27"/>
                  <a:gd name="T17" fmla="*/ 9 h 27"/>
                  <a:gd name="T18" fmla="*/ 0 w 27"/>
                  <a:gd name="T19" fmla="*/ 12 h 27"/>
                  <a:gd name="T20" fmla="*/ 6 w 27"/>
                  <a:gd name="T21" fmla="*/ 22 h 27"/>
                  <a:gd name="T22" fmla="*/ 11 w 27"/>
                  <a:gd name="T23" fmla="*/ 27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7">
                    <a:moveTo>
                      <a:pt x="11" y="27"/>
                    </a:moveTo>
                    <a:lnTo>
                      <a:pt x="27" y="17"/>
                    </a:lnTo>
                    <a:lnTo>
                      <a:pt x="25" y="14"/>
                    </a:lnTo>
                    <a:lnTo>
                      <a:pt x="18" y="4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10" y="9"/>
                    </a:lnTo>
                    <a:lnTo>
                      <a:pt x="0" y="12"/>
                    </a:lnTo>
                    <a:lnTo>
                      <a:pt x="6" y="22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4" name="Freeform 77"/>
              <p:cNvSpPr>
                <a:spLocks/>
              </p:cNvSpPr>
              <p:nvPr/>
            </p:nvSpPr>
            <p:spPr bwMode="auto">
              <a:xfrm>
                <a:off x="2645" y="1330"/>
                <a:ext cx="28" cy="29"/>
              </a:xfrm>
              <a:custGeom>
                <a:avLst/>
                <a:gdLst>
                  <a:gd name="T0" fmla="*/ 14 w 28"/>
                  <a:gd name="T1" fmla="*/ 29 h 29"/>
                  <a:gd name="T2" fmla="*/ 28 w 28"/>
                  <a:gd name="T3" fmla="*/ 16 h 29"/>
                  <a:gd name="T4" fmla="*/ 24 w 28"/>
                  <a:gd name="T5" fmla="*/ 11 h 29"/>
                  <a:gd name="T6" fmla="*/ 14 w 28"/>
                  <a:gd name="T7" fmla="*/ 0 h 29"/>
                  <a:gd name="T8" fmla="*/ 0 w 28"/>
                  <a:gd name="T9" fmla="*/ 15 h 29"/>
                  <a:gd name="T10" fmla="*/ 10 w 28"/>
                  <a:gd name="T11" fmla="*/ 25 h 29"/>
                  <a:gd name="T12" fmla="*/ 14 w 28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9">
                    <a:moveTo>
                      <a:pt x="14" y="29"/>
                    </a:moveTo>
                    <a:lnTo>
                      <a:pt x="28" y="16"/>
                    </a:lnTo>
                    <a:lnTo>
                      <a:pt x="24" y="11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0" y="25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5" name="Freeform 78"/>
              <p:cNvSpPr>
                <a:spLocks/>
              </p:cNvSpPr>
              <p:nvPr/>
            </p:nvSpPr>
            <p:spPr bwMode="auto">
              <a:xfrm>
                <a:off x="2618" y="1302"/>
                <a:ext cx="28" cy="28"/>
              </a:xfrm>
              <a:custGeom>
                <a:avLst/>
                <a:gdLst>
                  <a:gd name="T0" fmla="*/ 12 w 28"/>
                  <a:gd name="T1" fmla="*/ 28 h 28"/>
                  <a:gd name="T2" fmla="*/ 28 w 28"/>
                  <a:gd name="T3" fmla="*/ 15 h 28"/>
                  <a:gd name="T4" fmla="*/ 26 w 28"/>
                  <a:gd name="T5" fmla="*/ 12 h 28"/>
                  <a:gd name="T6" fmla="*/ 18 w 28"/>
                  <a:gd name="T7" fmla="*/ 3 h 28"/>
                  <a:gd name="T8" fmla="*/ 14 w 28"/>
                  <a:gd name="T9" fmla="*/ 0 h 28"/>
                  <a:gd name="T10" fmla="*/ 0 w 28"/>
                  <a:gd name="T11" fmla="*/ 14 h 28"/>
                  <a:gd name="T12" fmla="*/ 4 w 28"/>
                  <a:gd name="T13" fmla="*/ 17 h 28"/>
                  <a:gd name="T14" fmla="*/ 10 w 28"/>
                  <a:gd name="T15" fmla="*/ 25 h 28"/>
                  <a:gd name="T16" fmla="*/ 12 w 28"/>
                  <a:gd name="T17" fmla="*/ 28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28">
                    <a:moveTo>
                      <a:pt x="12" y="28"/>
                    </a:moveTo>
                    <a:lnTo>
                      <a:pt x="28" y="15"/>
                    </a:lnTo>
                    <a:lnTo>
                      <a:pt x="26" y="12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0" y="14"/>
                    </a:lnTo>
                    <a:lnTo>
                      <a:pt x="4" y="17"/>
                    </a:lnTo>
                    <a:lnTo>
                      <a:pt x="10" y="25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6" name="Freeform 79"/>
              <p:cNvSpPr>
                <a:spLocks/>
              </p:cNvSpPr>
              <p:nvPr/>
            </p:nvSpPr>
            <p:spPr bwMode="auto">
              <a:xfrm>
                <a:off x="2588" y="1280"/>
                <a:ext cx="27" cy="25"/>
              </a:xfrm>
              <a:custGeom>
                <a:avLst/>
                <a:gdLst>
                  <a:gd name="T0" fmla="*/ 16 w 27"/>
                  <a:gd name="T1" fmla="*/ 25 h 25"/>
                  <a:gd name="T2" fmla="*/ 27 w 27"/>
                  <a:gd name="T3" fmla="*/ 9 h 25"/>
                  <a:gd name="T4" fmla="*/ 23 w 27"/>
                  <a:gd name="T5" fmla="*/ 7 h 25"/>
                  <a:gd name="T6" fmla="*/ 19 w 27"/>
                  <a:gd name="T7" fmla="*/ 4 h 25"/>
                  <a:gd name="T8" fmla="*/ 9 w 27"/>
                  <a:gd name="T9" fmla="*/ 0 h 25"/>
                  <a:gd name="T10" fmla="*/ 0 w 27"/>
                  <a:gd name="T11" fmla="*/ 17 h 25"/>
                  <a:gd name="T12" fmla="*/ 12 w 27"/>
                  <a:gd name="T13" fmla="*/ 23 h 25"/>
                  <a:gd name="T14" fmla="*/ 16 w 27"/>
                  <a:gd name="T15" fmla="*/ 14 h 25"/>
                  <a:gd name="T16" fmla="*/ 9 w 27"/>
                  <a:gd name="T17" fmla="*/ 21 h 25"/>
                  <a:gd name="T18" fmla="*/ 16 w 27"/>
                  <a:gd name="T19" fmla="*/ 25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" h="25">
                    <a:moveTo>
                      <a:pt x="16" y="25"/>
                    </a:moveTo>
                    <a:lnTo>
                      <a:pt x="27" y="9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9" y="0"/>
                    </a:lnTo>
                    <a:lnTo>
                      <a:pt x="0" y="17"/>
                    </a:lnTo>
                    <a:lnTo>
                      <a:pt x="12" y="23"/>
                    </a:lnTo>
                    <a:lnTo>
                      <a:pt x="16" y="14"/>
                    </a:lnTo>
                    <a:lnTo>
                      <a:pt x="9" y="21"/>
                    </a:lnTo>
                    <a:lnTo>
                      <a:pt x="1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7" name="Freeform 80"/>
              <p:cNvSpPr>
                <a:spLocks/>
              </p:cNvSpPr>
              <p:nvPr/>
            </p:nvSpPr>
            <p:spPr bwMode="auto">
              <a:xfrm>
                <a:off x="2551" y="1267"/>
                <a:ext cx="26" cy="24"/>
              </a:xfrm>
              <a:custGeom>
                <a:avLst/>
                <a:gdLst>
                  <a:gd name="T0" fmla="*/ 19 w 26"/>
                  <a:gd name="T1" fmla="*/ 24 h 24"/>
                  <a:gd name="T2" fmla="*/ 26 w 26"/>
                  <a:gd name="T3" fmla="*/ 5 h 24"/>
                  <a:gd name="T4" fmla="*/ 24 w 26"/>
                  <a:gd name="T5" fmla="*/ 4 h 24"/>
                  <a:gd name="T6" fmla="*/ 7 w 26"/>
                  <a:gd name="T7" fmla="*/ 1 h 24"/>
                  <a:gd name="T8" fmla="*/ 3 w 26"/>
                  <a:gd name="T9" fmla="*/ 0 h 24"/>
                  <a:gd name="T10" fmla="*/ 5 w 26"/>
                  <a:gd name="T11" fmla="*/ 1 h 24"/>
                  <a:gd name="T12" fmla="*/ 2 w 26"/>
                  <a:gd name="T13" fmla="*/ 20 h 24"/>
                  <a:gd name="T14" fmla="*/ 3 w 26"/>
                  <a:gd name="T15" fmla="*/ 20 h 24"/>
                  <a:gd name="T16" fmla="*/ 3 w 26"/>
                  <a:gd name="T17" fmla="*/ 10 h 24"/>
                  <a:gd name="T18" fmla="*/ 0 w 26"/>
                  <a:gd name="T19" fmla="*/ 20 h 24"/>
                  <a:gd name="T20" fmla="*/ 16 w 26"/>
                  <a:gd name="T21" fmla="*/ 23 h 24"/>
                  <a:gd name="T22" fmla="*/ 19 w 26"/>
                  <a:gd name="T23" fmla="*/ 24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" h="24">
                    <a:moveTo>
                      <a:pt x="19" y="24"/>
                    </a:moveTo>
                    <a:lnTo>
                      <a:pt x="26" y="5"/>
                    </a:lnTo>
                    <a:lnTo>
                      <a:pt x="24" y="4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3" y="10"/>
                    </a:lnTo>
                    <a:lnTo>
                      <a:pt x="0" y="20"/>
                    </a:lnTo>
                    <a:lnTo>
                      <a:pt x="16" y="23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88" name="Freeform 81"/>
              <p:cNvSpPr>
                <a:spLocks/>
              </p:cNvSpPr>
              <p:nvPr/>
            </p:nvSpPr>
            <p:spPr bwMode="auto">
              <a:xfrm>
                <a:off x="2512" y="1259"/>
                <a:ext cx="25" cy="23"/>
              </a:xfrm>
              <a:custGeom>
                <a:avLst/>
                <a:gdLst>
                  <a:gd name="T0" fmla="*/ 21 w 25"/>
                  <a:gd name="T1" fmla="*/ 23 h 23"/>
                  <a:gd name="T2" fmla="*/ 25 w 25"/>
                  <a:gd name="T3" fmla="*/ 5 h 23"/>
                  <a:gd name="T4" fmla="*/ 18 w 25"/>
                  <a:gd name="T5" fmla="*/ 3 h 23"/>
                  <a:gd name="T6" fmla="*/ 8 w 25"/>
                  <a:gd name="T7" fmla="*/ 0 h 23"/>
                  <a:gd name="T8" fmla="*/ 0 w 25"/>
                  <a:gd name="T9" fmla="*/ 18 h 23"/>
                  <a:gd name="T10" fmla="*/ 10 w 25"/>
                  <a:gd name="T11" fmla="*/ 22 h 23"/>
                  <a:gd name="T12" fmla="*/ 21 w 25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3">
                    <a:moveTo>
                      <a:pt x="21" y="23"/>
                    </a:moveTo>
                    <a:lnTo>
                      <a:pt x="25" y="5"/>
                    </a:lnTo>
                    <a:lnTo>
                      <a:pt x="18" y="3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10" y="22"/>
                    </a:lnTo>
                    <a:lnTo>
                      <a:pt x="21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573" name="Group 82"/>
            <p:cNvGrpSpPr>
              <a:grpSpLocks/>
            </p:cNvGrpSpPr>
            <p:nvPr/>
          </p:nvGrpSpPr>
          <p:grpSpPr bwMode="auto">
            <a:xfrm>
              <a:off x="645394" y="2616898"/>
              <a:ext cx="1074795" cy="1052587"/>
              <a:chOff x="1429" y="1253"/>
              <a:chExt cx="1136" cy="1336"/>
            </a:xfrm>
          </p:grpSpPr>
          <p:sp>
            <p:nvSpPr>
              <p:cNvPr id="63683" name="Freeform 83"/>
              <p:cNvSpPr>
                <a:spLocks/>
              </p:cNvSpPr>
              <p:nvPr/>
            </p:nvSpPr>
            <p:spPr bwMode="auto">
              <a:xfrm>
                <a:off x="1429" y="2561"/>
                <a:ext cx="25" cy="28"/>
              </a:xfrm>
              <a:custGeom>
                <a:avLst/>
                <a:gdLst>
                  <a:gd name="T0" fmla="*/ 0 w 25"/>
                  <a:gd name="T1" fmla="*/ 9 h 28"/>
                  <a:gd name="T2" fmla="*/ 8 w 25"/>
                  <a:gd name="T3" fmla="*/ 28 h 28"/>
                  <a:gd name="T4" fmla="*/ 17 w 25"/>
                  <a:gd name="T5" fmla="*/ 23 h 28"/>
                  <a:gd name="T6" fmla="*/ 25 w 25"/>
                  <a:gd name="T7" fmla="*/ 18 h 28"/>
                  <a:gd name="T8" fmla="*/ 17 w 25"/>
                  <a:gd name="T9" fmla="*/ 0 h 28"/>
                  <a:gd name="T10" fmla="*/ 9 w 25"/>
                  <a:gd name="T11" fmla="*/ 5 h 28"/>
                  <a:gd name="T12" fmla="*/ 0 w 25"/>
                  <a:gd name="T13" fmla="*/ 9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8">
                    <a:moveTo>
                      <a:pt x="0" y="9"/>
                    </a:moveTo>
                    <a:lnTo>
                      <a:pt x="8" y="28"/>
                    </a:lnTo>
                    <a:lnTo>
                      <a:pt x="17" y="23"/>
                    </a:lnTo>
                    <a:lnTo>
                      <a:pt x="25" y="18"/>
                    </a:lnTo>
                    <a:lnTo>
                      <a:pt x="17" y="0"/>
                    </a:lnTo>
                    <a:lnTo>
                      <a:pt x="9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4" name="Freeform 84"/>
              <p:cNvSpPr>
                <a:spLocks/>
              </p:cNvSpPr>
              <p:nvPr/>
            </p:nvSpPr>
            <p:spPr bwMode="auto">
              <a:xfrm>
                <a:off x="1463" y="2544"/>
                <a:ext cx="26" cy="26"/>
              </a:xfrm>
              <a:custGeom>
                <a:avLst/>
                <a:gdLst>
                  <a:gd name="T0" fmla="*/ 0 w 26"/>
                  <a:gd name="T1" fmla="*/ 9 h 26"/>
                  <a:gd name="T2" fmla="*/ 9 w 26"/>
                  <a:gd name="T3" fmla="*/ 26 h 26"/>
                  <a:gd name="T4" fmla="*/ 22 w 26"/>
                  <a:gd name="T5" fmla="*/ 21 h 26"/>
                  <a:gd name="T6" fmla="*/ 26 w 26"/>
                  <a:gd name="T7" fmla="*/ 17 h 26"/>
                  <a:gd name="T8" fmla="*/ 18 w 26"/>
                  <a:gd name="T9" fmla="*/ 0 h 26"/>
                  <a:gd name="T10" fmla="*/ 14 w 26"/>
                  <a:gd name="T11" fmla="*/ 2 h 26"/>
                  <a:gd name="T12" fmla="*/ 0 w 26"/>
                  <a:gd name="T13" fmla="*/ 9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0" y="9"/>
                    </a:moveTo>
                    <a:lnTo>
                      <a:pt x="9" y="26"/>
                    </a:lnTo>
                    <a:lnTo>
                      <a:pt x="22" y="21"/>
                    </a:lnTo>
                    <a:lnTo>
                      <a:pt x="26" y="17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5" name="Freeform 85"/>
              <p:cNvSpPr>
                <a:spLocks/>
              </p:cNvSpPr>
              <p:nvPr/>
            </p:nvSpPr>
            <p:spPr bwMode="auto">
              <a:xfrm>
                <a:off x="1498" y="2525"/>
                <a:ext cx="26" cy="28"/>
              </a:xfrm>
              <a:custGeom>
                <a:avLst/>
                <a:gdLst>
                  <a:gd name="T0" fmla="*/ 0 w 26"/>
                  <a:gd name="T1" fmla="*/ 10 h 28"/>
                  <a:gd name="T2" fmla="*/ 9 w 26"/>
                  <a:gd name="T3" fmla="*/ 28 h 28"/>
                  <a:gd name="T4" fmla="*/ 20 w 26"/>
                  <a:gd name="T5" fmla="*/ 22 h 28"/>
                  <a:gd name="T6" fmla="*/ 26 w 26"/>
                  <a:gd name="T7" fmla="*/ 18 h 28"/>
                  <a:gd name="T8" fmla="*/ 18 w 26"/>
                  <a:gd name="T9" fmla="*/ 0 h 28"/>
                  <a:gd name="T10" fmla="*/ 12 w 26"/>
                  <a:gd name="T11" fmla="*/ 4 h 28"/>
                  <a:gd name="T12" fmla="*/ 0 w 26"/>
                  <a:gd name="T13" fmla="*/ 10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8">
                    <a:moveTo>
                      <a:pt x="0" y="10"/>
                    </a:moveTo>
                    <a:lnTo>
                      <a:pt x="9" y="28"/>
                    </a:lnTo>
                    <a:lnTo>
                      <a:pt x="20" y="22"/>
                    </a:lnTo>
                    <a:lnTo>
                      <a:pt x="26" y="18"/>
                    </a:lnTo>
                    <a:lnTo>
                      <a:pt x="18" y="0"/>
                    </a:lnTo>
                    <a:lnTo>
                      <a:pt x="12" y="4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6" name="Freeform 86"/>
              <p:cNvSpPr>
                <a:spLocks/>
              </p:cNvSpPr>
              <p:nvPr/>
            </p:nvSpPr>
            <p:spPr bwMode="auto">
              <a:xfrm>
                <a:off x="1533" y="2509"/>
                <a:ext cx="26" cy="25"/>
              </a:xfrm>
              <a:custGeom>
                <a:avLst/>
                <a:gdLst>
                  <a:gd name="T0" fmla="*/ 0 w 26"/>
                  <a:gd name="T1" fmla="*/ 8 h 25"/>
                  <a:gd name="T2" fmla="*/ 9 w 26"/>
                  <a:gd name="T3" fmla="*/ 25 h 25"/>
                  <a:gd name="T4" fmla="*/ 21 w 26"/>
                  <a:gd name="T5" fmla="*/ 21 h 25"/>
                  <a:gd name="T6" fmla="*/ 26 w 26"/>
                  <a:gd name="T7" fmla="*/ 17 h 25"/>
                  <a:gd name="T8" fmla="*/ 19 w 26"/>
                  <a:gd name="T9" fmla="*/ 0 h 25"/>
                  <a:gd name="T10" fmla="*/ 13 w 26"/>
                  <a:gd name="T11" fmla="*/ 2 h 25"/>
                  <a:gd name="T12" fmla="*/ 0 w 26"/>
                  <a:gd name="T13" fmla="*/ 8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5">
                    <a:moveTo>
                      <a:pt x="0" y="8"/>
                    </a:moveTo>
                    <a:lnTo>
                      <a:pt x="9" y="25"/>
                    </a:lnTo>
                    <a:lnTo>
                      <a:pt x="21" y="21"/>
                    </a:lnTo>
                    <a:lnTo>
                      <a:pt x="26" y="17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7" name="Freeform 87"/>
              <p:cNvSpPr>
                <a:spLocks/>
              </p:cNvSpPr>
              <p:nvPr/>
            </p:nvSpPr>
            <p:spPr bwMode="auto">
              <a:xfrm>
                <a:off x="1570" y="2491"/>
                <a:ext cx="26" cy="27"/>
              </a:xfrm>
              <a:custGeom>
                <a:avLst/>
                <a:gdLst>
                  <a:gd name="T0" fmla="*/ 0 w 26"/>
                  <a:gd name="T1" fmla="*/ 9 h 27"/>
                  <a:gd name="T2" fmla="*/ 8 w 26"/>
                  <a:gd name="T3" fmla="*/ 27 h 27"/>
                  <a:gd name="T4" fmla="*/ 23 w 26"/>
                  <a:gd name="T5" fmla="*/ 20 h 27"/>
                  <a:gd name="T6" fmla="*/ 26 w 26"/>
                  <a:gd name="T7" fmla="*/ 19 h 27"/>
                  <a:gd name="T8" fmla="*/ 18 w 26"/>
                  <a:gd name="T9" fmla="*/ 0 h 27"/>
                  <a:gd name="T10" fmla="*/ 16 w 26"/>
                  <a:gd name="T11" fmla="*/ 2 h 27"/>
                  <a:gd name="T12" fmla="*/ 0 w 26"/>
                  <a:gd name="T13" fmla="*/ 9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0" y="9"/>
                    </a:moveTo>
                    <a:lnTo>
                      <a:pt x="8" y="27"/>
                    </a:lnTo>
                    <a:lnTo>
                      <a:pt x="23" y="20"/>
                    </a:lnTo>
                    <a:lnTo>
                      <a:pt x="26" y="19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8" name="Freeform 88"/>
              <p:cNvSpPr>
                <a:spLocks/>
              </p:cNvSpPr>
              <p:nvPr/>
            </p:nvSpPr>
            <p:spPr bwMode="auto">
              <a:xfrm>
                <a:off x="1606" y="2477"/>
                <a:ext cx="26" cy="26"/>
              </a:xfrm>
              <a:custGeom>
                <a:avLst/>
                <a:gdLst>
                  <a:gd name="T0" fmla="*/ 0 w 26"/>
                  <a:gd name="T1" fmla="*/ 8 h 26"/>
                  <a:gd name="T2" fmla="*/ 8 w 26"/>
                  <a:gd name="T3" fmla="*/ 26 h 26"/>
                  <a:gd name="T4" fmla="*/ 26 w 26"/>
                  <a:gd name="T5" fmla="*/ 19 h 26"/>
                  <a:gd name="T6" fmla="*/ 18 w 26"/>
                  <a:gd name="T7" fmla="*/ 0 h 26"/>
                  <a:gd name="T8" fmla="*/ 0 w 26"/>
                  <a:gd name="T9" fmla="*/ 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0" y="8"/>
                    </a:moveTo>
                    <a:lnTo>
                      <a:pt x="8" y="26"/>
                    </a:lnTo>
                    <a:lnTo>
                      <a:pt x="26" y="19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9" name="Freeform 89"/>
              <p:cNvSpPr>
                <a:spLocks/>
              </p:cNvSpPr>
              <p:nvPr/>
            </p:nvSpPr>
            <p:spPr bwMode="auto">
              <a:xfrm>
                <a:off x="1644" y="2465"/>
                <a:ext cx="25" cy="24"/>
              </a:xfrm>
              <a:custGeom>
                <a:avLst/>
                <a:gdLst>
                  <a:gd name="T0" fmla="*/ 0 w 25"/>
                  <a:gd name="T1" fmla="*/ 6 h 24"/>
                  <a:gd name="T2" fmla="*/ 6 w 25"/>
                  <a:gd name="T3" fmla="*/ 24 h 24"/>
                  <a:gd name="T4" fmla="*/ 10 w 25"/>
                  <a:gd name="T5" fmla="*/ 23 h 24"/>
                  <a:gd name="T6" fmla="*/ 25 w 25"/>
                  <a:gd name="T7" fmla="*/ 19 h 24"/>
                  <a:gd name="T8" fmla="*/ 19 w 25"/>
                  <a:gd name="T9" fmla="*/ 0 h 24"/>
                  <a:gd name="T10" fmla="*/ 2 w 25"/>
                  <a:gd name="T11" fmla="*/ 5 h 24"/>
                  <a:gd name="T12" fmla="*/ 0 w 25"/>
                  <a:gd name="T13" fmla="*/ 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0" y="6"/>
                    </a:moveTo>
                    <a:lnTo>
                      <a:pt x="6" y="24"/>
                    </a:lnTo>
                    <a:lnTo>
                      <a:pt x="10" y="23"/>
                    </a:lnTo>
                    <a:lnTo>
                      <a:pt x="25" y="19"/>
                    </a:lnTo>
                    <a:lnTo>
                      <a:pt x="19" y="0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0" name="Freeform 90"/>
              <p:cNvSpPr>
                <a:spLocks/>
              </p:cNvSpPr>
              <p:nvPr/>
            </p:nvSpPr>
            <p:spPr bwMode="auto">
              <a:xfrm>
                <a:off x="1682" y="2456"/>
                <a:ext cx="24" cy="22"/>
              </a:xfrm>
              <a:custGeom>
                <a:avLst/>
                <a:gdLst>
                  <a:gd name="T0" fmla="*/ 0 w 24"/>
                  <a:gd name="T1" fmla="*/ 4 h 22"/>
                  <a:gd name="T2" fmla="*/ 4 w 24"/>
                  <a:gd name="T3" fmla="*/ 22 h 22"/>
                  <a:gd name="T4" fmla="*/ 12 w 24"/>
                  <a:gd name="T5" fmla="*/ 21 h 22"/>
                  <a:gd name="T6" fmla="*/ 9 w 24"/>
                  <a:gd name="T7" fmla="*/ 11 h 22"/>
                  <a:gd name="T8" fmla="*/ 9 w 24"/>
                  <a:gd name="T9" fmla="*/ 21 h 22"/>
                  <a:gd name="T10" fmla="*/ 24 w 24"/>
                  <a:gd name="T11" fmla="*/ 19 h 22"/>
                  <a:gd name="T12" fmla="*/ 21 w 24"/>
                  <a:gd name="T13" fmla="*/ 0 h 22"/>
                  <a:gd name="T14" fmla="*/ 9 w 24"/>
                  <a:gd name="T15" fmla="*/ 2 h 22"/>
                  <a:gd name="T16" fmla="*/ 4 w 24"/>
                  <a:gd name="T17" fmla="*/ 3 h 22"/>
                  <a:gd name="T18" fmla="*/ 0 w 24"/>
                  <a:gd name="T19" fmla="*/ 4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" h="22">
                    <a:moveTo>
                      <a:pt x="0" y="4"/>
                    </a:moveTo>
                    <a:lnTo>
                      <a:pt x="4" y="22"/>
                    </a:lnTo>
                    <a:lnTo>
                      <a:pt x="12" y="21"/>
                    </a:lnTo>
                    <a:lnTo>
                      <a:pt x="9" y="11"/>
                    </a:lnTo>
                    <a:lnTo>
                      <a:pt x="9" y="21"/>
                    </a:lnTo>
                    <a:lnTo>
                      <a:pt x="24" y="19"/>
                    </a:lnTo>
                    <a:lnTo>
                      <a:pt x="21" y="0"/>
                    </a:lnTo>
                    <a:lnTo>
                      <a:pt x="9" y="2"/>
                    </a:lnTo>
                    <a:lnTo>
                      <a:pt x="4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1" name="Freeform 91"/>
              <p:cNvSpPr>
                <a:spLocks/>
              </p:cNvSpPr>
              <p:nvPr/>
            </p:nvSpPr>
            <p:spPr bwMode="auto">
              <a:xfrm>
                <a:off x="1724" y="2453"/>
                <a:ext cx="20" cy="22"/>
              </a:xfrm>
              <a:custGeom>
                <a:avLst/>
                <a:gdLst>
                  <a:gd name="T0" fmla="*/ 0 w 20"/>
                  <a:gd name="T1" fmla="*/ 0 h 22"/>
                  <a:gd name="T2" fmla="*/ 0 w 20"/>
                  <a:gd name="T3" fmla="*/ 20 h 22"/>
                  <a:gd name="T4" fmla="*/ 6 w 20"/>
                  <a:gd name="T5" fmla="*/ 21 h 22"/>
                  <a:gd name="T6" fmla="*/ 17 w 20"/>
                  <a:gd name="T7" fmla="*/ 22 h 22"/>
                  <a:gd name="T8" fmla="*/ 20 w 20"/>
                  <a:gd name="T9" fmla="*/ 3 h 22"/>
                  <a:gd name="T10" fmla="*/ 6 w 20"/>
                  <a:gd name="T11" fmla="*/ 1 h 22"/>
                  <a:gd name="T12" fmla="*/ 0 w 20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22">
                    <a:moveTo>
                      <a:pt x="0" y="0"/>
                    </a:moveTo>
                    <a:lnTo>
                      <a:pt x="0" y="20"/>
                    </a:lnTo>
                    <a:lnTo>
                      <a:pt x="6" y="21"/>
                    </a:lnTo>
                    <a:lnTo>
                      <a:pt x="17" y="22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2" name="Freeform 92"/>
              <p:cNvSpPr>
                <a:spLocks/>
              </p:cNvSpPr>
              <p:nvPr/>
            </p:nvSpPr>
            <p:spPr bwMode="auto">
              <a:xfrm>
                <a:off x="1759" y="2461"/>
                <a:ext cx="26" cy="26"/>
              </a:xfrm>
              <a:custGeom>
                <a:avLst/>
                <a:gdLst>
                  <a:gd name="T0" fmla="*/ 6 w 26"/>
                  <a:gd name="T1" fmla="*/ 0 h 26"/>
                  <a:gd name="T2" fmla="*/ 0 w 26"/>
                  <a:gd name="T3" fmla="*/ 18 h 26"/>
                  <a:gd name="T4" fmla="*/ 9 w 26"/>
                  <a:gd name="T5" fmla="*/ 22 h 26"/>
                  <a:gd name="T6" fmla="*/ 18 w 26"/>
                  <a:gd name="T7" fmla="*/ 26 h 26"/>
                  <a:gd name="T8" fmla="*/ 26 w 26"/>
                  <a:gd name="T9" fmla="*/ 7 h 26"/>
                  <a:gd name="T10" fmla="*/ 17 w 26"/>
                  <a:gd name="T11" fmla="*/ 3 h 26"/>
                  <a:gd name="T12" fmla="*/ 6 w 26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6" y="0"/>
                    </a:moveTo>
                    <a:lnTo>
                      <a:pt x="0" y="18"/>
                    </a:lnTo>
                    <a:lnTo>
                      <a:pt x="9" y="22"/>
                    </a:lnTo>
                    <a:lnTo>
                      <a:pt x="18" y="26"/>
                    </a:lnTo>
                    <a:lnTo>
                      <a:pt x="26" y="7"/>
                    </a:lnTo>
                    <a:lnTo>
                      <a:pt x="17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3" name="Freeform 93"/>
              <p:cNvSpPr>
                <a:spLocks/>
              </p:cNvSpPr>
              <p:nvPr/>
            </p:nvSpPr>
            <p:spPr bwMode="auto">
              <a:xfrm>
                <a:off x="1795" y="2476"/>
                <a:ext cx="26" cy="27"/>
              </a:xfrm>
              <a:custGeom>
                <a:avLst/>
                <a:gdLst>
                  <a:gd name="T0" fmla="*/ 8 w 26"/>
                  <a:gd name="T1" fmla="*/ 0 h 27"/>
                  <a:gd name="T2" fmla="*/ 0 w 26"/>
                  <a:gd name="T3" fmla="*/ 18 h 27"/>
                  <a:gd name="T4" fmla="*/ 17 w 26"/>
                  <a:gd name="T5" fmla="*/ 27 h 27"/>
                  <a:gd name="T6" fmla="*/ 17 w 26"/>
                  <a:gd name="T7" fmla="*/ 26 h 27"/>
                  <a:gd name="T8" fmla="*/ 26 w 26"/>
                  <a:gd name="T9" fmla="*/ 9 h 27"/>
                  <a:gd name="T10" fmla="*/ 25 w 26"/>
                  <a:gd name="T11" fmla="*/ 9 h 27"/>
                  <a:gd name="T12" fmla="*/ 8 w 26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8" y="0"/>
                    </a:moveTo>
                    <a:lnTo>
                      <a:pt x="0" y="18"/>
                    </a:lnTo>
                    <a:lnTo>
                      <a:pt x="17" y="27"/>
                    </a:lnTo>
                    <a:lnTo>
                      <a:pt x="17" y="26"/>
                    </a:lnTo>
                    <a:lnTo>
                      <a:pt x="26" y="9"/>
                    </a:lnTo>
                    <a:lnTo>
                      <a:pt x="25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4" name="Freeform 94"/>
              <p:cNvSpPr>
                <a:spLocks/>
              </p:cNvSpPr>
              <p:nvPr/>
            </p:nvSpPr>
            <p:spPr bwMode="auto">
              <a:xfrm>
                <a:off x="1830" y="2495"/>
                <a:ext cx="26" cy="26"/>
              </a:xfrm>
              <a:custGeom>
                <a:avLst/>
                <a:gdLst>
                  <a:gd name="T0" fmla="*/ 8 w 26"/>
                  <a:gd name="T1" fmla="*/ 0 h 26"/>
                  <a:gd name="T2" fmla="*/ 0 w 26"/>
                  <a:gd name="T3" fmla="*/ 17 h 26"/>
                  <a:gd name="T4" fmla="*/ 5 w 26"/>
                  <a:gd name="T5" fmla="*/ 21 h 26"/>
                  <a:gd name="T6" fmla="*/ 17 w 26"/>
                  <a:gd name="T7" fmla="*/ 26 h 26"/>
                  <a:gd name="T8" fmla="*/ 26 w 26"/>
                  <a:gd name="T9" fmla="*/ 8 h 26"/>
                  <a:gd name="T10" fmla="*/ 13 w 26"/>
                  <a:gd name="T11" fmla="*/ 2 h 26"/>
                  <a:gd name="T12" fmla="*/ 8 w 26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8" y="0"/>
                    </a:moveTo>
                    <a:lnTo>
                      <a:pt x="0" y="17"/>
                    </a:lnTo>
                    <a:lnTo>
                      <a:pt x="5" y="21"/>
                    </a:lnTo>
                    <a:lnTo>
                      <a:pt x="17" y="26"/>
                    </a:lnTo>
                    <a:lnTo>
                      <a:pt x="26" y="8"/>
                    </a:lnTo>
                    <a:lnTo>
                      <a:pt x="13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5" name="Freeform 95"/>
              <p:cNvSpPr>
                <a:spLocks/>
              </p:cNvSpPr>
              <p:nvPr/>
            </p:nvSpPr>
            <p:spPr bwMode="auto">
              <a:xfrm>
                <a:off x="1865" y="2512"/>
                <a:ext cx="26" cy="26"/>
              </a:xfrm>
              <a:custGeom>
                <a:avLst/>
                <a:gdLst>
                  <a:gd name="T0" fmla="*/ 8 w 26"/>
                  <a:gd name="T1" fmla="*/ 0 h 26"/>
                  <a:gd name="T2" fmla="*/ 0 w 26"/>
                  <a:gd name="T3" fmla="*/ 18 h 26"/>
                  <a:gd name="T4" fmla="*/ 15 w 26"/>
                  <a:gd name="T5" fmla="*/ 25 h 26"/>
                  <a:gd name="T6" fmla="*/ 18 w 26"/>
                  <a:gd name="T7" fmla="*/ 26 h 26"/>
                  <a:gd name="T8" fmla="*/ 26 w 26"/>
                  <a:gd name="T9" fmla="*/ 8 h 26"/>
                  <a:gd name="T10" fmla="*/ 23 w 26"/>
                  <a:gd name="T11" fmla="*/ 7 h 26"/>
                  <a:gd name="T12" fmla="*/ 8 w 26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8" y="0"/>
                    </a:moveTo>
                    <a:lnTo>
                      <a:pt x="0" y="18"/>
                    </a:lnTo>
                    <a:lnTo>
                      <a:pt x="15" y="25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23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6" name="Freeform 96"/>
              <p:cNvSpPr>
                <a:spLocks/>
              </p:cNvSpPr>
              <p:nvPr/>
            </p:nvSpPr>
            <p:spPr bwMode="auto">
              <a:xfrm>
                <a:off x="1901" y="2528"/>
                <a:ext cx="25" cy="24"/>
              </a:xfrm>
              <a:custGeom>
                <a:avLst/>
                <a:gdLst>
                  <a:gd name="T0" fmla="*/ 7 w 25"/>
                  <a:gd name="T1" fmla="*/ 0 h 24"/>
                  <a:gd name="T2" fmla="*/ 0 w 25"/>
                  <a:gd name="T3" fmla="*/ 18 h 24"/>
                  <a:gd name="T4" fmla="*/ 2 w 25"/>
                  <a:gd name="T5" fmla="*/ 19 h 24"/>
                  <a:gd name="T6" fmla="*/ 19 w 25"/>
                  <a:gd name="T7" fmla="*/ 24 h 24"/>
                  <a:gd name="T8" fmla="*/ 25 w 25"/>
                  <a:gd name="T9" fmla="*/ 5 h 24"/>
                  <a:gd name="T10" fmla="*/ 10 w 25"/>
                  <a:gd name="T11" fmla="*/ 1 h 24"/>
                  <a:gd name="T12" fmla="*/ 7 w 25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7" y="0"/>
                    </a:moveTo>
                    <a:lnTo>
                      <a:pt x="0" y="18"/>
                    </a:lnTo>
                    <a:lnTo>
                      <a:pt x="2" y="19"/>
                    </a:lnTo>
                    <a:lnTo>
                      <a:pt x="19" y="24"/>
                    </a:lnTo>
                    <a:lnTo>
                      <a:pt x="25" y="5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7" name="Freeform 97"/>
              <p:cNvSpPr>
                <a:spLocks/>
              </p:cNvSpPr>
              <p:nvPr/>
            </p:nvSpPr>
            <p:spPr bwMode="auto">
              <a:xfrm>
                <a:off x="1941" y="2537"/>
                <a:ext cx="21" cy="21"/>
              </a:xfrm>
              <a:custGeom>
                <a:avLst/>
                <a:gdLst>
                  <a:gd name="T0" fmla="*/ 4 w 21"/>
                  <a:gd name="T1" fmla="*/ 0 h 21"/>
                  <a:gd name="T2" fmla="*/ 0 w 21"/>
                  <a:gd name="T3" fmla="*/ 19 h 21"/>
                  <a:gd name="T4" fmla="*/ 11 w 21"/>
                  <a:gd name="T5" fmla="*/ 21 h 21"/>
                  <a:gd name="T6" fmla="*/ 21 w 21"/>
                  <a:gd name="T7" fmla="*/ 21 h 21"/>
                  <a:gd name="T8" fmla="*/ 21 w 21"/>
                  <a:gd name="T9" fmla="*/ 1 h 21"/>
                  <a:gd name="T10" fmla="*/ 11 w 21"/>
                  <a:gd name="T11" fmla="*/ 1 h 21"/>
                  <a:gd name="T12" fmla="*/ 4 w 21"/>
                  <a:gd name="T13" fmla="*/ 0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21">
                    <a:moveTo>
                      <a:pt x="4" y="0"/>
                    </a:moveTo>
                    <a:lnTo>
                      <a:pt x="0" y="19"/>
                    </a:lnTo>
                    <a:lnTo>
                      <a:pt x="11" y="21"/>
                    </a:lnTo>
                    <a:lnTo>
                      <a:pt x="21" y="21"/>
                    </a:lnTo>
                    <a:lnTo>
                      <a:pt x="21" y="1"/>
                    </a:lnTo>
                    <a:lnTo>
                      <a:pt x="11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8" name="Freeform 98"/>
              <p:cNvSpPr>
                <a:spLocks/>
              </p:cNvSpPr>
              <p:nvPr/>
            </p:nvSpPr>
            <p:spPr bwMode="auto">
              <a:xfrm>
                <a:off x="1981" y="2532"/>
                <a:ext cx="24" cy="24"/>
              </a:xfrm>
              <a:custGeom>
                <a:avLst/>
                <a:gdLst>
                  <a:gd name="T0" fmla="*/ 0 w 24"/>
                  <a:gd name="T1" fmla="*/ 5 h 24"/>
                  <a:gd name="T2" fmla="*/ 3 w 24"/>
                  <a:gd name="T3" fmla="*/ 24 h 24"/>
                  <a:gd name="T4" fmla="*/ 4 w 24"/>
                  <a:gd name="T5" fmla="*/ 24 h 24"/>
                  <a:gd name="T6" fmla="*/ 8 w 24"/>
                  <a:gd name="T7" fmla="*/ 23 h 24"/>
                  <a:gd name="T8" fmla="*/ 19 w 24"/>
                  <a:gd name="T9" fmla="*/ 20 h 24"/>
                  <a:gd name="T10" fmla="*/ 24 w 24"/>
                  <a:gd name="T11" fmla="*/ 17 h 24"/>
                  <a:gd name="T12" fmla="*/ 16 w 24"/>
                  <a:gd name="T13" fmla="*/ 0 h 24"/>
                  <a:gd name="T14" fmla="*/ 12 w 24"/>
                  <a:gd name="T15" fmla="*/ 1 h 24"/>
                  <a:gd name="T16" fmla="*/ 1 w 24"/>
                  <a:gd name="T17" fmla="*/ 4 h 24"/>
                  <a:gd name="T18" fmla="*/ 4 w 24"/>
                  <a:gd name="T19" fmla="*/ 14 h 24"/>
                  <a:gd name="T20" fmla="*/ 4 w 24"/>
                  <a:gd name="T21" fmla="*/ 4 h 24"/>
                  <a:gd name="T22" fmla="*/ 0 w 24"/>
                  <a:gd name="T23" fmla="*/ 5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" h="24">
                    <a:moveTo>
                      <a:pt x="0" y="5"/>
                    </a:moveTo>
                    <a:lnTo>
                      <a:pt x="3" y="24"/>
                    </a:lnTo>
                    <a:lnTo>
                      <a:pt x="4" y="24"/>
                    </a:lnTo>
                    <a:lnTo>
                      <a:pt x="8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16" y="0"/>
                    </a:lnTo>
                    <a:lnTo>
                      <a:pt x="12" y="1"/>
                    </a:lnTo>
                    <a:lnTo>
                      <a:pt x="1" y="4"/>
                    </a:lnTo>
                    <a:lnTo>
                      <a:pt x="4" y="14"/>
                    </a:lnTo>
                    <a:lnTo>
                      <a:pt x="4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99" name="Freeform 99"/>
              <p:cNvSpPr>
                <a:spLocks/>
              </p:cNvSpPr>
              <p:nvPr/>
            </p:nvSpPr>
            <p:spPr bwMode="auto">
              <a:xfrm>
                <a:off x="2012" y="2511"/>
                <a:ext cx="28" cy="27"/>
              </a:xfrm>
              <a:custGeom>
                <a:avLst/>
                <a:gdLst>
                  <a:gd name="T0" fmla="*/ 0 w 28"/>
                  <a:gd name="T1" fmla="*/ 12 h 27"/>
                  <a:gd name="T2" fmla="*/ 12 w 28"/>
                  <a:gd name="T3" fmla="*/ 27 h 27"/>
                  <a:gd name="T4" fmla="*/ 22 w 28"/>
                  <a:gd name="T5" fmla="*/ 20 h 27"/>
                  <a:gd name="T6" fmla="*/ 28 w 28"/>
                  <a:gd name="T7" fmla="*/ 14 h 27"/>
                  <a:gd name="T8" fmla="*/ 15 w 28"/>
                  <a:gd name="T9" fmla="*/ 0 h 27"/>
                  <a:gd name="T10" fmla="*/ 8 w 28"/>
                  <a:gd name="T11" fmla="*/ 6 h 27"/>
                  <a:gd name="T12" fmla="*/ 0 w 28"/>
                  <a:gd name="T13" fmla="*/ 12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7">
                    <a:moveTo>
                      <a:pt x="0" y="12"/>
                    </a:moveTo>
                    <a:lnTo>
                      <a:pt x="12" y="27"/>
                    </a:lnTo>
                    <a:lnTo>
                      <a:pt x="22" y="20"/>
                    </a:lnTo>
                    <a:lnTo>
                      <a:pt x="28" y="14"/>
                    </a:lnTo>
                    <a:lnTo>
                      <a:pt x="15" y="0"/>
                    </a:lnTo>
                    <a:lnTo>
                      <a:pt x="8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0" name="Freeform 100"/>
              <p:cNvSpPr>
                <a:spLocks/>
              </p:cNvSpPr>
              <p:nvPr/>
            </p:nvSpPr>
            <p:spPr bwMode="auto">
              <a:xfrm>
                <a:off x="2039" y="2483"/>
                <a:ext cx="27" cy="27"/>
              </a:xfrm>
              <a:custGeom>
                <a:avLst/>
                <a:gdLst>
                  <a:gd name="T0" fmla="*/ 1 w 27"/>
                  <a:gd name="T1" fmla="*/ 14 h 27"/>
                  <a:gd name="T2" fmla="*/ 15 w 27"/>
                  <a:gd name="T3" fmla="*/ 27 h 27"/>
                  <a:gd name="T4" fmla="*/ 16 w 27"/>
                  <a:gd name="T5" fmla="*/ 27 h 27"/>
                  <a:gd name="T6" fmla="*/ 18 w 27"/>
                  <a:gd name="T7" fmla="*/ 24 h 27"/>
                  <a:gd name="T8" fmla="*/ 27 w 27"/>
                  <a:gd name="T9" fmla="*/ 12 h 27"/>
                  <a:gd name="T10" fmla="*/ 27 w 27"/>
                  <a:gd name="T11" fmla="*/ 11 h 27"/>
                  <a:gd name="T12" fmla="*/ 11 w 27"/>
                  <a:gd name="T13" fmla="*/ 0 h 27"/>
                  <a:gd name="T14" fmla="*/ 11 w 27"/>
                  <a:gd name="T15" fmla="*/ 1 h 27"/>
                  <a:gd name="T16" fmla="*/ 0 w 27"/>
                  <a:gd name="T17" fmla="*/ 16 h 27"/>
                  <a:gd name="T18" fmla="*/ 8 w 27"/>
                  <a:gd name="T19" fmla="*/ 19 h 27"/>
                  <a:gd name="T20" fmla="*/ 2 w 27"/>
                  <a:gd name="T21" fmla="*/ 13 h 27"/>
                  <a:gd name="T22" fmla="*/ 1 w 27"/>
                  <a:gd name="T23" fmla="*/ 14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7">
                    <a:moveTo>
                      <a:pt x="1" y="14"/>
                    </a:moveTo>
                    <a:lnTo>
                      <a:pt x="15" y="27"/>
                    </a:lnTo>
                    <a:lnTo>
                      <a:pt x="16" y="27"/>
                    </a:lnTo>
                    <a:lnTo>
                      <a:pt x="18" y="24"/>
                    </a:lnTo>
                    <a:lnTo>
                      <a:pt x="27" y="12"/>
                    </a:lnTo>
                    <a:lnTo>
                      <a:pt x="27" y="11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0" y="16"/>
                    </a:lnTo>
                    <a:lnTo>
                      <a:pt x="8" y="19"/>
                    </a:lnTo>
                    <a:lnTo>
                      <a:pt x="2" y="13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1" name="Freeform 101"/>
              <p:cNvSpPr>
                <a:spLocks/>
              </p:cNvSpPr>
              <p:nvPr/>
            </p:nvSpPr>
            <p:spPr bwMode="auto">
              <a:xfrm>
                <a:off x="2059" y="2449"/>
                <a:ext cx="27" cy="26"/>
              </a:xfrm>
              <a:custGeom>
                <a:avLst/>
                <a:gdLst>
                  <a:gd name="T0" fmla="*/ 0 w 27"/>
                  <a:gd name="T1" fmla="*/ 17 h 26"/>
                  <a:gd name="T2" fmla="*/ 18 w 27"/>
                  <a:gd name="T3" fmla="*/ 26 h 26"/>
                  <a:gd name="T4" fmla="*/ 27 w 27"/>
                  <a:gd name="T5" fmla="*/ 11 h 26"/>
                  <a:gd name="T6" fmla="*/ 27 w 27"/>
                  <a:gd name="T7" fmla="*/ 9 h 26"/>
                  <a:gd name="T8" fmla="*/ 9 w 27"/>
                  <a:gd name="T9" fmla="*/ 0 h 26"/>
                  <a:gd name="T10" fmla="*/ 8 w 27"/>
                  <a:gd name="T11" fmla="*/ 3 h 26"/>
                  <a:gd name="T12" fmla="*/ 0 w 27"/>
                  <a:gd name="T13" fmla="*/ 17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26">
                    <a:moveTo>
                      <a:pt x="0" y="17"/>
                    </a:moveTo>
                    <a:lnTo>
                      <a:pt x="18" y="26"/>
                    </a:lnTo>
                    <a:lnTo>
                      <a:pt x="27" y="11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8" y="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2" name="Freeform 102"/>
              <p:cNvSpPr>
                <a:spLocks/>
              </p:cNvSpPr>
              <p:nvPr/>
            </p:nvSpPr>
            <p:spPr bwMode="auto">
              <a:xfrm>
                <a:off x="2077" y="2414"/>
                <a:ext cx="25" cy="26"/>
              </a:xfrm>
              <a:custGeom>
                <a:avLst/>
                <a:gdLst>
                  <a:gd name="T0" fmla="*/ 0 w 25"/>
                  <a:gd name="T1" fmla="*/ 17 h 26"/>
                  <a:gd name="T2" fmla="*/ 17 w 25"/>
                  <a:gd name="T3" fmla="*/ 26 h 26"/>
                  <a:gd name="T4" fmla="*/ 18 w 25"/>
                  <a:gd name="T5" fmla="*/ 25 h 26"/>
                  <a:gd name="T6" fmla="*/ 25 w 25"/>
                  <a:gd name="T7" fmla="*/ 7 h 26"/>
                  <a:gd name="T8" fmla="*/ 8 w 25"/>
                  <a:gd name="T9" fmla="*/ 0 h 26"/>
                  <a:gd name="T10" fmla="*/ 0 w 25"/>
                  <a:gd name="T11" fmla="*/ 17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26">
                    <a:moveTo>
                      <a:pt x="0" y="17"/>
                    </a:moveTo>
                    <a:lnTo>
                      <a:pt x="17" y="26"/>
                    </a:lnTo>
                    <a:lnTo>
                      <a:pt x="18" y="25"/>
                    </a:lnTo>
                    <a:lnTo>
                      <a:pt x="25" y="7"/>
                    </a:lnTo>
                    <a:lnTo>
                      <a:pt x="8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3" name="Freeform 103"/>
              <p:cNvSpPr>
                <a:spLocks/>
              </p:cNvSpPr>
              <p:nvPr/>
            </p:nvSpPr>
            <p:spPr bwMode="auto">
              <a:xfrm>
                <a:off x="2091" y="2378"/>
                <a:ext cx="25" cy="25"/>
              </a:xfrm>
              <a:custGeom>
                <a:avLst/>
                <a:gdLst>
                  <a:gd name="T0" fmla="*/ 0 w 25"/>
                  <a:gd name="T1" fmla="*/ 17 h 25"/>
                  <a:gd name="T2" fmla="*/ 19 w 25"/>
                  <a:gd name="T3" fmla="*/ 25 h 25"/>
                  <a:gd name="T4" fmla="*/ 23 w 25"/>
                  <a:gd name="T5" fmla="*/ 14 h 25"/>
                  <a:gd name="T6" fmla="*/ 25 w 25"/>
                  <a:gd name="T7" fmla="*/ 6 h 25"/>
                  <a:gd name="T8" fmla="*/ 7 w 25"/>
                  <a:gd name="T9" fmla="*/ 0 h 25"/>
                  <a:gd name="T10" fmla="*/ 4 w 25"/>
                  <a:gd name="T11" fmla="*/ 6 h 25"/>
                  <a:gd name="T12" fmla="*/ 0 w 25"/>
                  <a:gd name="T13" fmla="*/ 17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0" y="17"/>
                    </a:moveTo>
                    <a:lnTo>
                      <a:pt x="19" y="25"/>
                    </a:lnTo>
                    <a:lnTo>
                      <a:pt x="23" y="14"/>
                    </a:lnTo>
                    <a:lnTo>
                      <a:pt x="25" y="6"/>
                    </a:lnTo>
                    <a:lnTo>
                      <a:pt x="7" y="0"/>
                    </a:lnTo>
                    <a:lnTo>
                      <a:pt x="4" y="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4" name="Freeform 104"/>
              <p:cNvSpPr>
                <a:spLocks/>
              </p:cNvSpPr>
              <p:nvPr/>
            </p:nvSpPr>
            <p:spPr bwMode="auto">
              <a:xfrm>
                <a:off x="2104" y="2340"/>
                <a:ext cx="25" cy="26"/>
              </a:xfrm>
              <a:custGeom>
                <a:avLst/>
                <a:gdLst>
                  <a:gd name="T0" fmla="*/ 0 w 25"/>
                  <a:gd name="T1" fmla="*/ 19 h 26"/>
                  <a:gd name="T2" fmla="*/ 19 w 25"/>
                  <a:gd name="T3" fmla="*/ 26 h 26"/>
                  <a:gd name="T4" fmla="*/ 19 w 25"/>
                  <a:gd name="T5" fmla="*/ 26 h 26"/>
                  <a:gd name="T6" fmla="*/ 25 w 25"/>
                  <a:gd name="T7" fmla="*/ 7 h 26"/>
                  <a:gd name="T8" fmla="*/ 7 w 25"/>
                  <a:gd name="T9" fmla="*/ 0 h 26"/>
                  <a:gd name="T10" fmla="*/ 0 w 25"/>
                  <a:gd name="T11" fmla="*/ 18 h 26"/>
                  <a:gd name="T12" fmla="*/ 0 w 25"/>
                  <a:gd name="T13" fmla="*/ 19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0" y="19"/>
                    </a:moveTo>
                    <a:lnTo>
                      <a:pt x="19" y="26"/>
                    </a:lnTo>
                    <a:lnTo>
                      <a:pt x="25" y="7"/>
                    </a:lnTo>
                    <a:lnTo>
                      <a:pt x="7" y="0"/>
                    </a:lnTo>
                    <a:lnTo>
                      <a:pt x="0" y="18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5" name="Freeform 105"/>
              <p:cNvSpPr>
                <a:spLocks/>
              </p:cNvSpPr>
              <p:nvPr/>
            </p:nvSpPr>
            <p:spPr bwMode="auto">
              <a:xfrm>
                <a:off x="2117" y="2303"/>
                <a:ext cx="24" cy="25"/>
              </a:xfrm>
              <a:custGeom>
                <a:avLst/>
                <a:gdLst>
                  <a:gd name="T0" fmla="*/ 0 w 24"/>
                  <a:gd name="T1" fmla="*/ 19 h 25"/>
                  <a:gd name="T2" fmla="*/ 19 w 24"/>
                  <a:gd name="T3" fmla="*/ 25 h 25"/>
                  <a:gd name="T4" fmla="*/ 24 w 24"/>
                  <a:gd name="T5" fmla="*/ 7 h 25"/>
                  <a:gd name="T6" fmla="*/ 6 w 24"/>
                  <a:gd name="T7" fmla="*/ 0 h 25"/>
                  <a:gd name="T8" fmla="*/ 0 w 24"/>
                  <a:gd name="T9" fmla="*/ 19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0" y="19"/>
                    </a:moveTo>
                    <a:lnTo>
                      <a:pt x="19" y="25"/>
                    </a:lnTo>
                    <a:lnTo>
                      <a:pt x="24" y="7"/>
                    </a:lnTo>
                    <a:lnTo>
                      <a:pt x="6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6" name="Freeform 106"/>
              <p:cNvSpPr>
                <a:spLocks/>
              </p:cNvSpPr>
              <p:nvPr/>
            </p:nvSpPr>
            <p:spPr bwMode="auto">
              <a:xfrm>
                <a:off x="2128" y="2266"/>
                <a:ext cx="24" cy="24"/>
              </a:xfrm>
              <a:custGeom>
                <a:avLst/>
                <a:gdLst>
                  <a:gd name="T0" fmla="*/ 0 w 24"/>
                  <a:gd name="T1" fmla="*/ 19 h 24"/>
                  <a:gd name="T2" fmla="*/ 19 w 24"/>
                  <a:gd name="T3" fmla="*/ 24 h 24"/>
                  <a:gd name="T4" fmla="*/ 23 w 24"/>
                  <a:gd name="T5" fmla="*/ 11 h 24"/>
                  <a:gd name="T6" fmla="*/ 24 w 24"/>
                  <a:gd name="T7" fmla="*/ 5 h 24"/>
                  <a:gd name="T8" fmla="*/ 6 w 24"/>
                  <a:gd name="T9" fmla="*/ 0 h 24"/>
                  <a:gd name="T10" fmla="*/ 5 w 24"/>
                  <a:gd name="T11" fmla="*/ 3 h 24"/>
                  <a:gd name="T12" fmla="*/ 0 w 24"/>
                  <a:gd name="T13" fmla="*/ 19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19"/>
                    </a:moveTo>
                    <a:lnTo>
                      <a:pt x="19" y="24"/>
                    </a:lnTo>
                    <a:lnTo>
                      <a:pt x="23" y="11"/>
                    </a:lnTo>
                    <a:lnTo>
                      <a:pt x="24" y="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7" name="Freeform 107"/>
              <p:cNvSpPr>
                <a:spLocks/>
              </p:cNvSpPr>
              <p:nvPr/>
            </p:nvSpPr>
            <p:spPr bwMode="auto">
              <a:xfrm>
                <a:off x="2139" y="2228"/>
                <a:ext cx="24" cy="24"/>
              </a:xfrm>
              <a:custGeom>
                <a:avLst/>
                <a:gdLst>
                  <a:gd name="T0" fmla="*/ 0 w 24"/>
                  <a:gd name="T1" fmla="*/ 18 h 24"/>
                  <a:gd name="T2" fmla="*/ 19 w 24"/>
                  <a:gd name="T3" fmla="*/ 24 h 24"/>
                  <a:gd name="T4" fmla="*/ 21 w 24"/>
                  <a:gd name="T5" fmla="*/ 17 h 24"/>
                  <a:gd name="T6" fmla="*/ 24 w 24"/>
                  <a:gd name="T7" fmla="*/ 5 h 24"/>
                  <a:gd name="T8" fmla="*/ 6 w 24"/>
                  <a:gd name="T9" fmla="*/ 0 h 24"/>
                  <a:gd name="T10" fmla="*/ 2 w 24"/>
                  <a:gd name="T11" fmla="*/ 10 h 24"/>
                  <a:gd name="T12" fmla="*/ 0 w 24"/>
                  <a:gd name="T13" fmla="*/ 18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18"/>
                    </a:moveTo>
                    <a:lnTo>
                      <a:pt x="19" y="24"/>
                    </a:lnTo>
                    <a:lnTo>
                      <a:pt x="21" y="17"/>
                    </a:lnTo>
                    <a:lnTo>
                      <a:pt x="24" y="5"/>
                    </a:lnTo>
                    <a:lnTo>
                      <a:pt x="6" y="0"/>
                    </a:lnTo>
                    <a:lnTo>
                      <a:pt x="2" y="1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8" name="Freeform 108"/>
              <p:cNvSpPr>
                <a:spLocks/>
              </p:cNvSpPr>
              <p:nvPr/>
            </p:nvSpPr>
            <p:spPr bwMode="auto">
              <a:xfrm>
                <a:off x="2150" y="2189"/>
                <a:ext cx="23" cy="26"/>
              </a:xfrm>
              <a:custGeom>
                <a:avLst/>
                <a:gdLst>
                  <a:gd name="T0" fmla="*/ 0 w 23"/>
                  <a:gd name="T1" fmla="*/ 20 h 26"/>
                  <a:gd name="T2" fmla="*/ 19 w 23"/>
                  <a:gd name="T3" fmla="*/ 26 h 26"/>
                  <a:gd name="T4" fmla="*/ 23 w 23"/>
                  <a:gd name="T5" fmla="*/ 6 h 26"/>
                  <a:gd name="T6" fmla="*/ 5 w 23"/>
                  <a:gd name="T7" fmla="*/ 0 h 26"/>
                  <a:gd name="T8" fmla="*/ 0 w 2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0" y="20"/>
                    </a:moveTo>
                    <a:lnTo>
                      <a:pt x="19" y="26"/>
                    </a:lnTo>
                    <a:lnTo>
                      <a:pt x="23" y="6"/>
                    </a:lnTo>
                    <a:lnTo>
                      <a:pt x="5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09" name="Freeform 109"/>
              <p:cNvSpPr>
                <a:spLocks/>
              </p:cNvSpPr>
              <p:nvPr/>
            </p:nvSpPr>
            <p:spPr bwMode="auto">
              <a:xfrm>
                <a:off x="2160" y="2151"/>
                <a:ext cx="23" cy="25"/>
              </a:xfrm>
              <a:custGeom>
                <a:avLst/>
                <a:gdLst>
                  <a:gd name="T0" fmla="*/ 0 w 23"/>
                  <a:gd name="T1" fmla="*/ 20 h 25"/>
                  <a:gd name="T2" fmla="*/ 19 w 23"/>
                  <a:gd name="T3" fmla="*/ 25 h 25"/>
                  <a:gd name="T4" fmla="*/ 23 w 23"/>
                  <a:gd name="T5" fmla="*/ 6 h 25"/>
                  <a:gd name="T6" fmla="*/ 4 w 23"/>
                  <a:gd name="T7" fmla="*/ 0 h 25"/>
                  <a:gd name="T8" fmla="*/ 0 w 23"/>
                  <a:gd name="T9" fmla="*/ 2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0" y="20"/>
                    </a:moveTo>
                    <a:lnTo>
                      <a:pt x="19" y="25"/>
                    </a:lnTo>
                    <a:lnTo>
                      <a:pt x="23" y="6"/>
                    </a:lnTo>
                    <a:lnTo>
                      <a:pt x="4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0" name="Freeform 110"/>
              <p:cNvSpPr>
                <a:spLocks/>
              </p:cNvSpPr>
              <p:nvPr/>
            </p:nvSpPr>
            <p:spPr bwMode="auto">
              <a:xfrm>
                <a:off x="2170" y="2113"/>
                <a:ext cx="23" cy="25"/>
              </a:xfrm>
              <a:custGeom>
                <a:avLst/>
                <a:gdLst>
                  <a:gd name="T0" fmla="*/ 0 w 23"/>
                  <a:gd name="T1" fmla="*/ 19 h 25"/>
                  <a:gd name="T2" fmla="*/ 18 w 23"/>
                  <a:gd name="T3" fmla="*/ 25 h 25"/>
                  <a:gd name="T4" fmla="*/ 23 w 23"/>
                  <a:gd name="T5" fmla="*/ 5 h 25"/>
                  <a:gd name="T6" fmla="*/ 4 w 23"/>
                  <a:gd name="T7" fmla="*/ 0 h 25"/>
                  <a:gd name="T8" fmla="*/ 0 w 23"/>
                  <a:gd name="T9" fmla="*/ 19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0" y="19"/>
                    </a:moveTo>
                    <a:lnTo>
                      <a:pt x="18" y="25"/>
                    </a:lnTo>
                    <a:lnTo>
                      <a:pt x="23" y="5"/>
                    </a:lnTo>
                    <a:lnTo>
                      <a:pt x="4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1" name="Freeform 111"/>
              <p:cNvSpPr>
                <a:spLocks/>
              </p:cNvSpPr>
              <p:nvPr/>
            </p:nvSpPr>
            <p:spPr bwMode="auto">
              <a:xfrm>
                <a:off x="2179" y="2076"/>
                <a:ext cx="24" cy="23"/>
              </a:xfrm>
              <a:custGeom>
                <a:avLst/>
                <a:gdLst>
                  <a:gd name="T0" fmla="*/ 0 w 24"/>
                  <a:gd name="T1" fmla="*/ 18 h 23"/>
                  <a:gd name="T2" fmla="*/ 18 w 24"/>
                  <a:gd name="T3" fmla="*/ 23 h 23"/>
                  <a:gd name="T4" fmla="*/ 24 w 24"/>
                  <a:gd name="T5" fmla="*/ 4 h 23"/>
                  <a:gd name="T6" fmla="*/ 5 w 24"/>
                  <a:gd name="T7" fmla="*/ 0 h 23"/>
                  <a:gd name="T8" fmla="*/ 0 w 24"/>
                  <a:gd name="T9" fmla="*/ 1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0" y="18"/>
                    </a:moveTo>
                    <a:lnTo>
                      <a:pt x="18" y="23"/>
                    </a:lnTo>
                    <a:lnTo>
                      <a:pt x="24" y="4"/>
                    </a:lnTo>
                    <a:lnTo>
                      <a:pt x="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2" name="Freeform 112"/>
              <p:cNvSpPr>
                <a:spLocks/>
              </p:cNvSpPr>
              <p:nvPr/>
            </p:nvSpPr>
            <p:spPr bwMode="auto">
              <a:xfrm>
                <a:off x="2188" y="2037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9 w 23"/>
                  <a:gd name="T3" fmla="*/ 23 h 23"/>
                  <a:gd name="T4" fmla="*/ 23 w 23"/>
                  <a:gd name="T5" fmla="*/ 5 h 23"/>
                  <a:gd name="T6" fmla="*/ 5 w 23"/>
                  <a:gd name="T7" fmla="*/ 0 h 23"/>
                  <a:gd name="T8" fmla="*/ 0 w 23"/>
                  <a:gd name="T9" fmla="*/ 19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9" y="23"/>
                    </a:lnTo>
                    <a:lnTo>
                      <a:pt x="23" y="5"/>
                    </a:lnTo>
                    <a:lnTo>
                      <a:pt x="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3" name="Freeform 113"/>
              <p:cNvSpPr>
                <a:spLocks/>
              </p:cNvSpPr>
              <p:nvPr/>
            </p:nvSpPr>
            <p:spPr bwMode="auto">
              <a:xfrm>
                <a:off x="2197" y="1999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9 w 23"/>
                  <a:gd name="T3" fmla="*/ 23 h 23"/>
                  <a:gd name="T4" fmla="*/ 23 w 23"/>
                  <a:gd name="T5" fmla="*/ 4 h 23"/>
                  <a:gd name="T6" fmla="*/ 5 w 23"/>
                  <a:gd name="T7" fmla="*/ 0 h 23"/>
                  <a:gd name="T8" fmla="*/ 0 w 23"/>
                  <a:gd name="T9" fmla="*/ 19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9" y="23"/>
                    </a:lnTo>
                    <a:lnTo>
                      <a:pt x="23" y="4"/>
                    </a:lnTo>
                    <a:lnTo>
                      <a:pt x="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4" name="Freeform 114"/>
              <p:cNvSpPr>
                <a:spLocks/>
              </p:cNvSpPr>
              <p:nvPr/>
            </p:nvSpPr>
            <p:spPr bwMode="auto">
              <a:xfrm>
                <a:off x="2206" y="1961"/>
                <a:ext cx="24" cy="23"/>
              </a:xfrm>
              <a:custGeom>
                <a:avLst/>
                <a:gdLst>
                  <a:gd name="T0" fmla="*/ 0 w 24"/>
                  <a:gd name="T1" fmla="*/ 18 h 23"/>
                  <a:gd name="T2" fmla="*/ 19 w 24"/>
                  <a:gd name="T3" fmla="*/ 23 h 23"/>
                  <a:gd name="T4" fmla="*/ 24 w 24"/>
                  <a:gd name="T5" fmla="*/ 4 h 23"/>
                  <a:gd name="T6" fmla="*/ 5 w 24"/>
                  <a:gd name="T7" fmla="*/ 0 h 23"/>
                  <a:gd name="T8" fmla="*/ 0 w 24"/>
                  <a:gd name="T9" fmla="*/ 1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0" y="18"/>
                    </a:moveTo>
                    <a:lnTo>
                      <a:pt x="19" y="23"/>
                    </a:lnTo>
                    <a:lnTo>
                      <a:pt x="24" y="4"/>
                    </a:lnTo>
                    <a:lnTo>
                      <a:pt x="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5" name="Freeform 115"/>
              <p:cNvSpPr>
                <a:spLocks/>
              </p:cNvSpPr>
              <p:nvPr/>
            </p:nvSpPr>
            <p:spPr bwMode="auto">
              <a:xfrm>
                <a:off x="2216" y="1922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8 w 23"/>
                  <a:gd name="T3" fmla="*/ 23 h 23"/>
                  <a:gd name="T4" fmla="*/ 23 w 23"/>
                  <a:gd name="T5" fmla="*/ 5 h 23"/>
                  <a:gd name="T6" fmla="*/ 4 w 23"/>
                  <a:gd name="T7" fmla="*/ 0 h 23"/>
                  <a:gd name="T8" fmla="*/ 0 w 23"/>
                  <a:gd name="T9" fmla="*/ 19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8" y="23"/>
                    </a:lnTo>
                    <a:lnTo>
                      <a:pt x="23" y="5"/>
                    </a:lnTo>
                    <a:lnTo>
                      <a:pt x="4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6" name="Freeform 116"/>
              <p:cNvSpPr>
                <a:spLocks/>
              </p:cNvSpPr>
              <p:nvPr/>
            </p:nvSpPr>
            <p:spPr bwMode="auto">
              <a:xfrm>
                <a:off x="2225" y="1884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8 w 23"/>
                  <a:gd name="T3" fmla="*/ 23 h 23"/>
                  <a:gd name="T4" fmla="*/ 21 w 23"/>
                  <a:gd name="T5" fmla="*/ 8 h 23"/>
                  <a:gd name="T6" fmla="*/ 23 w 23"/>
                  <a:gd name="T7" fmla="*/ 4 h 23"/>
                  <a:gd name="T8" fmla="*/ 4 w 23"/>
                  <a:gd name="T9" fmla="*/ 0 h 23"/>
                  <a:gd name="T10" fmla="*/ 3 w 23"/>
                  <a:gd name="T11" fmla="*/ 0 h 23"/>
                  <a:gd name="T12" fmla="*/ 0 w 23"/>
                  <a:gd name="T13" fmla="*/ 19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8" y="23"/>
                    </a:lnTo>
                    <a:lnTo>
                      <a:pt x="21" y="8"/>
                    </a:lnTo>
                    <a:lnTo>
                      <a:pt x="23" y="4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7" name="Freeform 117"/>
              <p:cNvSpPr>
                <a:spLocks/>
              </p:cNvSpPr>
              <p:nvPr/>
            </p:nvSpPr>
            <p:spPr bwMode="auto">
              <a:xfrm>
                <a:off x="2233" y="1846"/>
                <a:ext cx="23" cy="23"/>
              </a:xfrm>
              <a:custGeom>
                <a:avLst/>
                <a:gdLst>
                  <a:gd name="T0" fmla="*/ 0 w 23"/>
                  <a:gd name="T1" fmla="*/ 18 h 23"/>
                  <a:gd name="T2" fmla="*/ 19 w 23"/>
                  <a:gd name="T3" fmla="*/ 23 h 23"/>
                  <a:gd name="T4" fmla="*/ 23 w 23"/>
                  <a:gd name="T5" fmla="*/ 4 h 23"/>
                  <a:gd name="T6" fmla="*/ 5 w 23"/>
                  <a:gd name="T7" fmla="*/ 0 h 23"/>
                  <a:gd name="T8" fmla="*/ 0 w 23"/>
                  <a:gd name="T9" fmla="*/ 1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8"/>
                    </a:moveTo>
                    <a:lnTo>
                      <a:pt x="19" y="23"/>
                    </a:lnTo>
                    <a:lnTo>
                      <a:pt x="23" y="4"/>
                    </a:lnTo>
                    <a:lnTo>
                      <a:pt x="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8" name="Freeform 118"/>
              <p:cNvSpPr>
                <a:spLocks/>
              </p:cNvSpPr>
              <p:nvPr/>
            </p:nvSpPr>
            <p:spPr bwMode="auto">
              <a:xfrm>
                <a:off x="2242" y="1807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9 w 23"/>
                  <a:gd name="T3" fmla="*/ 23 h 23"/>
                  <a:gd name="T4" fmla="*/ 21 w 23"/>
                  <a:gd name="T5" fmla="*/ 15 h 23"/>
                  <a:gd name="T6" fmla="*/ 23 w 23"/>
                  <a:gd name="T7" fmla="*/ 5 h 23"/>
                  <a:gd name="T8" fmla="*/ 4 w 23"/>
                  <a:gd name="T9" fmla="*/ 0 h 23"/>
                  <a:gd name="T10" fmla="*/ 2 w 23"/>
                  <a:gd name="T11" fmla="*/ 7 h 23"/>
                  <a:gd name="T12" fmla="*/ 0 w 23"/>
                  <a:gd name="T13" fmla="*/ 19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9" y="23"/>
                    </a:lnTo>
                    <a:lnTo>
                      <a:pt x="21" y="15"/>
                    </a:lnTo>
                    <a:lnTo>
                      <a:pt x="23" y="5"/>
                    </a:lnTo>
                    <a:lnTo>
                      <a:pt x="4" y="0"/>
                    </a:lnTo>
                    <a:lnTo>
                      <a:pt x="2" y="7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19" name="Freeform 119"/>
              <p:cNvSpPr>
                <a:spLocks/>
              </p:cNvSpPr>
              <p:nvPr/>
            </p:nvSpPr>
            <p:spPr bwMode="auto">
              <a:xfrm>
                <a:off x="2251" y="1768"/>
                <a:ext cx="23" cy="24"/>
              </a:xfrm>
              <a:custGeom>
                <a:avLst/>
                <a:gdLst>
                  <a:gd name="T0" fmla="*/ 0 w 23"/>
                  <a:gd name="T1" fmla="*/ 20 h 24"/>
                  <a:gd name="T2" fmla="*/ 18 w 23"/>
                  <a:gd name="T3" fmla="*/ 24 h 24"/>
                  <a:gd name="T4" fmla="*/ 20 w 23"/>
                  <a:gd name="T5" fmla="*/ 20 h 24"/>
                  <a:gd name="T6" fmla="*/ 23 w 23"/>
                  <a:gd name="T7" fmla="*/ 4 h 24"/>
                  <a:gd name="T8" fmla="*/ 4 w 23"/>
                  <a:gd name="T9" fmla="*/ 0 h 24"/>
                  <a:gd name="T10" fmla="*/ 1 w 23"/>
                  <a:gd name="T11" fmla="*/ 12 h 24"/>
                  <a:gd name="T12" fmla="*/ 0 w 23"/>
                  <a:gd name="T13" fmla="*/ 2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0" y="20"/>
                    </a:moveTo>
                    <a:lnTo>
                      <a:pt x="18" y="24"/>
                    </a:lnTo>
                    <a:lnTo>
                      <a:pt x="20" y="20"/>
                    </a:lnTo>
                    <a:lnTo>
                      <a:pt x="23" y="4"/>
                    </a:lnTo>
                    <a:lnTo>
                      <a:pt x="4" y="0"/>
                    </a:lnTo>
                    <a:lnTo>
                      <a:pt x="1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0" name="Freeform 120"/>
              <p:cNvSpPr>
                <a:spLocks/>
              </p:cNvSpPr>
              <p:nvPr/>
            </p:nvSpPr>
            <p:spPr bwMode="auto">
              <a:xfrm>
                <a:off x="2260" y="1730"/>
                <a:ext cx="23" cy="24"/>
              </a:xfrm>
              <a:custGeom>
                <a:avLst/>
                <a:gdLst>
                  <a:gd name="T0" fmla="*/ 0 w 23"/>
                  <a:gd name="T1" fmla="*/ 19 h 24"/>
                  <a:gd name="T2" fmla="*/ 18 w 23"/>
                  <a:gd name="T3" fmla="*/ 24 h 24"/>
                  <a:gd name="T4" fmla="*/ 23 w 23"/>
                  <a:gd name="T5" fmla="*/ 4 h 24"/>
                  <a:gd name="T6" fmla="*/ 4 w 23"/>
                  <a:gd name="T7" fmla="*/ 0 h 24"/>
                  <a:gd name="T8" fmla="*/ 0 w 23"/>
                  <a:gd name="T9" fmla="*/ 19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0" y="19"/>
                    </a:moveTo>
                    <a:lnTo>
                      <a:pt x="18" y="24"/>
                    </a:lnTo>
                    <a:lnTo>
                      <a:pt x="23" y="4"/>
                    </a:lnTo>
                    <a:lnTo>
                      <a:pt x="4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1" name="Freeform 121"/>
              <p:cNvSpPr>
                <a:spLocks/>
              </p:cNvSpPr>
              <p:nvPr/>
            </p:nvSpPr>
            <p:spPr bwMode="auto">
              <a:xfrm>
                <a:off x="2268" y="1691"/>
                <a:ext cx="23" cy="25"/>
              </a:xfrm>
              <a:custGeom>
                <a:avLst/>
                <a:gdLst>
                  <a:gd name="T0" fmla="*/ 0 w 23"/>
                  <a:gd name="T1" fmla="*/ 20 h 25"/>
                  <a:gd name="T2" fmla="*/ 19 w 23"/>
                  <a:gd name="T3" fmla="*/ 25 h 25"/>
                  <a:gd name="T4" fmla="*/ 23 w 23"/>
                  <a:gd name="T5" fmla="*/ 5 h 25"/>
                  <a:gd name="T6" fmla="*/ 5 w 23"/>
                  <a:gd name="T7" fmla="*/ 0 h 25"/>
                  <a:gd name="T8" fmla="*/ 0 w 23"/>
                  <a:gd name="T9" fmla="*/ 2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0" y="20"/>
                    </a:moveTo>
                    <a:lnTo>
                      <a:pt x="19" y="25"/>
                    </a:lnTo>
                    <a:lnTo>
                      <a:pt x="23" y="5"/>
                    </a:lnTo>
                    <a:lnTo>
                      <a:pt x="5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2" name="Freeform 122"/>
              <p:cNvSpPr>
                <a:spLocks/>
              </p:cNvSpPr>
              <p:nvPr/>
            </p:nvSpPr>
            <p:spPr bwMode="auto">
              <a:xfrm>
                <a:off x="2277" y="1653"/>
                <a:ext cx="24" cy="24"/>
              </a:xfrm>
              <a:custGeom>
                <a:avLst/>
                <a:gdLst>
                  <a:gd name="T0" fmla="*/ 0 w 24"/>
                  <a:gd name="T1" fmla="*/ 20 h 24"/>
                  <a:gd name="T2" fmla="*/ 19 w 24"/>
                  <a:gd name="T3" fmla="*/ 24 h 24"/>
                  <a:gd name="T4" fmla="*/ 23 w 24"/>
                  <a:gd name="T5" fmla="*/ 11 h 24"/>
                  <a:gd name="T6" fmla="*/ 24 w 24"/>
                  <a:gd name="T7" fmla="*/ 6 h 24"/>
                  <a:gd name="T8" fmla="*/ 6 w 24"/>
                  <a:gd name="T9" fmla="*/ 0 h 24"/>
                  <a:gd name="T10" fmla="*/ 4 w 24"/>
                  <a:gd name="T11" fmla="*/ 3 h 24"/>
                  <a:gd name="T12" fmla="*/ 0 w 24"/>
                  <a:gd name="T13" fmla="*/ 2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20"/>
                    </a:moveTo>
                    <a:lnTo>
                      <a:pt x="19" y="24"/>
                    </a:lnTo>
                    <a:lnTo>
                      <a:pt x="23" y="11"/>
                    </a:lnTo>
                    <a:lnTo>
                      <a:pt x="24" y="6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3" name="Freeform 123"/>
              <p:cNvSpPr>
                <a:spLocks/>
              </p:cNvSpPr>
              <p:nvPr/>
            </p:nvSpPr>
            <p:spPr bwMode="auto">
              <a:xfrm>
                <a:off x="2287" y="1615"/>
                <a:ext cx="24" cy="24"/>
              </a:xfrm>
              <a:custGeom>
                <a:avLst/>
                <a:gdLst>
                  <a:gd name="T0" fmla="*/ 0 w 24"/>
                  <a:gd name="T1" fmla="*/ 18 h 24"/>
                  <a:gd name="T2" fmla="*/ 19 w 24"/>
                  <a:gd name="T3" fmla="*/ 24 h 24"/>
                  <a:gd name="T4" fmla="*/ 20 w 24"/>
                  <a:gd name="T5" fmla="*/ 22 h 24"/>
                  <a:gd name="T6" fmla="*/ 24 w 24"/>
                  <a:gd name="T7" fmla="*/ 5 h 24"/>
                  <a:gd name="T8" fmla="*/ 5 w 24"/>
                  <a:gd name="T9" fmla="*/ 0 h 24"/>
                  <a:gd name="T10" fmla="*/ 1 w 24"/>
                  <a:gd name="T11" fmla="*/ 14 h 24"/>
                  <a:gd name="T12" fmla="*/ 0 w 24"/>
                  <a:gd name="T13" fmla="*/ 18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18"/>
                    </a:moveTo>
                    <a:lnTo>
                      <a:pt x="19" y="24"/>
                    </a:lnTo>
                    <a:lnTo>
                      <a:pt x="20" y="22"/>
                    </a:lnTo>
                    <a:lnTo>
                      <a:pt x="24" y="5"/>
                    </a:lnTo>
                    <a:lnTo>
                      <a:pt x="5" y="0"/>
                    </a:lnTo>
                    <a:lnTo>
                      <a:pt x="1" y="14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4" name="Freeform 124"/>
              <p:cNvSpPr>
                <a:spLocks/>
              </p:cNvSpPr>
              <p:nvPr/>
            </p:nvSpPr>
            <p:spPr bwMode="auto">
              <a:xfrm>
                <a:off x="2297" y="1577"/>
                <a:ext cx="24" cy="25"/>
              </a:xfrm>
              <a:custGeom>
                <a:avLst/>
                <a:gdLst>
                  <a:gd name="T0" fmla="*/ 0 w 24"/>
                  <a:gd name="T1" fmla="*/ 19 h 25"/>
                  <a:gd name="T2" fmla="*/ 18 w 24"/>
                  <a:gd name="T3" fmla="*/ 25 h 25"/>
                  <a:gd name="T4" fmla="*/ 23 w 24"/>
                  <a:gd name="T5" fmla="*/ 10 h 25"/>
                  <a:gd name="T6" fmla="*/ 24 w 24"/>
                  <a:gd name="T7" fmla="*/ 5 h 25"/>
                  <a:gd name="T8" fmla="*/ 5 w 24"/>
                  <a:gd name="T9" fmla="*/ 0 h 25"/>
                  <a:gd name="T10" fmla="*/ 4 w 24"/>
                  <a:gd name="T11" fmla="*/ 3 h 25"/>
                  <a:gd name="T12" fmla="*/ 0 w 24"/>
                  <a:gd name="T13" fmla="*/ 19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5">
                    <a:moveTo>
                      <a:pt x="0" y="19"/>
                    </a:moveTo>
                    <a:lnTo>
                      <a:pt x="18" y="25"/>
                    </a:lnTo>
                    <a:lnTo>
                      <a:pt x="23" y="10"/>
                    </a:lnTo>
                    <a:lnTo>
                      <a:pt x="24" y="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5" name="Freeform 125"/>
              <p:cNvSpPr>
                <a:spLocks/>
              </p:cNvSpPr>
              <p:nvPr/>
            </p:nvSpPr>
            <p:spPr bwMode="auto">
              <a:xfrm>
                <a:off x="2308" y="1538"/>
                <a:ext cx="25" cy="27"/>
              </a:xfrm>
              <a:custGeom>
                <a:avLst/>
                <a:gdLst>
                  <a:gd name="T0" fmla="*/ 0 w 25"/>
                  <a:gd name="T1" fmla="*/ 20 h 27"/>
                  <a:gd name="T2" fmla="*/ 18 w 25"/>
                  <a:gd name="T3" fmla="*/ 27 h 27"/>
                  <a:gd name="T4" fmla="*/ 25 w 25"/>
                  <a:gd name="T5" fmla="*/ 8 h 27"/>
                  <a:gd name="T6" fmla="*/ 25 w 25"/>
                  <a:gd name="T7" fmla="*/ 7 h 27"/>
                  <a:gd name="T8" fmla="*/ 6 w 25"/>
                  <a:gd name="T9" fmla="*/ 0 h 27"/>
                  <a:gd name="T10" fmla="*/ 6 w 25"/>
                  <a:gd name="T11" fmla="*/ 1 h 27"/>
                  <a:gd name="T12" fmla="*/ 0 w 25"/>
                  <a:gd name="T13" fmla="*/ 2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7">
                    <a:moveTo>
                      <a:pt x="0" y="20"/>
                    </a:moveTo>
                    <a:lnTo>
                      <a:pt x="18" y="27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6" name="Freeform 126"/>
              <p:cNvSpPr>
                <a:spLocks/>
              </p:cNvSpPr>
              <p:nvPr/>
            </p:nvSpPr>
            <p:spPr bwMode="auto">
              <a:xfrm>
                <a:off x="2320" y="1501"/>
                <a:ext cx="25" cy="25"/>
              </a:xfrm>
              <a:custGeom>
                <a:avLst/>
                <a:gdLst>
                  <a:gd name="T0" fmla="*/ 0 w 25"/>
                  <a:gd name="T1" fmla="*/ 19 h 25"/>
                  <a:gd name="T2" fmla="*/ 18 w 25"/>
                  <a:gd name="T3" fmla="*/ 25 h 25"/>
                  <a:gd name="T4" fmla="*/ 24 w 25"/>
                  <a:gd name="T5" fmla="*/ 11 h 25"/>
                  <a:gd name="T6" fmla="*/ 25 w 25"/>
                  <a:gd name="T7" fmla="*/ 7 h 25"/>
                  <a:gd name="T8" fmla="*/ 6 w 25"/>
                  <a:gd name="T9" fmla="*/ 0 h 25"/>
                  <a:gd name="T10" fmla="*/ 5 w 25"/>
                  <a:gd name="T11" fmla="*/ 3 h 25"/>
                  <a:gd name="T12" fmla="*/ 0 w 25"/>
                  <a:gd name="T13" fmla="*/ 19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0" y="19"/>
                    </a:moveTo>
                    <a:lnTo>
                      <a:pt x="18" y="25"/>
                    </a:lnTo>
                    <a:lnTo>
                      <a:pt x="24" y="11"/>
                    </a:lnTo>
                    <a:lnTo>
                      <a:pt x="25" y="7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7" name="Freeform 127"/>
              <p:cNvSpPr>
                <a:spLocks/>
              </p:cNvSpPr>
              <p:nvPr/>
            </p:nvSpPr>
            <p:spPr bwMode="auto">
              <a:xfrm>
                <a:off x="2333" y="1464"/>
                <a:ext cx="25" cy="25"/>
              </a:xfrm>
              <a:custGeom>
                <a:avLst/>
                <a:gdLst>
                  <a:gd name="T0" fmla="*/ 0 w 25"/>
                  <a:gd name="T1" fmla="*/ 18 h 25"/>
                  <a:gd name="T2" fmla="*/ 18 w 25"/>
                  <a:gd name="T3" fmla="*/ 25 h 25"/>
                  <a:gd name="T4" fmla="*/ 22 w 25"/>
                  <a:gd name="T5" fmla="*/ 18 h 25"/>
                  <a:gd name="T6" fmla="*/ 25 w 25"/>
                  <a:gd name="T7" fmla="*/ 6 h 25"/>
                  <a:gd name="T8" fmla="*/ 6 w 25"/>
                  <a:gd name="T9" fmla="*/ 0 h 25"/>
                  <a:gd name="T10" fmla="*/ 3 w 25"/>
                  <a:gd name="T11" fmla="*/ 11 h 25"/>
                  <a:gd name="T12" fmla="*/ 0 w 25"/>
                  <a:gd name="T13" fmla="*/ 18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0" y="18"/>
                    </a:moveTo>
                    <a:lnTo>
                      <a:pt x="18" y="25"/>
                    </a:lnTo>
                    <a:lnTo>
                      <a:pt x="22" y="18"/>
                    </a:lnTo>
                    <a:lnTo>
                      <a:pt x="25" y="6"/>
                    </a:lnTo>
                    <a:lnTo>
                      <a:pt x="6" y="0"/>
                    </a:lnTo>
                    <a:lnTo>
                      <a:pt x="3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8" name="Freeform 128"/>
              <p:cNvSpPr>
                <a:spLocks/>
              </p:cNvSpPr>
              <p:nvPr/>
            </p:nvSpPr>
            <p:spPr bwMode="auto">
              <a:xfrm>
                <a:off x="2347" y="1427"/>
                <a:ext cx="25" cy="26"/>
              </a:xfrm>
              <a:custGeom>
                <a:avLst/>
                <a:gdLst>
                  <a:gd name="T0" fmla="*/ 0 w 25"/>
                  <a:gd name="T1" fmla="*/ 18 h 26"/>
                  <a:gd name="T2" fmla="*/ 19 w 25"/>
                  <a:gd name="T3" fmla="*/ 26 h 26"/>
                  <a:gd name="T4" fmla="*/ 25 w 25"/>
                  <a:gd name="T5" fmla="*/ 7 h 26"/>
                  <a:gd name="T6" fmla="*/ 25 w 25"/>
                  <a:gd name="T7" fmla="*/ 7 h 26"/>
                  <a:gd name="T8" fmla="*/ 8 w 25"/>
                  <a:gd name="T9" fmla="*/ 0 h 26"/>
                  <a:gd name="T10" fmla="*/ 7 w 25"/>
                  <a:gd name="T11" fmla="*/ 0 h 26"/>
                  <a:gd name="T12" fmla="*/ 0 w 25"/>
                  <a:gd name="T13" fmla="*/ 18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0" y="18"/>
                    </a:moveTo>
                    <a:lnTo>
                      <a:pt x="19" y="26"/>
                    </a:lnTo>
                    <a:lnTo>
                      <a:pt x="25" y="7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29" name="Freeform 129"/>
              <p:cNvSpPr>
                <a:spLocks/>
              </p:cNvSpPr>
              <p:nvPr/>
            </p:nvSpPr>
            <p:spPr bwMode="auto">
              <a:xfrm>
                <a:off x="2361" y="1391"/>
                <a:ext cx="27" cy="26"/>
              </a:xfrm>
              <a:custGeom>
                <a:avLst/>
                <a:gdLst>
                  <a:gd name="T0" fmla="*/ 1 w 27"/>
                  <a:gd name="T1" fmla="*/ 18 h 26"/>
                  <a:gd name="T2" fmla="*/ 19 w 27"/>
                  <a:gd name="T3" fmla="*/ 26 h 26"/>
                  <a:gd name="T4" fmla="*/ 19 w 27"/>
                  <a:gd name="T5" fmla="*/ 25 h 26"/>
                  <a:gd name="T6" fmla="*/ 27 w 27"/>
                  <a:gd name="T7" fmla="*/ 9 h 26"/>
                  <a:gd name="T8" fmla="*/ 27 w 27"/>
                  <a:gd name="T9" fmla="*/ 8 h 26"/>
                  <a:gd name="T10" fmla="*/ 9 w 27"/>
                  <a:gd name="T11" fmla="*/ 0 h 26"/>
                  <a:gd name="T12" fmla="*/ 8 w 27"/>
                  <a:gd name="T13" fmla="*/ 2 h 26"/>
                  <a:gd name="T14" fmla="*/ 0 w 27"/>
                  <a:gd name="T15" fmla="*/ 17 h 26"/>
                  <a:gd name="T16" fmla="*/ 1 w 27"/>
                  <a:gd name="T17" fmla="*/ 18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26">
                    <a:moveTo>
                      <a:pt x="1" y="18"/>
                    </a:moveTo>
                    <a:lnTo>
                      <a:pt x="19" y="26"/>
                    </a:lnTo>
                    <a:lnTo>
                      <a:pt x="19" y="25"/>
                    </a:lnTo>
                    <a:lnTo>
                      <a:pt x="27" y="9"/>
                    </a:lnTo>
                    <a:lnTo>
                      <a:pt x="27" y="8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0" y="17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0" name="Freeform 130"/>
              <p:cNvSpPr>
                <a:spLocks/>
              </p:cNvSpPr>
              <p:nvPr/>
            </p:nvSpPr>
            <p:spPr bwMode="auto">
              <a:xfrm>
                <a:off x="2380" y="1354"/>
                <a:ext cx="27" cy="28"/>
              </a:xfrm>
              <a:custGeom>
                <a:avLst/>
                <a:gdLst>
                  <a:gd name="T0" fmla="*/ 0 w 27"/>
                  <a:gd name="T1" fmla="*/ 18 h 28"/>
                  <a:gd name="T2" fmla="*/ 16 w 27"/>
                  <a:gd name="T3" fmla="*/ 28 h 28"/>
                  <a:gd name="T4" fmla="*/ 21 w 27"/>
                  <a:gd name="T5" fmla="*/ 22 h 28"/>
                  <a:gd name="T6" fmla="*/ 27 w 27"/>
                  <a:gd name="T7" fmla="*/ 12 h 28"/>
                  <a:gd name="T8" fmla="*/ 17 w 27"/>
                  <a:gd name="T9" fmla="*/ 9 h 28"/>
                  <a:gd name="T10" fmla="*/ 25 w 27"/>
                  <a:gd name="T11" fmla="*/ 16 h 28"/>
                  <a:gd name="T12" fmla="*/ 27 w 27"/>
                  <a:gd name="T13" fmla="*/ 12 h 28"/>
                  <a:gd name="T14" fmla="*/ 12 w 27"/>
                  <a:gd name="T15" fmla="*/ 0 h 28"/>
                  <a:gd name="T16" fmla="*/ 11 w 27"/>
                  <a:gd name="T17" fmla="*/ 1 h 28"/>
                  <a:gd name="T18" fmla="*/ 9 w 27"/>
                  <a:gd name="T19" fmla="*/ 5 h 28"/>
                  <a:gd name="T20" fmla="*/ 2 w 27"/>
                  <a:gd name="T21" fmla="*/ 15 h 28"/>
                  <a:gd name="T22" fmla="*/ 0 w 27"/>
                  <a:gd name="T23" fmla="*/ 18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8">
                    <a:moveTo>
                      <a:pt x="0" y="18"/>
                    </a:moveTo>
                    <a:lnTo>
                      <a:pt x="16" y="28"/>
                    </a:lnTo>
                    <a:lnTo>
                      <a:pt x="21" y="22"/>
                    </a:lnTo>
                    <a:lnTo>
                      <a:pt x="27" y="12"/>
                    </a:lnTo>
                    <a:lnTo>
                      <a:pt x="17" y="9"/>
                    </a:lnTo>
                    <a:lnTo>
                      <a:pt x="25" y="16"/>
                    </a:lnTo>
                    <a:lnTo>
                      <a:pt x="27" y="12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9" y="5"/>
                    </a:lnTo>
                    <a:lnTo>
                      <a:pt x="2" y="1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1" name="Freeform 131"/>
              <p:cNvSpPr>
                <a:spLocks/>
              </p:cNvSpPr>
              <p:nvPr/>
            </p:nvSpPr>
            <p:spPr bwMode="auto">
              <a:xfrm>
                <a:off x="2404" y="1324"/>
                <a:ext cx="28" cy="28"/>
              </a:xfrm>
              <a:custGeom>
                <a:avLst/>
                <a:gdLst>
                  <a:gd name="T0" fmla="*/ 0 w 28"/>
                  <a:gd name="T1" fmla="*/ 15 h 28"/>
                  <a:gd name="T2" fmla="*/ 14 w 28"/>
                  <a:gd name="T3" fmla="*/ 28 h 28"/>
                  <a:gd name="T4" fmla="*/ 19 w 28"/>
                  <a:gd name="T5" fmla="*/ 25 h 28"/>
                  <a:gd name="T6" fmla="*/ 28 w 28"/>
                  <a:gd name="T7" fmla="*/ 14 h 28"/>
                  <a:gd name="T8" fmla="*/ 14 w 28"/>
                  <a:gd name="T9" fmla="*/ 0 h 28"/>
                  <a:gd name="T10" fmla="*/ 4 w 28"/>
                  <a:gd name="T11" fmla="*/ 11 h 28"/>
                  <a:gd name="T12" fmla="*/ 0 w 28"/>
                  <a:gd name="T13" fmla="*/ 15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5"/>
                    </a:moveTo>
                    <a:lnTo>
                      <a:pt x="14" y="28"/>
                    </a:lnTo>
                    <a:lnTo>
                      <a:pt x="19" y="25"/>
                    </a:lnTo>
                    <a:lnTo>
                      <a:pt x="28" y="14"/>
                    </a:lnTo>
                    <a:lnTo>
                      <a:pt x="14" y="0"/>
                    </a:lnTo>
                    <a:lnTo>
                      <a:pt x="4" y="1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2" name="Freeform 132"/>
              <p:cNvSpPr>
                <a:spLocks/>
              </p:cNvSpPr>
              <p:nvPr/>
            </p:nvSpPr>
            <p:spPr bwMode="auto">
              <a:xfrm>
                <a:off x="2431" y="1295"/>
                <a:ext cx="28" cy="29"/>
              </a:xfrm>
              <a:custGeom>
                <a:avLst/>
                <a:gdLst>
                  <a:gd name="T0" fmla="*/ 0 w 28"/>
                  <a:gd name="T1" fmla="*/ 16 h 29"/>
                  <a:gd name="T2" fmla="*/ 15 w 28"/>
                  <a:gd name="T3" fmla="*/ 29 h 29"/>
                  <a:gd name="T4" fmla="*/ 18 w 28"/>
                  <a:gd name="T5" fmla="*/ 25 h 29"/>
                  <a:gd name="T6" fmla="*/ 18 w 28"/>
                  <a:gd name="T7" fmla="*/ 25 h 29"/>
                  <a:gd name="T8" fmla="*/ 24 w 28"/>
                  <a:gd name="T9" fmla="*/ 18 h 29"/>
                  <a:gd name="T10" fmla="*/ 28 w 28"/>
                  <a:gd name="T11" fmla="*/ 15 h 29"/>
                  <a:gd name="T12" fmla="*/ 15 w 28"/>
                  <a:gd name="T13" fmla="*/ 0 h 29"/>
                  <a:gd name="T14" fmla="*/ 10 w 28"/>
                  <a:gd name="T15" fmla="*/ 4 h 29"/>
                  <a:gd name="T16" fmla="*/ 3 w 28"/>
                  <a:gd name="T17" fmla="*/ 12 h 29"/>
                  <a:gd name="T18" fmla="*/ 10 w 28"/>
                  <a:gd name="T19" fmla="*/ 19 h 29"/>
                  <a:gd name="T20" fmla="*/ 4 w 28"/>
                  <a:gd name="T21" fmla="*/ 12 h 29"/>
                  <a:gd name="T22" fmla="*/ 0 w 28"/>
                  <a:gd name="T23" fmla="*/ 16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" h="29">
                    <a:moveTo>
                      <a:pt x="0" y="16"/>
                    </a:moveTo>
                    <a:lnTo>
                      <a:pt x="15" y="29"/>
                    </a:lnTo>
                    <a:lnTo>
                      <a:pt x="18" y="25"/>
                    </a:lnTo>
                    <a:lnTo>
                      <a:pt x="24" y="18"/>
                    </a:lnTo>
                    <a:lnTo>
                      <a:pt x="28" y="15"/>
                    </a:lnTo>
                    <a:lnTo>
                      <a:pt x="15" y="0"/>
                    </a:lnTo>
                    <a:lnTo>
                      <a:pt x="10" y="4"/>
                    </a:lnTo>
                    <a:lnTo>
                      <a:pt x="3" y="12"/>
                    </a:lnTo>
                    <a:lnTo>
                      <a:pt x="10" y="19"/>
                    </a:lnTo>
                    <a:lnTo>
                      <a:pt x="4" y="1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3" name="Freeform 133"/>
              <p:cNvSpPr>
                <a:spLocks/>
              </p:cNvSpPr>
              <p:nvPr/>
            </p:nvSpPr>
            <p:spPr bwMode="auto">
              <a:xfrm>
                <a:off x="2462" y="1273"/>
                <a:ext cx="27" cy="26"/>
              </a:xfrm>
              <a:custGeom>
                <a:avLst/>
                <a:gdLst>
                  <a:gd name="T0" fmla="*/ 0 w 27"/>
                  <a:gd name="T1" fmla="*/ 9 h 26"/>
                  <a:gd name="T2" fmla="*/ 11 w 27"/>
                  <a:gd name="T3" fmla="*/ 26 h 26"/>
                  <a:gd name="T4" fmla="*/ 19 w 27"/>
                  <a:gd name="T5" fmla="*/ 21 h 26"/>
                  <a:gd name="T6" fmla="*/ 11 w 27"/>
                  <a:gd name="T7" fmla="*/ 15 h 26"/>
                  <a:gd name="T8" fmla="*/ 15 w 27"/>
                  <a:gd name="T9" fmla="*/ 23 h 26"/>
                  <a:gd name="T10" fmla="*/ 27 w 27"/>
                  <a:gd name="T11" fmla="*/ 18 h 26"/>
                  <a:gd name="T12" fmla="*/ 19 w 27"/>
                  <a:gd name="T13" fmla="*/ 0 h 26"/>
                  <a:gd name="T14" fmla="*/ 8 w 27"/>
                  <a:gd name="T15" fmla="*/ 5 h 26"/>
                  <a:gd name="T16" fmla="*/ 4 w 27"/>
                  <a:gd name="T17" fmla="*/ 7 h 26"/>
                  <a:gd name="T18" fmla="*/ 0 w 27"/>
                  <a:gd name="T19" fmla="*/ 9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" h="26">
                    <a:moveTo>
                      <a:pt x="0" y="9"/>
                    </a:moveTo>
                    <a:lnTo>
                      <a:pt x="11" y="26"/>
                    </a:lnTo>
                    <a:lnTo>
                      <a:pt x="19" y="21"/>
                    </a:lnTo>
                    <a:lnTo>
                      <a:pt x="11" y="15"/>
                    </a:lnTo>
                    <a:lnTo>
                      <a:pt x="15" y="23"/>
                    </a:lnTo>
                    <a:lnTo>
                      <a:pt x="27" y="18"/>
                    </a:lnTo>
                    <a:lnTo>
                      <a:pt x="19" y="0"/>
                    </a:lnTo>
                    <a:lnTo>
                      <a:pt x="8" y="5"/>
                    </a:lnTo>
                    <a:lnTo>
                      <a:pt x="4" y="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4" name="Freeform 134"/>
              <p:cNvSpPr>
                <a:spLocks/>
              </p:cNvSpPr>
              <p:nvPr/>
            </p:nvSpPr>
            <p:spPr bwMode="auto">
              <a:xfrm>
                <a:off x="2500" y="1260"/>
                <a:ext cx="27" cy="24"/>
              </a:xfrm>
              <a:custGeom>
                <a:avLst/>
                <a:gdLst>
                  <a:gd name="T0" fmla="*/ 0 w 27"/>
                  <a:gd name="T1" fmla="*/ 6 h 24"/>
                  <a:gd name="T2" fmla="*/ 7 w 27"/>
                  <a:gd name="T3" fmla="*/ 24 h 24"/>
                  <a:gd name="T4" fmla="*/ 10 w 27"/>
                  <a:gd name="T5" fmla="*/ 23 h 24"/>
                  <a:gd name="T6" fmla="*/ 27 w 27"/>
                  <a:gd name="T7" fmla="*/ 20 h 24"/>
                  <a:gd name="T8" fmla="*/ 23 w 27"/>
                  <a:gd name="T9" fmla="*/ 10 h 24"/>
                  <a:gd name="T10" fmla="*/ 23 w 27"/>
                  <a:gd name="T11" fmla="*/ 20 h 24"/>
                  <a:gd name="T12" fmla="*/ 24 w 27"/>
                  <a:gd name="T13" fmla="*/ 20 h 24"/>
                  <a:gd name="T14" fmla="*/ 21 w 27"/>
                  <a:gd name="T15" fmla="*/ 1 h 24"/>
                  <a:gd name="T16" fmla="*/ 23 w 27"/>
                  <a:gd name="T17" fmla="*/ 0 h 24"/>
                  <a:gd name="T18" fmla="*/ 19 w 27"/>
                  <a:gd name="T19" fmla="*/ 1 h 24"/>
                  <a:gd name="T20" fmla="*/ 2 w 27"/>
                  <a:gd name="T21" fmla="*/ 5 h 24"/>
                  <a:gd name="T22" fmla="*/ 0 w 27"/>
                  <a:gd name="T23" fmla="*/ 6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4">
                    <a:moveTo>
                      <a:pt x="0" y="6"/>
                    </a:moveTo>
                    <a:lnTo>
                      <a:pt x="7" y="24"/>
                    </a:lnTo>
                    <a:lnTo>
                      <a:pt x="10" y="23"/>
                    </a:lnTo>
                    <a:lnTo>
                      <a:pt x="27" y="20"/>
                    </a:lnTo>
                    <a:lnTo>
                      <a:pt x="23" y="10"/>
                    </a:lnTo>
                    <a:lnTo>
                      <a:pt x="23" y="20"/>
                    </a:lnTo>
                    <a:lnTo>
                      <a:pt x="24" y="20"/>
                    </a:lnTo>
                    <a:lnTo>
                      <a:pt x="21" y="1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735" name="Freeform 135"/>
              <p:cNvSpPr>
                <a:spLocks/>
              </p:cNvSpPr>
              <p:nvPr/>
            </p:nvSpPr>
            <p:spPr bwMode="auto">
              <a:xfrm>
                <a:off x="2540" y="1253"/>
                <a:ext cx="25" cy="23"/>
              </a:xfrm>
              <a:custGeom>
                <a:avLst/>
                <a:gdLst>
                  <a:gd name="T0" fmla="*/ 0 w 25"/>
                  <a:gd name="T1" fmla="*/ 4 h 23"/>
                  <a:gd name="T2" fmla="*/ 4 w 25"/>
                  <a:gd name="T3" fmla="*/ 23 h 23"/>
                  <a:gd name="T4" fmla="*/ 15 w 25"/>
                  <a:gd name="T5" fmla="*/ 22 h 23"/>
                  <a:gd name="T6" fmla="*/ 25 w 25"/>
                  <a:gd name="T7" fmla="*/ 17 h 23"/>
                  <a:gd name="T8" fmla="*/ 17 w 25"/>
                  <a:gd name="T9" fmla="*/ 0 h 23"/>
                  <a:gd name="T10" fmla="*/ 7 w 25"/>
                  <a:gd name="T11" fmla="*/ 3 h 23"/>
                  <a:gd name="T12" fmla="*/ 0 w 25"/>
                  <a:gd name="T13" fmla="*/ 4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3">
                    <a:moveTo>
                      <a:pt x="0" y="4"/>
                    </a:moveTo>
                    <a:lnTo>
                      <a:pt x="4" y="23"/>
                    </a:lnTo>
                    <a:lnTo>
                      <a:pt x="15" y="22"/>
                    </a:lnTo>
                    <a:lnTo>
                      <a:pt x="25" y="17"/>
                    </a:lnTo>
                    <a:lnTo>
                      <a:pt x="17" y="0"/>
                    </a:lnTo>
                    <a:lnTo>
                      <a:pt x="7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3574" name="Freeform 136"/>
            <p:cNvSpPr>
              <a:spLocks/>
            </p:cNvSpPr>
            <p:nvPr/>
          </p:nvSpPr>
          <p:spPr bwMode="auto">
            <a:xfrm>
              <a:off x="1317486" y="3841336"/>
              <a:ext cx="1735854" cy="994280"/>
            </a:xfrm>
            <a:custGeom>
              <a:avLst/>
              <a:gdLst>
                <a:gd name="T0" fmla="*/ 245 w 1836"/>
                <a:gd name="T1" fmla="*/ 964 h 1261"/>
                <a:gd name="T2" fmla="*/ 356 w 1836"/>
                <a:gd name="T3" fmla="*/ 835 h 1261"/>
                <a:gd name="T4" fmla="*/ 362 w 1836"/>
                <a:gd name="T5" fmla="*/ 826 h 1261"/>
                <a:gd name="T6" fmla="*/ 402 w 1836"/>
                <a:gd name="T7" fmla="*/ 900 h 1261"/>
                <a:gd name="T8" fmla="*/ 456 w 1836"/>
                <a:gd name="T9" fmla="*/ 890 h 1261"/>
                <a:gd name="T10" fmla="*/ 514 w 1836"/>
                <a:gd name="T11" fmla="*/ 627 h 1261"/>
                <a:gd name="T12" fmla="*/ 583 w 1836"/>
                <a:gd name="T13" fmla="*/ 271 h 1261"/>
                <a:gd name="T14" fmla="*/ 598 w 1836"/>
                <a:gd name="T15" fmla="*/ 225 h 1261"/>
                <a:gd name="T16" fmla="*/ 622 w 1836"/>
                <a:gd name="T17" fmla="*/ 349 h 1261"/>
                <a:gd name="T18" fmla="*/ 687 w 1836"/>
                <a:gd name="T19" fmla="*/ 725 h 1261"/>
                <a:gd name="T20" fmla="*/ 736 w 1836"/>
                <a:gd name="T21" fmla="*/ 769 h 1261"/>
                <a:gd name="T22" fmla="*/ 780 w 1836"/>
                <a:gd name="T23" fmla="*/ 599 h 1261"/>
                <a:gd name="T24" fmla="*/ 857 w 1836"/>
                <a:gd name="T25" fmla="*/ 93 h 1261"/>
                <a:gd name="T26" fmla="*/ 874 w 1836"/>
                <a:gd name="T27" fmla="*/ 11 h 1261"/>
                <a:gd name="T28" fmla="*/ 878 w 1836"/>
                <a:gd name="T29" fmla="*/ 25 h 1261"/>
                <a:gd name="T30" fmla="*/ 938 w 1836"/>
                <a:gd name="T31" fmla="*/ 252 h 1261"/>
                <a:gd name="T32" fmla="*/ 1037 w 1836"/>
                <a:gd name="T33" fmla="*/ 796 h 1261"/>
                <a:gd name="T34" fmla="*/ 1083 w 1836"/>
                <a:gd name="T35" fmla="*/ 865 h 1261"/>
                <a:gd name="T36" fmla="*/ 1115 w 1836"/>
                <a:gd name="T37" fmla="*/ 746 h 1261"/>
                <a:gd name="T38" fmla="*/ 1129 w 1836"/>
                <a:gd name="T39" fmla="*/ 594 h 1261"/>
                <a:gd name="T40" fmla="*/ 1136 w 1836"/>
                <a:gd name="T41" fmla="*/ 608 h 1261"/>
                <a:gd name="T42" fmla="*/ 1263 w 1836"/>
                <a:gd name="T43" fmla="*/ 892 h 1261"/>
                <a:gd name="T44" fmla="*/ 1317 w 1836"/>
                <a:gd name="T45" fmla="*/ 972 h 1261"/>
                <a:gd name="T46" fmla="*/ 1337 w 1836"/>
                <a:gd name="T47" fmla="*/ 943 h 1261"/>
                <a:gd name="T48" fmla="*/ 1418 w 1836"/>
                <a:gd name="T49" fmla="*/ 962 h 1261"/>
                <a:gd name="T50" fmla="*/ 1524 w 1836"/>
                <a:gd name="T51" fmla="*/ 912 h 1261"/>
                <a:gd name="T52" fmla="*/ 1549 w 1836"/>
                <a:gd name="T53" fmla="*/ 871 h 1261"/>
                <a:gd name="T54" fmla="*/ 1595 w 1836"/>
                <a:gd name="T55" fmla="*/ 940 h 1261"/>
                <a:gd name="T56" fmla="*/ 1687 w 1836"/>
                <a:gd name="T57" fmla="*/ 935 h 1261"/>
                <a:gd name="T58" fmla="*/ 1752 w 1836"/>
                <a:gd name="T59" fmla="*/ 910 h 1261"/>
                <a:gd name="T60" fmla="*/ 1888 w 1836"/>
                <a:gd name="T61" fmla="*/ 946 h 1261"/>
                <a:gd name="T62" fmla="*/ 1756 w 1836"/>
                <a:gd name="T63" fmla="*/ 890 h 1261"/>
                <a:gd name="T64" fmla="*/ 1645 w 1836"/>
                <a:gd name="T65" fmla="*/ 933 h 1261"/>
                <a:gd name="T66" fmla="*/ 1614 w 1836"/>
                <a:gd name="T67" fmla="*/ 926 h 1261"/>
                <a:gd name="T68" fmla="*/ 1545 w 1836"/>
                <a:gd name="T69" fmla="*/ 859 h 1261"/>
                <a:gd name="T70" fmla="*/ 1489 w 1836"/>
                <a:gd name="T71" fmla="*/ 943 h 1261"/>
                <a:gd name="T72" fmla="*/ 1428 w 1836"/>
                <a:gd name="T73" fmla="*/ 943 h 1261"/>
                <a:gd name="T74" fmla="*/ 1310 w 1836"/>
                <a:gd name="T75" fmla="*/ 944 h 1261"/>
                <a:gd name="T76" fmla="*/ 1322 w 1836"/>
                <a:gd name="T77" fmla="*/ 953 h 1261"/>
                <a:gd name="T78" fmla="*/ 1293 w 1836"/>
                <a:gd name="T79" fmla="*/ 895 h 1261"/>
                <a:gd name="T80" fmla="*/ 1165 w 1836"/>
                <a:gd name="T81" fmla="*/ 607 h 1261"/>
                <a:gd name="T82" fmla="*/ 1112 w 1836"/>
                <a:gd name="T83" fmla="*/ 599 h 1261"/>
                <a:gd name="T84" fmla="*/ 1082 w 1836"/>
                <a:gd name="T85" fmla="*/ 799 h 1261"/>
                <a:gd name="T86" fmla="*/ 1078 w 1836"/>
                <a:gd name="T87" fmla="*/ 846 h 1261"/>
                <a:gd name="T88" fmla="*/ 1067 w 1836"/>
                <a:gd name="T89" fmla="*/ 810 h 1261"/>
                <a:gd name="T90" fmla="*/ 990 w 1836"/>
                <a:gd name="T91" fmla="*/ 393 h 1261"/>
                <a:gd name="T92" fmla="*/ 909 w 1836"/>
                <a:gd name="T93" fmla="*/ 28 h 1261"/>
                <a:gd name="T94" fmla="*/ 863 w 1836"/>
                <a:gd name="T95" fmla="*/ 6 h 1261"/>
                <a:gd name="T96" fmla="*/ 815 w 1836"/>
                <a:gd name="T97" fmla="*/ 171 h 1261"/>
                <a:gd name="T98" fmla="*/ 739 w 1836"/>
                <a:gd name="T99" fmla="*/ 678 h 1261"/>
                <a:gd name="T100" fmla="*/ 715 w 1836"/>
                <a:gd name="T101" fmla="*/ 756 h 1261"/>
                <a:gd name="T102" fmla="*/ 722 w 1836"/>
                <a:gd name="T103" fmla="*/ 745 h 1261"/>
                <a:gd name="T104" fmla="*/ 664 w 1836"/>
                <a:gd name="T105" fmla="*/ 448 h 1261"/>
                <a:gd name="T106" fmla="*/ 612 w 1836"/>
                <a:gd name="T107" fmla="*/ 222 h 1261"/>
                <a:gd name="T108" fmla="*/ 554 w 1836"/>
                <a:gd name="T109" fmla="*/ 279 h 1261"/>
                <a:gd name="T110" fmla="*/ 478 w 1836"/>
                <a:gd name="T111" fmla="*/ 680 h 1261"/>
                <a:gd name="T112" fmla="*/ 431 w 1836"/>
                <a:gd name="T113" fmla="*/ 882 h 1261"/>
                <a:gd name="T114" fmla="*/ 428 w 1836"/>
                <a:gd name="T115" fmla="*/ 892 h 1261"/>
                <a:gd name="T116" fmla="*/ 388 w 1836"/>
                <a:gd name="T117" fmla="*/ 821 h 1261"/>
                <a:gd name="T118" fmla="*/ 331 w 1836"/>
                <a:gd name="T119" fmla="*/ 827 h 1261"/>
                <a:gd name="T120" fmla="*/ 260 w 1836"/>
                <a:gd name="T121" fmla="*/ 938 h 1261"/>
                <a:gd name="T122" fmla="*/ 9 w 1836"/>
                <a:gd name="T123" fmla="*/ 951 h 12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836" h="1261">
                  <a:moveTo>
                    <a:pt x="0" y="1235"/>
                  </a:moveTo>
                  <a:lnTo>
                    <a:pt x="2" y="1261"/>
                  </a:lnTo>
                  <a:lnTo>
                    <a:pt x="9" y="1260"/>
                  </a:lnTo>
                  <a:lnTo>
                    <a:pt x="22" y="1260"/>
                  </a:lnTo>
                  <a:lnTo>
                    <a:pt x="35" y="1260"/>
                  </a:lnTo>
                  <a:lnTo>
                    <a:pt x="50" y="1261"/>
                  </a:lnTo>
                  <a:lnTo>
                    <a:pt x="67" y="1261"/>
                  </a:lnTo>
                  <a:lnTo>
                    <a:pt x="85" y="1261"/>
                  </a:lnTo>
                  <a:lnTo>
                    <a:pt x="123" y="1261"/>
                  </a:lnTo>
                  <a:lnTo>
                    <a:pt x="163" y="1260"/>
                  </a:lnTo>
                  <a:lnTo>
                    <a:pt x="200" y="1258"/>
                  </a:lnTo>
                  <a:lnTo>
                    <a:pt x="217" y="1254"/>
                  </a:lnTo>
                  <a:lnTo>
                    <a:pt x="222" y="1253"/>
                  </a:lnTo>
                  <a:lnTo>
                    <a:pt x="238" y="1250"/>
                  </a:lnTo>
                  <a:lnTo>
                    <a:pt x="252" y="1246"/>
                  </a:lnTo>
                  <a:lnTo>
                    <a:pt x="265" y="1240"/>
                  </a:lnTo>
                  <a:lnTo>
                    <a:pt x="274" y="1234"/>
                  </a:lnTo>
                  <a:lnTo>
                    <a:pt x="279" y="1230"/>
                  </a:lnTo>
                  <a:lnTo>
                    <a:pt x="287" y="1221"/>
                  </a:lnTo>
                  <a:lnTo>
                    <a:pt x="295" y="1212"/>
                  </a:lnTo>
                  <a:lnTo>
                    <a:pt x="298" y="1207"/>
                  </a:lnTo>
                  <a:lnTo>
                    <a:pt x="305" y="1195"/>
                  </a:lnTo>
                  <a:lnTo>
                    <a:pt x="317" y="1170"/>
                  </a:lnTo>
                  <a:lnTo>
                    <a:pt x="327" y="1143"/>
                  </a:lnTo>
                  <a:lnTo>
                    <a:pt x="334" y="1116"/>
                  </a:lnTo>
                  <a:lnTo>
                    <a:pt x="339" y="1103"/>
                  </a:lnTo>
                  <a:lnTo>
                    <a:pt x="342" y="1092"/>
                  </a:lnTo>
                  <a:lnTo>
                    <a:pt x="346" y="1083"/>
                  </a:lnTo>
                  <a:lnTo>
                    <a:pt x="351" y="1074"/>
                  </a:lnTo>
                  <a:lnTo>
                    <a:pt x="339" y="1069"/>
                  </a:lnTo>
                  <a:lnTo>
                    <a:pt x="348" y="1078"/>
                  </a:lnTo>
                  <a:lnTo>
                    <a:pt x="353" y="1072"/>
                  </a:lnTo>
                  <a:lnTo>
                    <a:pt x="343" y="1063"/>
                  </a:lnTo>
                  <a:lnTo>
                    <a:pt x="349" y="1075"/>
                  </a:lnTo>
                  <a:lnTo>
                    <a:pt x="355" y="1070"/>
                  </a:lnTo>
                  <a:lnTo>
                    <a:pt x="356" y="1069"/>
                  </a:lnTo>
                  <a:lnTo>
                    <a:pt x="352" y="1057"/>
                  </a:lnTo>
                  <a:lnTo>
                    <a:pt x="352" y="1070"/>
                  </a:lnTo>
                  <a:lnTo>
                    <a:pt x="354" y="1072"/>
                  </a:lnTo>
                  <a:lnTo>
                    <a:pt x="354" y="1058"/>
                  </a:lnTo>
                  <a:lnTo>
                    <a:pt x="350" y="1070"/>
                  </a:lnTo>
                  <a:lnTo>
                    <a:pt x="352" y="1072"/>
                  </a:lnTo>
                  <a:lnTo>
                    <a:pt x="356" y="1060"/>
                  </a:lnTo>
                  <a:lnTo>
                    <a:pt x="348" y="1068"/>
                  </a:lnTo>
                  <a:lnTo>
                    <a:pt x="350" y="1072"/>
                  </a:lnTo>
                  <a:lnTo>
                    <a:pt x="360" y="1062"/>
                  </a:lnTo>
                  <a:lnTo>
                    <a:pt x="348" y="1067"/>
                  </a:lnTo>
                  <a:lnTo>
                    <a:pt x="353" y="1075"/>
                  </a:lnTo>
                  <a:lnTo>
                    <a:pt x="357" y="1086"/>
                  </a:lnTo>
                  <a:lnTo>
                    <a:pt x="363" y="1098"/>
                  </a:lnTo>
                  <a:lnTo>
                    <a:pt x="367" y="1112"/>
                  </a:lnTo>
                  <a:lnTo>
                    <a:pt x="373" y="1126"/>
                  </a:lnTo>
                  <a:lnTo>
                    <a:pt x="378" y="1141"/>
                  </a:lnTo>
                  <a:lnTo>
                    <a:pt x="383" y="1153"/>
                  </a:lnTo>
                  <a:lnTo>
                    <a:pt x="388" y="1163"/>
                  </a:lnTo>
                  <a:lnTo>
                    <a:pt x="391" y="1168"/>
                  </a:lnTo>
                  <a:lnTo>
                    <a:pt x="397" y="1176"/>
                  </a:lnTo>
                  <a:lnTo>
                    <a:pt x="399" y="1178"/>
                  </a:lnTo>
                  <a:lnTo>
                    <a:pt x="403" y="1180"/>
                  </a:lnTo>
                  <a:lnTo>
                    <a:pt x="407" y="1181"/>
                  </a:lnTo>
                  <a:lnTo>
                    <a:pt x="411" y="1182"/>
                  </a:lnTo>
                  <a:lnTo>
                    <a:pt x="414" y="1182"/>
                  </a:lnTo>
                  <a:lnTo>
                    <a:pt x="420" y="1181"/>
                  </a:lnTo>
                  <a:lnTo>
                    <a:pt x="422" y="1180"/>
                  </a:lnTo>
                  <a:lnTo>
                    <a:pt x="426" y="1178"/>
                  </a:lnTo>
                  <a:lnTo>
                    <a:pt x="430" y="1174"/>
                  </a:lnTo>
                  <a:lnTo>
                    <a:pt x="433" y="1171"/>
                  </a:lnTo>
                  <a:lnTo>
                    <a:pt x="436" y="1167"/>
                  </a:lnTo>
                  <a:lnTo>
                    <a:pt x="439" y="1161"/>
                  </a:lnTo>
                  <a:lnTo>
                    <a:pt x="443" y="1154"/>
                  </a:lnTo>
                  <a:lnTo>
                    <a:pt x="446" y="1145"/>
                  </a:lnTo>
                  <a:lnTo>
                    <a:pt x="449" y="1133"/>
                  </a:lnTo>
                  <a:lnTo>
                    <a:pt x="453" y="1120"/>
                  </a:lnTo>
                  <a:lnTo>
                    <a:pt x="457" y="1103"/>
                  </a:lnTo>
                  <a:lnTo>
                    <a:pt x="458" y="1098"/>
                  </a:lnTo>
                  <a:lnTo>
                    <a:pt x="461" y="1079"/>
                  </a:lnTo>
                  <a:lnTo>
                    <a:pt x="466" y="1056"/>
                  </a:lnTo>
                  <a:lnTo>
                    <a:pt x="470" y="1032"/>
                  </a:lnTo>
                  <a:lnTo>
                    <a:pt x="473" y="1006"/>
                  </a:lnTo>
                  <a:lnTo>
                    <a:pt x="478" y="977"/>
                  </a:lnTo>
                  <a:lnTo>
                    <a:pt x="482" y="947"/>
                  </a:lnTo>
                  <a:lnTo>
                    <a:pt x="486" y="915"/>
                  </a:lnTo>
                  <a:lnTo>
                    <a:pt x="491" y="882"/>
                  </a:lnTo>
                  <a:lnTo>
                    <a:pt x="500" y="813"/>
                  </a:lnTo>
                  <a:lnTo>
                    <a:pt x="508" y="742"/>
                  </a:lnTo>
                  <a:lnTo>
                    <a:pt x="518" y="671"/>
                  </a:lnTo>
                  <a:lnTo>
                    <a:pt x="527" y="601"/>
                  </a:lnTo>
                  <a:lnTo>
                    <a:pt x="531" y="566"/>
                  </a:lnTo>
                  <a:lnTo>
                    <a:pt x="537" y="533"/>
                  </a:lnTo>
                  <a:lnTo>
                    <a:pt x="541" y="501"/>
                  </a:lnTo>
                  <a:lnTo>
                    <a:pt x="546" y="471"/>
                  </a:lnTo>
                  <a:lnTo>
                    <a:pt x="550" y="442"/>
                  </a:lnTo>
                  <a:lnTo>
                    <a:pt x="555" y="415"/>
                  </a:lnTo>
                  <a:lnTo>
                    <a:pt x="560" y="390"/>
                  </a:lnTo>
                  <a:lnTo>
                    <a:pt x="564" y="367"/>
                  </a:lnTo>
                  <a:lnTo>
                    <a:pt x="551" y="367"/>
                  </a:lnTo>
                  <a:lnTo>
                    <a:pt x="563" y="372"/>
                  </a:lnTo>
                  <a:lnTo>
                    <a:pt x="567" y="351"/>
                  </a:lnTo>
                  <a:lnTo>
                    <a:pt x="572" y="335"/>
                  </a:lnTo>
                  <a:lnTo>
                    <a:pt x="576" y="320"/>
                  </a:lnTo>
                  <a:lnTo>
                    <a:pt x="581" y="309"/>
                  </a:lnTo>
                  <a:lnTo>
                    <a:pt x="585" y="301"/>
                  </a:lnTo>
                  <a:lnTo>
                    <a:pt x="573" y="297"/>
                  </a:lnTo>
                  <a:lnTo>
                    <a:pt x="583" y="306"/>
                  </a:lnTo>
                  <a:lnTo>
                    <a:pt x="578" y="309"/>
                  </a:lnTo>
                  <a:lnTo>
                    <a:pt x="584" y="304"/>
                  </a:lnTo>
                  <a:lnTo>
                    <a:pt x="579" y="292"/>
                  </a:lnTo>
                  <a:lnTo>
                    <a:pt x="579" y="306"/>
                  </a:lnTo>
                  <a:lnTo>
                    <a:pt x="574" y="304"/>
                  </a:lnTo>
                  <a:lnTo>
                    <a:pt x="576" y="304"/>
                  </a:lnTo>
                  <a:lnTo>
                    <a:pt x="582" y="292"/>
                  </a:lnTo>
                  <a:lnTo>
                    <a:pt x="572" y="302"/>
                  </a:lnTo>
                  <a:lnTo>
                    <a:pt x="576" y="307"/>
                  </a:lnTo>
                  <a:lnTo>
                    <a:pt x="586" y="297"/>
                  </a:lnTo>
                  <a:lnTo>
                    <a:pt x="574" y="302"/>
                  </a:lnTo>
                  <a:lnTo>
                    <a:pt x="577" y="310"/>
                  </a:lnTo>
                  <a:lnTo>
                    <a:pt x="582" y="323"/>
                  </a:lnTo>
                  <a:lnTo>
                    <a:pt x="586" y="338"/>
                  </a:lnTo>
                  <a:lnTo>
                    <a:pt x="590" y="357"/>
                  </a:lnTo>
                  <a:lnTo>
                    <a:pt x="602" y="353"/>
                  </a:lnTo>
                  <a:lnTo>
                    <a:pt x="589" y="353"/>
                  </a:lnTo>
                  <a:lnTo>
                    <a:pt x="593" y="373"/>
                  </a:lnTo>
                  <a:lnTo>
                    <a:pt x="597" y="399"/>
                  </a:lnTo>
                  <a:lnTo>
                    <a:pt x="600" y="425"/>
                  </a:lnTo>
                  <a:lnTo>
                    <a:pt x="605" y="453"/>
                  </a:lnTo>
                  <a:lnTo>
                    <a:pt x="609" y="483"/>
                  </a:lnTo>
                  <a:lnTo>
                    <a:pt x="612" y="515"/>
                  </a:lnTo>
                  <a:lnTo>
                    <a:pt x="617" y="547"/>
                  </a:lnTo>
                  <a:lnTo>
                    <a:pt x="620" y="581"/>
                  </a:lnTo>
                  <a:lnTo>
                    <a:pt x="629" y="649"/>
                  </a:lnTo>
                  <a:lnTo>
                    <a:pt x="636" y="717"/>
                  </a:lnTo>
                  <a:lnTo>
                    <a:pt x="640" y="751"/>
                  </a:lnTo>
                  <a:lnTo>
                    <a:pt x="644" y="783"/>
                  </a:lnTo>
                  <a:lnTo>
                    <a:pt x="648" y="813"/>
                  </a:lnTo>
                  <a:lnTo>
                    <a:pt x="652" y="843"/>
                  </a:lnTo>
                  <a:lnTo>
                    <a:pt x="656" y="871"/>
                  </a:lnTo>
                  <a:lnTo>
                    <a:pt x="660" y="896"/>
                  </a:lnTo>
                  <a:lnTo>
                    <a:pt x="664" y="919"/>
                  </a:lnTo>
                  <a:lnTo>
                    <a:pt x="668" y="940"/>
                  </a:lnTo>
                  <a:lnTo>
                    <a:pt x="669" y="945"/>
                  </a:lnTo>
                  <a:lnTo>
                    <a:pt x="674" y="962"/>
                  </a:lnTo>
                  <a:lnTo>
                    <a:pt x="678" y="976"/>
                  </a:lnTo>
                  <a:lnTo>
                    <a:pt x="681" y="986"/>
                  </a:lnTo>
                  <a:lnTo>
                    <a:pt x="686" y="993"/>
                  </a:lnTo>
                  <a:lnTo>
                    <a:pt x="689" y="997"/>
                  </a:lnTo>
                  <a:lnTo>
                    <a:pt x="691" y="999"/>
                  </a:lnTo>
                  <a:lnTo>
                    <a:pt x="695" y="1002"/>
                  </a:lnTo>
                  <a:lnTo>
                    <a:pt x="698" y="1003"/>
                  </a:lnTo>
                  <a:lnTo>
                    <a:pt x="702" y="1004"/>
                  </a:lnTo>
                  <a:lnTo>
                    <a:pt x="704" y="1004"/>
                  </a:lnTo>
                  <a:lnTo>
                    <a:pt x="710" y="1003"/>
                  </a:lnTo>
                  <a:lnTo>
                    <a:pt x="714" y="999"/>
                  </a:lnTo>
                  <a:lnTo>
                    <a:pt x="716" y="998"/>
                  </a:lnTo>
                  <a:lnTo>
                    <a:pt x="718" y="995"/>
                  </a:lnTo>
                  <a:lnTo>
                    <a:pt x="721" y="991"/>
                  </a:lnTo>
                  <a:lnTo>
                    <a:pt x="723" y="986"/>
                  </a:lnTo>
                  <a:lnTo>
                    <a:pt x="725" y="981"/>
                  </a:lnTo>
                  <a:lnTo>
                    <a:pt x="727" y="974"/>
                  </a:lnTo>
                  <a:lnTo>
                    <a:pt x="729" y="967"/>
                  </a:lnTo>
                  <a:lnTo>
                    <a:pt x="732" y="958"/>
                  </a:lnTo>
                  <a:lnTo>
                    <a:pt x="736" y="937"/>
                  </a:lnTo>
                  <a:lnTo>
                    <a:pt x="737" y="933"/>
                  </a:lnTo>
                  <a:lnTo>
                    <a:pt x="741" y="907"/>
                  </a:lnTo>
                  <a:lnTo>
                    <a:pt x="746" y="880"/>
                  </a:lnTo>
                  <a:lnTo>
                    <a:pt x="750" y="848"/>
                  </a:lnTo>
                  <a:lnTo>
                    <a:pt x="754" y="814"/>
                  </a:lnTo>
                  <a:lnTo>
                    <a:pt x="759" y="777"/>
                  </a:lnTo>
                  <a:lnTo>
                    <a:pt x="763" y="738"/>
                  </a:lnTo>
                  <a:lnTo>
                    <a:pt x="768" y="697"/>
                  </a:lnTo>
                  <a:lnTo>
                    <a:pt x="772" y="655"/>
                  </a:lnTo>
                  <a:lnTo>
                    <a:pt x="776" y="611"/>
                  </a:lnTo>
                  <a:lnTo>
                    <a:pt x="782" y="567"/>
                  </a:lnTo>
                  <a:lnTo>
                    <a:pt x="791" y="477"/>
                  </a:lnTo>
                  <a:lnTo>
                    <a:pt x="800" y="388"/>
                  </a:lnTo>
                  <a:lnTo>
                    <a:pt x="805" y="345"/>
                  </a:lnTo>
                  <a:lnTo>
                    <a:pt x="809" y="302"/>
                  </a:lnTo>
                  <a:lnTo>
                    <a:pt x="814" y="262"/>
                  </a:lnTo>
                  <a:lnTo>
                    <a:pt x="819" y="222"/>
                  </a:lnTo>
                  <a:lnTo>
                    <a:pt x="823" y="186"/>
                  </a:lnTo>
                  <a:lnTo>
                    <a:pt x="829" y="152"/>
                  </a:lnTo>
                  <a:lnTo>
                    <a:pt x="833" y="121"/>
                  </a:lnTo>
                  <a:lnTo>
                    <a:pt x="839" y="93"/>
                  </a:lnTo>
                  <a:lnTo>
                    <a:pt x="826" y="93"/>
                  </a:lnTo>
                  <a:lnTo>
                    <a:pt x="838" y="99"/>
                  </a:lnTo>
                  <a:lnTo>
                    <a:pt x="842" y="74"/>
                  </a:lnTo>
                  <a:lnTo>
                    <a:pt x="847" y="54"/>
                  </a:lnTo>
                  <a:lnTo>
                    <a:pt x="850" y="45"/>
                  </a:lnTo>
                  <a:lnTo>
                    <a:pt x="852" y="37"/>
                  </a:lnTo>
                  <a:lnTo>
                    <a:pt x="854" y="31"/>
                  </a:lnTo>
                  <a:lnTo>
                    <a:pt x="857" y="26"/>
                  </a:lnTo>
                  <a:lnTo>
                    <a:pt x="860" y="22"/>
                  </a:lnTo>
                  <a:lnTo>
                    <a:pt x="847" y="18"/>
                  </a:lnTo>
                  <a:lnTo>
                    <a:pt x="857" y="26"/>
                  </a:lnTo>
                  <a:lnTo>
                    <a:pt x="860" y="24"/>
                  </a:lnTo>
                  <a:lnTo>
                    <a:pt x="850" y="14"/>
                  </a:lnTo>
                  <a:lnTo>
                    <a:pt x="855" y="26"/>
                  </a:lnTo>
                  <a:lnTo>
                    <a:pt x="857" y="25"/>
                  </a:lnTo>
                  <a:lnTo>
                    <a:pt x="853" y="13"/>
                  </a:lnTo>
                  <a:lnTo>
                    <a:pt x="853" y="26"/>
                  </a:lnTo>
                  <a:lnTo>
                    <a:pt x="847" y="25"/>
                  </a:lnTo>
                  <a:lnTo>
                    <a:pt x="852" y="26"/>
                  </a:lnTo>
                  <a:lnTo>
                    <a:pt x="853" y="26"/>
                  </a:lnTo>
                  <a:lnTo>
                    <a:pt x="857" y="14"/>
                  </a:lnTo>
                  <a:lnTo>
                    <a:pt x="849" y="24"/>
                  </a:lnTo>
                  <a:lnTo>
                    <a:pt x="851" y="26"/>
                  </a:lnTo>
                  <a:lnTo>
                    <a:pt x="854" y="31"/>
                  </a:lnTo>
                  <a:lnTo>
                    <a:pt x="863" y="21"/>
                  </a:lnTo>
                  <a:lnTo>
                    <a:pt x="851" y="26"/>
                  </a:lnTo>
                  <a:lnTo>
                    <a:pt x="854" y="32"/>
                  </a:lnTo>
                  <a:lnTo>
                    <a:pt x="856" y="38"/>
                  </a:lnTo>
                  <a:lnTo>
                    <a:pt x="860" y="46"/>
                  </a:lnTo>
                  <a:lnTo>
                    <a:pt x="862" y="54"/>
                  </a:lnTo>
                  <a:lnTo>
                    <a:pt x="865" y="64"/>
                  </a:lnTo>
                  <a:lnTo>
                    <a:pt x="870" y="87"/>
                  </a:lnTo>
                  <a:lnTo>
                    <a:pt x="876" y="113"/>
                  </a:lnTo>
                  <a:lnTo>
                    <a:pt x="888" y="107"/>
                  </a:lnTo>
                  <a:lnTo>
                    <a:pt x="875" y="107"/>
                  </a:lnTo>
                  <a:lnTo>
                    <a:pt x="881" y="138"/>
                  </a:lnTo>
                  <a:lnTo>
                    <a:pt x="887" y="171"/>
                  </a:lnTo>
                  <a:lnTo>
                    <a:pt x="893" y="206"/>
                  </a:lnTo>
                  <a:lnTo>
                    <a:pt x="900" y="244"/>
                  </a:lnTo>
                  <a:lnTo>
                    <a:pt x="905" y="285"/>
                  </a:lnTo>
                  <a:lnTo>
                    <a:pt x="912" y="327"/>
                  </a:lnTo>
                  <a:lnTo>
                    <a:pt x="919" y="371"/>
                  </a:lnTo>
                  <a:lnTo>
                    <a:pt x="924" y="417"/>
                  </a:lnTo>
                  <a:lnTo>
                    <a:pt x="937" y="510"/>
                  </a:lnTo>
                  <a:lnTo>
                    <a:pt x="949" y="604"/>
                  </a:lnTo>
                  <a:lnTo>
                    <a:pt x="961" y="697"/>
                  </a:lnTo>
                  <a:lnTo>
                    <a:pt x="967" y="742"/>
                  </a:lnTo>
                  <a:lnTo>
                    <a:pt x="972" y="786"/>
                  </a:lnTo>
                  <a:lnTo>
                    <a:pt x="978" y="829"/>
                  </a:lnTo>
                  <a:lnTo>
                    <a:pt x="983" y="869"/>
                  </a:lnTo>
                  <a:lnTo>
                    <a:pt x="989" y="907"/>
                  </a:lnTo>
                  <a:lnTo>
                    <a:pt x="994" y="944"/>
                  </a:lnTo>
                  <a:lnTo>
                    <a:pt x="1000" y="976"/>
                  </a:lnTo>
                  <a:lnTo>
                    <a:pt x="1004" y="1006"/>
                  </a:lnTo>
                  <a:lnTo>
                    <a:pt x="1008" y="1033"/>
                  </a:lnTo>
                  <a:lnTo>
                    <a:pt x="1013" y="1055"/>
                  </a:lnTo>
                  <a:lnTo>
                    <a:pt x="1014" y="1061"/>
                  </a:lnTo>
                  <a:lnTo>
                    <a:pt x="1016" y="1070"/>
                  </a:lnTo>
                  <a:lnTo>
                    <a:pt x="1018" y="1079"/>
                  </a:lnTo>
                  <a:lnTo>
                    <a:pt x="1020" y="1087"/>
                  </a:lnTo>
                  <a:lnTo>
                    <a:pt x="1023" y="1092"/>
                  </a:lnTo>
                  <a:lnTo>
                    <a:pt x="1026" y="1103"/>
                  </a:lnTo>
                  <a:lnTo>
                    <a:pt x="1030" y="1110"/>
                  </a:lnTo>
                  <a:lnTo>
                    <a:pt x="1032" y="1114"/>
                  </a:lnTo>
                  <a:lnTo>
                    <a:pt x="1036" y="1118"/>
                  </a:lnTo>
                  <a:lnTo>
                    <a:pt x="1040" y="1121"/>
                  </a:lnTo>
                  <a:lnTo>
                    <a:pt x="1043" y="1122"/>
                  </a:lnTo>
                  <a:lnTo>
                    <a:pt x="1048" y="1123"/>
                  </a:lnTo>
                  <a:lnTo>
                    <a:pt x="1053" y="1122"/>
                  </a:lnTo>
                  <a:lnTo>
                    <a:pt x="1055" y="1120"/>
                  </a:lnTo>
                  <a:lnTo>
                    <a:pt x="1060" y="1118"/>
                  </a:lnTo>
                  <a:lnTo>
                    <a:pt x="1063" y="1113"/>
                  </a:lnTo>
                  <a:lnTo>
                    <a:pt x="1065" y="1109"/>
                  </a:lnTo>
                  <a:lnTo>
                    <a:pt x="1067" y="1102"/>
                  </a:lnTo>
                  <a:lnTo>
                    <a:pt x="1070" y="1093"/>
                  </a:lnTo>
                  <a:lnTo>
                    <a:pt x="1071" y="1088"/>
                  </a:lnTo>
                  <a:lnTo>
                    <a:pt x="1073" y="1078"/>
                  </a:lnTo>
                  <a:lnTo>
                    <a:pt x="1075" y="1065"/>
                  </a:lnTo>
                  <a:lnTo>
                    <a:pt x="1076" y="1052"/>
                  </a:lnTo>
                  <a:lnTo>
                    <a:pt x="1078" y="1037"/>
                  </a:lnTo>
                  <a:lnTo>
                    <a:pt x="1079" y="1021"/>
                  </a:lnTo>
                  <a:lnTo>
                    <a:pt x="1082" y="1004"/>
                  </a:lnTo>
                  <a:lnTo>
                    <a:pt x="1084" y="968"/>
                  </a:lnTo>
                  <a:lnTo>
                    <a:pt x="1087" y="930"/>
                  </a:lnTo>
                  <a:lnTo>
                    <a:pt x="1089" y="894"/>
                  </a:lnTo>
                  <a:lnTo>
                    <a:pt x="1093" y="859"/>
                  </a:lnTo>
                  <a:lnTo>
                    <a:pt x="1095" y="843"/>
                  </a:lnTo>
                  <a:lnTo>
                    <a:pt x="1097" y="828"/>
                  </a:lnTo>
                  <a:lnTo>
                    <a:pt x="1098" y="814"/>
                  </a:lnTo>
                  <a:lnTo>
                    <a:pt x="1100" y="801"/>
                  </a:lnTo>
                  <a:lnTo>
                    <a:pt x="1087" y="801"/>
                  </a:lnTo>
                  <a:lnTo>
                    <a:pt x="1099" y="807"/>
                  </a:lnTo>
                  <a:lnTo>
                    <a:pt x="1101" y="796"/>
                  </a:lnTo>
                  <a:lnTo>
                    <a:pt x="1105" y="787"/>
                  </a:lnTo>
                  <a:lnTo>
                    <a:pt x="1107" y="780"/>
                  </a:lnTo>
                  <a:lnTo>
                    <a:pt x="1110" y="776"/>
                  </a:lnTo>
                  <a:lnTo>
                    <a:pt x="1098" y="771"/>
                  </a:lnTo>
                  <a:lnTo>
                    <a:pt x="1107" y="780"/>
                  </a:lnTo>
                  <a:lnTo>
                    <a:pt x="1102" y="783"/>
                  </a:lnTo>
                  <a:lnTo>
                    <a:pt x="1106" y="780"/>
                  </a:lnTo>
                  <a:lnTo>
                    <a:pt x="1101" y="768"/>
                  </a:lnTo>
                  <a:lnTo>
                    <a:pt x="1101" y="782"/>
                  </a:lnTo>
                  <a:lnTo>
                    <a:pt x="1096" y="780"/>
                  </a:lnTo>
                  <a:lnTo>
                    <a:pt x="1098" y="780"/>
                  </a:lnTo>
                  <a:lnTo>
                    <a:pt x="1103" y="785"/>
                  </a:lnTo>
                  <a:lnTo>
                    <a:pt x="1108" y="773"/>
                  </a:lnTo>
                  <a:lnTo>
                    <a:pt x="1099" y="782"/>
                  </a:lnTo>
                  <a:lnTo>
                    <a:pt x="1103" y="787"/>
                  </a:lnTo>
                  <a:lnTo>
                    <a:pt x="1112" y="777"/>
                  </a:lnTo>
                  <a:lnTo>
                    <a:pt x="1100" y="783"/>
                  </a:lnTo>
                  <a:lnTo>
                    <a:pt x="1105" y="789"/>
                  </a:lnTo>
                  <a:lnTo>
                    <a:pt x="1109" y="797"/>
                  </a:lnTo>
                  <a:lnTo>
                    <a:pt x="1113" y="807"/>
                  </a:lnTo>
                  <a:lnTo>
                    <a:pt x="1119" y="818"/>
                  </a:lnTo>
                  <a:lnTo>
                    <a:pt x="1123" y="830"/>
                  </a:lnTo>
                  <a:lnTo>
                    <a:pt x="1129" y="844"/>
                  </a:lnTo>
                  <a:lnTo>
                    <a:pt x="1140" y="873"/>
                  </a:lnTo>
                  <a:lnTo>
                    <a:pt x="1151" y="906"/>
                  </a:lnTo>
                  <a:lnTo>
                    <a:pt x="1163" y="942"/>
                  </a:lnTo>
                  <a:lnTo>
                    <a:pt x="1173" y="980"/>
                  </a:lnTo>
                  <a:lnTo>
                    <a:pt x="1186" y="1017"/>
                  </a:lnTo>
                  <a:lnTo>
                    <a:pt x="1196" y="1055"/>
                  </a:lnTo>
                  <a:lnTo>
                    <a:pt x="1207" y="1091"/>
                  </a:lnTo>
                  <a:lnTo>
                    <a:pt x="1218" y="1125"/>
                  </a:lnTo>
                  <a:lnTo>
                    <a:pt x="1228" y="1157"/>
                  </a:lnTo>
                  <a:lnTo>
                    <a:pt x="1233" y="1171"/>
                  </a:lnTo>
                  <a:lnTo>
                    <a:pt x="1237" y="1183"/>
                  </a:lnTo>
                  <a:lnTo>
                    <a:pt x="1240" y="1195"/>
                  </a:lnTo>
                  <a:lnTo>
                    <a:pt x="1245" y="1206"/>
                  </a:lnTo>
                  <a:lnTo>
                    <a:pt x="1248" y="1216"/>
                  </a:lnTo>
                  <a:lnTo>
                    <a:pt x="1251" y="1224"/>
                  </a:lnTo>
                  <a:lnTo>
                    <a:pt x="1257" y="1235"/>
                  </a:lnTo>
                  <a:lnTo>
                    <a:pt x="1261" y="1243"/>
                  </a:lnTo>
                  <a:lnTo>
                    <a:pt x="1264" y="1249"/>
                  </a:lnTo>
                  <a:lnTo>
                    <a:pt x="1268" y="1253"/>
                  </a:lnTo>
                  <a:lnTo>
                    <a:pt x="1270" y="1257"/>
                  </a:lnTo>
                  <a:lnTo>
                    <a:pt x="1274" y="1259"/>
                  </a:lnTo>
                  <a:lnTo>
                    <a:pt x="1276" y="1260"/>
                  </a:lnTo>
                  <a:lnTo>
                    <a:pt x="1281" y="1261"/>
                  </a:lnTo>
                  <a:lnTo>
                    <a:pt x="1286" y="1260"/>
                  </a:lnTo>
                  <a:lnTo>
                    <a:pt x="1291" y="1258"/>
                  </a:lnTo>
                  <a:lnTo>
                    <a:pt x="1292" y="1255"/>
                  </a:lnTo>
                  <a:lnTo>
                    <a:pt x="1295" y="1251"/>
                  </a:lnTo>
                  <a:lnTo>
                    <a:pt x="1296" y="1249"/>
                  </a:lnTo>
                  <a:lnTo>
                    <a:pt x="1297" y="1244"/>
                  </a:lnTo>
                  <a:lnTo>
                    <a:pt x="1298" y="1240"/>
                  </a:lnTo>
                  <a:lnTo>
                    <a:pt x="1299" y="1229"/>
                  </a:lnTo>
                  <a:lnTo>
                    <a:pt x="1286" y="1229"/>
                  </a:lnTo>
                  <a:lnTo>
                    <a:pt x="1298" y="1235"/>
                  </a:lnTo>
                  <a:lnTo>
                    <a:pt x="1301" y="1224"/>
                  </a:lnTo>
                  <a:lnTo>
                    <a:pt x="1304" y="1219"/>
                  </a:lnTo>
                  <a:lnTo>
                    <a:pt x="1292" y="1214"/>
                  </a:lnTo>
                  <a:lnTo>
                    <a:pt x="1300" y="1224"/>
                  </a:lnTo>
                  <a:lnTo>
                    <a:pt x="1304" y="1220"/>
                  </a:lnTo>
                  <a:lnTo>
                    <a:pt x="1294" y="1211"/>
                  </a:lnTo>
                  <a:lnTo>
                    <a:pt x="1299" y="1223"/>
                  </a:lnTo>
                  <a:lnTo>
                    <a:pt x="1303" y="1220"/>
                  </a:lnTo>
                  <a:lnTo>
                    <a:pt x="1298" y="1208"/>
                  </a:lnTo>
                  <a:lnTo>
                    <a:pt x="1298" y="1221"/>
                  </a:lnTo>
                  <a:lnTo>
                    <a:pt x="1301" y="1221"/>
                  </a:lnTo>
                  <a:lnTo>
                    <a:pt x="1315" y="1225"/>
                  </a:lnTo>
                  <a:lnTo>
                    <a:pt x="1315" y="1212"/>
                  </a:lnTo>
                  <a:lnTo>
                    <a:pt x="1310" y="1224"/>
                  </a:lnTo>
                  <a:lnTo>
                    <a:pt x="1326" y="1228"/>
                  </a:lnTo>
                  <a:lnTo>
                    <a:pt x="1342" y="1235"/>
                  </a:lnTo>
                  <a:lnTo>
                    <a:pt x="1361" y="1241"/>
                  </a:lnTo>
                  <a:lnTo>
                    <a:pt x="1379" y="1248"/>
                  </a:lnTo>
                  <a:lnTo>
                    <a:pt x="1397" y="1251"/>
                  </a:lnTo>
                  <a:lnTo>
                    <a:pt x="1402" y="1252"/>
                  </a:lnTo>
                  <a:lnTo>
                    <a:pt x="1417" y="1253"/>
                  </a:lnTo>
                  <a:lnTo>
                    <a:pt x="1425" y="1253"/>
                  </a:lnTo>
                  <a:lnTo>
                    <a:pt x="1431" y="1252"/>
                  </a:lnTo>
                  <a:lnTo>
                    <a:pt x="1437" y="1250"/>
                  </a:lnTo>
                  <a:lnTo>
                    <a:pt x="1443" y="1247"/>
                  </a:lnTo>
                  <a:lnTo>
                    <a:pt x="1447" y="1243"/>
                  </a:lnTo>
                  <a:lnTo>
                    <a:pt x="1452" y="1239"/>
                  </a:lnTo>
                  <a:lnTo>
                    <a:pt x="1458" y="1232"/>
                  </a:lnTo>
                  <a:lnTo>
                    <a:pt x="1460" y="1228"/>
                  </a:lnTo>
                  <a:lnTo>
                    <a:pt x="1464" y="1220"/>
                  </a:lnTo>
                  <a:lnTo>
                    <a:pt x="1473" y="1203"/>
                  </a:lnTo>
                  <a:lnTo>
                    <a:pt x="1482" y="1183"/>
                  </a:lnTo>
                  <a:lnTo>
                    <a:pt x="1490" y="1165"/>
                  </a:lnTo>
                  <a:lnTo>
                    <a:pt x="1493" y="1157"/>
                  </a:lnTo>
                  <a:lnTo>
                    <a:pt x="1497" y="1149"/>
                  </a:lnTo>
                  <a:lnTo>
                    <a:pt x="1501" y="1143"/>
                  </a:lnTo>
                  <a:lnTo>
                    <a:pt x="1489" y="1138"/>
                  </a:lnTo>
                  <a:lnTo>
                    <a:pt x="1498" y="1147"/>
                  </a:lnTo>
                  <a:lnTo>
                    <a:pt x="1502" y="1143"/>
                  </a:lnTo>
                  <a:lnTo>
                    <a:pt x="1506" y="1139"/>
                  </a:lnTo>
                  <a:lnTo>
                    <a:pt x="1497" y="1130"/>
                  </a:lnTo>
                  <a:lnTo>
                    <a:pt x="1503" y="1142"/>
                  </a:lnTo>
                  <a:lnTo>
                    <a:pt x="1497" y="1143"/>
                  </a:lnTo>
                  <a:lnTo>
                    <a:pt x="1503" y="1142"/>
                  </a:lnTo>
                  <a:lnTo>
                    <a:pt x="1506" y="1143"/>
                  </a:lnTo>
                  <a:lnTo>
                    <a:pt x="1506" y="1130"/>
                  </a:lnTo>
                  <a:lnTo>
                    <a:pt x="1502" y="1142"/>
                  </a:lnTo>
                  <a:lnTo>
                    <a:pt x="1506" y="1144"/>
                  </a:lnTo>
                  <a:lnTo>
                    <a:pt x="1512" y="1132"/>
                  </a:lnTo>
                  <a:lnTo>
                    <a:pt x="1502" y="1142"/>
                  </a:lnTo>
                  <a:lnTo>
                    <a:pt x="1506" y="1146"/>
                  </a:lnTo>
                  <a:lnTo>
                    <a:pt x="1512" y="1151"/>
                  </a:lnTo>
                  <a:lnTo>
                    <a:pt x="1516" y="1159"/>
                  </a:lnTo>
                  <a:lnTo>
                    <a:pt x="1526" y="1149"/>
                  </a:lnTo>
                  <a:lnTo>
                    <a:pt x="1514" y="1155"/>
                  </a:lnTo>
                  <a:lnTo>
                    <a:pt x="1518" y="1162"/>
                  </a:lnTo>
                  <a:lnTo>
                    <a:pt x="1528" y="1180"/>
                  </a:lnTo>
                  <a:lnTo>
                    <a:pt x="1538" y="1199"/>
                  </a:lnTo>
                  <a:lnTo>
                    <a:pt x="1548" y="1215"/>
                  </a:lnTo>
                  <a:lnTo>
                    <a:pt x="1551" y="1219"/>
                  </a:lnTo>
                  <a:lnTo>
                    <a:pt x="1556" y="1226"/>
                  </a:lnTo>
                  <a:lnTo>
                    <a:pt x="1562" y="1231"/>
                  </a:lnTo>
                  <a:lnTo>
                    <a:pt x="1567" y="1236"/>
                  </a:lnTo>
                  <a:lnTo>
                    <a:pt x="1572" y="1238"/>
                  </a:lnTo>
                  <a:lnTo>
                    <a:pt x="1579" y="1241"/>
                  </a:lnTo>
                  <a:lnTo>
                    <a:pt x="1583" y="1240"/>
                  </a:lnTo>
                  <a:lnTo>
                    <a:pt x="1587" y="1241"/>
                  </a:lnTo>
                  <a:lnTo>
                    <a:pt x="1594" y="1241"/>
                  </a:lnTo>
                  <a:lnTo>
                    <a:pt x="1598" y="1240"/>
                  </a:lnTo>
                  <a:lnTo>
                    <a:pt x="1605" y="1238"/>
                  </a:lnTo>
                  <a:lnTo>
                    <a:pt x="1610" y="1235"/>
                  </a:lnTo>
                  <a:lnTo>
                    <a:pt x="1614" y="1231"/>
                  </a:lnTo>
                  <a:lnTo>
                    <a:pt x="1627" y="1223"/>
                  </a:lnTo>
                  <a:lnTo>
                    <a:pt x="1641" y="1213"/>
                  </a:lnTo>
                  <a:lnTo>
                    <a:pt x="1654" y="1201"/>
                  </a:lnTo>
                  <a:lnTo>
                    <a:pt x="1667" y="1191"/>
                  </a:lnTo>
                  <a:lnTo>
                    <a:pt x="1679" y="1182"/>
                  </a:lnTo>
                  <a:lnTo>
                    <a:pt x="1670" y="1172"/>
                  </a:lnTo>
                  <a:lnTo>
                    <a:pt x="1675" y="1184"/>
                  </a:lnTo>
                  <a:lnTo>
                    <a:pt x="1681" y="1182"/>
                  </a:lnTo>
                  <a:lnTo>
                    <a:pt x="1684" y="1181"/>
                  </a:lnTo>
                  <a:lnTo>
                    <a:pt x="1696" y="1179"/>
                  </a:lnTo>
                  <a:lnTo>
                    <a:pt x="1691" y="1167"/>
                  </a:lnTo>
                  <a:lnTo>
                    <a:pt x="1691" y="1180"/>
                  </a:lnTo>
                  <a:lnTo>
                    <a:pt x="1701" y="1180"/>
                  </a:lnTo>
                  <a:lnTo>
                    <a:pt x="1708" y="1181"/>
                  </a:lnTo>
                  <a:lnTo>
                    <a:pt x="1708" y="1168"/>
                  </a:lnTo>
                  <a:lnTo>
                    <a:pt x="1704" y="1180"/>
                  </a:lnTo>
                  <a:lnTo>
                    <a:pt x="1712" y="1183"/>
                  </a:lnTo>
                  <a:lnTo>
                    <a:pt x="1728" y="1191"/>
                  </a:lnTo>
                  <a:lnTo>
                    <a:pt x="1745" y="1200"/>
                  </a:lnTo>
                  <a:lnTo>
                    <a:pt x="1755" y="1205"/>
                  </a:lnTo>
                  <a:lnTo>
                    <a:pt x="1766" y="1212"/>
                  </a:lnTo>
                  <a:lnTo>
                    <a:pt x="1788" y="1226"/>
                  </a:lnTo>
                  <a:lnTo>
                    <a:pt x="1799" y="1232"/>
                  </a:lnTo>
                  <a:lnTo>
                    <a:pt x="1804" y="1220"/>
                  </a:lnTo>
                  <a:lnTo>
                    <a:pt x="1795" y="1230"/>
                  </a:lnTo>
                  <a:lnTo>
                    <a:pt x="1805" y="1237"/>
                  </a:lnTo>
                  <a:lnTo>
                    <a:pt x="1809" y="1240"/>
                  </a:lnTo>
                  <a:lnTo>
                    <a:pt x="1818" y="1246"/>
                  </a:lnTo>
                  <a:lnTo>
                    <a:pt x="1823" y="1249"/>
                  </a:lnTo>
                  <a:lnTo>
                    <a:pt x="1836" y="1227"/>
                  </a:lnTo>
                  <a:lnTo>
                    <a:pt x="1828" y="1221"/>
                  </a:lnTo>
                  <a:lnTo>
                    <a:pt x="1819" y="1216"/>
                  </a:lnTo>
                  <a:lnTo>
                    <a:pt x="1815" y="1228"/>
                  </a:lnTo>
                  <a:lnTo>
                    <a:pt x="1823" y="1218"/>
                  </a:lnTo>
                  <a:lnTo>
                    <a:pt x="1813" y="1212"/>
                  </a:lnTo>
                  <a:lnTo>
                    <a:pt x="1809" y="1208"/>
                  </a:lnTo>
                  <a:lnTo>
                    <a:pt x="1798" y="1202"/>
                  </a:lnTo>
                  <a:lnTo>
                    <a:pt x="1776" y="1188"/>
                  </a:lnTo>
                  <a:lnTo>
                    <a:pt x="1765" y="1181"/>
                  </a:lnTo>
                  <a:lnTo>
                    <a:pt x="1755" y="1177"/>
                  </a:lnTo>
                  <a:lnTo>
                    <a:pt x="1738" y="1167"/>
                  </a:lnTo>
                  <a:lnTo>
                    <a:pt x="1722" y="1159"/>
                  </a:lnTo>
                  <a:lnTo>
                    <a:pt x="1714" y="1156"/>
                  </a:lnTo>
                  <a:lnTo>
                    <a:pt x="1708" y="1155"/>
                  </a:lnTo>
                  <a:lnTo>
                    <a:pt x="1701" y="1154"/>
                  </a:lnTo>
                  <a:lnTo>
                    <a:pt x="1691" y="1154"/>
                  </a:lnTo>
                  <a:lnTo>
                    <a:pt x="1687" y="1155"/>
                  </a:lnTo>
                  <a:lnTo>
                    <a:pt x="1679" y="1156"/>
                  </a:lnTo>
                  <a:lnTo>
                    <a:pt x="1671" y="1158"/>
                  </a:lnTo>
                  <a:lnTo>
                    <a:pt x="1665" y="1160"/>
                  </a:lnTo>
                  <a:lnTo>
                    <a:pt x="1660" y="1163"/>
                  </a:lnTo>
                  <a:lnTo>
                    <a:pt x="1648" y="1172"/>
                  </a:lnTo>
                  <a:lnTo>
                    <a:pt x="1635" y="1182"/>
                  </a:lnTo>
                  <a:lnTo>
                    <a:pt x="1622" y="1194"/>
                  </a:lnTo>
                  <a:lnTo>
                    <a:pt x="1609" y="1204"/>
                  </a:lnTo>
                  <a:lnTo>
                    <a:pt x="1596" y="1213"/>
                  </a:lnTo>
                  <a:lnTo>
                    <a:pt x="1606" y="1223"/>
                  </a:lnTo>
                  <a:lnTo>
                    <a:pt x="1600" y="1211"/>
                  </a:lnTo>
                  <a:lnTo>
                    <a:pt x="1595" y="1214"/>
                  </a:lnTo>
                  <a:lnTo>
                    <a:pt x="1588" y="1216"/>
                  </a:lnTo>
                  <a:lnTo>
                    <a:pt x="1594" y="1228"/>
                  </a:lnTo>
                  <a:lnTo>
                    <a:pt x="1594" y="1215"/>
                  </a:lnTo>
                  <a:lnTo>
                    <a:pt x="1587" y="1215"/>
                  </a:lnTo>
                  <a:lnTo>
                    <a:pt x="1587" y="1228"/>
                  </a:lnTo>
                  <a:lnTo>
                    <a:pt x="1592" y="1216"/>
                  </a:lnTo>
                  <a:lnTo>
                    <a:pt x="1585" y="1216"/>
                  </a:lnTo>
                  <a:lnTo>
                    <a:pt x="1582" y="1214"/>
                  </a:lnTo>
                  <a:lnTo>
                    <a:pt x="1576" y="1226"/>
                  </a:lnTo>
                  <a:lnTo>
                    <a:pt x="1586" y="1217"/>
                  </a:lnTo>
                  <a:lnTo>
                    <a:pt x="1580" y="1213"/>
                  </a:lnTo>
                  <a:lnTo>
                    <a:pt x="1575" y="1207"/>
                  </a:lnTo>
                  <a:lnTo>
                    <a:pt x="1570" y="1201"/>
                  </a:lnTo>
                  <a:lnTo>
                    <a:pt x="1560" y="1209"/>
                  </a:lnTo>
                  <a:lnTo>
                    <a:pt x="1572" y="1205"/>
                  </a:lnTo>
                  <a:lnTo>
                    <a:pt x="1562" y="1189"/>
                  </a:lnTo>
                  <a:lnTo>
                    <a:pt x="1552" y="1170"/>
                  </a:lnTo>
                  <a:lnTo>
                    <a:pt x="1542" y="1153"/>
                  </a:lnTo>
                  <a:lnTo>
                    <a:pt x="1538" y="1145"/>
                  </a:lnTo>
                  <a:lnTo>
                    <a:pt x="1535" y="1141"/>
                  </a:lnTo>
                  <a:lnTo>
                    <a:pt x="1530" y="1133"/>
                  </a:lnTo>
                  <a:lnTo>
                    <a:pt x="1525" y="1127"/>
                  </a:lnTo>
                  <a:lnTo>
                    <a:pt x="1520" y="1123"/>
                  </a:lnTo>
                  <a:lnTo>
                    <a:pt x="1516" y="1120"/>
                  </a:lnTo>
                  <a:lnTo>
                    <a:pt x="1512" y="1118"/>
                  </a:lnTo>
                  <a:lnTo>
                    <a:pt x="1506" y="1116"/>
                  </a:lnTo>
                  <a:lnTo>
                    <a:pt x="1502" y="1115"/>
                  </a:lnTo>
                  <a:lnTo>
                    <a:pt x="1497" y="1116"/>
                  </a:lnTo>
                  <a:lnTo>
                    <a:pt x="1492" y="1118"/>
                  </a:lnTo>
                  <a:lnTo>
                    <a:pt x="1487" y="1121"/>
                  </a:lnTo>
                  <a:lnTo>
                    <a:pt x="1483" y="1124"/>
                  </a:lnTo>
                  <a:lnTo>
                    <a:pt x="1480" y="1128"/>
                  </a:lnTo>
                  <a:lnTo>
                    <a:pt x="1477" y="1133"/>
                  </a:lnTo>
                  <a:lnTo>
                    <a:pt x="1473" y="1139"/>
                  </a:lnTo>
                  <a:lnTo>
                    <a:pt x="1469" y="1147"/>
                  </a:lnTo>
                  <a:lnTo>
                    <a:pt x="1466" y="1155"/>
                  </a:lnTo>
                  <a:lnTo>
                    <a:pt x="1458" y="1173"/>
                  </a:lnTo>
                  <a:lnTo>
                    <a:pt x="1449" y="1193"/>
                  </a:lnTo>
                  <a:lnTo>
                    <a:pt x="1440" y="1211"/>
                  </a:lnTo>
                  <a:lnTo>
                    <a:pt x="1436" y="1218"/>
                  </a:lnTo>
                  <a:lnTo>
                    <a:pt x="1448" y="1223"/>
                  </a:lnTo>
                  <a:lnTo>
                    <a:pt x="1439" y="1214"/>
                  </a:lnTo>
                  <a:lnTo>
                    <a:pt x="1434" y="1220"/>
                  </a:lnTo>
                  <a:lnTo>
                    <a:pt x="1428" y="1225"/>
                  </a:lnTo>
                  <a:lnTo>
                    <a:pt x="1437" y="1235"/>
                  </a:lnTo>
                  <a:lnTo>
                    <a:pt x="1433" y="1223"/>
                  </a:lnTo>
                  <a:lnTo>
                    <a:pt x="1427" y="1226"/>
                  </a:lnTo>
                  <a:lnTo>
                    <a:pt x="1421" y="1228"/>
                  </a:lnTo>
                  <a:lnTo>
                    <a:pt x="1425" y="1240"/>
                  </a:lnTo>
                  <a:lnTo>
                    <a:pt x="1425" y="1227"/>
                  </a:lnTo>
                  <a:lnTo>
                    <a:pt x="1417" y="1227"/>
                  </a:lnTo>
                  <a:lnTo>
                    <a:pt x="1402" y="1226"/>
                  </a:lnTo>
                  <a:lnTo>
                    <a:pt x="1402" y="1239"/>
                  </a:lnTo>
                  <a:lnTo>
                    <a:pt x="1407" y="1227"/>
                  </a:lnTo>
                  <a:lnTo>
                    <a:pt x="1389" y="1224"/>
                  </a:lnTo>
                  <a:lnTo>
                    <a:pt x="1370" y="1217"/>
                  </a:lnTo>
                  <a:lnTo>
                    <a:pt x="1352" y="1211"/>
                  </a:lnTo>
                  <a:lnTo>
                    <a:pt x="1335" y="1204"/>
                  </a:lnTo>
                  <a:lnTo>
                    <a:pt x="1320" y="1200"/>
                  </a:lnTo>
                  <a:lnTo>
                    <a:pt x="1315" y="1199"/>
                  </a:lnTo>
                  <a:lnTo>
                    <a:pt x="1305" y="1196"/>
                  </a:lnTo>
                  <a:lnTo>
                    <a:pt x="1298" y="1195"/>
                  </a:lnTo>
                  <a:lnTo>
                    <a:pt x="1293" y="1196"/>
                  </a:lnTo>
                  <a:lnTo>
                    <a:pt x="1289" y="1199"/>
                  </a:lnTo>
                  <a:lnTo>
                    <a:pt x="1285" y="1202"/>
                  </a:lnTo>
                  <a:lnTo>
                    <a:pt x="1282" y="1205"/>
                  </a:lnTo>
                  <a:lnTo>
                    <a:pt x="1280" y="1209"/>
                  </a:lnTo>
                  <a:lnTo>
                    <a:pt x="1277" y="1214"/>
                  </a:lnTo>
                  <a:lnTo>
                    <a:pt x="1274" y="1225"/>
                  </a:lnTo>
                  <a:lnTo>
                    <a:pt x="1273" y="1229"/>
                  </a:lnTo>
                  <a:lnTo>
                    <a:pt x="1272" y="1240"/>
                  </a:lnTo>
                  <a:lnTo>
                    <a:pt x="1285" y="1240"/>
                  </a:lnTo>
                  <a:lnTo>
                    <a:pt x="1273" y="1235"/>
                  </a:lnTo>
                  <a:lnTo>
                    <a:pt x="1272" y="1239"/>
                  </a:lnTo>
                  <a:lnTo>
                    <a:pt x="1271" y="1241"/>
                  </a:lnTo>
                  <a:lnTo>
                    <a:pt x="1283" y="1247"/>
                  </a:lnTo>
                  <a:lnTo>
                    <a:pt x="1273" y="1237"/>
                  </a:lnTo>
                  <a:lnTo>
                    <a:pt x="1272" y="1239"/>
                  </a:lnTo>
                  <a:lnTo>
                    <a:pt x="1281" y="1235"/>
                  </a:lnTo>
                  <a:lnTo>
                    <a:pt x="1276" y="1236"/>
                  </a:lnTo>
                  <a:lnTo>
                    <a:pt x="1281" y="1248"/>
                  </a:lnTo>
                  <a:lnTo>
                    <a:pt x="1286" y="1236"/>
                  </a:lnTo>
                  <a:lnTo>
                    <a:pt x="1284" y="1235"/>
                  </a:lnTo>
                  <a:lnTo>
                    <a:pt x="1280" y="1247"/>
                  </a:lnTo>
                  <a:lnTo>
                    <a:pt x="1288" y="1238"/>
                  </a:lnTo>
                  <a:lnTo>
                    <a:pt x="1286" y="1235"/>
                  </a:lnTo>
                  <a:lnTo>
                    <a:pt x="1276" y="1244"/>
                  </a:lnTo>
                  <a:lnTo>
                    <a:pt x="1288" y="1239"/>
                  </a:lnTo>
                  <a:lnTo>
                    <a:pt x="1285" y="1234"/>
                  </a:lnTo>
                  <a:lnTo>
                    <a:pt x="1281" y="1225"/>
                  </a:lnTo>
                  <a:lnTo>
                    <a:pt x="1275" y="1213"/>
                  </a:lnTo>
                  <a:lnTo>
                    <a:pt x="1272" y="1206"/>
                  </a:lnTo>
                  <a:lnTo>
                    <a:pt x="1269" y="1196"/>
                  </a:lnTo>
                  <a:lnTo>
                    <a:pt x="1264" y="1185"/>
                  </a:lnTo>
                  <a:lnTo>
                    <a:pt x="1261" y="1173"/>
                  </a:lnTo>
                  <a:lnTo>
                    <a:pt x="1257" y="1161"/>
                  </a:lnTo>
                  <a:lnTo>
                    <a:pt x="1252" y="1147"/>
                  </a:lnTo>
                  <a:lnTo>
                    <a:pt x="1242" y="1115"/>
                  </a:lnTo>
                  <a:lnTo>
                    <a:pt x="1231" y="1081"/>
                  </a:lnTo>
                  <a:lnTo>
                    <a:pt x="1221" y="1045"/>
                  </a:lnTo>
                  <a:lnTo>
                    <a:pt x="1210" y="1007"/>
                  </a:lnTo>
                  <a:lnTo>
                    <a:pt x="1198" y="970"/>
                  </a:lnTo>
                  <a:lnTo>
                    <a:pt x="1187" y="933"/>
                  </a:lnTo>
                  <a:lnTo>
                    <a:pt x="1175" y="896"/>
                  </a:lnTo>
                  <a:lnTo>
                    <a:pt x="1164" y="864"/>
                  </a:lnTo>
                  <a:lnTo>
                    <a:pt x="1153" y="834"/>
                  </a:lnTo>
                  <a:lnTo>
                    <a:pt x="1147" y="820"/>
                  </a:lnTo>
                  <a:lnTo>
                    <a:pt x="1143" y="808"/>
                  </a:lnTo>
                  <a:lnTo>
                    <a:pt x="1137" y="797"/>
                  </a:lnTo>
                  <a:lnTo>
                    <a:pt x="1133" y="787"/>
                  </a:lnTo>
                  <a:lnTo>
                    <a:pt x="1129" y="779"/>
                  </a:lnTo>
                  <a:lnTo>
                    <a:pt x="1124" y="773"/>
                  </a:lnTo>
                  <a:lnTo>
                    <a:pt x="1122" y="768"/>
                  </a:lnTo>
                  <a:lnTo>
                    <a:pt x="1118" y="763"/>
                  </a:lnTo>
                  <a:lnTo>
                    <a:pt x="1113" y="761"/>
                  </a:lnTo>
                  <a:lnTo>
                    <a:pt x="1111" y="759"/>
                  </a:lnTo>
                  <a:lnTo>
                    <a:pt x="1106" y="756"/>
                  </a:lnTo>
                  <a:lnTo>
                    <a:pt x="1101" y="755"/>
                  </a:lnTo>
                  <a:lnTo>
                    <a:pt x="1096" y="756"/>
                  </a:lnTo>
                  <a:lnTo>
                    <a:pt x="1093" y="759"/>
                  </a:lnTo>
                  <a:lnTo>
                    <a:pt x="1088" y="762"/>
                  </a:lnTo>
                  <a:lnTo>
                    <a:pt x="1086" y="766"/>
                  </a:lnTo>
                  <a:lnTo>
                    <a:pt x="1083" y="771"/>
                  </a:lnTo>
                  <a:lnTo>
                    <a:pt x="1081" y="777"/>
                  </a:lnTo>
                  <a:lnTo>
                    <a:pt x="1077" y="786"/>
                  </a:lnTo>
                  <a:lnTo>
                    <a:pt x="1075" y="797"/>
                  </a:lnTo>
                  <a:lnTo>
                    <a:pt x="1074" y="801"/>
                  </a:lnTo>
                  <a:lnTo>
                    <a:pt x="1072" y="814"/>
                  </a:lnTo>
                  <a:lnTo>
                    <a:pt x="1071" y="828"/>
                  </a:lnTo>
                  <a:lnTo>
                    <a:pt x="1068" y="843"/>
                  </a:lnTo>
                  <a:lnTo>
                    <a:pt x="1066" y="859"/>
                  </a:lnTo>
                  <a:lnTo>
                    <a:pt x="1063" y="894"/>
                  </a:lnTo>
                  <a:lnTo>
                    <a:pt x="1061" y="930"/>
                  </a:lnTo>
                  <a:lnTo>
                    <a:pt x="1058" y="968"/>
                  </a:lnTo>
                  <a:lnTo>
                    <a:pt x="1055" y="1004"/>
                  </a:lnTo>
                  <a:lnTo>
                    <a:pt x="1053" y="1021"/>
                  </a:lnTo>
                  <a:lnTo>
                    <a:pt x="1052" y="1037"/>
                  </a:lnTo>
                  <a:lnTo>
                    <a:pt x="1050" y="1052"/>
                  </a:lnTo>
                  <a:lnTo>
                    <a:pt x="1049" y="1065"/>
                  </a:lnTo>
                  <a:lnTo>
                    <a:pt x="1047" y="1078"/>
                  </a:lnTo>
                  <a:lnTo>
                    <a:pt x="1044" y="1088"/>
                  </a:lnTo>
                  <a:lnTo>
                    <a:pt x="1058" y="1088"/>
                  </a:lnTo>
                  <a:lnTo>
                    <a:pt x="1045" y="1084"/>
                  </a:lnTo>
                  <a:lnTo>
                    <a:pt x="1043" y="1092"/>
                  </a:lnTo>
                  <a:lnTo>
                    <a:pt x="1041" y="1099"/>
                  </a:lnTo>
                  <a:lnTo>
                    <a:pt x="1039" y="1103"/>
                  </a:lnTo>
                  <a:lnTo>
                    <a:pt x="1041" y="1099"/>
                  </a:lnTo>
                  <a:lnTo>
                    <a:pt x="1051" y="1108"/>
                  </a:lnTo>
                  <a:lnTo>
                    <a:pt x="1045" y="1096"/>
                  </a:lnTo>
                  <a:lnTo>
                    <a:pt x="1043" y="1098"/>
                  </a:lnTo>
                  <a:lnTo>
                    <a:pt x="1048" y="1097"/>
                  </a:lnTo>
                  <a:lnTo>
                    <a:pt x="1048" y="1110"/>
                  </a:lnTo>
                  <a:lnTo>
                    <a:pt x="1053" y="1098"/>
                  </a:lnTo>
                  <a:lnTo>
                    <a:pt x="1050" y="1097"/>
                  </a:lnTo>
                  <a:lnTo>
                    <a:pt x="1045" y="1109"/>
                  </a:lnTo>
                  <a:lnTo>
                    <a:pt x="1054" y="1099"/>
                  </a:lnTo>
                  <a:lnTo>
                    <a:pt x="1051" y="1096"/>
                  </a:lnTo>
                  <a:lnTo>
                    <a:pt x="1042" y="1104"/>
                  </a:lnTo>
                  <a:lnTo>
                    <a:pt x="1054" y="1100"/>
                  </a:lnTo>
                  <a:lnTo>
                    <a:pt x="1050" y="1093"/>
                  </a:lnTo>
                  <a:lnTo>
                    <a:pt x="1047" y="1084"/>
                  </a:lnTo>
                  <a:lnTo>
                    <a:pt x="1044" y="1077"/>
                  </a:lnTo>
                  <a:lnTo>
                    <a:pt x="1042" y="1069"/>
                  </a:lnTo>
                  <a:lnTo>
                    <a:pt x="1040" y="1061"/>
                  </a:lnTo>
                  <a:lnTo>
                    <a:pt x="1038" y="1051"/>
                  </a:lnTo>
                  <a:lnTo>
                    <a:pt x="1026" y="1055"/>
                  </a:lnTo>
                  <a:lnTo>
                    <a:pt x="1039" y="1055"/>
                  </a:lnTo>
                  <a:lnTo>
                    <a:pt x="1035" y="1033"/>
                  </a:lnTo>
                  <a:lnTo>
                    <a:pt x="1030" y="1006"/>
                  </a:lnTo>
                  <a:lnTo>
                    <a:pt x="1026" y="976"/>
                  </a:lnTo>
                  <a:lnTo>
                    <a:pt x="1020" y="944"/>
                  </a:lnTo>
                  <a:lnTo>
                    <a:pt x="1015" y="907"/>
                  </a:lnTo>
                  <a:lnTo>
                    <a:pt x="1009" y="869"/>
                  </a:lnTo>
                  <a:lnTo>
                    <a:pt x="1004" y="829"/>
                  </a:lnTo>
                  <a:lnTo>
                    <a:pt x="998" y="786"/>
                  </a:lnTo>
                  <a:lnTo>
                    <a:pt x="993" y="742"/>
                  </a:lnTo>
                  <a:lnTo>
                    <a:pt x="988" y="697"/>
                  </a:lnTo>
                  <a:lnTo>
                    <a:pt x="975" y="604"/>
                  </a:lnTo>
                  <a:lnTo>
                    <a:pt x="963" y="510"/>
                  </a:lnTo>
                  <a:lnTo>
                    <a:pt x="950" y="417"/>
                  </a:lnTo>
                  <a:lnTo>
                    <a:pt x="945" y="371"/>
                  </a:lnTo>
                  <a:lnTo>
                    <a:pt x="938" y="327"/>
                  </a:lnTo>
                  <a:lnTo>
                    <a:pt x="932" y="285"/>
                  </a:lnTo>
                  <a:lnTo>
                    <a:pt x="926" y="244"/>
                  </a:lnTo>
                  <a:lnTo>
                    <a:pt x="920" y="206"/>
                  </a:lnTo>
                  <a:lnTo>
                    <a:pt x="913" y="171"/>
                  </a:lnTo>
                  <a:lnTo>
                    <a:pt x="908" y="138"/>
                  </a:lnTo>
                  <a:lnTo>
                    <a:pt x="901" y="107"/>
                  </a:lnTo>
                  <a:lnTo>
                    <a:pt x="900" y="103"/>
                  </a:lnTo>
                  <a:lnTo>
                    <a:pt x="895" y="77"/>
                  </a:lnTo>
                  <a:lnTo>
                    <a:pt x="889" y="54"/>
                  </a:lnTo>
                  <a:lnTo>
                    <a:pt x="886" y="44"/>
                  </a:lnTo>
                  <a:lnTo>
                    <a:pt x="884" y="36"/>
                  </a:lnTo>
                  <a:lnTo>
                    <a:pt x="880" y="29"/>
                  </a:lnTo>
                  <a:lnTo>
                    <a:pt x="878" y="22"/>
                  </a:lnTo>
                  <a:lnTo>
                    <a:pt x="875" y="17"/>
                  </a:lnTo>
                  <a:lnTo>
                    <a:pt x="873" y="12"/>
                  </a:lnTo>
                  <a:lnTo>
                    <a:pt x="869" y="8"/>
                  </a:lnTo>
                  <a:lnTo>
                    <a:pt x="867" y="6"/>
                  </a:lnTo>
                  <a:lnTo>
                    <a:pt x="863" y="2"/>
                  </a:lnTo>
                  <a:lnTo>
                    <a:pt x="860" y="1"/>
                  </a:lnTo>
                  <a:lnTo>
                    <a:pt x="857" y="1"/>
                  </a:lnTo>
                  <a:lnTo>
                    <a:pt x="853" y="0"/>
                  </a:lnTo>
                  <a:lnTo>
                    <a:pt x="847" y="1"/>
                  </a:lnTo>
                  <a:lnTo>
                    <a:pt x="845" y="2"/>
                  </a:lnTo>
                  <a:lnTo>
                    <a:pt x="841" y="6"/>
                  </a:lnTo>
                  <a:lnTo>
                    <a:pt x="839" y="8"/>
                  </a:lnTo>
                  <a:lnTo>
                    <a:pt x="835" y="12"/>
                  </a:lnTo>
                  <a:lnTo>
                    <a:pt x="833" y="17"/>
                  </a:lnTo>
                  <a:lnTo>
                    <a:pt x="830" y="21"/>
                  </a:lnTo>
                  <a:lnTo>
                    <a:pt x="828" y="28"/>
                  </a:lnTo>
                  <a:lnTo>
                    <a:pt x="826" y="35"/>
                  </a:lnTo>
                  <a:lnTo>
                    <a:pt x="823" y="44"/>
                  </a:lnTo>
                  <a:lnTo>
                    <a:pt x="818" y="64"/>
                  </a:lnTo>
                  <a:lnTo>
                    <a:pt x="814" y="89"/>
                  </a:lnTo>
                  <a:lnTo>
                    <a:pt x="812" y="93"/>
                  </a:lnTo>
                  <a:lnTo>
                    <a:pt x="807" y="121"/>
                  </a:lnTo>
                  <a:lnTo>
                    <a:pt x="803" y="152"/>
                  </a:lnTo>
                  <a:lnTo>
                    <a:pt x="797" y="186"/>
                  </a:lnTo>
                  <a:lnTo>
                    <a:pt x="793" y="222"/>
                  </a:lnTo>
                  <a:lnTo>
                    <a:pt x="787" y="262"/>
                  </a:lnTo>
                  <a:lnTo>
                    <a:pt x="783" y="302"/>
                  </a:lnTo>
                  <a:lnTo>
                    <a:pt x="779" y="345"/>
                  </a:lnTo>
                  <a:lnTo>
                    <a:pt x="774" y="388"/>
                  </a:lnTo>
                  <a:lnTo>
                    <a:pt x="764" y="477"/>
                  </a:lnTo>
                  <a:lnTo>
                    <a:pt x="756" y="567"/>
                  </a:lnTo>
                  <a:lnTo>
                    <a:pt x="750" y="611"/>
                  </a:lnTo>
                  <a:lnTo>
                    <a:pt x="746" y="655"/>
                  </a:lnTo>
                  <a:lnTo>
                    <a:pt x="741" y="697"/>
                  </a:lnTo>
                  <a:lnTo>
                    <a:pt x="737" y="738"/>
                  </a:lnTo>
                  <a:lnTo>
                    <a:pt x="733" y="777"/>
                  </a:lnTo>
                  <a:lnTo>
                    <a:pt x="728" y="814"/>
                  </a:lnTo>
                  <a:lnTo>
                    <a:pt x="724" y="848"/>
                  </a:lnTo>
                  <a:lnTo>
                    <a:pt x="719" y="880"/>
                  </a:lnTo>
                  <a:lnTo>
                    <a:pt x="715" y="907"/>
                  </a:lnTo>
                  <a:lnTo>
                    <a:pt x="711" y="933"/>
                  </a:lnTo>
                  <a:lnTo>
                    <a:pt x="724" y="933"/>
                  </a:lnTo>
                  <a:lnTo>
                    <a:pt x="712" y="927"/>
                  </a:lnTo>
                  <a:lnTo>
                    <a:pt x="707" y="948"/>
                  </a:lnTo>
                  <a:lnTo>
                    <a:pt x="705" y="957"/>
                  </a:lnTo>
                  <a:lnTo>
                    <a:pt x="703" y="964"/>
                  </a:lnTo>
                  <a:lnTo>
                    <a:pt x="701" y="971"/>
                  </a:lnTo>
                  <a:lnTo>
                    <a:pt x="699" y="976"/>
                  </a:lnTo>
                  <a:lnTo>
                    <a:pt x="697" y="981"/>
                  </a:lnTo>
                  <a:lnTo>
                    <a:pt x="709" y="985"/>
                  </a:lnTo>
                  <a:lnTo>
                    <a:pt x="700" y="976"/>
                  </a:lnTo>
                  <a:lnTo>
                    <a:pt x="698" y="980"/>
                  </a:lnTo>
                  <a:lnTo>
                    <a:pt x="695" y="981"/>
                  </a:lnTo>
                  <a:lnTo>
                    <a:pt x="699" y="977"/>
                  </a:lnTo>
                  <a:lnTo>
                    <a:pt x="704" y="991"/>
                  </a:lnTo>
                  <a:lnTo>
                    <a:pt x="704" y="977"/>
                  </a:lnTo>
                  <a:lnTo>
                    <a:pt x="702" y="977"/>
                  </a:lnTo>
                  <a:lnTo>
                    <a:pt x="702" y="991"/>
                  </a:lnTo>
                  <a:lnTo>
                    <a:pt x="707" y="979"/>
                  </a:lnTo>
                  <a:lnTo>
                    <a:pt x="705" y="977"/>
                  </a:lnTo>
                  <a:lnTo>
                    <a:pt x="700" y="989"/>
                  </a:lnTo>
                  <a:lnTo>
                    <a:pt x="710" y="981"/>
                  </a:lnTo>
                  <a:lnTo>
                    <a:pt x="707" y="979"/>
                  </a:lnTo>
                  <a:lnTo>
                    <a:pt x="698" y="988"/>
                  </a:lnTo>
                  <a:lnTo>
                    <a:pt x="710" y="983"/>
                  </a:lnTo>
                  <a:lnTo>
                    <a:pt x="705" y="976"/>
                  </a:lnTo>
                  <a:lnTo>
                    <a:pt x="702" y="967"/>
                  </a:lnTo>
                  <a:lnTo>
                    <a:pt x="698" y="952"/>
                  </a:lnTo>
                  <a:lnTo>
                    <a:pt x="693" y="935"/>
                  </a:lnTo>
                  <a:lnTo>
                    <a:pt x="681" y="940"/>
                  </a:lnTo>
                  <a:lnTo>
                    <a:pt x="694" y="940"/>
                  </a:lnTo>
                  <a:lnTo>
                    <a:pt x="690" y="919"/>
                  </a:lnTo>
                  <a:lnTo>
                    <a:pt x="687" y="896"/>
                  </a:lnTo>
                  <a:lnTo>
                    <a:pt x="682" y="871"/>
                  </a:lnTo>
                  <a:lnTo>
                    <a:pt x="678" y="843"/>
                  </a:lnTo>
                  <a:lnTo>
                    <a:pt x="675" y="813"/>
                  </a:lnTo>
                  <a:lnTo>
                    <a:pt x="670" y="783"/>
                  </a:lnTo>
                  <a:lnTo>
                    <a:pt x="666" y="751"/>
                  </a:lnTo>
                  <a:lnTo>
                    <a:pt x="663" y="717"/>
                  </a:lnTo>
                  <a:lnTo>
                    <a:pt x="655" y="649"/>
                  </a:lnTo>
                  <a:lnTo>
                    <a:pt x="646" y="581"/>
                  </a:lnTo>
                  <a:lnTo>
                    <a:pt x="643" y="547"/>
                  </a:lnTo>
                  <a:lnTo>
                    <a:pt x="639" y="515"/>
                  </a:lnTo>
                  <a:lnTo>
                    <a:pt x="635" y="483"/>
                  </a:lnTo>
                  <a:lnTo>
                    <a:pt x="631" y="453"/>
                  </a:lnTo>
                  <a:lnTo>
                    <a:pt x="626" y="425"/>
                  </a:lnTo>
                  <a:lnTo>
                    <a:pt x="623" y="399"/>
                  </a:lnTo>
                  <a:lnTo>
                    <a:pt x="619" y="373"/>
                  </a:lnTo>
                  <a:lnTo>
                    <a:pt x="616" y="353"/>
                  </a:lnTo>
                  <a:lnTo>
                    <a:pt x="614" y="347"/>
                  </a:lnTo>
                  <a:lnTo>
                    <a:pt x="610" y="328"/>
                  </a:lnTo>
                  <a:lnTo>
                    <a:pt x="606" y="313"/>
                  </a:lnTo>
                  <a:lnTo>
                    <a:pt x="601" y="300"/>
                  </a:lnTo>
                  <a:lnTo>
                    <a:pt x="598" y="292"/>
                  </a:lnTo>
                  <a:lnTo>
                    <a:pt x="595" y="288"/>
                  </a:lnTo>
                  <a:lnTo>
                    <a:pt x="590" y="284"/>
                  </a:lnTo>
                  <a:lnTo>
                    <a:pt x="586" y="280"/>
                  </a:lnTo>
                  <a:lnTo>
                    <a:pt x="584" y="280"/>
                  </a:lnTo>
                  <a:lnTo>
                    <a:pt x="579" y="279"/>
                  </a:lnTo>
                  <a:lnTo>
                    <a:pt x="574" y="280"/>
                  </a:lnTo>
                  <a:lnTo>
                    <a:pt x="572" y="281"/>
                  </a:lnTo>
                  <a:lnTo>
                    <a:pt x="569" y="285"/>
                  </a:lnTo>
                  <a:lnTo>
                    <a:pt x="564" y="287"/>
                  </a:lnTo>
                  <a:lnTo>
                    <a:pt x="561" y="291"/>
                  </a:lnTo>
                  <a:lnTo>
                    <a:pt x="556" y="299"/>
                  </a:lnTo>
                  <a:lnTo>
                    <a:pt x="552" y="310"/>
                  </a:lnTo>
                  <a:lnTo>
                    <a:pt x="548" y="325"/>
                  </a:lnTo>
                  <a:lnTo>
                    <a:pt x="543" y="342"/>
                  </a:lnTo>
                  <a:lnTo>
                    <a:pt x="539" y="362"/>
                  </a:lnTo>
                  <a:lnTo>
                    <a:pt x="538" y="367"/>
                  </a:lnTo>
                  <a:lnTo>
                    <a:pt x="534" y="390"/>
                  </a:lnTo>
                  <a:lnTo>
                    <a:pt x="529" y="415"/>
                  </a:lnTo>
                  <a:lnTo>
                    <a:pt x="524" y="442"/>
                  </a:lnTo>
                  <a:lnTo>
                    <a:pt x="519" y="471"/>
                  </a:lnTo>
                  <a:lnTo>
                    <a:pt x="515" y="501"/>
                  </a:lnTo>
                  <a:lnTo>
                    <a:pt x="511" y="533"/>
                  </a:lnTo>
                  <a:lnTo>
                    <a:pt x="505" y="566"/>
                  </a:lnTo>
                  <a:lnTo>
                    <a:pt x="501" y="601"/>
                  </a:lnTo>
                  <a:lnTo>
                    <a:pt x="492" y="671"/>
                  </a:lnTo>
                  <a:lnTo>
                    <a:pt x="482" y="742"/>
                  </a:lnTo>
                  <a:lnTo>
                    <a:pt x="473" y="813"/>
                  </a:lnTo>
                  <a:lnTo>
                    <a:pt x="465" y="882"/>
                  </a:lnTo>
                  <a:lnTo>
                    <a:pt x="460" y="915"/>
                  </a:lnTo>
                  <a:lnTo>
                    <a:pt x="456" y="947"/>
                  </a:lnTo>
                  <a:lnTo>
                    <a:pt x="451" y="977"/>
                  </a:lnTo>
                  <a:lnTo>
                    <a:pt x="447" y="1006"/>
                  </a:lnTo>
                  <a:lnTo>
                    <a:pt x="444" y="1032"/>
                  </a:lnTo>
                  <a:lnTo>
                    <a:pt x="439" y="1056"/>
                  </a:lnTo>
                  <a:lnTo>
                    <a:pt x="435" y="1079"/>
                  </a:lnTo>
                  <a:lnTo>
                    <a:pt x="432" y="1098"/>
                  </a:lnTo>
                  <a:lnTo>
                    <a:pt x="445" y="1098"/>
                  </a:lnTo>
                  <a:lnTo>
                    <a:pt x="433" y="1093"/>
                  </a:lnTo>
                  <a:lnTo>
                    <a:pt x="428" y="1110"/>
                  </a:lnTo>
                  <a:lnTo>
                    <a:pt x="425" y="1125"/>
                  </a:lnTo>
                  <a:lnTo>
                    <a:pt x="422" y="1135"/>
                  </a:lnTo>
                  <a:lnTo>
                    <a:pt x="419" y="1144"/>
                  </a:lnTo>
                  <a:lnTo>
                    <a:pt x="415" y="1151"/>
                  </a:lnTo>
                  <a:lnTo>
                    <a:pt x="412" y="1157"/>
                  </a:lnTo>
                  <a:lnTo>
                    <a:pt x="424" y="1161"/>
                  </a:lnTo>
                  <a:lnTo>
                    <a:pt x="414" y="1153"/>
                  </a:lnTo>
                  <a:lnTo>
                    <a:pt x="411" y="1156"/>
                  </a:lnTo>
                  <a:lnTo>
                    <a:pt x="408" y="1159"/>
                  </a:lnTo>
                  <a:lnTo>
                    <a:pt x="418" y="1168"/>
                  </a:lnTo>
                  <a:lnTo>
                    <a:pt x="412" y="1156"/>
                  </a:lnTo>
                  <a:lnTo>
                    <a:pt x="410" y="1157"/>
                  </a:lnTo>
                  <a:lnTo>
                    <a:pt x="414" y="1169"/>
                  </a:lnTo>
                  <a:lnTo>
                    <a:pt x="414" y="1156"/>
                  </a:lnTo>
                  <a:lnTo>
                    <a:pt x="411" y="1156"/>
                  </a:lnTo>
                  <a:lnTo>
                    <a:pt x="411" y="1169"/>
                  </a:lnTo>
                  <a:lnTo>
                    <a:pt x="416" y="1157"/>
                  </a:lnTo>
                  <a:lnTo>
                    <a:pt x="413" y="1156"/>
                  </a:lnTo>
                  <a:lnTo>
                    <a:pt x="409" y="1168"/>
                  </a:lnTo>
                  <a:lnTo>
                    <a:pt x="418" y="1159"/>
                  </a:lnTo>
                  <a:lnTo>
                    <a:pt x="415" y="1157"/>
                  </a:lnTo>
                  <a:lnTo>
                    <a:pt x="410" y="1149"/>
                  </a:lnTo>
                  <a:lnTo>
                    <a:pt x="400" y="1158"/>
                  </a:lnTo>
                  <a:lnTo>
                    <a:pt x="412" y="1154"/>
                  </a:lnTo>
                  <a:lnTo>
                    <a:pt x="407" y="1143"/>
                  </a:lnTo>
                  <a:lnTo>
                    <a:pt x="402" y="1131"/>
                  </a:lnTo>
                  <a:lnTo>
                    <a:pt x="397" y="1116"/>
                  </a:lnTo>
                  <a:lnTo>
                    <a:pt x="391" y="1102"/>
                  </a:lnTo>
                  <a:lnTo>
                    <a:pt x="387" y="1088"/>
                  </a:lnTo>
                  <a:lnTo>
                    <a:pt x="381" y="1076"/>
                  </a:lnTo>
                  <a:lnTo>
                    <a:pt x="377" y="1065"/>
                  </a:lnTo>
                  <a:lnTo>
                    <a:pt x="372" y="1057"/>
                  </a:lnTo>
                  <a:lnTo>
                    <a:pt x="368" y="1053"/>
                  </a:lnTo>
                  <a:lnTo>
                    <a:pt x="366" y="1050"/>
                  </a:lnTo>
                  <a:lnTo>
                    <a:pt x="362" y="1047"/>
                  </a:lnTo>
                  <a:lnTo>
                    <a:pt x="360" y="1046"/>
                  </a:lnTo>
                  <a:lnTo>
                    <a:pt x="354" y="1045"/>
                  </a:lnTo>
                  <a:lnTo>
                    <a:pt x="352" y="1044"/>
                  </a:lnTo>
                  <a:lnTo>
                    <a:pt x="346" y="1045"/>
                  </a:lnTo>
                  <a:lnTo>
                    <a:pt x="343" y="1047"/>
                  </a:lnTo>
                  <a:lnTo>
                    <a:pt x="339" y="1051"/>
                  </a:lnTo>
                  <a:lnTo>
                    <a:pt x="334" y="1053"/>
                  </a:lnTo>
                  <a:lnTo>
                    <a:pt x="329" y="1060"/>
                  </a:lnTo>
                  <a:lnTo>
                    <a:pt x="327" y="1064"/>
                  </a:lnTo>
                  <a:lnTo>
                    <a:pt x="322" y="1073"/>
                  </a:lnTo>
                  <a:lnTo>
                    <a:pt x="318" y="1083"/>
                  </a:lnTo>
                  <a:lnTo>
                    <a:pt x="315" y="1093"/>
                  </a:lnTo>
                  <a:lnTo>
                    <a:pt x="310" y="1107"/>
                  </a:lnTo>
                  <a:lnTo>
                    <a:pt x="303" y="1133"/>
                  </a:lnTo>
                  <a:lnTo>
                    <a:pt x="293" y="1160"/>
                  </a:lnTo>
                  <a:lnTo>
                    <a:pt x="281" y="1185"/>
                  </a:lnTo>
                  <a:lnTo>
                    <a:pt x="274" y="1197"/>
                  </a:lnTo>
                  <a:lnTo>
                    <a:pt x="286" y="1202"/>
                  </a:lnTo>
                  <a:lnTo>
                    <a:pt x="276" y="1193"/>
                  </a:lnTo>
                  <a:lnTo>
                    <a:pt x="269" y="1203"/>
                  </a:lnTo>
                  <a:lnTo>
                    <a:pt x="260" y="1212"/>
                  </a:lnTo>
                  <a:lnTo>
                    <a:pt x="269" y="1221"/>
                  </a:lnTo>
                  <a:lnTo>
                    <a:pt x="264" y="1209"/>
                  </a:lnTo>
                  <a:lnTo>
                    <a:pt x="253" y="1217"/>
                  </a:lnTo>
                  <a:lnTo>
                    <a:pt x="243" y="1221"/>
                  </a:lnTo>
                  <a:lnTo>
                    <a:pt x="228" y="1226"/>
                  </a:lnTo>
                  <a:lnTo>
                    <a:pt x="212" y="1229"/>
                  </a:lnTo>
                  <a:lnTo>
                    <a:pt x="217" y="1241"/>
                  </a:lnTo>
                  <a:lnTo>
                    <a:pt x="217" y="1228"/>
                  </a:lnTo>
                  <a:lnTo>
                    <a:pt x="200" y="1231"/>
                  </a:lnTo>
                  <a:lnTo>
                    <a:pt x="163" y="1234"/>
                  </a:lnTo>
                  <a:lnTo>
                    <a:pt x="123" y="1235"/>
                  </a:lnTo>
                  <a:lnTo>
                    <a:pt x="85" y="1235"/>
                  </a:lnTo>
                  <a:lnTo>
                    <a:pt x="67" y="1235"/>
                  </a:lnTo>
                  <a:lnTo>
                    <a:pt x="50" y="1235"/>
                  </a:lnTo>
                  <a:lnTo>
                    <a:pt x="35" y="1234"/>
                  </a:lnTo>
                  <a:lnTo>
                    <a:pt x="22" y="1234"/>
                  </a:lnTo>
                  <a:lnTo>
                    <a:pt x="9" y="1234"/>
                  </a:lnTo>
                  <a:lnTo>
                    <a:pt x="0" y="1235"/>
                  </a:lnTo>
                  <a:close/>
                </a:path>
              </a:pathLst>
            </a:custGeom>
            <a:solidFill>
              <a:srgbClr val="FF0000"/>
            </a:solidFill>
            <a:ln w="127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63575" name="Group 137"/>
            <p:cNvGrpSpPr>
              <a:grpSpLocks/>
            </p:cNvGrpSpPr>
            <p:nvPr/>
          </p:nvGrpSpPr>
          <p:grpSpPr bwMode="auto">
            <a:xfrm>
              <a:off x="2028193" y="3796327"/>
              <a:ext cx="1075715" cy="1052587"/>
              <a:chOff x="2512" y="1259"/>
              <a:chExt cx="1137" cy="1336"/>
            </a:xfrm>
          </p:grpSpPr>
          <p:sp>
            <p:nvSpPr>
              <p:cNvPr id="63630" name="Freeform 138"/>
              <p:cNvSpPr>
                <a:spLocks/>
              </p:cNvSpPr>
              <p:nvPr/>
            </p:nvSpPr>
            <p:spPr bwMode="auto">
              <a:xfrm>
                <a:off x="3623" y="2568"/>
                <a:ext cx="26" cy="27"/>
              </a:xfrm>
              <a:custGeom>
                <a:avLst/>
                <a:gdLst>
                  <a:gd name="T0" fmla="*/ 18 w 26"/>
                  <a:gd name="T1" fmla="*/ 27 h 27"/>
                  <a:gd name="T2" fmla="*/ 26 w 26"/>
                  <a:gd name="T3" fmla="*/ 9 h 27"/>
                  <a:gd name="T4" fmla="*/ 16 w 26"/>
                  <a:gd name="T5" fmla="*/ 4 h 27"/>
                  <a:gd name="T6" fmla="*/ 8 w 26"/>
                  <a:gd name="T7" fmla="*/ 0 h 27"/>
                  <a:gd name="T8" fmla="*/ 0 w 26"/>
                  <a:gd name="T9" fmla="*/ 18 h 27"/>
                  <a:gd name="T10" fmla="*/ 8 w 26"/>
                  <a:gd name="T11" fmla="*/ 23 h 27"/>
                  <a:gd name="T12" fmla="*/ 18 w 2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18" y="27"/>
                    </a:moveTo>
                    <a:lnTo>
                      <a:pt x="26" y="9"/>
                    </a:lnTo>
                    <a:lnTo>
                      <a:pt x="16" y="4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8" y="23"/>
                    </a:lnTo>
                    <a:lnTo>
                      <a:pt x="18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1" name="Freeform 139"/>
              <p:cNvSpPr>
                <a:spLocks/>
              </p:cNvSpPr>
              <p:nvPr/>
            </p:nvSpPr>
            <p:spPr bwMode="auto">
              <a:xfrm>
                <a:off x="3588" y="2551"/>
                <a:ext cx="26" cy="26"/>
              </a:xfrm>
              <a:custGeom>
                <a:avLst/>
                <a:gdLst>
                  <a:gd name="T0" fmla="*/ 17 w 26"/>
                  <a:gd name="T1" fmla="*/ 26 h 26"/>
                  <a:gd name="T2" fmla="*/ 26 w 26"/>
                  <a:gd name="T3" fmla="*/ 8 h 26"/>
                  <a:gd name="T4" fmla="*/ 12 w 26"/>
                  <a:gd name="T5" fmla="*/ 2 h 26"/>
                  <a:gd name="T6" fmla="*/ 8 w 26"/>
                  <a:gd name="T7" fmla="*/ 0 h 26"/>
                  <a:gd name="T8" fmla="*/ 0 w 26"/>
                  <a:gd name="T9" fmla="*/ 17 h 26"/>
                  <a:gd name="T10" fmla="*/ 4 w 26"/>
                  <a:gd name="T11" fmla="*/ 20 h 26"/>
                  <a:gd name="T12" fmla="*/ 17 w 26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17" y="26"/>
                    </a:moveTo>
                    <a:lnTo>
                      <a:pt x="26" y="8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0" y="17"/>
                    </a:lnTo>
                    <a:lnTo>
                      <a:pt x="4" y="20"/>
                    </a:lnTo>
                    <a:lnTo>
                      <a:pt x="1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2" name="Freeform 140"/>
              <p:cNvSpPr>
                <a:spLocks/>
              </p:cNvSpPr>
              <p:nvPr/>
            </p:nvSpPr>
            <p:spPr bwMode="auto">
              <a:xfrm>
                <a:off x="3553" y="2532"/>
                <a:ext cx="26" cy="27"/>
              </a:xfrm>
              <a:custGeom>
                <a:avLst/>
                <a:gdLst>
                  <a:gd name="T0" fmla="*/ 17 w 26"/>
                  <a:gd name="T1" fmla="*/ 27 h 27"/>
                  <a:gd name="T2" fmla="*/ 26 w 26"/>
                  <a:gd name="T3" fmla="*/ 10 h 27"/>
                  <a:gd name="T4" fmla="*/ 14 w 26"/>
                  <a:gd name="T5" fmla="*/ 3 h 27"/>
                  <a:gd name="T6" fmla="*/ 8 w 26"/>
                  <a:gd name="T7" fmla="*/ 0 h 27"/>
                  <a:gd name="T8" fmla="*/ 0 w 26"/>
                  <a:gd name="T9" fmla="*/ 17 h 27"/>
                  <a:gd name="T10" fmla="*/ 6 w 26"/>
                  <a:gd name="T11" fmla="*/ 22 h 27"/>
                  <a:gd name="T12" fmla="*/ 17 w 26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17" y="27"/>
                    </a:moveTo>
                    <a:lnTo>
                      <a:pt x="26" y="10"/>
                    </a:lnTo>
                    <a:lnTo>
                      <a:pt x="14" y="3"/>
                    </a:lnTo>
                    <a:lnTo>
                      <a:pt x="8" y="0"/>
                    </a:lnTo>
                    <a:lnTo>
                      <a:pt x="0" y="17"/>
                    </a:lnTo>
                    <a:lnTo>
                      <a:pt x="6" y="22"/>
                    </a:lnTo>
                    <a:lnTo>
                      <a:pt x="17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3" name="Freeform 141"/>
              <p:cNvSpPr>
                <a:spLocks/>
              </p:cNvSpPr>
              <p:nvPr/>
            </p:nvSpPr>
            <p:spPr bwMode="auto">
              <a:xfrm>
                <a:off x="3518" y="2516"/>
                <a:ext cx="26" cy="25"/>
              </a:xfrm>
              <a:custGeom>
                <a:avLst/>
                <a:gdLst>
                  <a:gd name="T0" fmla="*/ 17 w 26"/>
                  <a:gd name="T1" fmla="*/ 25 h 25"/>
                  <a:gd name="T2" fmla="*/ 26 w 26"/>
                  <a:gd name="T3" fmla="*/ 7 h 25"/>
                  <a:gd name="T4" fmla="*/ 13 w 26"/>
                  <a:gd name="T5" fmla="*/ 2 h 25"/>
                  <a:gd name="T6" fmla="*/ 7 w 26"/>
                  <a:gd name="T7" fmla="*/ 0 h 25"/>
                  <a:gd name="T8" fmla="*/ 0 w 26"/>
                  <a:gd name="T9" fmla="*/ 17 h 25"/>
                  <a:gd name="T10" fmla="*/ 5 w 26"/>
                  <a:gd name="T11" fmla="*/ 20 h 25"/>
                  <a:gd name="T12" fmla="*/ 17 w 26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5">
                    <a:moveTo>
                      <a:pt x="17" y="25"/>
                    </a:moveTo>
                    <a:lnTo>
                      <a:pt x="26" y="7"/>
                    </a:lnTo>
                    <a:lnTo>
                      <a:pt x="13" y="2"/>
                    </a:lnTo>
                    <a:lnTo>
                      <a:pt x="7" y="0"/>
                    </a:lnTo>
                    <a:lnTo>
                      <a:pt x="0" y="17"/>
                    </a:lnTo>
                    <a:lnTo>
                      <a:pt x="5" y="20"/>
                    </a:lnTo>
                    <a:lnTo>
                      <a:pt x="17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4" name="Freeform 142"/>
              <p:cNvSpPr>
                <a:spLocks/>
              </p:cNvSpPr>
              <p:nvPr/>
            </p:nvSpPr>
            <p:spPr bwMode="auto">
              <a:xfrm>
                <a:off x="3482" y="2498"/>
                <a:ext cx="25" cy="26"/>
              </a:xfrm>
              <a:custGeom>
                <a:avLst/>
                <a:gdLst>
                  <a:gd name="T0" fmla="*/ 17 w 25"/>
                  <a:gd name="T1" fmla="*/ 26 h 26"/>
                  <a:gd name="T2" fmla="*/ 25 w 25"/>
                  <a:gd name="T3" fmla="*/ 9 h 26"/>
                  <a:gd name="T4" fmla="*/ 9 w 25"/>
                  <a:gd name="T5" fmla="*/ 1 h 26"/>
                  <a:gd name="T6" fmla="*/ 7 w 25"/>
                  <a:gd name="T7" fmla="*/ 0 h 26"/>
                  <a:gd name="T8" fmla="*/ 0 w 25"/>
                  <a:gd name="T9" fmla="*/ 19 h 26"/>
                  <a:gd name="T10" fmla="*/ 2 w 25"/>
                  <a:gd name="T11" fmla="*/ 20 h 26"/>
                  <a:gd name="T12" fmla="*/ 17 w 2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17" y="26"/>
                    </a:moveTo>
                    <a:lnTo>
                      <a:pt x="25" y="9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1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5" name="Freeform 143"/>
              <p:cNvSpPr>
                <a:spLocks/>
              </p:cNvSpPr>
              <p:nvPr/>
            </p:nvSpPr>
            <p:spPr bwMode="auto">
              <a:xfrm>
                <a:off x="3445" y="2484"/>
                <a:ext cx="26" cy="26"/>
              </a:xfrm>
              <a:custGeom>
                <a:avLst/>
                <a:gdLst>
                  <a:gd name="T0" fmla="*/ 18 w 26"/>
                  <a:gd name="T1" fmla="*/ 26 h 26"/>
                  <a:gd name="T2" fmla="*/ 26 w 26"/>
                  <a:gd name="T3" fmla="*/ 7 h 26"/>
                  <a:gd name="T4" fmla="*/ 8 w 26"/>
                  <a:gd name="T5" fmla="*/ 0 h 26"/>
                  <a:gd name="T6" fmla="*/ 0 w 26"/>
                  <a:gd name="T7" fmla="*/ 18 h 26"/>
                  <a:gd name="T8" fmla="*/ 18 w 26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8" y="26"/>
                    </a:moveTo>
                    <a:lnTo>
                      <a:pt x="26" y="7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6" name="Freeform 144"/>
              <p:cNvSpPr>
                <a:spLocks/>
              </p:cNvSpPr>
              <p:nvPr/>
            </p:nvSpPr>
            <p:spPr bwMode="auto">
              <a:xfrm>
                <a:off x="3408" y="2472"/>
                <a:ext cx="25" cy="24"/>
              </a:xfrm>
              <a:custGeom>
                <a:avLst/>
                <a:gdLst>
                  <a:gd name="T0" fmla="*/ 19 w 25"/>
                  <a:gd name="T1" fmla="*/ 24 h 24"/>
                  <a:gd name="T2" fmla="*/ 25 w 25"/>
                  <a:gd name="T3" fmla="*/ 5 h 24"/>
                  <a:gd name="T4" fmla="*/ 23 w 25"/>
                  <a:gd name="T5" fmla="*/ 4 h 24"/>
                  <a:gd name="T6" fmla="*/ 6 w 25"/>
                  <a:gd name="T7" fmla="*/ 0 h 24"/>
                  <a:gd name="T8" fmla="*/ 0 w 25"/>
                  <a:gd name="T9" fmla="*/ 18 h 24"/>
                  <a:gd name="T10" fmla="*/ 16 w 25"/>
                  <a:gd name="T11" fmla="*/ 23 h 24"/>
                  <a:gd name="T12" fmla="*/ 19 w 25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19" y="24"/>
                    </a:moveTo>
                    <a:lnTo>
                      <a:pt x="25" y="5"/>
                    </a:lnTo>
                    <a:lnTo>
                      <a:pt x="23" y="4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16" y="23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7" name="Freeform 145"/>
              <p:cNvSpPr>
                <a:spLocks/>
              </p:cNvSpPr>
              <p:nvPr/>
            </p:nvSpPr>
            <p:spPr bwMode="auto">
              <a:xfrm>
                <a:off x="3371" y="2463"/>
                <a:ext cx="24" cy="22"/>
              </a:xfrm>
              <a:custGeom>
                <a:avLst/>
                <a:gdLst>
                  <a:gd name="T0" fmla="*/ 20 w 24"/>
                  <a:gd name="T1" fmla="*/ 22 h 22"/>
                  <a:gd name="T2" fmla="*/ 24 w 24"/>
                  <a:gd name="T3" fmla="*/ 3 h 22"/>
                  <a:gd name="T4" fmla="*/ 20 w 24"/>
                  <a:gd name="T5" fmla="*/ 2 h 22"/>
                  <a:gd name="T6" fmla="*/ 15 w 24"/>
                  <a:gd name="T7" fmla="*/ 1 h 22"/>
                  <a:gd name="T8" fmla="*/ 3 w 24"/>
                  <a:gd name="T9" fmla="*/ 0 h 22"/>
                  <a:gd name="T10" fmla="*/ 0 w 24"/>
                  <a:gd name="T11" fmla="*/ 19 h 22"/>
                  <a:gd name="T12" fmla="*/ 15 w 24"/>
                  <a:gd name="T13" fmla="*/ 21 h 22"/>
                  <a:gd name="T14" fmla="*/ 15 w 24"/>
                  <a:gd name="T15" fmla="*/ 11 h 22"/>
                  <a:gd name="T16" fmla="*/ 12 w 24"/>
                  <a:gd name="T17" fmla="*/ 21 h 22"/>
                  <a:gd name="T18" fmla="*/ 20 w 24"/>
                  <a:gd name="T19" fmla="*/ 22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" h="22">
                    <a:moveTo>
                      <a:pt x="20" y="22"/>
                    </a:moveTo>
                    <a:lnTo>
                      <a:pt x="24" y="3"/>
                    </a:lnTo>
                    <a:lnTo>
                      <a:pt x="20" y="2"/>
                    </a:lnTo>
                    <a:lnTo>
                      <a:pt x="15" y="1"/>
                    </a:lnTo>
                    <a:lnTo>
                      <a:pt x="3" y="0"/>
                    </a:lnTo>
                    <a:lnTo>
                      <a:pt x="0" y="19"/>
                    </a:lnTo>
                    <a:lnTo>
                      <a:pt x="15" y="21"/>
                    </a:lnTo>
                    <a:lnTo>
                      <a:pt x="15" y="11"/>
                    </a:lnTo>
                    <a:lnTo>
                      <a:pt x="12" y="21"/>
                    </a:lnTo>
                    <a:lnTo>
                      <a:pt x="2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8" name="Freeform 146"/>
              <p:cNvSpPr>
                <a:spLocks/>
              </p:cNvSpPr>
              <p:nvPr/>
            </p:nvSpPr>
            <p:spPr bwMode="auto">
              <a:xfrm>
                <a:off x="3333" y="2460"/>
                <a:ext cx="21" cy="22"/>
              </a:xfrm>
              <a:custGeom>
                <a:avLst/>
                <a:gdLst>
                  <a:gd name="T0" fmla="*/ 21 w 21"/>
                  <a:gd name="T1" fmla="*/ 19 h 22"/>
                  <a:gd name="T2" fmla="*/ 21 w 21"/>
                  <a:gd name="T3" fmla="*/ 0 h 22"/>
                  <a:gd name="T4" fmla="*/ 14 w 21"/>
                  <a:gd name="T5" fmla="*/ 1 h 22"/>
                  <a:gd name="T6" fmla="*/ 0 w 21"/>
                  <a:gd name="T7" fmla="*/ 3 h 22"/>
                  <a:gd name="T8" fmla="*/ 3 w 21"/>
                  <a:gd name="T9" fmla="*/ 22 h 22"/>
                  <a:gd name="T10" fmla="*/ 14 w 21"/>
                  <a:gd name="T11" fmla="*/ 20 h 22"/>
                  <a:gd name="T12" fmla="*/ 21 w 21"/>
                  <a:gd name="T13" fmla="*/ 19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22">
                    <a:moveTo>
                      <a:pt x="21" y="19"/>
                    </a:moveTo>
                    <a:lnTo>
                      <a:pt x="21" y="0"/>
                    </a:lnTo>
                    <a:lnTo>
                      <a:pt x="14" y="1"/>
                    </a:lnTo>
                    <a:lnTo>
                      <a:pt x="0" y="3"/>
                    </a:lnTo>
                    <a:lnTo>
                      <a:pt x="3" y="22"/>
                    </a:lnTo>
                    <a:lnTo>
                      <a:pt x="14" y="20"/>
                    </a:lnTo>
                    <a:lnTo>
                      <a:pt x="2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39" name="Freeform 147"/>
              <p:cNvSpPr>
                <a:spLocks/>
              </p:cNvSpPr>
              <p:nvPr/>
            </p:nvSpPr>
            <p:spPr bwMode="auto">
              <a:xfrm>
                <a:off x="3292" y="2467"/>
                <a:ext cx="27" cy="27"/>
              </a:xfrm>
              <a:custGeom>
                <a:avLst/>
                <a:gdLst>
                  <a:gd name="T0" fmla="*/ 27 w 27"/>
                  <a:gd name="T1" fmla="*/ 19 h 27"/>
                  <a:gd name="T2" fmla="*/ 20 w 27"/>
                  <a:gd name="T3" fmla="*/ 0 h 27"/>
                  <a:gd name="T4" fmla="*/ 9 w 27"/>
                  <a:gd name="T5" fmla="*/ 4 h 27"/>
                  <a:gd name="T6" fmla="*/ 0 w 27"/>
                  <a:gd name="T7" fmla="*/ 8 h 27"/>
                  <a:gd name="T8" fmla="*/ 8 w 27"/>
                  <a:gd name="T9" fmla="*/ 27 h 27"/>
                  <a:gd name="T10" fmla="*/ 17 w 27"/>
                  <a:gd name="T11" fmla="*/ 22 h 27"/>
                  <a:gd name="T12" fmla="*/ 27 w 27"/>
                  <a:gd name="T13" fmla="*/ 19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27">
                    <a:moveTo>
                      <a:pt x="27" y="19"/>
                    </a:moveTo>
                    <a:lnTo>
                      <a:pt x="20" y="0"/>
                    </a:lnTo>
                    <a:lnTo>
                      <a:pt x="9" y="4"/>
                    </a:lnTo>
                    <a:lnTo>
                      <a:pt x="0" y="8"/>
                    </a:lnTo>
                    <a:lnTo>
                      <a:pt x="8" y="27"/>
                    </a:lnTo>
                    <a:lnTo>
                      <a:pt x="17" y="22"/>
                    </a:lnTo>
                    <a:lnTo>
                      <a:pt x="27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0" name="Freeform 148"/>
              <p:cNvSpPr>
                <a:spLocks/>
              </p:cNvSpPr>
              <p:nvPr/>
            </p:nvSpPr>
            <p:spPr bwMode="auto">
              <a:xfrm>
                <a:off x="3256" y="2483"/>
                <a:ext cx="26" cy="27"/>
              </a:xfrm>
              <a:custGeom>
                <a:avLst/>
                <a:gdLst>
                  <a:gd name="T0" fmla="*/ 26 w 26"/>
                  <a:gd name="T1" fmla="*/ 17 h 27"/>
                  <a:gd name="T2" fmla="*/ 18 w 26"/>
                  <a:gd name="T3" fmla="*/ 0 h 27"/>
                  <a:gd name="T4" fmla="*/ 1 w 26"/>
                  <a:gd name="T5" fmla="*/ 8 h 27"/>
                  <a:gd name="T6" fmla="*/ 0 w 26"/>
                  <a:gd name="T7" fmla="*/ 8 h 27"/>
                  <a:gd name="T8" fmla="*/ 9 w 26"/>
                  <a:gd name="T9" fmla="*/ 26 h 27"/>
                  <a:gd name="T10" fmla="*/ 9 w 26"/>
                  <a:gd name="T11" fmla="*/ 27 h 27"/>
                  <a:gd name="T12" fmla="*/ 26 w 26"/>
                  <a:gd name="T13" fmla="*/ 1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26" y="17"/>
                    </a:moveTo>
                    <a:lnTo>
                      <a:pt x="18" y="0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1" name="Freeform 149"/>
              <p:cNvSpPr>
                <a:spLocks/>
              </p:cNvSpPr>
              <p:nvPr/>
            </p:nvSpPr>
            <p:spPr bwMode="auto">
              <a:xfrm>
                <a:off x="3221" y="2501"/>
                <a:ext cx="26" cy="27"/>
              </a:xfrm>
              <a:custGeom>
                <a:avLst/>
                <a:gdLst>
                  <a:gd name="T0" fmla="*/ 26 w 26"/>
                  <a:gd name="T1" fmla="*/ 18 h 27"/>
                  <a:gd name="T2" fmla="*/ 18 w 26"/>
                  <a:gd name="T3" fmla="*/ 0 h 27"/>
                  <a:gd name="T4" fmla="*/ 13 w 26"/>
                  <a:gd name="T5" fmla="*/ 2 h 27"/>
                  <a:gd name="T6" fmla="*/ 0 w 26"/>
                  <a:gd name="T7" fmla="*/ 9 h 27"/>
                  <a:gd name="T8" fmla="*/ 9 w 26"/>
                  <a:gd name="T9" fmla="*/ 27 h 27"/>
                  <a:gd name="T10" fmla="*/ 21 w 26"/>
                  <a:gd name="T11" fmla="*/ 21 h 27"/>
                  <a:gd name="T12" fmla="*/ 26 w 26"/>
                  <a:gd name="T13" fmla="*/ 18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26" y="18"/>
                    </a:moveTo>
                    <a:lnTo>
                      <a:pt x="18" y="0"/>
                    </a:lnTo>
                    <a:lnTo>
                      <a:pt x="13" y="2"/>
                    </a:lnTo>
                    <a:lnTo>
                      <a:pt x="0" y="9"/>
                    </a:lnTo>
                    <a:lnTo>
                      <a:pt x="9" y="27"/>
                    </a:lnTo>
                    <a:lnTo>
                      <a:pt x="21" y="21"/>
                    </a:lnTo>
                    <a:lnTo>
                      <a:pt x="26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2" name="Freeform 150"/>
              <p:cNvSpPr>
                <a:spLocks/>
              </p:cNvSpPr>
              <p:nvPr/>
            </p:nvSpPr>
            <p:spPr bwMode="auto">
              <a:xfrm>
                <a:off x="3186" y="2519"/>
                <a:ext cx="26" cy="26"/>
              </a:xfrm>
              <a:custGeom>
                <a:avLst/>
                <a:gdLst>
                  <a:gd name="T0" fmla="*/ 26 w 26"/>
                  <a:gd name="T1" fmla="*/ 17 h 26"/>
                  <a:gd name="T2" fmla="*/ 18 w 26"/>
                  <a:gd name="T3" fmla="*/ 0 h 26"/>
                  <a:gd name="T4" fmla="*/ 3 w 26"/>
                  <a:gd name="T5" fmla="*/ 6 h 26"/>
                  <a:gd name="T6" fmla="*/ 0 w 26"/>
                  <a:gd name="T7" fmla="*/ 7 h 26"/>
                  <a:gd name="T8" fmla="*/ 8 w 26"/>
                  <a:gd name="T9" fmla="*/ 26 h 26"/>
                  <a:gd name="T10" fmla="*/ 11 w 26"/>
                  <a:gd name="T11" fmla="*/ 25 h 26"/>
                  <a:gd name="T12" fmla="*/ 26 w 26"/>
                  <a:gd name="T13" fmla="*/ 17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6" y="17"/>
                    </a:moveTo>
                    <a:lnTo>
                      <a:pt x="18" y="0"/>
                    </a:lnTo>
                    <a:lnTo>
                      <a:pt x="3" y="6"/>
                    </a:lnTo>
                    <a:lnTo>
                      <a:pt x="0" y="7"/>
                    </a:lnTo>
                    <a:lnTo>
                      <a:pt x="8" y="26"/>
                    </a:lnTo>
                    <a:lnTo>
                      <a:pt x="11" y="25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3" name="Freeform 151"/>
              <p:cNvSpPr>
                <a:spLocks/>
              </p:cNvSpPr>
              <p:nvPr/>
            </p:nvSpPr>
            <p:spPr bwMode="auto">
              <a:xfrm>
                <a:off x="3151" y="2534"/>
                <a:ext cx="25" cy="24"/>
              </a:xfrm>
              <a:custGeom>
                <a:avLst/>
                <a:gdLst>
                  <a:gd name="T0" fmla="*/ 25 w 25"/>
                  <a:gd name="T1" fmla="*/ 19 h 24"/>
                  <a:gd name="T2" fmla="*/ 18 w 25"/>
                  <a:gd name="T3" fmla="*/ 0 h 24"/>
                  <a:gd name="T4" fmla="*/ 16 w 25"/>
                  <a:gd name="T5" fmla="*/ 1 h 24"/>
                  <a:gd name="T6" fmla="*/ 0 w 25"/>
                  <a:gd name="T7" fmla="*/ 6 h 24"/>
                  <a:gd name="T8" fmla="*/ 6 w 25"/>
                  <a:gd name="T9" fmla="*/ 24 h 24"/>
                  <a:gd name="T10" fmla="*/ 23 w 25"/>
                  <a:gd name="T11" fmla="*/ 20 h 24"/>
                  <a:gd name="T12" fmla="*/ 25 w 25"/>
                  <a:gd name="T13" fmla="*/ 19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25" y="19"/>
                    </a:moveTo>
                    <a:lnTo>
                      <a:pt x="18" y="0"/>
                    </a:lnTo>
                    <a:lnTo>
                      <a:pt x="16" y="1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23" y="20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4" name="Freeform 152"/>
              <p:cNvSpPr>
                <a:spLocks/>
              </p:cNvSpPr>
              <p:nvPr/>
            </p:nvSpPr>
            <p:spPr bwMode="auto">
              <a:xfrm>
                <a:off x="3115" y="2544"/>
                <a:ext cx="21" cy="21"/>
              </a:xfrm>
              <a:custGeom>
                <a:avLst/>
                <a:gdLst>
                  <a:gd name="T0" fmla="*/ 21 w 21"/>
                  <a:gd name="T1" fmla="*/ 19 h 21"/>
                  <a:gd name="T2" fmla="*/ 18 w 21"/>
                  <a:gd name="T3" fmla="*/ 0 h 21"/>
                  <a:gd name="T4" fmla="*/ 10 w 21"/>
                  <a:gd name="T5" fmla="*/ 1 h 21"/>
                  <a:gd name="T6" fmla="*/ 0 w 21"/>
                  <a:gd name="T7" fmla="*/ 1 h 21"/>
                  <a:gd name="T8" fmla="*/ 0 w 21"/>
                  <a:gd name="T9" fmla="*/ 21 h 21"/>
                  <a:gd name="T10" fmla="*/ 10 w 21"/>
                  <a:gd name="T11" fmla="*/ 21 h 21"/>
                  <a:gd name="T12" fmla="*/ 21 w 21"/>
                  <a:gd name="T13" fmla="*/ 19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21">
                    <a:moveTo>
                      <a:pt x="21" y="19"/>
                    </a:moveTo>
                    <a:lnTo>
                      <a:pt x="18" y="0"/>
                    </a:lnTo>
                    <a:lnTo>
                      <a:pt x="10" y="1"/>
                    </a:lnTo>
                    <a:lnTo>
                      <a:pt x="0" y="1"/>
                    </a:lnTo>
                    <a:lnTo>
                      <a:pt x="0" y="21"/>
                    </a:lnTo>
                    <a:lnTo>
                      <a:pt x="10" y="21"/>
                    </a:lnTo>
                    <a:lnTo>
                      <a:pt x="2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5" name="Freeform 153"/>
              <p:cNvSpPr>
                <a:spLocks/>
              </p:cNvSpPr>
              <p:nvPr/>
            </p:nvSpPr>
            <p:spPr bwMode="auto">
              <a:xfrm>
                <a:off x="3072" y="2538"/>
                <a:ext cx="24" cy="25"/>
              </a:xfrm>
              <a:custGeom>
                <a:avLst/>
                <a:gdLst>
                  <a:gd name="T0" fmla="*/ 21 w 24"/>
                  <a:gd name="T1" fmla="*/ 25 h 25"/>
                  <a:gd name="T2" fmla="*/ 24 w 24"/>
                  <a:gd name="T3" fmla="*/ 6 h 25"/>
                  <a:gd name="T4" fmla="*/ 20 w 24"/>
                  <a:gd name="T5" fmla="*/ 5 h 25"/>
                  <a:gd name="T6" fmla="*/ 20 w 24"/>
                  <a:gd name="T7" fmla="*/ 15 h 25"/>
                  <a:gd name="T8" fmla="*/ 23 w 24"/>
                  <a:gd name="T9" fmla="*/ 5 h 25"/>
                  <a:gd name="T10" fmla="*/ 14 w 24"/>
                  <a:gd name="T11" fmla="*/ 2 h 25"/>
                  <a:gd name="T12" fmla="*/ 8 w 24"/>
                  <a:gd name="T13" fmla="*/ 0 h 25"/>
                  <a:gd name="T14" fmla="*/ 0 w 24"/>
                  <a:gd name="T15" fmla="*/ 18 h 25"/>
                  <a:gd name="T16" fmla="*/ 6 w 24"/>
                  <a:gd name="T17" fmla="*/ 20 h 25"/>
                  <a:gd name="T18" fmla="*/ 16 w 24"/>
                  <a:gd name="T19" fmla="*/ 23 h 25"/>
                  <a:gd name="T20" fmla="*/ 20 w 24"/>
                  <a:gd name="T21" fmla="*/ 25 h 25"/>
                  <a:gd name="T22" fmla="*/ 21 w 24"/>
                  <a:gd name="T23" fmla="*/ 25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" h="25">
                    <a:moveTo>
                      <a:pt x="21" y="25"/>
                    </a:moveTo>
                    <a:lnTo>
                      <a:pt x="24" y="6"/>
                    </a:lnTo>
                    <a:lnTo>
                      <a:pt x="20" y="5"/>
                    </a:lnTo>
                    <a:lnTo>
                      <a:pt x="20" y="15"/>
                    </a:lnTo>
                    <a:lnTo>
                      <a:pt x="23" y="5"/>
                    </a:lnTo>
                    <a:lnTo>
                      <a:pt x="14" y="2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6" y="20"/>
                    </a:lnTo>
                    <a:lnTo>
                      <a:pt x="16" y="23"/>
                    </a:lnTo>
                    <a:lnTo>
                      <a:pt x="20" y="25"/>
                    </a:lnTo>
                    <a:lnTo>
                      <a:pt x="2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6" name="Freeform 154"/>
              <p:cNvSpPr>
                <a:spLocks/>
              </p:cNvSpPr>
              <p:nvPr/>
            </p:nvSpPr>
            <p:spPr bwMode="auto">
              <a:xfrm>
                <a:off x="3037" y="2518"/>
                <a:ext cx="28" cy="27"/>
              </a:xfrm>
              <a:custGeom>
                <a:avLst/>
                <a:gdLst>
                  <a:gd name="T0" fmla="*/ 16 w 28"/>
                  <a:gd name="T1" fmla="*/ 27 h 27"/>
                  <a:gd name="T2" fmla="*/ 28 w 28"/>
                  <a:gd name="T3" fmla="*/ 12 h 27"/>
                  <a:gd name="T4" fmla="*/ 20 w 28"/>
                  <a:gd name="T5" fmla="*/ 5 h 27"/>
                  <a:gd name="T6" fmla="*/ 14 w 28"/>
                  <a:gd name="T7" fmla="*/ 0 h 27"/>
                  <a:gd name="T8" fmla="*/ 0 w 28"/>
                  <a:gd name="T9" fmla="*/ 14 h 27"/>
                  <a:gd name="T10" fmla="*/ 6 w 28"/>
                  <a:gd name="T11" fmla="*/ 19 h 27"/>
                  <a:gd name="T12" fmla="*/ 16 w 28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7">
                    <a:moveTo>
                      <a:pt x="16" y="27"/>
                    </a:moveTo>
                    <a:lnTo>
                      <a:pt x="28" y="12"/>
                    </a:lnTo>
                    <a:lnTo>
                      <a:pt x="20" y="5"/>
                    </a:lnTo>
                    <a:lnTo>
                      <a:pt x="14" y="0"/>
                    </a:lnTo>
                    <a:lnTo>
                      <a:pt x="0" y="14"/>
                    </a:lnTo>
                    <a:lnTo>
                      <a:pt x="6" y="19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7" name="Freeform 155"/>
              <p:cNvSpPr>
                <a:spLocks/>
              </p:cNvSpPr>
              <p:nvPr/>
            </p:nvSpPr>
            <p:spPr bwMode="auto">
              <a:xfrm>
                <a:off x="3011" y="2489"/>
                <a:ext cx="28" cy="28"/>
              </a:xfrm>
              <a:custGeom>
                <a:avLst/>
                <a:gdLst>
                  <a:gd name="T0" fmla="*/ 12 w 28"/>
                  <a:gd name="T1" fmla="*/ 28 h 28"/>
                  <a:gd name="T2" fmla="*/ 26 w 28"/>
                  <a:gd name="T3" fmla="*/ 14 h 28"/>
                  <a:gd name="T4" fmla="*/ 25 w 28"/>
                  <a:gd name="T5" fmla="*/ 13 h 28"/>
                  <a:gd name="T6" fmla="*/ 19 w 28"/>
                  <a:gd name="T7" fmla="*/ 20 h 28"/>
                  <a:gd name="T8" fmla="*/ 28 w 28"/>
                  <a:gd name="T9" fmla="*/ 17 h 28"/>
                  <a:gd name="T10" fmla="*/ 18 w 28"/>
                  <a:gd name="T11" fmla="*/ 1 h 28"/>
                  <a:gd name="T12" fmla="*/ 17 w 28"/>
                  <a:gd name="T13" fmla="*/ 0 h 28"/>
                  <a:gd name="T14" fmla="*/ 0 w 28"/>
                  <a:gd name="T15" fmla="*/ 11 h 28"/>
                  <a:gd name="T16" fmla="*/ 1 w 28"/>
                  <a:gd name="T17" fmla="*/ 12 h 28"/>
                  <a:gd name="T18" fmla="*/ 9 w 28"/>
                  <a:gd name="T19" fmla="*/ 24 h 28"/>
                  <a:gd name="T20" fmla="*/ 11 w 28"/>
                  <a:gd name="T21" fmla="*/ 28 h 28"/>
                  <a:gd name="T22" fmla="*/ 12 w 28"/>
                  <a:gd name="T23" fmla="*/ 28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" h="28">
                    <a:moveTo>
                      <a:pt x="12" y="28"/>
                    </a:moveTo>
                    <a:lnTo>
                      <a:pt x="26" y="14"/>
                    </a:lnTo>
                    <a:lnTo>
                      <a:pt x="25" y="13"/>
                    </a:lnTo>
                    <a:lnTo>
                      <a:pt x="19" y="20"/>
                    </a:lnTo>
                    <a:lnTo>
                      <a:pt x="28" y="17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9" y="24"/>
                    </a:lnTo>
                    <a:lnTo>
                      <a:pt x="11" y="28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8" name="Freeform 156"/>
              <p:cNvSpPr>
                <a:spLocks/>
              </p:cNvSpPr>
              <p:nvPr/>
            </p:nvSpPr>
            <p:spPr bwMode="auto">
              <a:xfrm>
                <a:off x="2991" y="2455"/>
                <a:ext cx="27" cy="27"/>
              </a:xfrm>
              <a:custGeom>
                <a:avLst/>
                <a:gdLst>
                  <a:gd name="T0" fmla="*/ 9 w 27"/>
                  <a:gd name="T1" fmla="*/ 27 h 27"/>
                  <a:gd name="T2" fmla="*/ 27 w 27"/>
                  <a:gd name="T3" fmla="*/ 18 h 27"/>
                  <a:gd name="T4" fmla="*/ 19 w 27"/>
                  <a:gd name="T5" fmla="*/ 4 h 27"/>
                  <a:gd name="T6" fmla="*/ 18 w 27"/>
                  <a:gd name="T7" fmla="*/ 0 h 27"/>
                  <a:gd name="T8" fmla="*/ 0 w 27"/>
                  <a:gd name="T9" fmla="*/ 9 h 27"/>
                  <a:gd name="T10" fmla="*/ 0 w 27"/>
                  <a:gd name="T11" fmla="*/ 11 h 27"/>
                  <a:gd name="T12" fmla="*/ 9 w 27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27">
                    <a:moveTo>
                      <a:pt x="9" y="27"/>
                    </a:moveTo>
                    <a:lnTo>
                      <a:pt x="27" y="18"/>
                    </a:lnTo>
                    <a:lnTo>
                      <a:pt x="19" y="4"/>
                    </a:lnTo>
                    <a:lnTo>
                      <a:pt x="18" y="0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9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49" name="Freeform 157"/>
              <p:cNvSpPr>
                <a:spLocks/>
              </p:cNvSpPr>
              <p:nvPr/>
            </p:nvSpPr>
            <p:spPr bwMode="auto">
              <a:xfrm>
                <a:off x="2975" y="2420"/>
                <a:ext cx="25" cy="27"/>
              </a:xfrm>
              <a:custGeom>
                <a:avLst/>
                <a:gdLst>
                  <a:gd name="T0" fmla="*/ 8 w 25"/>
                  <a:gd name="T1" fmla="*/ 27 h 27"/>
                  <a:gd name="T2" fmla="*/ 25 w 25"/>
                  <a:gd name="T3" fmla="*/ 18 h 27"/>
                  <a:gd name="T4" fmla="*/ 25 w 25"/>
                  <a:gd name="T5" fmla="*/ 18 h 27"/>
                  <a:gd name="T6" fmla="*/ 19 w 25"/>
                  <a:gd name="T7" fmla="*/ 0 h 27"/>
                  <a:gd name="T8" fmla="*/ 0 w 25"/>
                  <a:gd name="T9" fmla="*/ 8 h 27"/>
                  <a:gd name="T10" fmla="*/ 7 w 25"/>
                  <a:gd name="T11" fmla="*/ 25 h 27"/>
                  <a:gd name="T12" fmla="*/ 8 w 25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7">
                    <a:moveTo>
                      <a:pt x="8" y="27"/>
                    </a:moveTo>
                    <a:lnTo>
                      <a:pt x="25" y="18"/>
                    </a:lnTo>
                    <a:lnTo>
                      <a:pt x="19" y="0"/>
                    </a:lnTo>
                    <a:lnTo>
                      <a:pt x="0" y="8"/>
                    </a:lnTo>
                    <a:lnTo>
                      <a:pt x="7" y="25"/>
                    </a:ln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0" name="Freeform 158"/>
              <p:cNvSpPr>
                <a:spLocks/>
              </p:cNvSpPr>
              <p:nvPr/>
            </p:nvSpPr>
            <p:spPr bwMode="auto">
              <a:xfrm>
                <a:off x="2961" y="2384"/>
                <a:ext cx="25" cy="25"/>
              </a:xfrm>
              <a:custGeom>
                <a:avLst/>
                <a:gdLst>
                  <a:gd name="T0" fmla="*/ 6 w 25"/>
                  <a:gd name="T1" fmla="*/ 25 h 25"/>
                  <a:gd name="T2" fmla="*/ 25 w 25"/>
                  <a:gd name="T3" fmla="*/ 18 h 25"/>
                  <a:gd name="T4" fmla="*/ 21 w 25"/>
                  <a:gd name="T5" fmla="*/ 7 h 25"/>
                  <a:gd name="T6" fmla="*/ 18 w 25"/>
                  <a:gd name="T7" fmla="*/ 0 h 25"/>
                  <a:gd name="T8" fmla="*/ 0 w 25"/>
                  <a:gd name="T9" fmla="*/ 7 h 25"/>
                  <a:gd name="T10" fmla="*/ 2 w 25"/>
                  <a:gd name="T11" fmla="*/ 14 h 25"/>
                  <a:gd name="T12" fmla="*/ 6 w 25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6" y="25"/>
                    </a:moveTo>
                    <a:lnTo>
                      <a:pt x="25" y="18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2" y="14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1" name="Freeform 159"/>
              <p:cNvSpPr>
                <a:spLocks/>
              </p:cNvSpPr>
              <p:nvPr/>
            </p:nvSpPr>
            <p:spPr bwMode="auto">
              <a:xfrm>
                <a:off x="2948" y="2347"/>
                <a:ext cx="25" cy="25"/>
              </a:xfrm>
              <a:custGeom>
                <a:avLst/>
                <a:gdLst>
                  <a:gd name="T0" fmla="*/ 6 w 25"/>
                  <a:gd name="T1" fmla="*/ 25 h 25"/>
                  <a:gd name="T2" fmla="*/ 25 w 25"/>
                  <a:gd name="T3" fmla="*/ 19 h 25"/>
                  <a:gd name="T4" fmla="*/ 25 w 25"/>
                  <a:gd name="T5" fmla="*/ 17 h 25"/>
                  <a:gd name="T6" fmla="*/ 18 w 25"/>
                  <a:gd name="T7" fmla="*/ 0 h 25"/>
                  <a:gd name="T8" fmla="*/ 0 w 25"/>
                  <a:gd name="T9" fmla="*/ 7 h 25"/>
                  <a:gd name="T10" fmla="*/ 6 w 25"/>
                  <a:gd name="T11" fmla="*/ 25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25">
                    <a:moveTo>
                      <a:pt x="6" y="25"/>
                    </a:moveTo>
                    <a:lnTo>
                      <a:pt x="25" y="19"/>
                    </a:lnTo>
                    <a:lnTo>
                      <a:pt x="25" y="17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2" name="Freeform 160"/>
              <p:cNvSpPr>
                <a:spLocks/>
              </p:cNvSpPr>
              <p:nvPr/>
            </p:nvSpPr>
            <p:spPr bwMode="auto">
              <a:xfrm>
                <a:off x="2936" y="2310"/>
                <a:ext cx="25" cy="25"/>
              </a:xfrm>
              <a:custGeom>
                <a:avLst/>
                <a:gdLst>
                  <a:gd name="T0" fmla="*/ 6 w 25"/>
                  <a:gd name="T1" fmla="*/ 25 h 25"/>
                  <a:gd name="T2" fmla="*/ 25 w 25"/>
                  <a:gd name="T3" fmla="*/ 18 h 25"/>
                  <a:gd name="T4" fmla="*/ 18 w 25"/>
                  <a:gd name="T5" fmla="*/ 0 h 25"/>
                  <a:gd name="T6" fmla="*/ 0 w 25"/>
                  <a:gd name="T7" fmla="*/ 6 h 25"/>
                  <a:gd name="T8" fmla="*/ 6 w 25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6" y="25"/>
                    </a:moveTo>
                    <a:lnTo>
                      <a:pt x="25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3" name="Freeform 161"/>
              <p:cNvSpPr>
                <a:spLocks/>
              </p:cNvSpPr>
              <p:nvPr/>
            </p:nvSpPr>
            <p:spPr bwMode="auto">
              <a:xfrm>
                <a:off x="2925" y="2273"/>
                <a:ext cx="24" cy="24"/>
              </a:xfrm>
              <a:custGeom>
                <a:avLst/>
                <a:gdLst>
                  <a:gd name="T0" fmla="*/ 5 w 24"/>
                  <a:gd name="T1" fmla="*/ 24 h 24"/>
                  <a:gd name="T2" fmla="*/ 24 w 24"/>
                  <a:gd name="T3" fmla="*/ 18 h 24"/>
                  <a:gd name="T4" fmla="*/ 19 w 24"/>
                  <a:gd name="T5" fmla="*/ 3 h 24"/>
                  <a:gd name="T6" fmla="*/ 18 w 24"/>
                  <a:gd name="T7" fmla="*/ 0 h 24"/>
                  <a:gd name="T8" fmla="*/ 0 w 24"/>
                  <a:gd name="T9" fmla="*/ 5 h 24"/>
                  <a:gd name="T10" fmla="*/ 1 w 24"/>
                  <a:gd name="T11" fmla="*/ 11 h 24"/>
                  <a:gd name="T12" fmla="*/ 5 w 2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5" y="24"/>
                    </a:moveTo>
                    <a:lnTo>
                      <a:pt x="24" y="18"/>
                    </a:lnTo>
                    <a:lnTo>
                      <a:pt x="19" y="3"/>
                    </a:lnTo>
                    <a:lnTo>
                      <a:pt x="18" y="0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4" name="Freeform 162"/>
              <p:cNvSpPr>
                <a:spLocks/>
              </p:cNvSpPr>
              <p:nvPr/>
            </p:nvSpPr>
            <p:spPr bwMode="auto">
              <a:xfrm>
                <a:off x="2914" y="2234"/>
                <a:ext cx="24" cy="24"/>
              </a:xfrm>
              <a:custGeom>
                <a:avLst/>
                <a:gdLst>
                  <a:gd name="T0" fmla="*/ 5 w 24"/>
                  <a:gd name="T1" fmla="*/ 24 h 24"/>
                  <a:gd name="T2" fmla="*/ 24 w 24"/>
                  <a:gd name="T3" fmla="*/ 19 h 24"/>
                  <a:gd name="T4" fmla="*/ 22 w 24"/>
                  <a:gd name="T5" fmla="*/ 10 h 24"/>
                  <a:gd name="T6" fmla="*/ 18 w 24"/>
                  <a:gd name="T7" fmla="*/ 0 h 24"/>
                  <a:gd name="T8" fmla="*/ 0 w 24"/>
                  <a:gd name="T9" fmla="*/ 6 h 24"/>
                  <a:gd name="T10" fmla="*/ 3 w 24"/>
                  <a:gd name="T11" fmla="*/ 18 h 24"/>
                  <a:gd name="T12" fmla="*/ 5 w 2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5" y="24"/>
                    </a:moveTo>
                    <a:lnTo>
                      <a:pt x="24" y="19"/>
                    </a:lnTo>
                    <a:lnTo>
                      <a:pt x="22" y="1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5" name="Freeform 163"/>
              <p:cNvSpPr>
                <a:spLocks/>
              </p:cNvSpPr>
              <p:nvPr/>
            </p:nvSpPr>
            <p:spPr bwMode="auto">
              <a:xfrm>
                <a:off x="2904" y="2196"/>
                <a:ext cx="23" cy="25"/>
              </a:xfrm>
              <a:custGeom>
                <a:avLst/>
                <a:gdLst>
                  <a:gd name="T0" fmla="*/ 4 w 23"/>
                  <a:gd name="T1" fmla="*/ 25 h 25"/>
                  <a:gd name="T2" fmla="*/ 23 w 23"/>
                  <a:gd name="T3" fmla="*/ 20 h 25"/>
                  <a:gd name="T4" fmla="*/ 19 w 23"/>
                  <a:gd name="T5" fmla="*/ 0 h 25"/>
                  <a:gd name="T6" fmla="*/ 0 w 23"/>
                  <a:gd name="T7" fmla="*/ 5 h 25"/>
                  <a:gd name="T8" fmla="*/ 4 w 2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4" y="25"/>
                    </a:moveTo>
                    <a:lnTo>
                      <a:pt x="23" y="20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6" name="Freeform 164"/>
              <p:cNvSpPr>
                <a:spLocks/>
              </p:cNvSpPr>
              <p:nvPr/>
            </p:nvSpPr>
            <p:spPr bwMode="auto">
              <a:xfrm>
                <a:off x="2894" y="2158"/>
                <a:ext cx="23" cy="25"/>
              </a:xfrm>
              <a:custGeom>
                <a:avLst/>
                <a:gdLst>
                  <a:gd name="T0" fmla="*/ 4 w 23"/>
                  <a:gd name="T1" fmla="*/ 25 h 25"/>
                  <a:gd name="T2" fmla="*/ 23 w 23"/>
                  <a:gd name="T3" fmla="*/ 19 h 25"/>
                  <a:gd name="T4" fmla="*/ 19 w 23"/>
                  <a:gd name="T5" fmla="*/ 0 h 25"/>
                  <a:gd name="T6" fmla="*/ 0 w 23"/>
                  <a:gd name="T7" fmla="*/ 5 h 25"/>
                  <a:gd name="T8" fmla="*/ 4 w 2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4" y="25"/>
                    </a:moveTo>
                    <a:lnTo>
                      <a:pt x="23" y="19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7" name="Freeform 165"/>
              <p:cNvSpPr>
                <a:spLocks/>
              </p:cNvSpPr>
              <p:nvPr/>
            </p:nvSpPr>
            <p:spPr bwMode="auto">
              <a:xfrm>
                <a:off x="2884" y="2119"/>
                <a:ext cx="23" cy="26"/>
              </a:xfrm>
              <a:custGeom>
                <a:avLst/>
                <a:gdLst>
                  <a:gd name="T0" fmla="*/ 5 w 23"/>
                  <a:gd name="T1" fmla="*/ 26 h 26"/>
                  <a:gd name="T2" fmla="*/ 23 w 23"/>
                  <a:gd name="T3" fmla="*/ 20 h 26"/>
                  <a:gd name="T4" fmla="*/ 19 w 23"/>
                  <a:gd name="T5" fmla="*/ 0 h 26"/>
                  <a:gd name="T6" fmla="*/ 0 w 23"/>
                  <a:gd name="T7" fmla="*/ 6 h 26"/>
                  <a:gd name="T8" fmla="*/ 5 w 23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5" y="26"/>
                    </a:moveTo>
                    <a:lnTo>
                      <a:pt x="23" y="20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5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8" name="Freeform 166"/>
              <p:cNvSpPr>
                <a:spLocks/>
              </p:cNvSpPr>
              <p:nvPr/>
            </p:nvSpPr>
            <p:spPr bwMode="auto">
              <a:xfrm>
                <a:off x="2874" y="2082"/>
                <a:ext cx="24" cy="23"/>
              </a:xfrm>
              <a:custGeom>
                <a:avLst/>
                <a:gdLst>
                  <a:gd name="T0" fmla="*/ 6 w 24"/>
                  <a:gd name="T1" fmla="*/ 23 h 23"/>
                  <a:gd name="T2" fmla="*/ 24 w 24"/>
                  <a:gd name="T3" fmla="*/ 19 h 23"/>
                  <a:gd name="T4" fmla="*/ 19 w 24"/>
                  <a:gd name="T5" fmla="*/ 0 h 23"/>
                  <a:gd name="T6" fmla="*/ 0 w 24"/>
                  <a:gd name="T7" fmla="*/ 5 h 23"/>
                  <a:gd name="T8" fmla="*/ 6 w 2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6" y="23"/>
                    </a:moveTo>
                    <a:lnTo>
                      <a:pt x="24" y="19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59" name="Freeform 167"/>
              <p:cNvSpPr>
                <a:spLocks/>
              </p:cNvSpPr>
              <p:nvPr/>
            </p:nvSpPr>
            <p:spPr bwMode="auto">
              <a:xfrm>
                <a:off x="2866" y="2044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8 h 23"/>
                  <a:gd name="T4" fmla="*/ 18 w 23"/>
                  <a:gd name="T5" fmla="*/ 0 h 23"/>
                  <a:gd name="T6" fmla="*/ 0 w 23"/>
                  <a:gd name="T7" fmla="*/ 4 h 23"/>
                  <a:gd name="T8" fmla="*/ 4 w 2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8"/>
                    </a:lnTo>
                    <a:lnTo>
                      <a:pt x="18" y="0"/>
                    </a:lnTo>
                    <a:lnTo>
                      <a:pt x="0" y="4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0" name="Freeform 168"/>
              <p:cNvSpPr>
                <a:spLocks/>
              </p:cNvSpPr>
              <p:nvPr/>
            </p:nvSpPr>
            <p:spPr bwMode="auto">
              <a:xfrm>
                <a:off x="2857" y="2006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8 h 23"/>
                  <a:gd name="T4" fmla="*/ 19 w 23"/>
                  <a:gd name="T5" fmla="*/ 0 h 23"/>
                  <a:gd name="T6" fmla="*/ 0 w 23"/>
                  <a:gd name="T7" fmla="*/ 4 h 23"/>
                  <a:gd name="T8" fmla="*/ 4 w 2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8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1" name="Freeform 169"/>
              <p:cNvSpPr>
                <a:spLocks/>
              </p:cNvSpPr>
              <p:nvPr/>
            </p:nvSpPr>
            <p:spPr bwMode="auto">
              <a:xfrm>
                <a:off x="2847" y="1967"/>
                <a:ext cx="24" cy="23"/>
              </a:xfrm>
              <a:custGeom>
                <a:avLst/>
                <a:gdLst>
                  <a:gd name="T0" fmla="*/ 6 w 24"/>
                  <a:gd name="T1" fmla="*/ 23 h 23"/>
                  <a:gd name="T2" fmla="*/ 24 w 24"/>
                  <a:gd name="T3" fmla="*/ 19 h 23"/>
                  <a:gd name="T4" fmla="*/ 19 w 24"/>
                  <a:gd name="T5" fmla="*/ 0 h 23"/>
                  <a:gd name="T6" fmla="*/ 0 w 24"/>
                  <a:gd name="T7" fmla="*/ 5 h 23"/>
                  <a:gd name="T8" fmla="*/ 6 w 2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6" y="23"/>
                    </a:moveTo>
                    <a:lnTo>
                      <a:pt x="24" y="19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2" name="Freeform 170"/>
              <p:cNvSpPr>
                <a:spLocks/>
              </p:cNvSpPr>
              <p:nvPr/>
            </p:nvSpPr>
            <p:spPr bwMode="auto">
              <a:xfrm>
                <a:off x="2838" y="1929"/>
                <a:ext cx="23" cy="23"/>
              </a:xfrm>
              <a:custGeom>
                <a:avLst/>
                <a:gdLst>
                  <a:gd name="T0" fmla="*/ 5 w 23"/>
                  <a:gd name="T1" fmla="*/ 23 h 23"/>
                  <a:gd name="T2" fmla="*/ 23 w 23"/>
                  <a:gd name="T3" fmla="*/ 19 h 23"/>
                  <a:gd name="T4" fmla="*/ 19 w 23"/>
                  <a:gd name="T5" fmla="*/ 0 h 23"/>
                  <a:gd name="T6" fmla="*/ 0 w 23"/>
                  <a:gd name="T7" fmla="*/ 4 h 23"/>
                  <a:gd name="T8" fmla="*/ 5 w 2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5" y="23"/>
                    </a:moveTo>
                    <a:lnTo>
                      <a:pt x="23" y="19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5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3" name="Freeform 171"/>
              <p:cNvSpPr>
                <a:spLocks/>
              </p:cNvSpPr>
              <p:nvPr/>
            </p:nvSpPr>
            <p:spPr bwMode="auto">
              <a:xfrm>
                <a:off x="2830" y="1891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8 h 23"/>
                  <a:gd name="T4" fmla="*/ 19 w 23"/>
                  <a:gd name="T5" fmla="*/ 0 h 23"/>
                  <a:gd name="T6" fmla="*/ 18 w 23"/>
                  <a:gd name="T7" fmla="*/ 0 h 23"/>
                  <a:gd name="T8" fmla="*/ 0 w 23"/>
                  <a:gd name="T9" fmla="*/ 4 h 23"/>
                  <a:gd name="T10" fmla="*/ 1 w 23"/>
                  <a:gd name="T11" fmla="*/ 7 h 23"/>
                  <a:gd name="T12" fmla="*/ 4 w 2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8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4" name="Freeform 172"/>
              <p:cNvSpPr>
                <a:spLocks/>
              </p:cNvSpPr>
              <p:nvPr/>
            </p:nvSpPr>
            <p:spPr bwMode="auto">
              <a:xfrm>
                <a:off x="2821" y="1852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9 h 23"/>
                  <a:gd name="T4" fmla="*/ 18 w 23"/>
                  <a:gd name="T5" fmla="*/ 0 h 23"/>
                  <a:gd name="T6" fmla="*/ 0 w 23"/>
                  <a:gd name="T7" fmla="*/ 5 h 23"/>
                  <a:gd name="T8" fmla="*/ 4 w 23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9"/>
                    </a:lnTo>
                    <a:lnTo>
                      <a:pt x="18" y="0"/>
                    </a:lnTo>
                    <a:lnTo>
                      <a:pt x="0" y="5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5" name="Freeform 173"/>
              <p:cNvSpPr>
                <a:spLocks/>
              </p:cNvSpPr>
              <p:nvPr/>
            </p:nvSpPr>
            <p:spPr bwMode="auto">
              <a:xfrm>
                <a:off x="2812" y="1814"/>
                <a:ext cx="23" cy="23"/>
              </a:xfrm>
              <a:custGeom>
                <a:avLst/>
                <a:gdLst>
                  <a:gd name="T0" fmla="*/ 4 w 23"/>
                  <a:gd name="T1" fmla="*/ 23 h 23"/>
                  <a:gd name="T2" fmla="*/ 23 w 23"/>
                  <a:gd name="T3" fmla="*/ 19 h 23"/>
                  <a:gd name="T4" fmla="*/ 21 w 23"/>
                  <a:gd name="T5" fmla="*/ 7 h 23"/>
                  <a:gd name="T6" fmla="*/ 19 w 23"/>
                  <a:gd name="T7" fmla="*/ 0 h 23"/>
                  <a:gd name="T8" fmla="*/ 0 w 23"/>
                  <a:gd name="T9" fmla="*/ 4 h 23"/>
                  <a:gd name="T10" fmla="*/ 2 w 23"/>
                  <a:gd name="T11" fmla="*/ 14 h 23"/>
                  <a:gd name="T12" fmla="*/ 4 w 2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4" y="23"/>
                    </a:moveTo>
                    <a:lnTo>
                      <a:pt x="23" y="19"/>
                    </a:lnTo>
                    <a:lnTo>
                      <a:pt x="21" y="7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2" y="14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6" name="Freeform 174"/>
              <p:cNvSpPr>
                <a:spLocks/>
              </p:cNvSpPr>
              <p:nvPr/>
            </p:nvSpPr>
            <p:spPr bwMode="auto">
              <a:xfrm>
                <a:off x="2803" y="1775"/>
                <a:ext cx="23" cy="24"/>
              </a:xfrm>
              <a:custGeom>
                <a:avLst/>
                <a:gdLst>
                  <a:gd name="T0" fmla="*/ 5 w 23"/>
                  <a:gd name="T1" fmla="*/ 24 h 24"/>
                  <a:gd name="T2" fmla="*/ 23 w 23"/>
                  <a:gd name="T3" fmla="*/ 19 h 24"/>
                  <a:gd name="T4" fmla="*/ 22 w 23"/>
                  <a:gd name="T5" fmla="*/ 12 h 24"/>
                  <a:gd name="T6" fmla="*/ 19 w 23"/>
                  <a:gd name="T7" fmla="*/ 0 h 24"/>
                  <a:gd name="T8" fmla="*/ 0 w 23"/>
                  <a:gd name="T9" fmla="*/ 4 h 24"/>
                  <a:gd name="T10" fmla="*/ 4 w 23"/>
                  <a:gd name="T11" fmla="*/ 19 h 24"/>
                  <a:gd name="T12" fmla="*/ 5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5" y="24"/>
                    </a:moveTo>
                    <a:lnTo>
                      <a:pt x="23" y="19"/>
                    </a:lnTo>
                    <a:lnTo>
                      <a:pt x="22" y="12"/>
                    </a:lnTo>
                    <a:lnTo>
                      <a:pt x="19" y="0"/>
                    </a:lnTo>
                    <a:lnTo>
                      <a:pt x="0" y="4"/>
                    </a:lnTo>
                    <a:lnTo>
                      <a:pt x="4" y="19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7" name="Freeform 175"/>
              <p:cNvSpPr>
                <a:spLocks/>
              </p:cNvSpPr>
              <p:nvPr/>
            </p:nvSpPr>
            <p:spPr bwMode="auto">
              <a:xfrm>
                <a:off x="2795" y="1736"/>
                <a:ext cx="23" cy="24"/>
              </a:xfrm>
              <a:custGeom>
                <a:avLst/>
                <a:gdLst>
                  <a:gd name="T0" fmla="*/ 4 w 23"/>
                  <a:gd name="T1" fmla="*/ 24 h 24"/>
                  <a:gd name="T2" fmla="*/ 23 w 23"/>
                  <a:gd name="T3" fmla="*/ 20 h 24"/>
                  <a:gd name="T4" fmla="*/ 18 w 23"/>
                  <a:gd name="T5" fmla="*/ 0 h 24"/>
                  <a:gd name="T6" fmla="*/ 0 w 23"/>
                  <a:gd name="T7" fmla="*/ 5 h 24"/>
                  <a:gd name="T8" fmla="*/ 4 w 2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4" y="24"/>
                    </a:moveTo>
                    <a:lnTo>
                      <a:pt x="23" y="20"/>
                    </a:lnTo>
                    <a:lnTo>
                      <a:pt x="18" y="0"/>
                    </a:lnTo>
                    <a:lnTo>
                      <a:pt x="0" y="5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8" name="Freeform 176"/>
              <p:cNvSpPr>
                <a:spLocks/>
              </p:cNvSpPr>
              <p:nvPr/>
            </p:nvSpPr>
            <p:spPr bwMode="auto">
              <a:xfrm>
                <a:off x="2786" y="1698"/>
                <a:ext cx="23" cy="24"/>
              </a:xfrm>
              <a:custGeom>
                <a:avLst/>
                <a:gdLst>
                  <a:gd name="T0" fmla="*/ 4 w 23"/>
                  <a:gd name="T1" fmla="*/ 24 h 24"/>
                  <a:gd name="T2" fmla="*/ 23 w 23"/>
                  <a:gd name="T3" fmla="*/ 20 h 24"/>
                  <a:gd name="T4" fmla="*/ 18 w 23"/>
                  <a:gd name="T5" fmla="*/ 0 h 24"/>
                  <a:gd name="T6" fmla="*/ 0 w 23"/>
                  <a:gd name="T7" fmla="*/ 4 h 24"/>
                  <a:gd name="T8" fmla="*/ 4 w 2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4" y="24"/>
                    </a:moveTo>
                    <a:lnTo>
                      <a:pt x="23" y="20"/>
                    </a:lnTo>
                    <a:lnTo>
                      <a:pt x="18" y="0"/>
                    </a:lnTo>
                    <a:lnTo>
                      <a:pt x="0" y="4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69" name="Freeform 177"/>
              <p:cNvSpPr>
                <a:spLocks/>
              </p:cNvSpPr>
              <p:nvPr/>
            </p:nvSpPr>
            <p:spPr bwMode="auto">
              <a:xfrm>
                <a:off x="2776" y="1660"/>
                <a:ext cx="24" cy="24"/>
              </a:xfrm>
              <a:custGeom>
                <a:avLst/>
                <a:gdLst>
                  <a:gd name="T0" fmla="*/ 5 w 24"/>
                  <a:gd name="T1" fmla="*/ 24 h 24"/>
                  <a:gd name="T2" fmla="*/ 24 w 24"/>
                  <a:gd name="T3" fmla="*/ 19 h 24"/>
                  <a:gd name="T4" fmla="*/ 20 w 24"/>
                  <a:gd name="T5" fmla="*/ 3 h 24"/>
                  <a:gd name="T6" fmla="*/ 19 w 24"/>
                  <a:gd name="T7" fmla="*/ 0 h 24"/>
                  <a:gd name="T8" fmla="*/ 0 w 24"/>
                  <a:gd name="T9" fmla="*/ 5 h 24"/>
                  <a:gd name="T10" fmla="*/ 1 w 24"/>
                  <a:gd name="T11" fmla="*/ 11 h 24"/>
                  <a:gd name="T12" fmla="*/ 5 w 2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5" y="24"/>
                    </a:moveTo>
                    <a:lnTo>
                      <a:pt x="24" y="19"/>
                    </a:lnTo>
                    <a:lnTo>
                      <a:pt x="20" y="3"/>
                    </a:lnTo>
                    <a:lnTo>
                      <a:pt x="19" y="0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0" name="Freeform 178"/>
              <p:cNvSpPr>
                <a:spLocks/>
              </p:cNvSpPr>
              <p:nvPr/>
            </p:nvSpPr>
            <p:spPr bwMode="auto">
              <a:xfrm>
                <a:off x="2766" y="1621"/>
                <a:ext cx="24" cy="24"/>
              </a:xfrm>
              <a:custGeom>
                <a:avLst/>
                <a:gdLst>
                  <a:gd name="T0" fmla="*/ 6 w 24"/>
                  <a:gd name="T1" fmla="*/ 24 h 24"/>
                  <a:gd name="T2" fmla="*/ 24 w 24"/>
                  <a:gd name="T3" fmla="*/ 19 h 24"/>
                  <a:gd name="T4" fmla="*/ 23 w 24"/>
                  <a:gd name="T5" fmla="*/ 15 h 24"/>
                  <a:gd name="T6" fmla="*/ 19 w 24"/>
                  <a:gd name="T7" fmla="*/ 0 h 24"/>
                  <a:gd name="T8" fmla="*/ 0 w 24"/>
                  <a:gd name="T9" fmla="*/ 6 h 24"/>
                  <a:gd name="T10" fmla="*/ 4 w 24"/>
                  <a:gd name="T11" fmla="*/ 22 h 24"/>
                  <a:gd name="T12" fmla="*/ 6 w 2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6" y="24"/>
                    </a:moveTo>
                    <a:lnTo>
                      <a:pt x="24" y="19"/>
                    </a:lnTo>
                    <a:lnTo>
                      <a:pt x="23" y="15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4" y="22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1" name="Freeform 179"/>
              <p:cNvSpPr>
                <a:spLocks/>
              </p:cNvSpPr>
              <p:nvPr/>
            </p:nvSpPr>
            <p:spPr bwMode="auto">
              <a:xfrm>
                <a:off x="2756" y="1583"/>
                <a:ext cx="24" cy="25"/>
              </a:xfrm>
              <a:custGeom>
                <a:avLst/>
                <a:gdLst>
                  <a:gd name="T0" fmla="*/ 6 w 24"/>
                  <a:gd name="T1" fmla="*/ 25 h 25"/>
                  <a:gd name="T2" fmla="*/ 24 w 24"/>
                  <a:gd name="T3" fmla="*/ 20 h 25"/>
                  <a:gd name="T4" fmla="*/ 20 w 24"/>
                  <a:gd name="T5" fmla="*/ 3 h 25"/>
                  <a:gd name="T6" fmla="*/ 19 w 24"/>
                  <a:gd name="T7" fmla="*/ 0 h 25"/>
                  <a:gd name="T8" fmla="*/ 0 w 24"/>
                  <a:gd name="T9" fmla="*/ 6 h 25"/>
                  <a:gd name="T10" fmla="*/ 1 w 24"/>
                  <a:gd name="T11" fmla="*/ 11 h 25"/>
                  <a:gd name="T12" fmla="*/ 6 w 24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5">
                    <a:moveTo>
                      <a:pt x="6" y="25"/>
                    </a:moveTo>
                    <a:lnTo>
                      <a:pt x="24" y="20"/>
                    </a:lnTo>
                    <a:lnTo>
                      <a:pt x="20" y="3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2" name="Freeform 180"/>
              <p:cNvSpPr>
                <a:spLocks/>
              </p:cNvSpPr>
              <p:nvPr/>
            </p:nvSpPr>
            <p:spPr bwMode="auto">
              <a:xfrm>
                <a:off x="2744" y="1545"/>
                <a:ext cx="25" cy="26"/>
              </a:xfrm>
              <a:custGeom>
                <a:avLst/>
                <a:gdLst>
                  <a:gd name="T0" fmla="*/ 7 w 25"/>
                  <a:gd name="T1" fmla="*/ 26 h 26"/>
                  <a:gd name="T2" fmla="*/ 25 w 25"/>
                  <a:gd name="T3" fmla="*/ 20 h 26"/>
                  <a:gd name="T4" fmla="*/ 20 w 25"/>
                  <a:gd name="T5" fmla="*/ 1 h 26"/>
                  <a:gd name="T6" fmla="*/ 19 w 25"/>
                  <a:gd name="T7" fmla="*/ 0 h 26"/>
                  <a:gd name="T8" fmla="*/ 0 w 25"/>
                  <a:gd name="T9" fmla="*/ 6 h 26"/>
                  <a:gd name="T10" fmla="*/ 1 w 25"/>
                  <a:gd name="T11" fmla="*/ 7 h 26"/>
                  <a:gd name="T12" fmla="*/ 7 w 2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7" y="26"/>
                    </a:moveTo>
                    <a:lnTo>
                      <a:pt x="25" y="20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3" name="Freeform 181"/>
              <p:cNvSpPr>
                <a:spLocks/>
              </p:cNvSpPr>
              <p:nvPr/>
            </p:nvSpPr>
            <p:spPr bwMode="auto">
              <a:xfrm>
                <a:off x="2732" y="1508"/>
                <a:ext cx="25" cy="25"/>
              </a:xfrm>
              <a:custGeom>
                <a:avLst/>
                <a:gdLst>
                  <a:gd name="T0" fmla="*/ 7 w 25"/>
                  <a:gd name="T1" fmla="*/ 25 h 25"/>
                  <a:gd name="T2" fmla="*/ 25 w 25"/>
                  <a:gd name="T3" fmla="*/ 18 h 25"/>
                  <a:gd name="T4" fmla="*/ 20 w 25"/>
                  <a:gd name="T5" fmla="*/ 3 h 25"/>
                  <a:gd name="T6" fmla="*/ 19 w 25"/>
                  <a:gd name="T7" fmla="*/ 0 h 25"/>
                  <a:gd name="T8" fmla="*/ 0 w 25"/>
                  <a:gd name="T9" fmla="*/ 6 h 25"/>
                  <a:gd name="T10" fmla="*/ 1 w 25"/>
                  <a:gd name="T11" fmla="*/ 11 h 25"/>
                  <a:gd name="T12" fmla="*/ 7 w 25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7" y="25"/>
                    </a:moveTo>
                    <a:lnTo>
                      <a:pt x="25" y="18"/>
                    </a:lnTo>
                    <a:lnTo>
                      <a:pt x="20" y="3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7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4" name="Freeform 182"/>
              <p:cNvSpPr>
                <a:spLocks/>
              </p:cNvSpPr>
              <p:nvPr/>
            </p:nvSpPr>
            <p:spPr bwMode="auto">
              <a:xfrm>
                <a:off x="2719" y="1470"/>
                <a:ext cx="25" cy="26"/>
              </a:xfrm>
              <a:custGeom>
                <a:avLst/>
                <a:gdLst>
                  <a:gd name="T0" fmla="*/ 7 w 25"/>
                  <a:gd name="T1" fmla="*/ 26 h 26"/>
                  <a:gd name="T2" fmla="*/ 25 w 25"/>
                  <a:gd name="T3" fmla="*/ 19 h 26"/>
                  <a:gd name="T4" fmla="*/ 22 w 25"/>
                  <a:gd name="T5" fmla="*/ 11 h 26"/>
                  <a:gd name="T6" fmla="*/ 19 w 25"/>
                  <a:gd name="T7" fmla="*/ 0 h 26"/>
                  <a:gd name="T8" fmla="*/ 0 w 25"/>
                  <a:gd name="T9" fmla="*/ 7 h 26"/>
                  <a:gd name="T10" fmla="*/ 3 w 25"/>
                  <a:gd name="T11" fmla="*/ 19 h 26"/>
                  <a:gd name="T12" fmla="*/ 7 w 2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7" y="26"/>
                    </a:moveTo>
                    <a:lnTo>
                      <a:pt x="25" y="19"/>
                    </a:lnTo>
                    <a:lnTo>
                      <a:pt x="22" y="11"/>
                    </a:lnTo>
                    <a:lnTo>
                      <a:pt x="19" y="0"/>
                    </a:lnTo>
                    <a:lnTo>
                      <a:pt x="0" y="7"/>
                    </a:lnTo>
                    <a:lnTo>
                      <a:pt x="3" y="19"/>
                    </a:lnTo>
                    <a:lnTo>
                      <a:pt x="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5" name="Freeform 183"/>
              <p:cNvSpPr>
                <a:spLocks/>
              </p:cNvSpPr>
              <p:nvPr/>
            </p:nvSpPr>
            <p:spPr bwMode="auto">
              <a:xfrm>
                <a:off x="2705" y="1433"/>
                <a:ext cx="25" cy="26"/>
              </a:xfrm>
              <a:custGeom>
                <a:avLst/>
                <a:gdLst>
                  <a:gd name="T0" fmla="*/ 6 w 25"/>
                  <a:gd name="T1" fmla="*/ 26 h 26"/>
                  <a:gd name="T2" fmla="*/ 25 w 25"/>
                  <a:gd name="T3" fmla="*/ 19 h 26"/>
                  <a:gd name="T4" fmla="*/ 18 w 25"/>
                  <a:gd name="T5" fmla="*/ 0 h 26"/>
                  <a:gd name="T6" fmla="*/ 18 w 25"/>
                  <a:gd name="T7" fmla="*/ 0 h 26"/>
                  <a:gd name="T8" fmla="*/ 0 w 25"/>
                  <a:gd name="T9" fmla="*/ 8 h 26"/>
                  <a:gd name="T10" fmla="*/ 0 w 25"/>
                  <a:gd name="T11" fmla="*/ 8 h 26"/>
                  <a:gd name="T12" fmla="*/ 6 w 25"/>
                  <a:gd name="T13" fmla="*/ 2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6" y="26"/>
                    </a:moveTo>
                    <a:lnTo>
                      <a:pt x="25" y="19"/>
                    </a:lnTo>
                    <a:lnTo>
                      <a:pt x="18" y="0"/>
                    </a:lnTo>
                    <a:lnTo>
                      <a:pt x="0" y="8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6" name="Freeform 184"/>
              <p:cNvSpPr>
                <a:spLocks/>
              </p:cNvSpPr>
              <p:nvPr/>
            </p:nvSpPr>
            <p:spPr bwMode="auto">
              <a:xfrm>
                <a:off x="2690" y="1397"/>
                <a:ext cx="26" cy="26"/>
              </a:xfrm>
              <a:custGeom>
                <a:avLst/>
                <a:gdLst>
                  <a:gd name="T0" fmla="*/ 7 w 26"/>
                  <a:gd name="T1" fmla="*/ 26 h 26"/>
                  <a:gd name="T2" fmla="*/ 26 w 26"/>
                  <a:gd name="T3" fmla="*/ 19 h 26"/>
                  <a:gd name="T4" fmla="*/ 26 w 26"/>
                  <a:gd name="T5" fmla="*/ 18 h 26"/>
                  <a:gd name="T6" fmla="*/ 18 w 26"/>
                  <a:gd name="T7" fmla="*/ 2 h 26"/>
                  <a:gd name="T8" fmla="*/ 17 w 26"/>
                  <a:gd name="T9" fmla="*/ 0 h 26"/>
                  <a:gd name="T10" fmla="*/ 0 w 26"/>
                  <a:gd name="T11" fmla="*/ 9 h 26"/>
                  <a:gd name="T12" fmla="*/ 0 w 26"/>
                  <a:gd name="T13" fmla="*/ 10 h 26"/>
                  <a:gd name="T14" fmla="*/ 7 w 26"/>
                  <a:gd name="T15" fmla="*/ 25 h 26"/>
                  <a:gd name="T16" fmla="*/ 7 w 26"/>
                  <a:gd name="T17" fmla="*/ 26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" h="26">
                    <a:moveTo>
                      <a:pt x="7" y="26"/>
                    </a:moveTo>
                    <a:lnTo>
                      <a:pt x="26" y="19"/>
                    </a:lnTo>
                    <a:lnTo>
                      <a:pt x="26" y="18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7" y="25"/>
                    </a:lnTo>
                    <a:lnTo>
                      <a:pt x="7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7" name="Freeform 185"/>
              <p:cNvSpPr>
                <a:spLocks/>
              </p:cNvSpPr>
              <p:nvPr/>
            </p:nvSpPr>
            <p:spPr bwMode="auto">
              <a:xfrm>
                <a:off x="2670" y="1361"/>
                <a:ext cx="27" cy="27"/>
              </a:xfrm>
              <a:custGeom>
                <a:avLst/>
                <a:gdLst>
                  <a:gd name="T0" fmla="*/ 11 w 27"/>
                  <a:gd name="T1" fmla="*/ 27 h 27"/>
                  <a:gd name="T2" fmla="*/ 27 w 27"/>
                  <a:gd name="T3" fmla="*/ 17 h 27"/>
                  <a:gd name="T4" fmla="*/ 25 w 27"/>
                  <a:gd name="T5" fmla="*/ 14 h 27"/>
                  <a:gd name="T6" fmla="*/ 18 w 27"/>
                  <a:gd name="T7" fmla="*/ 4 h 27"/>
                  <a:gd name="T8" fmla="*/ 16 w 27"/>
                  <a:gd name="T9" fmla="*/ 1 h 27"/>
                  <a:gd name="T10" fmla="*/ 15 w 27"/>
                  <a:gd name="T11" fmla="*/ 0 h 27"/>
                  <a:gd name="T12" fmla="*/ 0 w 27"/>
                  <a:gd name="T13" fmla="*/ 12 h 27"/>
                  <a:gd name="T14" fmla="*/ 2 w 27"/>
                  <a:gd name="T15" fmla="*/ 15 h 27"/>
                  <a:gd name="T16" fmla="*/ 10 w 27"/>
                  <a:gd name="T17" fmla="*/ 9 h 27"/>
                  <a:gd name="T18" fmla="*/ 0 w 27"/>
                  <a:gd name="T19" fmla="*/ 12 h 27"/>
                  <a:gd name="T20" fmla="*/ 6 w 27"/>
                  <a:gd name="T21" fmla="*/ 22 h 27"/>
                  <a:gd name="T22" fmla="*/ 11 w 27"/>
                  <a:gd name="T23" fmla="*/ 27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7">
                    <a:moveTo>
                      <a:pt x="11" y="27"/>
                    </a:moveTo>
                    <a:lnTo>
                      <a:pt x="27" y="17"/>
                    </a:lnTo>
                    <a:lnTo>
                      <a:pt x="25" y="14"/>
                    </a:lnTo>
                    <a:lnTo>
                      <a:pt x="18" y="4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10" y="9"/>
                    </a:lnTo>
                    <a:lnTo>
                      <a:pt x="0" y="12"/>
                    </a:lnTo>
                    <a:lnTo>
                      <a:pt x="6" y="22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8" name="Freeform 186"/>
              <p:cNvSpPr>
                <a:spLocks/>
              </p:cNvSpPr>
              <p:nvPr/>
            </p:nvSpPr>
            <p:spPr bwMode="auto">
              <a:xfrm>
                <a:off x="2645" y="1330"/>
                <a:ext cx="28" cy="29"/>
              </a:xfrm>
              <a:custGeom>
                <a:avLst/>
                <a:gdLst>
                  <a:gd name="T0" fmla="*/ 14 w 28"/>
                  <a:gd name="T1" fmla="*/ 29 h 29"/>
                  <a:gd name="T2" fmla="*/ 28 w 28"/>
                  <a:gd name="T3" fmla="*/ 16 h 29"/>
                  <a:gd name="T4" fmla="*/ 24 w 28"/>
                  <a:gd name="T5" fmla="*/ 11 h 29"/>
                  <a:gd name="T6" fmla="*/ 14 w 28"/>
                  <a:gd name="T7" fmla="*/ 0 h 29"/>
                  <a:gd name="T8" fmla="*/ 0 w 28"/>
                  <a:gd name="T9" fmla="*/ 15 h 29"/>
                  <a:gd name="T10" fmla="*/ 10 w 28"/>
                  <a:gd name="T11" fmla="*/ 25 h 29"/>
                  <a:gd name="T12" fmla="*/ 14 w 28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9">
                    <a:moveTo>
                      <a:pt x="14" y="29"/>
                    </a:moveTo>
                    <a:lnTo>
                      <a:pt x="28" y="16"/>
                    </a:lnTo>
                    <a:lnTo>
                      <a:pt x="24" y="11"/>
                    </a:lnTo>
                    <a:lnTo>
                      <a:pt x="14" y="0"/>
                    </a:lnTo>
                    <a:lnTo>
                      <a:pt x="0" y="15"/>
                    </a:lnTo>
                    <a:lnTo>
                      <a:pt x="10" y="25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79" name="Freeform 187"/>
              <p:cNvSpPr>
                <a:spLocks/>
              </p:cNvSpPr>
              <p:nvPr/>
            </p:nvSpPr>
            <p:spPr bwMode="auto">
              <a:xfrm>
                <a:off x="2618" y="1302"/>
                <a:ext cx="28" cy="28"/>
              </a:xfrm>
              <a:custGeom>
                <a:avLst/>
                <a:gdLst>
                  <a:gd name="T0" fmla="*/ 12 w 28"/>
                  <a:gd name="T1" fmla="*/ 28 h 28"/>
                  <a:gd name="T2" fmla="*/ 28 w 28"/>
                  <a:gd name="T3" fmla="*/ 15 h 28"/>
                  <a:gd name="T4" fmla="*/ 26 w 28"/>
                  <a:gd name="T5" fmla="*/ 12 h 28"/>
                  <a:gd name="T6" fmla="*/ 18 w 28"/>
                  <a:gd name="T7" fmla="*/ 3 h 28"/>
                  <a:gd name="T8" fmla="*/ 14 w 28"/>
                  <a:gd name="T9" fmla="*/ 0 h 28"/>
                  <a:gd name="T10" fmla="*/ 0 w 28"/>
                  <a:gd name="T11" fmla="*/ 14 h 28"/>
                  <a:gd name="T12" fmla="*/ 4 w 28"/>
                  <a:gd name="T13" fmla="*/ 17 h 28"/>
                  <a:gd name="T14" fmla="*/ 10 w 28"/>
                  <a:gd name="T15" fmla="*/ 25 h 28"/>
                  <a:gd name="T16" fmla="*/ 12 w 28"/>
                  <a:gd name="T17" fmla="*/ 28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28">
                    <a:moveTo>
                      <a:pt x="12" y="28"/>
                    </a:moveTo>
                    <a:lnTo>
                      <a:pt x="28" y="15"/>
                    </a:lnTo>
                    <a:lnTo>
                      <a:pt x="26" y="12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0" y="14"/>
                    </a:lnTo>
                    <a:lnTo>
                      <a:pt x="4" y="17"/>
                    </a:lnTo>
                    <a:lnTo>
                      <a:pt x="10" y="25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0" name="Freeform 188"/>
              <p:cNvSpPr>
                <a:spLocks/>
              </p:cNvSpPr>
              <p:nvPr/>
            </p:nvSpPr>
            <p:spPr bwMode="auto">
              <a:xfrm>
                <a:off x="2588" y="1280"/>
                <a:ext cx="27" cy="25"/>
              </a:xfrm>
              <a:custGeom>
                <a:avLst/>
                <a:gdLst>
                  <a:gd name="T0" fmla="*/ 16 w 27"/>
                  <a:gd name="T1" fmla="*/ 25 h 25"/>
                  <a:gd name="T2" fmla="*/ 27 w 27"/>
                  <a:gd name="T3" fmla="*/ 9 h 25"/>
                  <a:gd name="T4" fmla="*/ 23 w 27"/>
                  <a:gd name="T5" fmla="*/ 7 h 25"/>
                  <a:gd name="T6" fmla="*/ 19 w 27"/>
                  <a:gd name="T7" fmla="*/ 4 h 25"/>
                  <a:gd name="T8" fmla="*/ 9 w 27"/>
                  <a:gd name="T9" fmla="*/ 0 h 25"/>
                  <a:gd name="T10" fmla="*/ 0 w 27"/>
                  <a:gd name="T11" fmla="*/ 17 h 25"/>
                  <a:gd name="T12" fmla="*/ 12 w 27"/>
                  <a:gd name="T13" fmla="*/ 23 h 25"/>
                  <a:gd name="T14" fmla="*/ 16 w 27"/>
                  <a:gd name="T15" fmla="*/ 14 h 25"/>
                  <a:gd name="T16" fmla="*/ 9 w 27"/>
                  <a:gd name="T17" fmla="*/ 21 h 25"/>
                  <a:gd name="T18" fmla="*/ 16 w 27"/>
                  <a:gd name="T19" fmla="*/ 25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" h="25">
                    <a:moveTo>
                      <a:pt x="16" y="25"/>
                    </a:moveTo>
                    <a:lnTo>
                      <a:pt x="27" y="9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9" y="0"/>
                    </a:lnTo>
                    <a:lnTo>
                      <a:pt x="0" y="17"/>
                    </a:lnTo>
                    <a:lnTo>
                      <a:pt x="12" y="23"/>
                    </a:lnTo>
                    <a:lnTo>
                      <a:pt x="16" y="14"/>
                    </a:lnTo>
                    <a:lnTo>
                      <a:pt x="9" y="21"/>
                    </a:lnTo>
                    <a:lnTo>
                      <a:pt x="16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1" name="Freeform 189"/>
              <p:cNvSpPr>
                <a:spLocks/>
              </p:cNvSpPr>
              <p:nvPr/>
            </p:nvSpPr>
            <p:spPr bwMode="auto">
              <a:xfrm>
                <a:off x="2551" y="1267"/>
                <a:ext cx="26" cy="24"/>
              </a:xfrm>
              <a:custGeom>
                <a:avLst/>
                <a:gdLst>
                  <a:gd name="T0" fmla="*/ 19 w 26"/>
                  <a:gd name="T1" fmla="*/ 24 h 24"/>
                  <a:gd name="T2" fmla="*/ 26 w 26"/>
                  <a:gd name="T3" fmla="*/ 5 h 24"/>
                  <a:gd name="T4" fmla="*/ 24 w 26"/>
                  <a:gd name="T5" fmla="*/ 4 h 24"/>
                  <a:gd name="T6" fmla="*/ 7 w 26"/>
                  <a:gd name="T7" fmla="*/ 1 h 24"/>
                  <a:gd name="T8" fmla="*/ 3 w 26"/>
                  <a:gd name="T9" fmla="*/ 0 h 24"/>
                  <a:gd name="T10" fmla="*/ 5 w 26"/>
                  <a:gd name="T11" fmla="*/ 1 h 24"/>
                  <a:gd name="T12" fmla="*/ 2 w 26"/>
                  <a:gd name="T13" fmla="*/ 20 h 24"/>
                  <a:gd name="T14" fmla="*/ 3 w 26"/>
                  <a:gd name="T15" fmla="*/ 20 h 24"/>
                  <a:gd name="T16" fmla="*/ 3 w 26"/>
                  <a:gd name="T17" fmla="*/ 10 h 24"/>
                  <a:gd name="T18" fmla="*/ 0 w 26"/>
                  <a:gd name="T19" fmla="*/ 20 h 24"/>
                  <a:gd name="T20" fmla="*/ 16 w 26"/>
                  <a:gd name="T21" fmla="*/ 23 h 24"/>
                  <a:gd name="T22" fmla="*/ 19 w 26"/>
                  <a:gd name="T23" fmla="*/ 24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6" h="24">
                    <a:moveTo>
                      <a:pt x="19" y="24"/>
                    </a:moveTo>
                    <a:lnTo>
                      <a:pt x="26" y="5"/>
                    </a:lnTo>
                    <a:lnTo>
                      <a:pt x="24" y="4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3" y="10"/>
                    </a:lnTo>
                    <a:lnTo>
                      <a:pt x="0" y="20"/>
                    </a:lnTo>
                    <a:lnTo>
                      <a:pt x="16" y="23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82" name="Freeform 190"/>
              <p:cNvSpPr>
                <a:spLocks/>
              </p:cNvSpPr>
              <p:nvPr/>
            </p:nvSpPr>
            <p:spPr bwMode="auto">
              <a:xfrm>
                <a:off x="2512" y="1259"/>
                <a:ext cx="25" cy="23"/>
              </a:xfrm>
              <a:custGeom>
                <a:avLst/>
                <a:gdLst>
                  <a:gd name="T0" fmla="*/ 21 w 25"/>
                  <a:gd name="T1" fmla="*/ 23 h 23"/>
                  <a:gd name="T2" fmla="*/ 25 w 25"/>
                  <a:gd name="T3" fmla="*/ 5 h 23"/>
                  <a:gd name="T4" fmla="*/ 18 w 25"/>
                  <a:gd name="T5" fmla="*/ 3 h 23"/>
                  <a:gd name="T6" fmla="*/ 8 w 25"/>
                  <a:gd name="T7" fmla="*/ 0 h 23"/>
                  <a:gd name="T8" fmla="*/ 0 w 25"/>
                  <a:gd name="T9" fmla="*/ 18 h 23"/>
                  <a:gd name="T10" fmla="*/ 10 w 25"/>
                  <a:gd name="T11" fmla="*/ 22 h 23"/>
                  <a:gd name="T12" fmla="*/ 21 w 25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3">
                    <a:moveTo>
                      <a:pt x="21" y="23"/>
                    </a:moveTo>
                    <a:lnTo>
                      <a:pt x="25" y="5"/>
                    </a:lnTo>
                    <a:lnTo>
                      <a:pt x="18" y="3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10" y="22"/>
                    </a:lnTo>
                    <a:lnTo>
                      <a:pt x="21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576" name="Group 191"/>
            <p:cNvGrpSpPr>
              <a:grpSpLocks/>
            </p:cNvGrpSpPr>
            <p:nvPr/>
          </p:nvGrpSpPr>
          <p:grpSpPr bwMode="auto">
            <a:xfrm>
              <a:off x="1003966" y="3791213"/>
              <a:ext cx="1074795" cy="1052587"/>
              <a:chOff x="1429" y="1253"/>
              <a:chExt cx="1136" cy="1336"/>
            </a:xfrm>
          </p:grpSpPr>
          <p:sp>
            <p:nvSpPr>
              <p:cNvPr id="63577" name="Freeform 192"/>
              <p:cNvSpPr>
                <a:spLocks/>
              </p:cNvSpPr>
              <p:nvPr/>
            </p:nvSpPr>
            <p:spPr bwMode="auto">
              <a:xfrm>
                <a:off x="1429" y="2561"/>
                <a:ext cx="25" cy="28"/>
              </a:xfrm>
              <a:custGeom>
                <a:avLst/>
                <a:gdLst>
                  <a:gd name="T0" fmla="*/ 0 w 25"/>
                  <a:gd name="T1" fmla="*/ 9 h 28"/>
                  <a:gd name="T2" fmla="*/ 8 w 25"/>
                  <a:gd name="T3" fmla="*/ 28 h 28"/>
                  <a:gd name="T4" fmla="*/ 17 w 25"/>
                  <a:gd name="T5" fmla="*/ 23 h 28"/>
                  <a:gd name="T6" fmla="*/ 25 w 25"/>
                  <a:gd name="T7" fmla="*/ 18 h 28"/>
                  <a:gd name="T8" fmla="*/ 17 w 25"/>
                  <a:gd name="T9" fmla="*/ 0 h 28"/>
                  <a:gd name="T10" fmla="*/ 9 w 25"/>
                  <a:gd name="T11" fmla="*/ 5 h 28"/>
                  <a:gd name="T12" fmla="*/ 0 w 25"/>
                  <a:gd name="T13" fmla="*/ 9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8">
                    <a:moveTo>
                      <a:pt x="0" y="9"/>
                    </a:moveTo>
                    <a:lnTo>
                      <a:pt x="8" y="28"/>
                    </a:lnTo>
                    <a:lnTo>
                      <a:pt x="17" y="23"/>
                    </a:lnTo>
                    <a:lnTo>
                      <a:pt x="25" y="18"/>
                    </a:lnTo>
                    <a:lnTo>
                      <a:pt x="17" y="0"/>
                    </a:lnTo>
                    <a:lnTo>
                      <a:pt x="9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8" name="Freeform 193"/>
              <p:cNvSpPr>
                <a:spLocks/>
              </p:cNvSpPr>
              <p:nvPr/>
            </p:nvSpPr>
            <p:spPr bwMode="auto">
              <a:xfrm>
                <a:off x="1463" y="2544"/>
                <a:ext cx="26" cy="26"/>
              </a:xfrm>
              <a:custGeom>
                <a:avLst/>
                <a:gdLst>
                  <a:gd name="T0" fmla="*/ 0 w 26"/>
                  <a:gd name="T1" fmla="*/ 9 h 26"/>
                  <a:gd name="T2" fmla="*/ 9 w 26"/>
                  <a:gd name="T3" fmla="*/ 26 h 26"/>
                  <a:gd name="T4" fmla="*/ 22 w 26"/>
                  <a:gd name="T5" fmla="*/ 21 h 26"/>
                  <a:gd name="T6" fmla="*/ 26 w 26"/>
                  <a:gd name="T7" fmla="*/ 17 h 26"/>
                  <a:gd name="T8" fmla="*/ 18 w 26"/>
                  <a:gd name="T9" fmla="*/ 0 h 26"/>
                  <a:gd name="T10" fmla="*/ 14 w 26"/>
                  <a:gd name="T11" fmla="*/ 2 h 26"/>
                  <a:gd name="T12" fmla="*/ 0 w 26"/>
                  <a:gd name="T13" fmla="*/ 9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0" y="9"/>
                    </a:moveTo>
                    <a:lnTo>
                      <a:pt x="9" y="26"/>
                    </a:lnTo>
                    <a:lnTo>
                      <a:pt x="22" y="21"/>
                    </a:lnTo>
                    <a:lnTo>
                      <a:pt x="26" y="17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79" name="Freeform 194"/>
              <p:cNvSpPr>
                <a:spLocks/>
              </p:cNvSpPr>
              <p:nvPr/>
            </p:nvSpPr>
            <p:spPr bwMode="auto">
              <a:xfrm>
                <a:off x="1498" y="2525"/>
                <a:ext cx="26" cy="28"/>
              </a:xfrm>
              <a:custGeom>
                <a:avLst/>
                <a:gdLst>
                  <a:gd name="T0" fmla="*/ 0 w 26"/>
                  <a:gd name="T1" fmla="*/ 10 h 28"/>
                  <a:gd name="T2" fmla="*/ 9 w 26"/>
                  <a:gd name="T3" fmla="*/ 28 h 28"/>
                  <a:gd name="T4" fmla="*/ 20 w 26"/>
                  <a:gd name="T5" fmla="*/ 22 h 28"/>
                  <a:gd name="T6" fmla="*/ 26 w 26"/>
                  <a:gd name="T7" fmla="*/ 18 h 28"/>
                  <a:gd name="T8" fmla="*/ 18 w 26"/>
                  <a:gd name="T9" fmla="*/ 0 h 28"/>
                  <a:gd name="T10" fmla="*/ 12 w 26"/>
                  <a:gd name="T11" fmla="*/ 4 h 28"/>
                  <a:gd name="T12" fmla="*/ 0 w 26"/>
                  <a:gd name="T13" fmla="*/ 10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8">
                    <a:moveTo>
                      <a:pt x="0" y="10"/>
                    </a:moveTo>
                    <a:lnTo>
                      <a:pt x="9" y="28"/>
                    </a:lnTo>
                    <a:lnTo>
                      <a:pt x="20" y="22"/>
                    </a:lnTo>
                    <a:lnTo>
                      <a:pt x="26" y="18"/>
                    </a:lnTo>
                    <a:lnTo>
                      <a:pt x="18" y="0"/>
                    </a:lnTo>
                    <a:lnTo>
                      <a:pt x="12" y="4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0" name="Freeform 195"/>
              <p:cNvSpPr>
                <a:spLocks/>
              </p:cNvSpPr>
              <p:nvPr/>
            </p:nvSpPr>
            <p:spPr bwMode="auto">
              <a:xfrm>
                <a:off x="1533" y="2509"/>
                <a:ext cx="26" cy="25"/>
              </a:xfrm>
              <a:custGeom>
                <a:avLst/>
                <a:gdLst>
                  <a:gd name="T0" fmla="*/ 0 w 26"/>
                  <a:gd name="T1" fmla="*/ 8 h 25"/>
                  <a:gd name="T2" fmla="*/ 9 w 26"/>
                  <a:gd name="T3" fmla="*/ 25 h 25"/>
                  <a:gd name="T4" fmla="*/ 21 w 26"/>
                  <a:gd name="T5" fmla="*/ 21 h 25"/>
                  <a:gd name="T6" fmla="*/ 26 w 26"/>
                  <a:gd name="T7" fmla="*/ 17 h 25"/>
                  <a:gd name="T8" fmla="*/ 19 w 26"/>
                  <a:gd name="T9" fmla="*/ 0 h 25"/>
                  <a:gd name="T10" fmla="*/ 13 w 26"/>
                  <a:gd name="T11" fmla="*/ 2 h 25"/>
                  <a:gd name="T12" fmla="*/ 0 w 26"/>
                  <a:gd name="T13" fmla="*/ 8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5">
                    <a:moveTo>
                      <a:pt x="0" y="8"/>
                    </a:moveTo>
                    <a:lnTo>
                      <a:pt x="9" y="25"/>
                    </a:lnTo>
                    <a:lnTo>
                      <a:pt x="21" y="21"/>
                    </a:lnTo>
                    <a:lnTo>
                      <a:pt x="26" y="17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1" name="Freeform 196"/>
              <p:cNvSpPr>
                <a:spLocks/>
              </p:cNvSpPr>
              <p:nvPr/>
            </p:nvSpPr>
            <p:spPr bwMode="auto">
              <a:xfrm>
                <a:off x="1570" y="2491"/>
                <a:ext cx="26" cy="27"/>
              </a:xfrm>
              <a:custGeom>
                <a:avLst/>
                <a:gdLst>
                  <a:gd name="T0" fmla="*/ 0 w 26"/>
                  <a:gd name="T1" fmla="*/ 9 h 27"/>
                  <a:gd name="T2" fmla="*/ 8 w 26"/>
                  <a:gd name="T3" fmla="*/ 27 h 27"/>
                  <a:gd name="T4" fmla="*/ 23 w 26"/>
                  <a:gd name="T5" fmla="*/ 20 h 27"/>
                  <a:gd name="T6" fmla="*/ 26 w 26"/>
                  <a:gd name="T7" fmla="*/ 19 h 27"/>
                  <a:gd name="T8" fmla="*/ 18 w 26"/>
                  <a:gd name="T9" fmla="*/ 0 h 27"/>
                  <a:gd name="T10" fmla="*/ 16 w 26"/>
                  <a:gd name="T11" fmla="*/ 2 h 27"/>
                  <a:gd name="T12" fmla="*/ 0 w 26"/>
                  <a:gd name="T13" fmla="*/ 9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0" y="9"/>
                    </a:moveTo>
                    <a:lnTo>
                      <a:pt x="8" y="27"/>
                    </a:lnTo>
                    <a:lnTo>
                      <a:pt x="23" y="20"/>
                    </a:lnTo>
                    <a:lnTo>
                      <a:pt x="26" y="19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2" name="Freeform 197"/>
              <p:cNvSpPr>
                <a:spLocks/>
              </p:cNvSpPr>
              <p:nvPr/>
            </p:nvSpPr>
            <p:spPr bwMode="auto">
              <a:xfrm>
                <a:off x="1606" y="2477"/>
                <a:ext cx="26" cy="26"/>
              </a:xfrm>
              <a:custGeom>
                <a:avLst/>
                <a:gdLst>
                  <a:gd name="T0" fmla="*/ 0 w 26"/>
                  <a:gd name="T1" fmla="*/ 8 h 26"/>
                  <a:gd name="T2" fmla="*/ 8 w 26"/>
                  <a:gd name="T3" fmla="*/ 26 h 26"/>
                  <a:gd name="T4" fmla="*/ 26 w 26"/>
                  <a:gd name="T5" fmla="*/ 19 h 26"/>
                  <a:gd name="T6" fmla="*/ 18 w 26"/>
                  <a:gd name="T7" fmla="*/ 0 h 26"/>
                  <a:gd name="T8" fmla="*/ 0 w 26"/>
                  <a:gd name="T9" fmla="*/ 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0" y="8"/>
                    </a:moveTo>
                    <a:lnTo>
                      <a:pt x="8" y="26"/>
                    </a:lnTo>
                    <a:lnTo>
                      <a:pt x="26" y="19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3" name="Freeform 198"/>
              <p:cNvSpPr>
                <a:spLocks/>
              </p:cNvSpPr>
              <p:nvPr/>
            </p:nvSpPr>
            <p:spPr bwMode="auto">
              <a:xfrm>
                <a:off x="1644" y="2465"/>
                <a:ext cx="25" cy="24"/>
              </a:xfrm>
              <a:custGeom>
                <a:avLst/>
                <a:gdLst>
                  <a:gd name="T0" fmla="*/ 0 w 25"/>
                  <a:gd name="T1" fmla="*/ 6 h 24"/>
                  <a:gd name="T2" fmla="*/ 6 w 25"/>
                  <a:gd name="T3" fmla="*/ 24 h 24"/>
                  <a:gd name="T4" fmla="*/ 10 w 25"/>
                  <a:gd name="T5" fmla="*/ 23 h 24"/>
                  <a:gd name="T6" fmla="*/ 25 w 25"/>
                  <a:gd name="T7" fmla="*/ 19 h 24"/>
                  <a:gd name="T8" fmla="*/ 19 w 25"/>
                  <a:gd name="T9" fmla="*/ 0 h 24"/>
                  <a:gd name="T10" fmla="*/ 2 w 25"/>
                  <a:gd name="T11" fmla="*/ 5 h 24"/>
                  <a:gd name="T12" fmla="*/ 0 w 25"/>
                  <a:gd name="T13" fmla="*/ 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0" y="6"/>
                    </a:moveTo>
                    <a:lnTo>
                      <a:pt x="6" y="24"/>
                    </a:lnTo>
                    <a:lnTo>
                      <a:pt x="10" y="23"/>
                    </a:lnTo>
                    <a:lnTo>
                      <a:pt x="25" y="19"/>
                    </a:lnTo>
                    <a:lnTo>
                      <a:pt x="19" y="0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4" name="Freeform 199"/>
              <p:cNvSpPr>
                <a:spLocks/>
              </p:cNvSpPr>
              <p:nvPr/>
            </p:nvSpPr>
            <p:spPr bwMode="auto">
              <a:xfrm>
                <a:off x="1682" y="2456"/>
                <a:ext cx="24" cy="22"/>
              </a:xfrm>
              <a:custGeom>
                <a:avLst/>
                <a:gdLst>
                  <a:gd name="T0" fmla="*/ 0 w 24"/>
                  <a:gd name="T1" fmla="*/ 4 h 22"/>
                  <a:gd name="T2" fmla="*/ 4 w 24"/>
                  <a:gd name="T3" fmla="*/ 22 h 22"/>
                  <a:gd name="T4" fmla="*/ 12 w 24"/>
                  <a:gd name="T5" fmla="*/ 21 h 22"/>
                  <a:gd name="T6" fmla="*/ 9 w 24"/>
                  <a:gd name="T7" fmla="*/ 11 h 22"/>
                  <a:gd name="T8" fmla="*/ 9 w 24"/>
                  <a:gd name="T9" fmla="*/ 21 h 22"/>
                  <a:gd name="T10" fmla="*/ 24 w 24"/>
                  <a:gd name="T11" fmla="*/ 19 h 22"/>
                  <a:gd name="T12" fmla="*/ 21 w 24"/>
                  <a:gd name="T13" fmla="*/ 0 h 22"/>
                  <a:gd name="T14" fmla="*/ 9 w 24"/>
                  <a:gd name="T15" fmla="*/ 2 h 22"/>
                  <a:gd name="T16" fmla="*/ 4 w 24"/>
                  <a:gd name="T17" fmla="*/ 3 h 22"/>
                  <a:gd name="T18" fmla="*/ 0 w 24"/>
                  <a:gd name="T19" fmla="*/ 4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" h="22">
                    <a:moveTo>
                      <a:pt x="0" y="4"/>
                    </a:moveTo>
                    <a:lnTo>
                      <a:pt x="4" y="22"/>
                    </a:lnTo>
                    <a:lnTo>
                      <a:pt x="12" y="21"/>
                    </a:lnTo>
                    <a:lnTo>
                      <a:pt x="9" y="11"/>
                    </a:lnTo>
                    <a:lnTo>
                      <a:pt x="9" y="21"/>
                    </a:lnTo>
                    <a:lnTo>
                      <a:pt x="24" y="19"/>
                    </a:lnTo>
                    <a:lnTo>
                      <a:pt x="21" y="0"/>
                    </a:lnTo>
                    <a:lnTo>
                      <a:pt x="9" y="2"/>
                    </a:lnTo>
                    <a:lnTo>
                      <a:pt x="4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5" name="Freeform 200"/>
              <p:cNvSpPr>
                <a:spLocks/>
              </p:cNvSpPr>
              <p:nvPr/>
            </p:nvSpPr>
            <p:spPr bwMode="auto">
              <a:xfrm>
                <a:off x="1724" y="2453"/>
                <a:ext cx="20" cy="22"/>
              </a:xfrm>
              <a:custGeom>
                <a:avLst/>
                <a:gdLst>
                  <a:gd name="T0" fmla="*/ 0 w 20"/>
                  <a:gd name="T1" fmla="*/ 0 h 22"/>
                  <a:gd name="T2" fmla="*/ 0 w 20"/>
                  <a:gd name="T3" fmla="*/ 20 h 22"/>
                  <a:gd name="T4" fmla="*/ 6 w 20"/>
                  <a:gd name="T5" fmla="*/ 21 h 22"/>
                  <a:gd name="T6" fmla="*/ 17 w 20"/>
                  <a:gd name="T7" fmla="*/ 22 h 22"/>
                  <a:gd name="T8" fmla="*/ 20 w 20"/>
                  <a:gd name="T9" fmla="*/ 3 h 22"/>
                  <a:gd name="T10" fmla="*/ 6 w 20"/>
                  <a:gd name="T11" fmla="*/ 1 h 22"/>
                  <a:gd name="T12" fmla="*/ 0 w 20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22">
                    <a:moveTo>
                      <a:pt x="0" y="0"/>
                    </a:moveTo>
                    <a:lnTo>
                      <a:pt x="0" y="20"/>
                    </a:lnTo>
                    <a:lnTo>
                      <a:pt x="6" y="21"/>
                    </a:lnTo>
                    <a:lnTo>
                      <a:pt x="17" y="22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6" name="Freeform 201"/>
              <p:cNvSpPr>
                <a:spLocks/>
              </p:cNvSpPr>
              <p:nvPr/>
            </p:nvSpPr>
            <p:spPr bwMode="auto">
              <a:xfrm>
                <a:off x="1759" y="2461"/>
                <a:ext cx="26" cy="26"/>
              </a:xfrm>
              <a:custGeom>
                <a:avLst/>
                <a:gdLst>
                  <a:gd name="T0" fmla="*/ 6 w 26"/>
                  <a:gd name="T1" fmla="*/ 0 h 26"/>
                  <a:gd name="T2" fmla="*/ 0 w 26"/>
                  <a:gd name="T3" fmla="*/ 18 h 26"/>
                  <a:gd name="T4" fmla="*/ 9 w 26"/>
                  <a:gd name="T5" fmla="*/ 22 h 26"/>
                  <a:gd name="T6" fmla="*/ 18 w 26"/>
                  <a:gd name="T7" fmla="*/ 26 h 26"/>
                  <a:gd name="T8" fmla="*/ 26 w 26"/>
                  <a:gd name="T9" fmla="*/ 7 h 26"/>
                  <a:gd name="T10" fmla="*/ 17 w 26"/>
                  <a:gd name="T11" fmla="*/ 3 h 26"/>
                  <a:gd name="T12" fmla="*/ 6 w 26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6" y="0"/>
                    </a:moveTo>
                    <a:lnTo>
                      <a:pt x="0" y="18"/>
                    </a:lnTo>
                    <a:lnTo>
                      <a:pt x="9" y="22"/>
                    </a:lnTo>
                    <a:lnTo>
                      <a:pt x="18" y="26"/>
                    </a:lnTo>
                    <a:lnTo>
                      <a:pt x="26" y="7"/>
                    </a:lnTo>
                    <a:lnTo>
                      <a:pt x="17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7" name="Freeform 202"/>
              <p:cNvSpPr>
                <a:spLocks/>
              </p:cNvSpPr>
              <p:nvPr/>
            </p:nvSpPr>
            <p:spPr bwMode="auto">
              <a:xfrm>
                <a:off x="1795" y="2476"/>
                <a:ext cx="26" cy="27"/>
              </a:xfrm>
              <a:custGeom>
                <a:avLst/>
                <a:gdLst>
                  <a:gd name="T0" fmla="*/ 8 w 26"/>
                  <a:gd name="T1" fmla="*/ 0 h 27"/>
                  <a:gd name="T2" fmla="*/ 0 w 26"/>
                  <a:gd name="T3" fmla="*/ 18 h 27"/>
                  <a:gd name="T4" fmla="*/ 17 w 26"/>
                  <a:gd name="T5" fmla="*/ 27 h 27"/>
                  <a:gd name="T6" fmla="*/ 17 w 26"/>
                  <a:gd name="T7" fmla="*/ 26 h 27"/>
                  <a:gd name="T8" fmla="*/ 26 w 26"/>
                  <a:gd name="T9" fmla="*/ 9 h 27"/>
                  <a:gd name="T10" fmla="*/ 25 w 26"/>
                  <a:gd name="T11" fmla="*/ 9 h 27"/>
                  <a:gd name="T12" fmla="*/ 8 w 26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7">
                    <a:moveTo>
                      <a:pt x="8" y="0"/>
                    </a:moveTo>
                    <a:lnTo>
                      <a:pt x="0" y="18"/>
                    </a:lnTo>
                    <a:lnTo>
                      <a:pt x="17" y="27"/>
                    </a:lnTo>
                    <a:lnTo>
                      <a:pt x="17" y="26"/>
                    </a:lnTo>
                    <a:lnTo>
                      <a:pt x="26" y="9"/>
                    </a:lnTo>
                    <a:lnTo>
                      <a:pt x="25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8" name="Freeform 203"/>
              <p:cNvSpPr>
                <a:spLocks/>
              </p:cNvSpPr>
              <p:nvPr/>
            </p:nvSpPr>
            <p:spPr bwMode="auto">
              <a:xfrm>
                <a:off x="1830" y="2495"/>
                <a:ext cx="26" cy="26"/>
              </a:xfrm>
              <a:custGeom>
                <a:avLst/>
                <a:gdLst>
                  <a:gd name="T0" fmla="*/ 8 w 26"/>
                  <a:gd name="T1" fmla="*/ 0 h 26"/>
                  <a:gd name="T2" fmla="*/ 0 w 26"/>
                  <a:gd name="T3" fmla="*/ 17 h 26"/>
                  <a:gd name="T4" fmla="*/ 5 w 26"/>
                  <a:gd name="T5" fmla="*/ 21 h 26"/>
                  <a:gd name="T6" fmla="*/ 17 w 26"/>
                  <a:gd name="T7" fmla="*/ 26 h 26"/>
                  <a:gd name="T8" fmla="*/ 26 w 26"/>
                  <a:gd name="T9" fmla="*/ 8 h 26"/>
                  <a:gd name="T10" fmla="*/ 13 w 26"/>
                  <a:gd name="T11" fmla="*/ 2 h 26"/>
                  <a:gd name="T12" fmla="*/ 8 w 26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8" y="0"/>
                    </a:moveTo>
                    <a:lnTo>
                      <a:pt x="0" y="17"/>
                    </a:lnTo>
                    <a:lnTo>
                      <a:pt x="5" y="21"/>
                    </a:lnTo>
                    <a:lnTo>
                      <a:pt x="17" y="26"/>
                    </a:lnTo>
                    <a:lnTo>
                      <a:pt x="26" y="8"/>
                    </a:lnTo>
                    <a:lnTo>
                      <a:pt x="13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89" name="Freeform 204"/>
              <p:cNvSpPr>
                <a:spLocks/>
              </p:cNvSpPr>
              <p:nvPr/>
            </p:nvSpPr>
            <p:spPr bwMode="auto">
              <a:xfrm>
                <a:off x="1865" y="2512"/>
                <a:ext cx="26" cy="26"/>
              </a:xfrm>
              <a:custGeom>
                <a:avLst/>
                <a:gdLst>
                  <a:gd name="T0" fmla="*/ 8 w 26"/>
                  <a:gd name="T1" fmla="*/ 0 h 26"/>
                  <a:gd name="T2" fmla="*/ 0 w 26"/>
                  <a:gd name="T3" fmla="*/ 18 h 26"/>
                  <a:gd name="T4" fmla="*/ 15 w 26"/>
                  <a:gd name="T5" fmla="*/ 25 h 26"/>
                  <a:gd name="T6" fmla="*/ 18 w 26"/>
                  <a:gd name="T7" fmla="*/ 26 h 26"/>
                  <a:gd name="T8" fmla="*/ 26 w 26"/>
                  <a:gd name="T9" fmla="*/ 8 h 26"/>
                  <a:gd name="T10" fmla="*/ 23 w 26"/>
                  <a:gd name="T11" fmla="*/ 7 h 26"/>
                  <a:gd name="T12" fmla="*/ 8 w 26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8" y="0"/>
                    </a:moveTo>
                    <a:lnTo>
                      <a:pt x="0" y="18"/>
                    </a:lnTo>
                    <a:lnTo>
                      <a:pt x="15" y="25"/>
                    </a:lnTo>
                    <a:lnTo>
                      <a:pt x="18" y="26"/>
                    </a:lnTo>
                    <a:lnTo>
                      <a:pt x="26" y="8"/>
                    </a:lnTo>
                    <a:lnTo>
                      <a:pt x="23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0" name="Freeform 205"/>
              <p:cNvSpPr>
                <a:spLocks/>
              </p:cNvSpPr>
              <p:nvPr/>
            </p:nvSpPr>
            <p:spPr bwMode="auto">
              <a:xfrm>
                <a:off x="1901" y="2528"/>
                <a:ext cx="25" cy="24"/>
              </a:xfrm>
              <a:custGeom>
                <a:avLst/>
                <a:gdLst>
                  <a:gd name="T0" fmla="*/ 7 w 25"/>
                  <a:gd name="T1" fmla="*/ 0 h 24"/>
                  <a:gd name="T2" fmla="*/ 0 w 25"/>
                  <a:gd name="T3" fmla="*/ 18 h 24"/>
                  <a:gd name="T4" fmla="*/ 2 w 25"/>
                  <a:gd name="T5" fmla="*/ 19 h 24"/>
                  <a:gd name="T6" fmla="*/ 19 w 25"/>
                  <a:gd name="T7" fmla="*/ 24 h 24"/>
                  <a:gd name="T8" fmla="*/ 25 w 25"/>
                  <a:gd name="T9" fmla="*/ 5 h 24"/>
                  <a:gd name="T10" fmla="*/ 10 w 25"/>
                  <a:gd name="T11" fmla="*/ 1 h 24"/>
                  <a:gd name="T12" fmla="*/ 7 w 25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4">
                    <a:moveTo>
                      <a:pt x="7" y="0"/>
                    </a:moveTo>
                    <a:lnTo>
                      <a:pt x="0" y="18"/>
                    </a:lnTo>
                    <a:lnTo>
                      <a:pt x="2" y="19"/>
                    </a:lnTo>
                    <a:lnTo>
                      <a:pt x="19" y="24"/>
                    </a:lnTo>
                    <a:lnTo>
                      <a:pt x="25" y="5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1" name="Freeform 206"/>
              <p:cNvSpPr>
                <a:spLocks/>
              </p:cNvSpPr>
              <p:nvPr/>
            </p:nvSpPr>
            <p:spPr bwMode="auto">
              <a:xfrm>
                <a:off x="1941" y="2537"/>
                <a:ext cx="21" cy="21"/>
              </a:xfrm>
              <a:custGeom>
                <a:avLst/>
                <a:gdLst>
                  <a:gd name="T0" fmla="*/ 4 w 21"/>
                  <a:gd name="T1" fmla="*/ 0 h 21"/>
                  <a:gd name="T2" fmla="*/ 0 w 21"/>
                  <a:gd name="T3" fmla="*/ 19 h 21"/>
                  <a:gd name="T4" fmla="*/ 11 w 21"/>
                  <a:gd name="T5" fmla="*/ 21 h 21"/>
                  <a:gd name="T6" fmla="*/ 21 w 21"/>
                  <a:gd name="T7" fmla="*/ 21 h 21"/>
                  <a:gd name="T8" fmla="*/ 21 w 21"/>
                  <a:gd name="T9" fmla="*/ 1 h 21"/>
                  <a:gd name="T10" fmla="*/ 11 w 21"/>
                  <a:gd name="T11" fmla="*/ 1 h 21"/>
                  <a:gd name="T12" fmla="*/ 4 w 21"/>
                  <a:gd name="T13" fmla="*/ 0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21">
                    <a:moveTo>
                      <a:pt x="4" y="0"/>
                    </a:moveTo>
                    <a:lnTo>
                      <a:pt x="0" y="19"/>
                    </a:lnTo>
                    <a:lnTo>
                      <a:pt x="11" y="21"/>
                    </a:lnTo>
                    <a:lnTo>
                      <a:pt x="21" y="21"/>
                    </a:lnTo>
                    <a:lnTo>
                      <a:pt x="21" y="1"/>
                    </a:lnTo>
                    <a:lnTo>
                      <a:pt x="11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2" name="Freeform 207"/>
              <p:cNvSpPr>
                <a:spLocks/>
              </p:cNvSpPr>
              <p:nvPr/>
            </p:nvSpPr>
            <p:spPr bwMode="auto">
              <a:xfrm>
                <a:off x="1981" y="2532"/>
                <a:ext cx="24" cy="24"/>
              </a:xfrm>
              <a:custGeom>
                <a:avLst/>
                <a:gdLst>
                  <a:gd name="T0" fmla="*/ 0 w 24"/>
                  <a:gd name="T1" fmla="*/ 5 h 24"/>
                  <a:gd name="T2" fmla="*/ 3 w 24"/>
                  <a:gd name="T3" fmla="*/ 24 h 24"/>
                  <a:gd name="T4" fmla="*/ 4 w 24"/>
                  <a:gd name="T5" fmla="*/ 24 h 24"/>
                  <a:gd name="T6" fmla="*/ 8 w 24"/>
                  <a:gd name="T7" fmla="*/ 23 h 24"/>
                  <a:gd name="T8" fmla="*/ 19 w 24"/>
                  <a:gd name="T9" fmla="*/ 20 h 24"/>
                  <a:gd name="T10" fmla="*/ 24 w 24"/>
                  <a:gd name="T11" fmla="*/ 17 h 24"/>
                  <a:gd name="T12" fmla="*/ 16 w 24"/>
                  <a:gd name="T13" fmla="*/ 0 h 24"/>
                  <a:gd name="T14" fmla="*/ 12 w 24"/>
                  <a:gd name="T15" fmla="*/ 1 h 24"/>
                  <a:gd name="T16" fmla="*/ 1 w 24"/>
                  <a:gd name="T17" fmla="*/ 4 h 24"/>
                  <a:gd name="T18" fmla="*/ 4 w 24"/>
                  <a:gd name="T19" fmla="*/ 14 h 24"/>
                  <a:gd name="T20" fmla="*/ 4 w 24"/>
                  <a:gd name="T21" fmla="*/ 4 h 24"/>
                  <a:gd name="T22" fmla="*/ 0 w 24"/>
                  <a:gd name="T23" fmla="*/ 5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" h="24">
                    <a:moveTo>
                      <a:pt x="0" y="5"/>
                    </a:moveTo>
                    <a:lnTo>
                      <a:pt x="3" y="24"/>
                    </a:lnTo>
                    <a:lnTo>
                      <a:pt x="4" y="24"/>
                    </a:lnTo>
                    <a:lnTo>
                      <a:pt x="8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16" y="0"/>
                    </a:lnTo>
                    <a:lnTo>
                      <a:pt x="12" y="1"/>
                    </a:lnTo>
                    <a:lnTo>
                      <a:pt x="1" y="4"/>
                    </a:lnTo>
                    <a:lnTo>
                      <a:pt x="4" y="14"/>
                    </a:lnTo>
                    <a:lnTo>
                      <a:pt x="4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3" name="Freeform 208"/>
              <p:cNvSpPr>
                <a:spLocks/>
              </p:cNvSpPr>
              <p:nvPr/>
            </p:nvSpPr>
            <p:spPr bwMode="auto">
              <a:xfrm>
                <a:off x="2012" y="2511"/>
                <a:ext cx="28" cy="27"/>
              </a:xfrm>
              <a:custGeom>
                <a:avLst/>
                <a:gdLst>
                  <a:gd name="T0" fmla="*/ 0 w 28"/>
                  <a:gd name="T1" fmla="*/ 12 h 27"/>
                  <a:gd name="T2" fmla="*/ 12 w 28"/>
                  <a:gd name="T3" fmla="*/ 27 h 27"/>
                  <a:gd name="T4" fmla="*/ 22 w 28"/>
                  <a:gd name="T5" fmla="*/ 20 h 27"/>
                  <a:gd name="T6" fmla="*/ 28 w 28"/>
                  <a:gd name="T7" fmla="*/ 14 h 27"/>
                  <a:gd name="T8" fmla="*/ 15 w 28"/>
                  <a:gd name="T9" fmla="*/ 0 h 27"/>
                  <a:gd name="T10" fmla="*/ 8 w 28"/>
                  <a:gd name="T11" fmla="*/ 6 h 27"/>
                  <a:gd name="T12" fmla="*/ 0 w 28"/>
                  <a:gd name="T13" fmla="*/ 12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7">
                    <a:moveTo>
                      <a:pt x="0" y="12"/>
                    </a:moveTo>
                    <a:lnTo>
                      <a:pt x="12" y="27"/>
                    </a:lnTo>
                    <a:lnTo>
                      <a:pt x="22" y="20"/>
                    </a:lnTo>
                    <a:lnTo>
                      <a:pt x="28" y="14"/>
                    </a:lnTo>
                    <a:lnTo>
                      <a:pt x="15" y="0"/>
                    </a:lnTo>
                    <a:lnTo>
                      <a:pt x="8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4" name="Freeform 209"/>
              <p:cNvSpPr>
                <a:spLocks/>
              </p:cNvSpPr>
              <p:nvPr/>
            </p:nvSpPr>
            <p:spPr bwMode="auto">
              <a:xfrm>
                <a:off x="2039" y="2483"/>
                <a:ext cx="27" cy="27"/>
              </a:xfrm>
              <a:custGeom>
                <a:avLst/>
                <a:gdLst>
                  <a:gd name="T0" fmla="*/ 1 w 27"/>
                  <a:gd name="T1" fmla="*/ 14 h 27"/>
                  <a:gd name="T2" fmla="*/ 15 w 27"/>
                  <a:gd name="T3" fmla="*/ 27 h 27"/>
                  <a:gd name="T4" fmla="*/ 16 w 27"/>
                  <a:gd name="T5" fmla="*/ 27 h 27"/>
                  <a:gd name="T6" fmla="*/ 18 w 27"/>
                  <a:gd name="T7" fmla="*/ 24 h 27"/>
                  <a:gd name="T8" fmla="*/ 27 w 27"/>
                  <a:gd name="T9" fmla="*/ 12 h 27"/>
                  <a:gd name="T10" fmla="*/ 27 w 27"/>
                  <a:gd name="T11" fmla="*/ 11 h 27"/>
                  <a:gd name="T12" fmla="*/ 11 w 27"/>
                  <a:gd name="T13" fmla="*/ 0 h 27"/>
                  <a:gd name="T14" fmla="*/ 11 w 27"/>
                  <a:gd name="T15" fmla="*/ 1 h 27"/>
                  <a:gd name="T16" fmla="*/ 0 w 27"/>
                  <a:gd name="T17" fmla="*/ 16 h 27"/>
                  <a:gd name="T18" fmla="*/ 8 w 27"/>
                  <a:gd name="T19" fmla="*/ 19 h 27"/>
                  <a:gd name="T20" fmla="*/ 2 w 27"/>
                  <a:gd name="T21" fmla="*/ 13 h 27"/>
                  <a:gd name="T22" fmla="*/ 1 w 27"/>
                  <a:gd name="T23" fmla="*/ 14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7">
                    <a:moveTo>
                      <a:pt x="1" y="14"/>
                    </a:moveTo>
                    <a:lnTo>
                      <a:pt x="15" y="27"/>
                    </a:lnTo>
                    <a:lnTo>
                      <a:pt x="16" y="27"/>
                    </a:lnTo>
                    <a:lnTo>
                      <a:pt x="18" y="24"/>
                    </a:lnTo>
                    <a:lnTo>
                      <a:pt x="27" y="12"/>
                    </a:lnTo>
                    <a:lnTo>
                      <a:pt x="27" y="11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0" y="16"/>
                    </a:lnTo>
                    <a:lnTo>
                      <a:pt x="8" y="19"/>
                    </a:lnTo>
                    <a:lnTo>
                      <a:pt x="2" y="13"/>
                    </a:ln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5" name="Freeform 210"/>
              <p:cNvSpPr>
                <a:spLocks/>
              </p:cNvSpPr>
              <p:nvPr/>
            </p:nvSpPr>
            <p:spPr bwMode="auto">
              <a:xfrm>
                <a:off x="2059" y="2449"/>
                <a:ext cx="27" cy="26"/>
              </a:xfrm>
              <a:custGeom>
                <a:avLst/>
                <a:gdLst>
                  <a:gd name="T0" fmla="*/ 0 w 27"/>
                  <a:gd name="T1" fmla="*/ 17 h 26"/>
                  <a:gd name="T2" fmla="*/ 18 w 27"/>
                  <a:gd name="T3" fmla="*/ 26 h 26"/>
                  <a:gd name="T4" fmla="*/ 27 w 27"/>
                  <a:gd name="T5" fmla="*/ 11 h 26"/>
                  <a:gd name="T6" fmla="*/ 27 w 27"/>
                  <a:gd name="T7" fmla="*/ 9 h 26"/>
                  <a:gd name="T8" fmla="*/ 9 w 27"/>
                  <a:gd name="T9" fmla="*/ 0 h 26"/>
                  <a:gd name="T10" fmla="*/ 8 w 27"/>
                  <a:gd name="T11" fmla="*/ 3 h 26"/>
                  <a:gd name="T12" fmla="*/ 0 w 27"/>
                  <a:gd name="T13" fmla="*/ 17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" h="26">
                    <a:moveTo>
                      <a:pt x="0" y="17"/>
                    </a:moveTo>
                    <a:lnTo>
                      <a:pt x="18" y="26"/>
                    </a:lnTo>
                    <a:lnTo>
                      <a:pt x="27" y="11"/>
                    </a:lnTo>
                    <a:lnTo>
                      <a:pt x="27" y="9"/>
                    </a:lnTo>
                    <a:lnTo>
                      <a:pt x="9" y="0"/>
                    </a:lnTo>
                    <a:lnTo>
                      <a:pt x="8" y="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6" name="Freeform 211"/>
              <p:cNvSpPr>
                <a:spLocks/>
              </p:cNvSpPr>
              <p:nvPr/>
            </p:nvSpPr>
            <p:spPr bwMode="auto">
              <a:xfrm>
                <a:off x="2077" y="2414"/>
                <a:ext cx="25" cy="26"/>
              </a:xfrm>
              <a:custGeom>
                <a:avLst/>
                <a:gdLst>
                  <a:gd name="T0" fmla="*/ 0 w 25"/>
                  <a:gd name="T1" fmla="*/ 17 h 26"/>
                  <a:gd name="T2" fmla="*/ 17 w 25"/>
                  <a:gd name="T3" fmla="*/ 26 h 26"/>
                  <a:gd name="T4" fmla="*/ 18 w 25"/>
                  <a:gd name="T5" fmla="*/ 25 h 26"/>
                  <a:gd name="T6" fmla="*/ 25 w 25"/>
                  <a:gd name="T7" fmla="*/ 7 h 26"/>
                  <a:gd name="T8" fmla="*/ 8 w 25"/>
                  <a:gd name="T9" fmla="*/ 0 h 26"/>
                  <a:gd name="T10" fmla="*/ 0 w 25"/>
                  <a:gd name="T11" fmla="*/ 17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26">
                    <a:moveTo>
                      <a:pt x="0" y="17"/>
                    </a:moveTo>
                    <a:lnTo>
                      <a:pt x="17" y="26"/>
                    </a:lnTo>
                    <a:lnTo>
                      <a:pt x="18" y="25"/>
                    </a:lnTo>
                    <a:lnTo>
                      <a:pt x="25" y="7"/>
                    </a:lnTo>
                    <a:lnTo>
                      <a:pt x="8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7" name="Freeform 212"/>
              <p:cNvSpPr>
                <a:spLocks/>
              </p:cNvSpPr>
              <p:nvPr/>
            </p:nvSpPr>
            <p:spPr bwMode="auto">
              <a:xfrm>
                <a:off x="2091" y="2378"/>
                <a:ext cx="25" cy="25"/>
              </a:xfrm>
              <a:custGeom>
                <a:avLst/>
                <a:gdLst>
                  <a:gd name="T0" fmla="*/ 0 w 25"/>
                  <a:gd name="T1" fmla="*/ 17 h 25"/>
                  <a:gd name="T2" fmla="*/ 19 w 25"/>
                  <a:gd name="T3" fmla="*/ 25 h 25"/>
                  <a:gd name="T4" fmla="*/ 23 w 25"/>
                  <a:gd name="T5" fmla="*/ 14 h 25"/>
                  <a:gd name="T6" fmla="*/ 25 w 25"/>
                  <a:gd name="T7" fmla="*/ 6 h 25"/>
                  <a:gd name="T8" fmla="*/ 7 w 25"/>
                  <a:gd name="T9" fmla="*/ 0 h 25"/>
                  <a:gd name="T10" fmla="*/ 4 w 25"/>
                  <a:gd name="T11" fmla="*/ 6 h 25"/>
                  <a:gd name="T12" fmla="*/ 0 w 25"/>
                  <a:gd name="T13" fmla="*/ 17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0" y="17"/>
                    </a:moveTo>
                    <a:lnTo>
                      <a:pt x="19" y="25"/>
                    </a:lnTo>
                    <a:lnTo>
                      <a:pt x="23" y="14"/>
                    </a:lnTo>
                    <a:lnTo>
                      <a:pt x="25" y="6"/>
                    </a:lnTo>
                    <a:lnTo>
                      <a:pt x="7" y="0"/>
                    </a:lnTo>
                    <a:lnTo>
                      <a:pt x="4" y="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8" name="Freeform 213"/>
              <p:cNvSpPr>
                <a:spLocks/>
              </p:cNvSpPr>
              <p:nvPr/>
            </p:nvSpPr>
            <p:spPr bwMode="auto">
              <a:xfrm>
                <a:off x="2104" y="2340"/>
                <a:ext cx="25" cy="26"/>
              </a:xfrm>
              <a:custGeom>
                <a:avLst/>
                <a:gdLst>
                  <a:gd name="T0" fmla="*/ 0 w 25"/>
                  <a:gd name="T1" fmla="*/ 19 h 26"/>
                  <a:gd name="T2" fmla="*/ 19 w 25"/>
                  <a:gd name="T3" fmla="*/ 26 h 26"/>
                  <a:gd name="T4" fmla="*/ 19 w 25"/>
                  <a:gd name="T5" fmla="*/ 26 h 26"/>
                  <a:gd name="T6" fmla="*/ 25 w 25"/>
                  <a:gd name="T7" fmla="*/ 7 h 26"/>
                  <a:gd name="T8" fmla="*/ 7 w 25"/>
                  <a:gd name="T9" fmla="*/ 0 h 26"/>
                  <a:gd name="T10" fmla="*/ 0 w 25"/>
                  <a:gd name="T11" fmla="*/ 18 h 26"/>
                  <a:gd name="T12" fmla="*/ 0 w 25"/>
                  <a:gd name="T13" fmla="*/ 19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0" y="19"/>
                    </a:moveTo>
                    <a:lnTo>
                      <a:pt x="19" y="26"/>
                    </a:lnTo>
                    <a:lnTo>
                      <a:pt x="25" y="7"/>
                    </a:lnTo>
                    <a:lnTo>
                      <a:pt x="7" y="0"/>
                    </a:lnTo>
                    <a:lnTo>
                      <a:pt x="0" y="18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599" name="Freeform 214"/>
              <p:cNvSpPr>
                <a:spLocks/>
              </p:cNvSpPr>
              <p:nvPr/>
            </p:nvSpPr>
            <p:spPr bwMode="auto">
              <a:xfrm>
                <a:off x="2117" y="2303"/>
                <a:ext cx="24" cy="25"/>
              </a:xfrm>
              <a:custGeom>
                <a:avLst/>
                <a:gdLst>
                  <a:gd name="T0" fmla="*/ 0 w 24"/>
                  <a:gd name="T1" fmla="*/ 19 h 25"/>
                  <a:gd name="T2" fmla="*/ 19 w 24"/>
                  <a:gd name="T3" fmla="*/ 25 h 25"/>
                  <a:gd name="T4" fmla="*/ 24 w 24"/>
                  <a:gd name="T5" fmla="*/ 7 h 25"/>
                  <a:gd name="T6" fmla="*/ 6 w 24"/>
                  <a:gd name="T7" fmla="*/ 0 h 25"/>
                  <a:gd name="T8" fmla="*/ 0 w 24"/>
                  <a:gd name="T9" fmla="*/ 19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0" y="19"/>
                    </a:moveTo>
                    <a:lnTo>
                      <a:pt x="19" y="25"/>
                    </a:lnTo>
                    <a:lnTo>
                      <a:pt x="24" y="7"/>
                    </a:lnTo>
                    <a:lnTo>
                      <a:pt x="6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0" name="Freeform 215"/>
              <p:cNvSpPr>
                <a:spLocks/>
              </p:cNvSpPr>
              <p:nvPr/>
            </p:nvSpPr>
            <p:spPr bwMode="auto">
              <a:xfrm>
                <a:off x="2128" y="2266"/>
                <a:ext cx="24" cy="24"/>
              </a:xfrm>
              <a:custGeom>
                <a:avLst/>
                <a:gdLst>
                  <a:gd name="T0" fmla="*/ 0 w 24"/>
                  <a:gd name="T1" fmla="*/ 19 h 24"/>
                  <a:gd name="T2" fmla="*/ 19 w 24"/>
                  <a:gd name="T3" fmla="*/ 24 h 24"/>
                  <a:gd name="T4" fmla="*/ 23 w 24"/>
                  <a:gd name="T5" fmla="*/ 11 h 24"/>
                  <a:gd name="T6" fmla="*/ 24 w 24"/>
                  <a:gd name="T7" fmla="*/ 5 h 24"/>
                  <a:gd name="T8" fmla="*/ 6 w 24"/>
                  <a:gd name="T9" fmla="*/ 0 h 24"/>
                  <a:gd name="T10" fmla="*/ 5 w 24"/>
                  <a:gd name="T11" fmla="*/ 3 h 24"/>
                  <a:gd name="T12" fmla="*/ 0 w 24"/>
                  <a:gd name="T13" fmla="*/ 19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19"/>
                    </a:moveTo>
                    <a:lnTo>
                      <a:pt x="19" y="24"/>
                    </a:lnTo>
                    <a:lnTo>
                      <a:pt x="23" y="11"/>
                    </a:lnTo>
                    <a:lnTo>
                      <a:pt x="24" y="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1" name="Freeform 216"/>
              <p:cNvSpPr>
                <a:spLocks/>
              </p:cNvSpPr>
              <p:nvPr/>
            </p:nvSpPr>
            <p:spPr bwMode="auto">
              <a:xfrm>
                <a:off x="2139" y="2228"/>
                <a:ext cx="24" cy="24"/>
              </a:xfrm>
              <a:custGeom>
                <a:avLst/>
                <a:gdLst>
                  <a:gd name="T0" fmla="*/ 0 w 24"/>
                  <a:gd name="T1" fmla="*/ 18 h 24"/>
                  <a:gd name="T2" fmla="*/ 19 w 24"/>
                  <a:gd name="T3" fmla="*/ 24 h 24"/>
                  <a:gd name="T4" fmla="*/ 21 w 24"/>
                  <a:gd name="T5" fmla="*/ 17 h 24"/>
                  <a:gd name="T6" fmla="*/ 24 w 24"/>
                  <a:gd name="T7" fmla="*/ 5 h 24"/>
                  <a:gd name="T8" fmla="*/ 6 w 24"/>
                  <a:gd name="T9" fmla="*/ 0 h 24"/>
                  <a:gd name="T10" fmla="*/ 2 w 24"/>
                  <a:gd name="T11" fmla="*/ 10 h 24"/>
                  <a:gd name="T12" fmla="*/ 0 w 24"/>
                  <a:gd name="T13" fmla="*/ 18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18"/>
                    </a:moveTo>
                    <a:lnTo>
                      <a:pt x="19" y="24"/>
                    </a:lnTo>
                    <a:lnTo>
                      <a:pt x="21" y="17"/>
                    </a:lnTo>
                    <a:lnTo>
                      <a:pt x="24" y="5"/>
                    </a:lnTo>
                    <a:lnTo>
                      <a:pt x="6" y="0"/>
                    </a:lnTo>
                    <a:lnTo>
                      <a:pt x="2" y="1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2" name="Freeform 217"/>
              <p:cNvSpPr>
                <a:spLocks/>
              </p:cNvSpPr>
              <p:nvPr/>
            </p:nvSpPr>
            <p:spPr bwMode="auto">
              <a:xfrm>
                <a:off x="2150" y="2189"/>
                <a:ext cx="23" cy="26"/>
              </a:xfrm>
              <a:custGeom>
                <a:avLst/>
                <a:gdLst>
                  <a:gd name="T0" fmla="*/ 0 w 23"/>
                  <a:gd name="T1" fmla="*/ 20 h 26"/>
                  <a:gd name="T2" fmla="*/ 19 w 23"/>
                  <a:gd name="T3" fmla="*/ 26 h 26"/>
                  <a:gd name="T4" fmla="*/ 23 w 23"/>
                  <a:gd name="T5" fmla="*/ 6 h 26"/>
                  <a:gd name="T6" fmla="*/ 5 w 23"/>
                  <a:gd name="T7" fmla="*/ 0 h 26"/>
                  <a:gd name="T8" fmla="*/ 0 w 2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0" y="20"/>
                    </a:moveTo>
                    <a:lnTo>
                      <a:pt x="19" y="26"/>
                    </a:lnTo>
                    <a:lnTo>
                      <a:pt x="23" y="6"/>
                    </a:lnTo>
                    <a:lnTo>
                      <a:pt x="5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3" name="Freeform 218"/>
              <p:cNvSpPr>
                <a:spLocks/>
              </p:cNvSpPr>
              <p:nvPr/>
            </p:nvSpPr>
            <p:spPr bwMode="auto">
              <a:xfrm>
                <a:off x="2160" y="2151"/>
                <a:ext cx="23" cy="25"/>
              </a:xfrm>
              <a:custGeom>
                <a:avLst/>
                <a:gdLst>
                  <a:gd name="T0" fmla="*/ 0 w 23"/>
                  <a:gd name="T1" fmla="*/ 20 h 25"/>
                  <a:gd name="T2" fmla="*/ 19 w 23"/>
                  <a:gd name="T3" fmla="*/ 25 h 25"/>
                  <a:gd name="T4" fmla="*/ 23 w 23"/>
                  <a:gd name="T5" fmla="*/ 6 h 25"/>
                  <a:gd name="T6" fmla="*/ 4 w 23"/>
                  <a:gd name="T7" fmla="*/ 0 h 25"/>
                  <a:gd name="T8" fmla="*/ 0 w 23"/>
                  <a:gd name="T9" fmla="*/ 2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0" y="20"/>
                    </a:moveTo>
                    <a:lnTo>
                      <a:pt x="19" y="25"/>
                    </a:lnTo>
                    <a:lnTo>
                      <a:pt x="23" y="6"/>
                    </a:lnTo>
                    <a:lnTo>
                      <a:pt x="4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4" name="Freeform 219"/>
              <p:cNvSpPr>
                <a:spLocks/>
              </p:cNvSpPr>
              <p:nvPr/>
            </p:nvSpPr>
            <p:spPr bwMode="auto">
              <a:xfrm>
                <a:off x="2170" y="2113"/>
                <a:ext cx="23" cy="25"/>
              </a:xfrm>
              <a:custGeom>
                <a:avLst/>
                <a:gdLst>
                  <a:gd name="T0" fmla="*/ 0 w 23"/>
                  <a:gd name="T1" fmla="*/ 19 h 25"/>
                  <a:gd name="T2" fmla="*/ 18 w 23"/>
                  <a:gd name="T3" fmla="*/ 25 h 25"/>
                  <a:gd name="T4" fmla="*/ 23 w 23"/>
                  <a:gd name="T5" fmla="*/ 5 h 25"/>
                  <a:gd name="T6" fmla="*/ 4 w 23"/>
                  <a:gd name="T7" fmla="*/ 0 h 25"/>
                  <a:gd name="T8" fmla="*/ 0 w 23"/>
                  <a:gd name="T9" fmla="*/ 19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0" y="19"/>
                    </a:moveTo>
                    <a:lnTo>
                      <a:pt x="18" y="25"/>
                    </a:lnTo>
                    <a:lnTo>
                      <a:pt x="23" y="5"/>
                    </a:lnTo>
                    <a:lnTo>
                      <a:pt x="4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5" name="Freeform 220"/>
              <p:cNvSpPr>
                <a:spLocks/>
              </p:cNvSpPr>
              <p:nvPr/>
            </p:nvSpPr>
            <p:spPr bwMode="auto">
              <a:xfrm>
                <a:off x="2179" y="2076"/>
                <a:ext cx="24" cy="23"/>
              </a:xfrm>
              <a:custGeom>
                <a:avLst/>
                <a:gdLst>
                  <a:gd name="T0" fmla="*/ 0 w 24"/>
                  <a:gd name="T1" fmla="*/ 18 h 23"/>
                  <a:gd name="T2" fmla="*/ 18 w 24"/>
                  <a:gd name="T3" fmla="*/ 23 h 23"/>
                  <a:gd name="T4" fmla="*/ 24 w 24"/>
                  <a:gd name="T5" fmla="*/ 4 h 23"/>
                  <a:gd name="T6" fmla="*/ 5 w 24"/>
                  <a:gd name="T7" fmla="*/ 0 h 23"/>
                  <a:gd name="T8" fmla="*/ 0 w 24"/>
                  <a:gd name="T9" fmla="*/ 1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0" y="18"/>
                    </a:moveTo>
                    <a:lnTo>
                      <a:pt x="18" y="23"/>
                    </a:lnTo>
                    <a:lnTo>
                      <a:pt x="24" y="4"/>
                    </a:lnTo>
                    <a:lnTo>
                      <a:pt x="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6" name="Freeform 221"/>
              <p:cNvSpPr>
                <a:spLocks/>
              </p:cNvSpPr>
              <p:nvPr/>
            </p:nvSpPr>
            <p:spPr bwMode="auto">
              <a:xfrm>
                <a:off x="2188" y="2037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9 w 23"/>
                  <a:gd name="T3" fmla="*/ 23 h 23"/>
                  <a:gd name="T4" fmla="*/ 23 w 23"/>
                  <a:gd name="T5" fmla="*/ 5 h 23"/>
                  <a:gd name="T6" fmla="*/ 5 w 23"/>
                  <a:gd name="T7" fmla="*/ 0 h 23"/>
                  <a:gd name="T8" fmla="*/ 0 w 23"/>
                  <a:gd name="T9" fmla="*/ 19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9" y="23"/>
                    </a:lnTo>
                    <a:lnTo>
                      <a:pt x="23" y="5"/>
                    </a:lnTo>
                    <a:lnTo>
                      <a:pt x="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7" name="Freeform 222"/>
              <p:cNvSpPr>
                <a:spLocks/>
              </p:cNvSpPr>
              <p:nvPr/>
            </p:nvSpPr>
            <p:spPr bwMode="auto">
              <a:xfrm>
                <a:off x="2197" y="1999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9 w 23"/>
                  <a:gd name="T3" fmla="*/ 23 h 23"/>
                  <a:gd name="T4" fmla="*/ 23 w 23"/>
                  <a:gd name="T5" fmla="*/ 4 h 23"/>
                  <a:gd name="T6" fmla="*/ 5 w 23"/>
                  <a:gd name="T7" fmla="*/ 0 h 23"/>
                  <a:gd name="T8" fmla="*/ 0 w 23"/>
                  <a:gd name="T9" fmla="*/ 19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9" y="23"/>
                    </a:lnTo>
                    <a:lnTo>
                      <a:pt x="23" y="4"/>
                    </a:lnTo>
                    <a:lnTo>
                      <a:pt x="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8" name="Freeform 223"/>
              <p:cNvSpPr>
                <a:spLocks/>
              </p:cNvSpPr>
              <p:nvPr/>
            </p:nvSpPr>
            <p:spPr bwMode="auto">
              <a:xfrm>
                <a:off x="2206" y="1961"/>
                <a:ext cx="24" cy="23"/>
              </a:xfrm>
              <a:custGeom>
                <a:avLst/>
                <a:gdLst>
                  <a:gd name="T0" fmla="*/ 0 w 24"/>
                  <a:gd name="T1" fmla="*/ 18 h 23"/>
                  <a:gd name="T2" fmla="*/ 19 w 24"/>
                  <a:gd name="T3" fmla="*/ 23 h 23"/>
                  <a:gd name="T4" fmla="*/ 24 w 24"/>
                  <a:gd name="T5" fmla="*/ 4 h 23"/>
                  <a:gd name="T6" fmla="*/ 5 w 24"/>
                  <a:gd name="T7" fmla="*/ 0 h 23"/>
                  <a:gd name="T8" fmla="*/ 0 w 24"/>
                  <a:gd name="T9" fmla="*/ 1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0" y="18"/>
                    </a:moveTo>
                    <a:lnTo>
                      <a:pt x="19" y="23"/>
                    </a:lnTo>
                    <a:lnTo>
                      <a:pt x="24" y="4"/>
                    </a:lnTo>
                    <a:lnTo>
                      <a:pt x="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09" name="Freeform 224"/>
              <p:cNvSpPr>
                <a:spLocks/>
              </p:cNvSpPr>
              <p:nvPr/>
            </p:nvSpPr>
            <p:spPr bwMode="auto">
              <a:xfrm>
                <a:off x="2216" y="1922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8 w 23"/>
                  <a:gd name="T3" fmla="*/ 23 h 23"/>
                  <a:gd name="T4" fmla="*/ 23 w 23"/>
                  <a:gd name="T5" fmla="*/ 5 h 23"/>
                  <a:gd name="T6" fmla="*/ 4 w 23"/>
                  <a:gd name="T7" fmla="*/ 0 h 23"/>
                  <a:gd name="T8" fmla="*/ 0 w 23"/>
                  <a:gd name="T9" fmla="*/ 19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8" y="23"/>
                    </a:lnTo>
                    <a:lnTo>
                      <a:pt x="23" y="5"/>
                    </a:lnTo>
                    <a:lnTo>
                      <a:pt x="4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0" name="Freeform 225"/>
              <p:cNvSpPr>
                <a:spLocks/>
              </p:cNvSpPr>
              <p:nvPr/>
            </p:nvSpPr>
            <p:spPr bwMode="auto">
              <a:xfrm>
                <a:off x="2225" y="1884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8 w 23"/>
                  <a:gd name="T3" fmla="*/ 23 h 23"/>
                  <a:gd name="T4" fmla="*/ 21 w 23"/>
                  <a:gd name="T5" fmla="*/ 8 h 23"/>
                  <a:gd name="T6" fmla="*/ 23 w 23"/>
                  <a:gd name="T7" fmla="*/ 4 h 23"/>
                  <a:gd name="T8" fmla="*/ 4 w 23"/>
                  <a:gd name="T9" fmla="*/ 0 h 23"/>
                  <a:gd name="T10" fmla="*/ 3 w 23"/>
                  <a:gd name="T11" fmla="*/ 0 h 23"/>
                  <a:gd name="T12" fmla="*/ 0 w 23"/>
                  <a:gd name="T13" fmla="*/ 19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8" y="23"/>
                    </a:lnTo>
                    <a:lnTo>
                      <a:pt x="21" y="8"/>
                    </a:lnTo>
                    <a:lnTo>
                      <a:pt x="23" y="4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1" name="Freeform 226"/>
              <p:cNvSpPr>
                <a:spLocks/>
              </p:cNvSpPr>
              <p:nvPr/>
            </p:nvSpPr>
            <p:spPr bwMode="auto">
              <a:xfrm>
                <a:off x="2233" y="1846"/>
                <a:ext cx="23" cy="23"/>
              </a:xfrm>
              <a:custGeom>
                <a:avLst/>
                <a:gdLst>
                  <a:gd name="T0" fmla="*/ 0 w 23"/>
                  <a:gd name="T1" fmla="*/ 18 h 23"/>
                  <a:gd name="T2" fmla="*/ 19 w 23"/>
                  <a:gd name="T3" fmla="*/ 23 h 23"/>
                  <a:gd name="T4" fmla="*/ 23 w 23"/>
                  <a:gd name="T5" fmla="*/ 4 h 23"/>
                  <a:gd name="T6" fmla="*/ 5 w 23"/>
                  <a:gd name="T7" fmla="*/ 0 h 23"/>
                  <a:gd name="T8" fmla="*/ 0 w 23"/>
                  <a:gd name="T9" fmla="*/ 1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18"/>
                    </a:moveTo>
                    <a:lnTo>
                      <a:pt x="19" y="23"/>
                    </a:lnTo>
                    <a:lnTo>
                      <a:pt x="23" y="4"/>
                    </a:lnTo>
                    <a:lnTo>
                      <a:pt x="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2" name="Freeform 227"/>
              <p:cNvSpPr>
                <a:spLocks/>
              </p:cNvSpPr>
              <p:nvPr/>
            </p:nvSpPr>
            <p:spPr bwMode="auto">
              <a:xfrm>
                <a:off x="2242" y="1807"/>
                <a:ext cx="23" cy="23"/>
              </a:xfrm>
              <a:custGeom>
                <a:avLst/>
                <a:gdLst>
                  <a:gd name="T0" fmla="*/ 0 w 23"/>
                  <a:gd name="T1" fmla="*/ 19 h 23"/>
                  <a:gd name="T2" fmla="*/ 19 w 23"/>
                  <a:gd name="T3" fmla="*/ 23 h 23"/>
                  <a:gd name="T4" fmla="*/ 21 w 23"/>
                  <a:gd name="T5" fmla="*/ 15 h 23"/>
                  <a:gd name="T6" fmla="*/ 23 w 23"/>
                  <a:gd name="T7" fmla="*/ 5 h 23"/>
                  <a:gd name="T8" fmla="*/ 4 w 23"/>
                  <a:gd name="T9" fmla="*/ 0 h 23"/>
                  <a:gd name="T10" fmla="*/ 2 w 23"/>
                  <a:gd name="T11" fmla="*/ 7 h 23"/>
                  <a:gd name="T12" fmla="*/ 0 w 23"/>
                  <a:gd name="T13" fmla="*/ 19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0" y="19"/>
                    </a:moveTo>
                    <a:lnTo>
                      <a:pt x="19" y="23"/>
                    </a:lnTo>
                    <a:lnTo>
                      <a:pt x="21" y="15"/>
                    </a:lnTo>
                    <a:lnTo>
                      <a:pt x="23" y="5"/>
                    </a:lnTo>
                    <a:lnTo>
                      <a:pt x="4" y="0"/>
                    </a:lnTo>
                    <a:lnTo>
                      <a:pt x="2" y="7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3" name="Freeform 228"/>
              <p:cNvSpPr>
                <a:spLocks/>
              </p:cNvSpPr>
              <p:nvPr/>
            </p:nvSpPr>
            <p:spPr bwMode="auto">
              <a:xfrm>
                <a:off x="2251" y="1768"/>
                <a:ext cx="23" cy="24"/>
              </a:xfrm>
              <a:custGeom>
                <a:avLst/>
                <a:gdLst>
                  <a:gd name="T0" fmla="*/ 0 w 23"/>
                  <a:gd name="T1" fmla="*/ 20 h 24"/>
                  <a:gd name="T2" fmla="*/ 18 w 23"/>
                  <a:gd name="T3" fmla="*/ 24 h 24"/>
                  <a:gd name="T4" fmla="*/ 20 w 23"/>
                  <a:gd name="T5" fmla="*/ 20 h 24"/>
                  <a:gd name="T6" fmla="*/ 23 w 23"/>
                  <a:gd name="T7" fmla="*/ 4 h 24"/>
                  <a:gd name="T8" fmla="*/ 4 w 23"/>
                  <a:gd name="T9" fmla="*/ 0 h 24"/>
                  <a:gd name="T10" fmla="*/ 1 w 23"/>
                  <a:gd name="T11" fmla="*/ 12 h 24"/>
                  <a:gd name="T12" fmla="*/ 0 w 23"/>
                  <a:gd name="T13" fmla="*/ 2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0" y="20"/>
                    </a:moveTo>
                    <a:lnTo>
                      <a:pt x="18" y="24"/>
                    </a:lnTo>
                    <a:lnTo>
                      <a:pt x="20" y="20"/>
                    </a:lnTo>
                    <a:lnTo>
                      <a:pt x="23" y="4"/>
                    </a:lnTo>
                    <a:lnTo>
                      <a:pt x="4" y="0"/>
                    </a:lnTo>
                    <a:lnTo>
                      <a:pt x="1" y="1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4" name="Freeform 229"/>
              <p:cNvSpPr>
                <a:spLocks/>
              </p:cNvSpPr>
              <p:nvPr/>
            </p:nvSpPr>
            <p:spPr bwMode="auto">
              <a:xfrm>
                <a:off x="2260" y="1730"/>
                <a:ext cx="23" cy="24"/>
              </a:xfrm>
              <a:custGeom>
                <a:avLst/>
                <a:gdLst>
                  <a:gd name="T0" fmla="*/ 0 w 23"/>
                  <a:gd name="T1" fmla="*/ 19 h 24"/>
                  <a:gd name="T2" fmla="*/ 18 w 23"/>
                  <a:gd name="T3" fmla="*/ 24 h 24"/>
                  <a:gd name="T4" fmla="*/ 23 w 23"/>
                  <a:gd name="T5" fmla="*/ 4 h 24"/>
                  <a:gd name="T6" fmla="*/ 4 w 23"/>
                  <a:gd name="T7" fmla="*/ 0 h 24"/>
                  <a:gd name="T8" fmla="*/ 0 w 23"/>
                  <a:gd name="T9" fmla="*/ 19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0" y="19"/>
                    </a:moveTo>
                    <a:lnTo>
                      <a:pt x="18" y="24"/>
                    </a:lnTo>
                    <a:lnTo>
                      <a:pt x="23" y="4"/>
                    </a:lnTo>
                    <a:lnTo>
                      <a:pt x="4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5" name="Freeform 230"/>
              <p:cNvSpPr>
                <a:spLocks/>
              </p:cNvSpPr>
              <p:nvPr/>
            </p:nvSpPr>
            <p:spPr bwMode="auto">
              <a:xfrm>
                <a:off x="2268" y="1691"/>
                <a:ext cx="23" cy="25"/>
              </a:xfrm>
              <a:custGeom>
                <a:avLst/>
                <a:gdLst>
                  <a:gd name="T0" fmla="*/ 0 w 23"/>
                  <a:gd name="T1" fmla="*/ 20 h 25"/>
                  <a:gd name="T2" fmla="*/ 19 w 23"/>
                  <a:gd name="T3" fmla="*/ 25 h 25"/>
                  <a:gd name="T4" fmla="*/ 23 w 23"/>
                  <a:gd name="T5" fmla="*/ 5 h 25"/>
                  <a:gd name="T6" fmla="*/ 5 w 23"/>
                  <a:gd name="T7" fmla="*/ 0 h 25"/>
                  <a:gd name="T8" fmla="*/ 0 w 23"/>
                  <a:gd name="T9" fmla="*/ 2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0" y="20"/>
                    </a:moveTo>
                    <a:lnTo>
                      <a:pt x="19" y="25"/>
                    </a:lnTo>
                    <a:lnTo>
                      <a:pt x="23" y="5"/>
                    </a:lnTo>
                    <a:lnTo>
                      <a:pt x="5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6" name="Freeform 231"/>
              <p:cNvSpPr>
                <a:spLocks/>
              </p:cNvSpPr>
              <p:nvPr/>
            </p:nvSpPr>
            <p:spPr bwMode="auto">
              <a:xfrm>
                <a:off x="2277" y="1653"/>
                <a:ext cx="24" cy="24"/>
              </a:xfrm>
              <a:custGeom>
                <a:avLst/>
                <a:gdLst>
                  <a:gd name="T0" fmla="*/ 0 w 24"/>
                  <a:gd name="T1" fmla="*/ 20 h 24"/>
                  <a:gd name="T2" fmla="*/ 19 w 24"/>
                  <a:gd name="T3" fmla="*/ 24 h 24"/>
                  <a:gd name="T4" fmla="*/ 23 w 24"/>
                  <a:gd name="T5" fmla="*/ 11 h 24"/>
                  <a:gd name="T6" fmla="*/ 24 w 24"/>
                  <a:gd name="T7" fmla="*/ 6 h 24"/>
                  <a:gd name="T8" fmla="*/ 6 w 24"/>
                  <a:gd name="T9" fmla="*/ 0 h 24"/>
                  <a:gd name="T10" fmla="*/ 4 w 24"/>
                  <a:gd name="T11" fmla="*/ 3 h 24"/>
                  <a:gd name="T12" fmla="*/ 0 w 24"/>
                  <a:gd name="T13" fmla="*/ 2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20"/>
                    </a:moveTo>
                    <a:lnTo>
                      <a:pt x="19" y="24"/>
                    </a:lnTo>
                    <a:lnTo>
                      <a:pt x="23" y="11"/>
                    </a:lnTo>
                    <a:lnTo>
                      <a:pt x="24" y="6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7" name="Freeform 232"/>
              <p:cNvSpPr>
                <a:spLocks/>
              </p:cNvSpPr>
              <p:nvPr/>
            </p:nvSpPr>
            <p:spPr bwMode="auto">
              <a:xfrm>
                <a:off x="2287" y="1615"/>
                <a:ext cx="24" cy="24"/>
              </a:xfrm>
              <a:custGeom>
                <a:avLst/>
                <a:gdLst>
                  <a:gd name="T0" fmla="*/ 0 w 24"/>
                  <a:gd name="T1" fmla="*/ 18 h 24"/>
                  <a:gd name="T2" fmla="*/ 19 w 24"/>
                  <a:gd name="T3" fmla="*/ 24 h 24"/>
                  <a:gd name="T4" fmla="*/ 20 w 24"/>
                  <a:gd name="T5" fmla="*/ 22 h 24"/>
                  <a:gd name="T6" fmla="*/ 24 w 24"/>
                  <a:gd name="T7" fmla="*/ 5 h 24"/>
                  <a:gd name="T8" fmla="*/ 5 w 24"/>
                  <a:gd name="T9" fmla="*/ 0 h 24"/>
                  <a:gd name="T10" fmla="*/ 1 w 24"/>
                  <a:gd name="T11" fmla="*/ 14 h 24"/>
                  <a:gd name="T12" fmla="*/ 0 w 24"/>
                  <a:gd name="T13" fmla="*/ 18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18"/>
                    </a:moveTo>
                    <a:lnTo>
                      <a:pt x="19" y="24"/>
                    </a:lnTo>
                    <a:lnTo>
                      <a:pt x="20" y="22"/>
                    </a:lnTo>
                    <a:lnTo>
                      <a:pt x="24" y="5"/>
                    </a:lnTo>
                    <a:lnTo>
                      <a:pt x="5" y="0"/>
                    </a:lnTo>
                    <a:lnTo>
                      <a:pt x="1" y="14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8" name="Freeform 233"/>
              <p:cNvSpPr>
                <a:spLocks/>
              </p:cNvSpPr>
              <p:nvPr/>
            </p:nvSpPr>
            <p:spPr bwMode="auto">
              <a:xfrm>
                <a:off x="2297" y="1577"/>
                <a:ext cx="24" cy="25"/>
              </a:xfrm>
              <a:custGeom>
                <a:avLst/>
                <a:gdLst>
                  <a:gd name="T0" fmla="*/ 0 w 24"/>
                  <a:gd name="T1" fmla="*/ 19 h 25"/>
                  <a:gd name="T2" fmla="*/ 18 w 24"/>
                  <a:gd name="T3" fmla="*/ 25 h 25"/>
                  <a:gd name="T4" fmla="*/ 23 w 24"/>
                  <a:gd name="T5" fmla="*/ 10 h 25"/>
                  <a:gd name="T6" fmla="*/ 24 w 24"/>
                  <a:gd name="T7" fmla="*/ 5 h 25"/>
                  <a:gd name="T8" fmla="*/ 5 w 24"/>
                  <a:gd name="T9" fmla="*/ 0 h 25"/>
                  <a:gd name="T10" fmla="*/ 4 w 24"/>
                  <a:gd name="T11" fmla="*/ 3 h 25"/>
                  <a:gd name="T12" fmla="*/ 0 w 24"/>
                  <a:gd name="T13" fmla="*/ 19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5">
                    <a:moveTo>
                      <a:pt x="0" y="19"/>
                    </a:moveTo>
                    <a:lnTo>
                      <a:pt x="18" y="25"/>
                    </a:lnTo>
                    <a:lnTo>
                      <a:pt x="23" y="10"/>
                    </a:lnTo>
                    <a:lnTo>
                      <a:pt x="24" y="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19" name="Freeform 234"/>
              <p:cNvSpPr>
                <a:spLocks/>
              </p:cNvSpPr>
              <p:nvPr/>
            </p:nvSpPr>
            <p:spPr bwMode="auto">
              <a:xfrm>
                <a:off x="2308" y="1538"/>
                <a:ext cx="25" cy="27"/>
              </a:xfrm>
              <a:custGeom>
                <a:avLst/>
                <a:gdLst>
                  <a:gd name="T0" fmla="*/ 0 w 25"/>
                  <a:gd name="T1" fmla="*/ 20 h 27"/>
                  <a:gd name="T2" fmla="*/ 18 w 25"/>
                  <a:gd name="T3" fmla="*/ 27 h 27"/>
                  <a:gd name="T4" fmla="*/ 25 w 25"/>
                  <a:gd name="T5" fmla="*/ 8 h 27"/>
                  <a:gd name="T6" fmla="*/ 25 w 25"/>
                  <a:gd name="T7" fmla="*/ 7 h 27"/>
                  <a:gd name="T8" fmla="*/ 6 w 25"/>
                  <a:gd name="T9" fmla="*/ 0 h 27"/>
                  <a:gd name="T10" fmla="*/ 6 w 25"/>
                  <a:gd name="T11" fmla="*/ 1 h 27"/>
                  <a:gd name="T12" fmla="*/ 0 w 25"/>
                  <a:gd name="T13" fmla="*/ 2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7">
                    <a:moveTo>
                      <a:pt x="0" y="20"/>
                    </a:moveTo>
                    <a:lnTo>
                      <a:pt x="18" y="27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0" name="Freeform 235"/>
              <p:cNvSpPr>
                <a:spLocks/>
              </p:cNvSpPr>
              <p:nvPr/>
            </p:nvSpPr>
            <p:spPr bwMode="auto">
              <a:xfrm>
                <a:off x="2320" y="1501"/>
                <a:ext cx="25" cy="25"/>
              </a:xfrm>
              <a:custGeom>
                <a:avLst/>
                <a:gdLst>
                  <a:gd name="T0" fmla="*/ 0 w 25"/>
                  <a:gd name="T1" fmla="*/ 19 h 25"/>
                  <a:gd name="T2" fmla="*/ 18 w 25"/>
                  <a:gd name="T3" fmla="*/ 25 h 25"/>
                  <a:gd name="T4" fmla="*/ 24 w 25"/>
                  <a:gd name="T5" fmla="*/ 11 h 25"/>
                  <a:gd name="T6" fmla="*/ 25 w 25"/>
                  <a:gd name="T7" fmla="*/ 7 h 25"/>
                  <a:gd name="T8" fmla="*/ 6 w 25"/>
                  <a:gd name="T9" fmla="*/ 0 h 25"/>
                  <a:gd name="T10" fmla="*/ 5 w 25"/>
                  <a:gd name="T11" fmla="*/ 3 h 25"/>
                  <a:gd name="T12" fmla="*/ 0 w 25"/>
                  <a:gd name="T13" fmla="*/ 19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0" y="19"/>
                    </a:moveTo>
                    <a:lnTo>
                      <a:pt x="18" y="25"/>
                    </a:lnTo>
                    <a:lnTo>
                      <a:pt x="24" y="11"/>
                    </a:lnTo>
                    <a:lnTo>
                      <a:pt x="25" y="7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1" name="Freeform 236"/>
              <p:cNvSpPr>
                <a:spLocks/>
              </p:cNvSpPr>
              <p:nvPr/>
            </p:nvSpPr>
            <p:spPr bwMode="auto">
              <a:xfrm>
                <a:off x="2333" y="1464"/>
                <a:ext cx="25" cy="25"/>
              </a:xfrm>
              <a:custGeom>
                <a:avLst/>
                <a:gdLst>
                  <a:gd name="T0" fmla="*/ 0 w 25"/>
                  <a:gd name="T1" fmla="*/ 18 h 25"/>
                  <a:gd name="T2" fmla="*/ 18 w 25"/>
                  <a:gd name="T3" fmla="*/ 25 h 25"/>
                  <a:gd name="T4" fmla="*/ 22 w 25"/>
                  <a:gd name="T5" fmla="*/ 18 h 25"/>
                  <a:gd name="T6" fmla="*/ 25 w 25"/>
                  <a:gd name="T7" fmla="*/ 6 h 25"/>
                  <a:gd name="T8" fmla="*/ 6 w 25"/>
                  <a:gd name="T9" fmla="*/ 0 h 25"/>
                  <a:gd name="T10" fmla="*/ 3 w 25"/>
                  <a:gd name="T11" fmla="*/ 11 h 25"/>
                  <a:gd name="T12" fmla="*/ 0 w 25"/>
                  <a:gd name="T13" fmla="*/ 18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0" y="18"/>
                    </a:moveTo>
                    <a:lnTo>
                      <a:pt x="18" y="25"/>
                    </a:lnTo>
                    <a:lnTo>
                      <a:pt x="22" y="18"/>
                    </a:lnTo>
                    <a:lnTo>
                      <a:pt x="25" y="6"/>
                    </a:lnTo>
                    <a:lnTo>
                      <a:pt x="6" y="0"/>
                    </a:lnTo>
                    <a:lnTo>
                      <a:pt x="3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2" name="Freeform 237"/>
              <p:cNvSpPr>
                <a:spLocks/>
              </p:cNvSpPr>
              <p:nvPr/>
            </p:nvSpPr>
            <p:spPr bwMode="auto">
              <a:xfrm>
                <a:off x="2347" y="1427"/>
                <a:ext cx="25" cy="26"/>
              </a:xfrm>
              <a:custGeom>
                <a:avLst/>
                <a:gdLst>
                  <a:gd name="T0" fmla="*/ 0 w 25"/>
                  <a:gd name="T1" fmla="*/ 18 h 26"/>
                  <a:gd name="T2" fmla="*/ 19 w 25"/>
                  <a:gd name="T3" fmla="*/ 26 h 26"/>
                  <a:gd name="T4" fmla="*/ 25 w 25"/>
                  <a:gd name="T5" fmla="*/ 7 h 26"/>
                  <a:gd name="T6" fmla="*/ 25 w 25"/>
                  <a:gd name="T7" fmla="*/ 7 h 26"/>
                  <a:gd name="T8" fmla="*/ 8 w 25"/>
                  <a:gd name="T9" fmla="*/ 0 h 26"/>
                  <a:gd name="T10" fmla="*/ 7 w 25"/>
                  <a:gd name="T11" fmla="*/ 0 h 26"/>
                  <a:gd name="T12" fmla="*/ 0 w 25"/>
                  <a:gd name="T13" fmla="*/ 18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6">
                    <a:moveTo>
                      <a:pt x="0" y="18"/>
                    </a:moveTo>
                    <a:lnTo>
                      <a:pt x="19" y="26"/>
                    </a:lnTo>
                    <a:lnTo>
                      <a:pt x="25" y="7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3" name="Freeform 238"/>
              <p:cNvSpPr>
                <a:spLocks/>
              </p:cNvSpPr>
              <p:nvPr/>
            </p:nvSpPr>
            <p:spPr bwMode="auto">
              <a:xfrm>
                <a:off x="2361" y="1391"/>
                <a:ext cx="27" cy="26"/>
              </a:xfrm>
              <a:custGeom>
                <a:avLst/>
                <a:gdLst>
                  <a:gd name="T0" fmla="*/ 1 w 27"/>
                  <a:gd name="T1" fmla="*/ 18 h 26"/>
                  <a:gd name="T2" fmla="*/ 19 w 27"/>
                  <a:gd name="T3" fmla="*/ 26 h 26"/>
                  <a:gd name="T4" fmla="*/ 19 w 27"/>
                  <a:gd name="T5" fmla="*/ 25 h 26"/>
                  <a:gd name="T6" fmla="*/ 27 w 27"/>
                  <a:gd name="T7" fmla="*/ 9 h 26"/>
                  <a:gd name="T8" fmla="*/ 27 w 27"/>
                  <a:gd name="T9" fmla="*/ 8 h 26"/>
                  <a:gd name="T10" fmla="*/ 9 w 27"/>
                  <a:gd name="T11" fmla="*/ 0 h 26"/>
                  <a:gd name="T12" fmla="*/ 8 w 27"/>
                  <a:gd name="T13" fmla="*/ 2 h 26"/>
                  <a:gd name="T14" fmla="*/ 0 w 27"/>
                  <a:gd name="T15" fmla="*/ 17 h 26"/>
                  <a:gd name="T16" fmla="*/ 1 w 27"/>
                  <a:gd name="T17" fmla="*/ 18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26">
                    <a:moveTo>
                      <a:pt x="1" y="18"/>
                    </a:moveTo>
                    <a:lnTo>
                      <a:pt x="19" y="26"/>
                    </a:lnTo>
                    <a:lnTo>
                      <a:pt x="19" y="25"/>
                    </a:lnTo>
                    <a:lnTo>
                      <a:pt x="27" y="9"/>
                    </a:lnTo>
                    <a:lnTo>
                      <a:pt x="27" y="8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0" y="17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4" name="Freeform 239"/>
              <p:cNvSpPr>
                <a:spLocks/>
              </p:cNvSpPr>
              <p:nvPr/>
            </p:nvSpPr>
            <p:spPr bwMode="auto">
              <a:xfrm>
                <a:off x="2380" y="1354"/>
                <a:ext cx="27" cy="28"/>
              </a:xfrm>
              <a:custGeom>
                <a:avLst/>
                <a:gdLst>
                  <a:gd name="T0" fmla="*/ 0 w 27"/>
                  <a:gd name="T1" fmla="*/ 18 h 28"/>
                  <a:gd name="T2" fmla="*/ 16 w 27"/>
                  <a:gd name="T3" fmla="*/ 28 h 28"/>
                  <a:gd name="T4" fmla="*/ 21 w 27"/>
                  <a:gd name="T5" fmla="*/ 22 h 28"/>
                  <a:gd name="T6" fmla="*/ 27 w 27"/>
                  <a:gd name="T7" fmla="*/ 12 h 28"/>
                  <a:gd name="T8" fmla="*/ 17 w 27"/>
                  <a:gd name="T9" fmla="*/ 9 h 28"/>
                  <a:gd name="T10" fmla="*/ 25 w 27"/>
                  <a:gd name="T11" fmla="*/ 16 h 28"/>
                  <a:gd name="T12" fmla="*/ 27 w 27"/>
                  <a:gd name="T13" fmla="*/ 12 h 28"/>
                  <a:gd name="T14" fmla="*/ 12 w 27"/>
                  <a:gd name="T15" fmla="*/ 0 h 28"/>
                  <a:gd name="T16" fmla="*/ 11 w 27"/>
                  <a:gd name="T17" fmla="*/ 1 h 28"/>
                  <a:gd name="T18" fmla="*/ 9 w 27"/>
                  <a:gd name="T19" fmla="*/ 5 h 28"/>
                  <a:gd name="T20" fmla="*/ 2 w 27"/>
                  <a:gd name="T21" fmla="*/ 15 h 28"/>
                  <a:gd name="T22" fmla="*/ 0 w 27"/>
                  <a:gd name="T23" fmla="*/ 18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8">
                    <a:moveTo>
                      <a:pt x="0" y="18"/>
                    </a:moveTo>
                    <a:lnTo>
                      <a:pt x="16" y="28"/>
                    </a:lnTo>
                    <a:lnTo>
                      <a:pt x="21" y="22"/>
                    </a:lnTo>
                    <a:lnTo>
                      <a:pt x="27" y="12"/>
                    </a:lnTo>
                    <a:lnTo>
                      <a:pt x="17" y="9"/>
                    </a:lnTo>
                    <a:lnTo>
                      <a:pt x="25" y="16"/>
                    </a:lnTo>
                    <a:lnTo>
                      <a:pt x="27" y="12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9" y="5"/>
                    </a:lnTo>
                    <a:lnTo>
                      <a:pt x="2" y="1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5" name="Freeform 240"/>
              <p:cNvSpPr>
                <a:spLocks/>
              </p:cNvSpPr>
              <p:nvPr/>
            </p:nvSpPr>
            <p:spPr bwMode="auto">
              <a:xfrm>
                <a:off x="2404" y="1324"/>
                <a:ext cx="28" cy="28"/>
              </a:xfrm>
              <a:custGeom>
                <a:avLst/>
                <a:gdLst>
                  <a:gd name="T0" fmla="*/ 0 w 28"/>
                  <a:gd name="T1" fmla="*/ 15 h 28"/>
                  <a:gd name="T2" fmla="*/ 14 w 28"/>
                  <a:gd name="T3" fmla="*/ 28 h 28"/>
                  <a:gd name="T4" fmla="*/ 19 w 28"/>
                  <a:gd name="T5" fmla="*/ 25 h 28"/>
                  <a:gd name="T6" fmla="*/ 28 w 28"/>
                  <a:gd name="T7" fmla="*/ 14 h 28"/>
                  <a:gd name="T8" fmla="*/ 14 w 28"/>
                  <a:gd name="T9" fmla="*/ 0 h 28"/>
                  <a:gd name="T10" fmla="*/ 4 w 28"/>
                  <a:gd name="T11" fmla="*/ 11 h 28"/>
                  <a:gd name="T12" fmla="*/ 0 w 28"/>
                  <a:gd name="T13" fmla="*/ 15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5"/>
                    </a:moveTo>
                    <a:lnTo>
                      <a:pt x="14" y="28"/>
                    </a:lnTo>
                    <a:lnTo>
                      <a:pt x="19" y="25"/>
                    </a:lnTo>
                    <a:lnTo>
                      <a:pt x="28" y="14"/>
                    </a:lnTo>
                    <a:lnTo>
                      <a:pt x="14" y="0"/>
                    </a:lnTo>
                    <a:lnTo>
                      <a:pt x="4" y="1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6" name="Freeform 241"/>
              <p:cNvSpPr>
                <a:spLocks/>
              </p:cNvSpPr>
              <p:nvPr/>
            </p:nvSpPr>
            <p:spPr bwMode="auto">
              <a:xfrm>
                <a:off x="2431" y="1295"/>
                <a:ext cx="28" cy="29"/>
              </a:xfrm>
              <a:custGeom>
                <a:avLst/>
                <a:gdLst>
                  <a:gd name="T0" fmla="*/ 0 w 28"/>
                  <a:gd name="T1" fmla="*/ 16 h 29"/>
                  <a:gd name="T2" fmla="*/ 15 w 28"/>
                  <a:gd name="T3" fmla="*/ 29 h 29"/>
                  <a:gd name="T4" fmla="*/ 18 w 28"/>
                  <a:gd name="T5" fmla="*/ 25 h 29"/>
                  <a:gd name="T6" fmla="*/ 18 w 28"/>
                  <a:gd name="T7" fmla="*/ 25 h 29"/>
                  <a:gd name="T8" fmla="*/ 24 w 28"/>
                  <a:gd name="T9" fmla="*/ 18 h 29"/>
                  <a:gd name="T10" fmla="*/ 28 w 28"/>
                  <a:gd name="T11" fmla="*/ 15 h 29"/>
                  <a:gd name="T12" fmla="*/ 15 w 28"/>
                  <a:gd name="T13" fmla="*/ 0 h 29"/>
                  <a:gd name="T14" fmla="*/ 10 w 28"/>
                  <a:gd name="T15" fmla="*/ 4 h 29"/>
                  <a:gd name="T16" fmla="*/ 3 w 28"/>
                  <a:gd name="T17" fmla="*/ 12 h 29"/>
                  <a:gd name="T18" fmla="*/ 10 w 28"/>
                  <a:gd name="T19" fmla="*/ 19 h 29"/>
                  <a:gd name="T20" fmla="*/ 4 w 28"/>
                  <a:gd name="T21" fmla="*/ 12 h 29"/>
                  <a:gd name="T22" fmla="*/ 0 w 28"/>
                  <a:gd name="T23" fmla="*/ 16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" h="29">
                    <a:moveTo>
                      <a:pt x="0" y="16"/>
                    </a:moveTo>
                    <a:lnTo>
                      <a:pt x="15" y="29"/>
                    </a:lnTo>
                    <a:lnTo>
                      <a:pt x="18" y="25"/>
                    </a:lnTo>
                    <a:lnTo>
                      <a:pt x="24" y="18"/>
                    </a:lnTo>
                    <a:lnTo>
                      <a:pt x="28" y="15"/>
                    </a:lnTo>
                    <a:lnTo>
                      <a:pt x="15" y="0"/>
                    </a:lnTo>
                    <a:lnTo>
                      <a:pt x="10" y="4"/>
                    </a:lnTo>
                    <a:lnTo>
                      <a:pt x="3" y="12"/>
                    </a:lnTo>
                    <a:lnTo>
                      <a:pt x="10" y="19"/>
                    </a:lnTo>
                    <a:lnTo>
                      <a:pt x="4" y="1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7" name="Freeform 242"/>
              <p:cNvSpPr>
                <a:spLocks/>
              </p:cNvSpPr>
              <p:nvPr/>
            </p:nvSpPr>
            <p:spPr bwMode="auto">
              <a:xfrm>
                <a:off x="2462" y="1273"/>
                <a:ext cx="27" cy="26"/>
              </a:xfrm>
              <a:custGeom>
                <a:avLst/>
                <a:gdLst>
                  <a:gd name="T0" fmla="*/ 0 w 27"/>
                  <a:gd name="T1" fmla="*/ 9 h 26"/>
                  <a:gd name="T2" fmla="*/ 11 w 27"/>
                  <a:gd name="T3" fmla="*/ 26 h 26"/>
                  <a:gd name="T4" fmla="*/ 19 w 27"/>
                  <a:gd name="T5" fmla="*/ 21 h 26"/>
                  <a:gd name="T6" fmla="*/ 11 w 27"/>
                  <a:gd name="T7" fmla="*/ 15 h 26"/>
                  <a:gd name="T8" fmla="*/ 15 w 27"/>
                  <a:gd name="T9" fmla="*/ 23 h 26"/>
                  <a:gd name="T10" fmla="*/ 27 w 27"/>
                  <a:gd name="T11" fmla="*/ 18 h 26"/>
                  <a:gd name="T12" fmla="*/ 19 w 27"/>
                  <a:gd name="T13" fmla="*/ 0 h 26"/>
                  <a:gd name="T14" fmla="*/ 8 w 27"/>
                  <a:gd name="T15" fmla="*/ 5 h 26"/>
                  <a:gd name="T16" fmla="*/ 4 w 27"/>
                  <a:gd name="T17" fmla="*/ 7 h 26"/>
                  <a:gd name="T18" fmla="*/ 0 w 27"/>
                  <a:gd name="T19" fmla="*/ 9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7" h="26">
                    <a:moveTo>
                      <a:pt x="0" y="9"/>
                    </a:moveTo>
                    <a:lnTo>
                      <a:pt x="11" y="26"/>
                    </a:lnTo>
                    <a:lnTo>
                      <a:pt x="19" y="21"/>
                    </a:lnTo>
                    <a:lnTo>
                      <a:pt x="11" y="15"/>
                    </a:lnTo>
                    <a:lnTo>
                      <a:pt x="15" y="23"/>
                    </a:lnTo>
                    <a:lnTo>
                      <a:pt x="27" y="18"/>
                    </a:lnTo>
                    <a:lnTo>
                      <a:pt x="19" y="0"/>
                    </a:lnTo>
                    <a:lnTo>
                      <a:pt x="8" y="5"/>
                    </a:lnTo>
                    <a:lnTo>
                      <a:pt x="4" y="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8" name="Freeform 243"/>
              <p:cNvSpPr>
                <a:spLocks/>
              </p:cNvSpPr>
              <p:nvPr/>
            </p:nvSpPr>
            <p:spPr bwMode="auto">
              <a:xfrm>
                <a:off x="2500" y="1260"/>
                <a:ext cx="27" cy="24"/>
              </a:xfrm>
              <a:custGeom>
                <a:avLst/>
                <a:gdLst>
                  <a:gd name="T0" fmla="*/ 0 w 27"/>
                  <a:gd name="T1" fmla="*/ 6 h 24"/>
                  <a:gd name="T2" fmla="*/ 7 w 27"/>
                  <a:gd name="T3" fmla="*/ 24 h 24"/>
                  <a:gd name="T4" fmla="*/ 10 w 27"/>
                  <a:gd name="T5" fmla="*/ 23 h 24"/>
                  <a:gd name="T6" fmla="*/ 27 w 27"/>
                  <a:gd name="T7" fmla="*/ 20 h 24"/>
                  <a:gd name="T8" fmla="*/ 23 w 27"/>
                  <a:gd name="T9" fmla="*/ 10 h 24"/>
                  <a:gd name="T10" fmla="*/ 23 w 27"/>
                  <a:gd name="T11" fmla="*/ 20 h 24"/>
                  <a:gd name="T12" fmla="*/ 24 w 27"/>
                  <a:gd name="T13" fmla="*/ 20 h 24"/>
                  <a:gd name="T14" fmla="*/ 21 w 27"/>
                  <a:gd name="T15" fmla="*/ 1 h 24"/>
                  <a:gd name="T16" fmla="*/ 23 w 27"/>
                  <a:gd name="T17" fmla="*/ 0 h 24"/>
                  <a:gd name="T18" fmla="*/ 19 w 27"/>
                  <a:gd name="T19" fmla="*/ 1 h 24"/>
                  <a:gd name="T20" fmla="*/ 2 w 27"/>
                  <a:gd name="T21" fmla="*/ 5 h 24"/>
                  <a:gd name="T22" fmla="*/ 0 w 27"/>
                  <a:gd name="T23" fmla="*/ 6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4">
                    <a:moveTo>
                      <a:pt x="0" y="6"/>
                    </a:moveTo>
                    <a:lnTo>
                      <a:pt x="7" y="24"/>
                    </a:lnTo>
                    <a:lnTo>
                      <a:pt x="10" y="23"/>
                    </a:lnTo>
                    <a:lnTo>
                      <a:pt x="27" y="20"/>
                    </a:lnTo>
                    <a:lnTo>
                      <a:pt x="23" y="10"/>
                    </a:lnTo>
                    <a:lnTo>
                      <a:pt x="23" y="20"/>
                    </a:lnTo>
                    <a:lnTo>
                      <a:pt x="24" y="20"/>
                    </a:lnTo>
                    <a:lnTo>
                      <a:pt x="21" y="1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629" name="Freeform 244"/>
              <p:cNvSpPr>
                <a:spLocks/>
              </p:cNvSpPr>
              <p:nvPr/>
            </p:nvSpPr>
            <p:spPr bwMode="auto">
              <a:xfrm>
                <a:off x="2540" y="1253"/>
                <a:ext cx="25" cy="23"/>
              </a:xfrm>
              <a:custGeom>
                <a:avLst/>
                <a:gdLst>
                  <a:gd name="T0" fmla="*/ 0 w 25"/>
                  <a:gd name="T1" fmla="*/ 4 h 23"/>
                  <a:gd name="T2" fmla="*/ 4 w 25"/>
                  <a:gd name="T3" fmla="*/ 23 h 23"/>
                  <a:gd name="T4" fmla="*/ 15 w 25"/>
                  <a:gd name="T5" fmla="*/ 22 h 23"/>
                  <a:gd name="T6" fmla="*/ 25 w 25"/>
                  <a:gd name="T7" fmla="*/ 17 h 23"/>
                  <a:gd name="T8" fmla="*/ 17 w 25"/>
                  <a:gd name="T9" fmla="*/ 0 h 23"/>
                  <a:gd name="T10" fmla="*/ 7 w 25"/>
                  <a:gd name="T11" fmla="*/ 3 h 23"/>
                  <a:gd name="T12" fmla="*/ 0 w 25"/>
                  <a:gd name="T13" fmla="*/ 4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23">
                    <a:moveTo>
                      <a:pt x="0" y="4"/>
                    </a:moveTo>
                    <a:lnTo>
                      <a:pt x="4" y="23"/>
                    </a:lnTo>
                    <a:lnTo>
                      <a:pt x="15" y="22"/>
                    </a:lnTo>
                    <a:lnTo>
                      <a:pt x="25" y="17"/>
                    </a:lnTo>
                    <a:lnTo>
                      <a:pt x="17" y="0"/>
                    </a:lnTo>
                    <a:lnTo>
                      <a:pt x="7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05" name="Group 7"/>
            <p:cNvGrpSpPr>
              <a:grpSpLocks/>
            </p:cNvGrpSpPr>
            <p:nvPr/>
          </p:nvGrpSpPr>
          <p:grpSpPr bwMode="auto">
            <a:xfrm>
              <a:off x="897380" y="4818114"/>
              <a:ext cx="2418060" cy="80811"/>
              <a:chOff x="1253" y="2524"/>
              <a:chExt cx="2556" cy="102"/>
            </a:xfrm>
          </p:grpSpPr>
          <p:sp>
            <p:nvSpPr>
              <p:cNvPr id="306" name="Rectangle 8"/>
              <p:cNvSpPr>
                <a:spLocks noChangeArrowheads="1"/>
              </p:cNvSpPr>
              <p:nvPr/>
            </p:nvSpPr>
            <p:spPr bwMode="auto">
              <a:xfrm>
                <a:off x="1253" y="2565"/>
                <a:ext cx="2457" cy="1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307" name="Freeform 9"/>
              <p:cNvSpPr>
                <a:spLocks/>
              </p:cNvSpPr>
              <p:nvPr/>
            </p:nvSpPr>
            <p:spPr bwMode="auto">
              <a:xfrm>
                <a:off x="3708" y="2524"/>
                <a:ext cx="101" cy="102"/>
              </a:xfrm>
              <a:custGeom>
                <a:avLst/>
                <a:gdLst>
                  <a:gd name="T0" fmla="*/ 0 w 101"/>
                  <a:gd name="T1" fmla="*/ 102 h 102"/>
                  <a:gd name="T2" fmla="*/ 101 w 101"/>
                  <a:gd name="T3" fmla="*/ 51 h 102"/>
                  <a:gd name="T4" fmla="*/ 0 w 101"/>
                  <a:gd name="T5" fmla="*/ 0 h 102"/>
                  <a:gd name="T6" fmla="*/ 0 w 101"/>
                  <a:gd name="T7" fmla="*/ 102 h 1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1" h="102">
                    <a:moveTo>
                      <a:pt x="0" y="102"/>
                    </a:moveTo>
                    <a:lnTo>
                      <a:pt x="101" y="51"/>
                    </a:lnTo>
                    <a:lnTo>
                      <a:pt x="0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6" name="Arc 5"/>
          <p:cNvSpPr/>
          <p:nvPr/>
        </p:nvSpPr>
        <p:spPr bwMode="auto">
          <a:xfrm>
            <a:off x="6906493" y="2143919"/>
            <a:ext cx="62779" cy="382175"/>
          </a:xfrm>
          <a:prstGeom prst="arc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8266" y="5305593"/>
            <a:ext cx="3207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bougé de franges </a:t>
            </a:r>
          </a:p>
          <a:p>
            <a:r>
              <a:rPr lang="fr-FR" sz="2000" smtClean="0"/>
              <a:t>pendant le temps de pose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fr-FR" sz="2000" smtClean="0">
                <a:sym typeface="Wingdings" panose="05000000000000000000" pitchFamily="2" charset="2"/>
              </a:rPr>
              <a:t>flou </a:t>
            </a:r>
          </a:p>
          <a:p>
            <a:r>
              <a:rPr lang="fr-FR" sz="2000" smtClean="0">
                <a:sym typeface="Wingdings" panose="05000000000000000000" pitchFamily="2" charset="2"/>
              </a:rPr>
              <a:t> contraste affaibli</a:t>
            </a:r>
            <a:endParaRPr lang="fr-FR" sz="2000"/>
          </a:p>
        </p:txBody>
      </p:sp>
      <p:grpSp>
        <p:nvGrpSpPr>
          <p:cNvPr id="318" name="Groupe 317"/>
          <p:cNvGrpSpPr/>
          <p:nvPr/>
        </p:nvGrpSpPr>
        <p:grpSpPr>
          <a:xfrm>
            <a:off x="2850831" y="5670851"/>
            <a:ext cx="1689100" cy="996347"/>
            <a:chOff x="1371600" y="3263832"/>
            <a:chExt cx="1689100" cy="996347"/>
          </a:xfrm>
        </p:grpSpPr>
        <p:sp>
          <p:nvSpPr>
            <p:cNvPr id="319" name="Forme libre 318"/>
            <p:cNvSpPr/>
            <p:nvPr/>
          </p:nvSpPr>
          <p:spPr bwMode="auto">
            <a:xfrm>
              <a:off x="1417629" y="3565526"/>
              <a:ext cx="1612900" cy="678687"/>
            </a:xfrm>
            <a:custGeom>
              <a:avLst/>
              <a:gdLst>
                <a:gd name="connsiteX0" fmla="*/ 0 w 1612900"/>
                <a:gd name="connsiteY0" fmla="*/ 801177 h 805327"/>
                <a:gd name="connsiteX1" fmla="*/ 165100 w 1612900"/>
                <a:gd name="connsiteY1" fmla="*/ 788477 h 805327"/>
                <a:gd name="connsiteX2" fmla="*/ 266700 w 1612900"/>
                <a:gd name="connsiteY2" fmla="*/ 674177 h 805327"/>
                <a:gd name="connsiteX3" fmla="*/ 381000 w 1612900"/>
                <a:gd name="connsiteY3" fmla="*/ 686877 h 805327"/>
                <a:gd name="connsiteX4" fmla="*/ 558800 w 1612900"/>
                <a:gd name="connsiteY4" fmla="*/ 229677 h 805327"/>
                <a:gd name="connsiteX5" fmla="*/ 635000 w 1612900"/>
                <a:gd name="connsiteY5" fmla="*/ 445577 h 805327"/>
                <a:gd name="connsiteX6" fmla="*/ 774700 w 1612900"/>
                <a:gd name="connsiteY6" fmla="*/ 1077 h 805327"/>
                <a:gd name="connsiteX7" fmla="*/ 965200 w 1612900"/>
                <a:gd name="connsiteY7" fmla="*/ 597977 h 805327"/>
                <a:gd name="connsiteX8" fmla="*/ 1041400 w 1612900"/>
                <a:gd name="connsiteY8" fmla="*/ 559877 h 805327"/>
                <a:gd name="connsiteX9" fmla="*/ 1181100 w 1612900"/>
                <a:gd name="connsiteY9" fmla="*/ 724977 h 805327"/>
                <a:gd name="connsiteX10" fmla="*/ 1333500 w 1612900"/>
                <a:gd name="connsiteY10" fmla="*/ 801177 h 805327"/>
                <a:gd name="connsiteX11" fmla="*/ 1612900 w 1612900"/>
                <a:gd name="connsiteY11" fmla="*/ 788477 h 805327"/>
                <a:gd name="connsiteX0" fmla="*/ 0 w 1612900"/>
                <a:gd name="connsiteY0" fmla="*/ 801192 h 805342"/>
                <a:gd name="connsiteX1" fmla="*/ 165100 w 1612900"/>
                <a:gd name="connsiteY1" fmla="*/ 788492 h 805342"/>
                <a:gd name="connsiteX2" fmla="*/ 266700 w 1612900"/>
                <a:gd name="connsiteY2" fmla="*/ 674192 h 805342"/>
                <a:gd name="connsiteX3" fmla="*/ 381000 w 1612900"/>
                <a:gd name="connsiteY3" fmla="*/ 686892 h 805342"/>
                <a:gd name="connsiteX4" fmla="*/ 508000 w 1612900"/>
                <a:gd name="connsiteY4" fmla="*/ 267792 h 805342"/>
                <a:gd name="connsiteX5" fmla="*/ 635000 w 1612900"/>
                <a:gd name="connsiteY5" fmla="*/ 445592 h 805342"/>
                <a:gd name="connsiteX6" fmla="*/ 774700 w 1612900"/>
                <a:gd name="connsiteY6" fmla="*/ 1092 h 805342"/>
                <a:gd name="connsiteX7" fmla="*/ 965200 w 1612900"/>
                <a:gd name="connsiteY7" fmla="*/ 597992 h 805342"/>
                <a:gd name="connsiteX8" fmla="*/ 1041400 w 1612900"/>
                <a:gd name="connsiteY8" fmla="*/ 559892 h 805342"/>
                <a:gd name="connsiteX9" fmla="*/ 1181100 w 1612900"/>
                <a:gd name="connsiteY9" fmla="*/ 724992 h 805342"/>
                <a:gd name="connsiteX10" fmla="*/ 1333500 w 1612900"/>
                <a:gd name="connsiteY10" fmla="*/ 801192 h 805342"/>
                <a:gd name="connsiteX11" fmla="*/ 1612900 w 1612900"/>
                <a:gd name="connsiteY11" fmla="*/ 788492 h 805342"/>
                <a:gd name="connsiteX0" fmla="*/ 0 w 1612900"/>
                <a:gd name="connsiteY0" fmla="*/ 674537 h 678687"/>
                <a:gd name="connsiteX1" fmla="*/ 165100 w 1612900"/>
                <a:gd name="connsiteY1" fmla="*/ 661837 h 678687"/>
                <a:gd name="connsiteX2" fmla="*/ 266700 w 1612900"/>
                <a:gd name="connsiteY2" fmla="*/ 547537 h 678687"/>
                <a:gd name="connsiteX3" fmla="*/ 381000 w 1612900"/>
                <a:gd name="connsiteY3" fmla="*/ 560237 h 678687"/>
                <a:gd name="connsiteX4" fmla="*/ 508000 w 1612900"/>
                <a:gd name="connsiteY4" fmla="*/ 141137 h 678687"/>
                <a:gd name="connsiteX5" fmla="*/ 635000 w 1612900"/>
                <a:gd name="connsiteY5" fmla="*/ 318937 h 678687"/>
                <a:gd name="connsiteX6" fmla="*/ 800100 w 1612900"/>
                <a:gd name="connsiteY6" fmla="*/ 1437 h 678687"/>
                <a:gd name="connsiteX7" fmla="*/ 965200 w 1612900"/>
                <a:gd name="connsiteY7" fmla="*/ 471337 h 678687"/>
                <a:gd name="connsiteX8" fmla="*/ 1041400 w 1612900"/>
                <a:gd name="connsiteY8" fmla="*/ 433237 h 678687"/>
                <a:gd name="connsiteX9" fmla="*/ 1181100 w 1612900"/>
                <a:gd name="connsiteY9" fmla="*/ 598337 h 678687"/>
                <a:gd name="connsiteX10" fmla="*/ 1333500 w 1612900"/>
                <a:gd name="connsiteY10" fmla="*/ 674537 h 678687"/>
                <a:gd name="connsiteX11" fmla="*/ 1612900 w 1612900"/>
                <a:gd name="connsiteY11" fmla="*/ 661837 h 67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2900" h="678687">
                  <a:moveTo>
                    <a:pt x="0" y="674537"/>
                  </a:moveTo>
                  <a:lnTo>
                    <a:pt x="165100" y="661837"/>
                  </a:lnTo>
                  <a:cubicBezTo>
                    <a:pt x="209550" y="640670"/>
                    <a:pt x="230717" y="564470"/>
                    <a:pt x="266700" y="547537"/>
                  </a:cubicBezTo>
                  <a:cubicBezTo>
                    <a:pt x="302683" y="530604"/>
                    <a:pt x="340783" y="627970"/>
                    <a:pt x="381000" y="560237"/>
                  </a:cubicBezTo>
                  <a:cubicBezTo>
                    <a:pt x="421217" y="492504"/>
                    <a:pt x="465667" y="181354"/>
                    <a:pt x="508000" y="141137"/>
                  </a:cubicBezTo>
                  <a:cubicBezTo>
                    <a:pt x="550333" y="100920"/>
                    <a:pt x="586317" y="342220"/>
                    <a:pt x="635000" y="318937"/>
                  </a:cubicBezTo>
                  <a:cubicBezTo>
                    <a:pt x="683683" y="295654"/>
                    <a:pt x="745067" y="-23963"/>
                    <a:pt x="800100" y="1437"/>
                  </a:cubicBezTo>
                  <a:cubicBezTo>
                    <a:pt x="855133" y="26837"/>
                    <a:pt x="924983" y="399370"/>
                    <a:pt x="965200" y="471337"/>
                  </a:cubicBezTo>
                  <a:cubicBezTo>
                    <a:pt x="1005417" y="543304"/>
                    <a:pt x="1005417" y="412070"/>
                    <a:pt x="1041400" y="433237"/>
                  </a:cubicBezTo>
                  <a:cubicBezTo>
                    <a:pt x="1077383" y="454404"/>
                    <a:pt x="1132417" y="558120"/>
                    <a:pt x="1181100" y="598337"/>
                  </a:cubicBezTo>
                  <a:cubicBezTo>
                    <a:pt x="1229783" y="638554"/>
                    <a:pt x="1261533" y="663954"/>
                    <a:pt x="1333500" y="674537"/>
                  </a:cubicBezTo>
                  <a:cubicBezTo>
                    <a:pt x="1405467" y="685120"/>
                    <a:pt x="1509183" y="673478"/>
                    <a:pt x="1612900" y="661837"/>
                  </a:cubicBezTo>
                </a:path>
              </a:pathLst>
            </a:cu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0" name="Forme libre 319"/>
            <p:cNvSpPr/>
            <p:nvPr/>
          </p:nvSpPr>
          <p:spPr bwMode="auto">
            <a:xfrm>
              <a:off x="1397000" y="3263832"/>
              <a:ext cx="1600200" cy="996347"/>
            </a:xfrm>
            <a:custGeom>
              <a:avLst/>
              <a:gdLst>
                <a:gd name="connsiteX0" fmla="*/ 0 w 1600200"/>
                <a:gd name="connsiteY0" fmla="*/ 990668 h 996347"/>
                <a:gd name="connsiteX1" fmla="*/ 241300 w 1600200"/>
                <a:gd name="connsiteY1" fmla="*/ 977968 h 996347"/>
                <a:gd name="connsiteX2" fmla="*/ 330200 w 1600200"/>
                <a:gd name="connsiteY2" fmla="*/ 838268 h 996347"/>
                <a:gd name="connsiteX3" fmla="*/ 393700 w 1600200"/>
                <a:gd name="connsiteY3" fmla="*/ 927168 h 996347"/>
                <a:gd name="connsiteX4" fmla="*/ 546100 w 1600200"/>
                <a:gd name="connsiteY4" fmla="*/ 254068 h 996347"/>
                <a:gd name="connsiteX5" fmla="*/ 660400 w 1600200"/>
                <a:gd name="connsiteY5" fmla="*/ 812868 h 996347"/>
                <a:gd name="connsiteX6" fmla="*/ 787400 w 1600200"/>
                <a:gd name="connsiteY6" fmla="*/ 68 h 996347"/>
                <a:gd name="connsiteX7" fmla="*/ 952500 w 1600200"/>
                <a:gd name="connsiteY7" fmla="*/ 863668 h 996347"/>
                <a:gd name="connsiteX8" fmla="*/ 1054100 w 1600200"/>
                <a:gd name="connsiteY8" fmla="*/ 622368 h 996347"/>
                <a:gd name="connsiteX9" fmla="*/ 1181100 w 1600200"/>
                <a:gd name="connsiteY9" fmla="*/ 977968 h 996347"/>
                <a:gd name="connsiteX10" fmla="*/ 1244600 w 1600200"/>
                <a:gd name="connsiteY10" fmla="*/ 927168 h 996347"/>
                <a:gd name="connsiteX11" fmla="*/ 1333500 w 1600200"/>
                <a:gd name="connsiteY11" fmla="*/ 990668 h 996347"/>
                <a:gd name="connsiteX12" fmla="*/ 1600200 w 1600200"/>
                <a:gd name="connsiteY12" fmla="*/ 977968 h 99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200" h="996347">
                  <a:moveTo>
                    <a:pt x="0" y="990668"/>
                  </a:moveTo>
                  <a:cubicBezTo>
                    <a:pt x="93133" y="997018"/>
                    <a:pt x="186267" y="1003368"/>
                    <a:pt x="241300" y="977968"/>
                  </a:cubicBezTo>
                  <a:cubicBezTo>
                    <a:pt x="296333" y="952568"/>
                    <a:pt x="304800" y="846735"/>
                    <a:pt x="330200" y="838268"/>
                  </a:cubicBezTo>
                  <a:cubicBezTo>
                    <a:pt x="355600" y="829801"/>
                    <a:pt x="357717" y="1024535"/>
                    <a:pt x="393700" y="927168"/>
                  </a:cubicBezTo>
                  <a:cubicBezTo>
                    <a:pt x="429683" y="829801"/>
                    <a:pt x="501650" y="273118"/>
                    <a:pt x="546100" y="254068"/>
                  </a:cubicBezTo>
                  <a:cubicBezTo>
                    <a:pt x="590550" y="235018"/>
                    <a:pt x="620183" y="855201"/>
                    <a:pt x="660400" y="812868"/>
                  </a:cubicBezTo>
                  <a:cubicBezTo>
                    <a:pt x="700617" y="770535"/>
                    <a:pt x="738717" y="-8399"/>
                    <a:pt x="787400" y="68"/>
                  </a:cubicBezTo>
                  <a:cubicBezTo>
                    <a:pt x="836083" y="8535"/>
                    <a:pt x="908050" y="759951"/>
                    <a:pt x="952500" y="863668"/>
                  </a:cubicBezTo>
                  <a:cubicBezTo>
                    <a:pt x="996950" y="967385"/>
                    <a:pt x="1016000" y="603318"/>
                    <a:pt x="1054100" y="622368"/>
                  </a:cubicBezTo>
                  <a:cubicBezTo>
                    <a:pt x="1092200" y="641418"/>
                    <a:pt x="1149350" y="927168"/>
                    <a:pt x="1181100" y="977968"/>
                  </a:cubicBezTo>
                  <a:cubicBezTo>
                    <a:pt x="1212850" y="1028768"/>
                    <a:pt x="1219200" y="925051"/>
                    <a:pt x="1244600" y="927168"/>
                  </a:cubicBezTo>
                  <a:cubicBezTo>
                    <a:pt x="1270000" y="929285"/>
                    <a:pt x="1274233" y="982201"/>
                    <a:pt x="1333500" y="990668"/>
                  </a:cubicBezTo>
                  <a:cubicBezTo>
                    <a:pt x="1392767" y="999135"/>
                    <a:pt x="1496483" y="988551"/>
                    <a:pt x="1600200" y="977968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1" name="Forme libre 320"/>
            <p:cNvSpPr/>
            <p:nvPr/>
          </p:nvSpPr>
          <p:spPr bwMode="auto">
            <a:xfrm>
              <a:off x="1435100" y="3263832"/>
              <a:ext cx="1600200" cy="996347"/>
            </a:xfrm>
            <a:custGeom>
              <a:avLst/>
              <a:gdLst>
                <a:gd name="connsiteX0" fmla="*/ 0 w 1600200"/>
                <a:gd name="connsiteY0" fmla="*/ 990668 h 996347"/>
                <a:gd name="connsiteX1" fmla="*/ 241300 w 1600200"/>
                <a:gd name="connsiteY1" fmla="*/ 977968 h 996347"/>
                <a:gd name="connsiteX2" fmla="*/ 330200 w 1600200"/>
                <a:gd name="connsiteY2" fmla="*/ 838268 h 996347"/>
                <a:gd name="connsiteX3" fmla="*/ 393700 w 1600200"/>
                <a:gd name="connsiteY3" fmla="*/ 927168 h 996347"/>
                <a:gd name="connsiteX4" fmla="*/ 546100 w 1600200"/>
                <a:gd name="connsiteY4" fmla="*/ 254068 h 996347"/>
                <a:gd name="connsiteX5" fmla="*/ 660400 w 1600200"/>
                <a:gd name="connsiteY5" fmla="*/ 812868 h 996347"/>
                <a:gd name="connsiteX6" fmla="*/ 787400 w 1600200"/>
                <a:gd name="connsiteY6" fmla="*/ 68 h 996347"/>
                <a:gd name="connsiteX7" fmla="*/ 952500 w 1600200"/>
                <a:gd name="connsiteY7" fmla="*/ 863668 h 996347"/>
                <a:gd name="connsiteX8" fmla="*/ 1054100 w 1600200"/>
                <a:gd name="connsiteY8" fmla="*/ 622368 h 996347"/>
                <a:gd name="connsiteX9" fmla="*/ 1181100 w 1600200"/>
                <a:gd name="connsiteY9" fmla="*/ 977968 h 996347"/>
                <a:gd name="connsiteX10" fmla="*/ 1244600 w 1600200"/>
                <a:gd name="connsiteY10" fmla="*/ 927168 h 996347"/>
                <a:gd name="connsiteX11" fmla="*/ 1333500 w 1600200"/>
                <a:gd name="connsiteY11" fmla="*/ 990668 h 996347"/>
                <a:gd name="connsiteX12" fmla="*/ 1600200 w 1600200"/>
                <a:gd name="connsiteY12" fmla="*/ 977968 h 99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200" h="996347">
                  <a:moveTo>
                    <a:pt x="0" y="990668"/>
                  </a:moveTo>
                  <a:cubicBezTo>
                    <a:pt x="93133" y="997018"/>
                    <a:pt x="186267" y="1003368"/>
                    <a:pt x="241300" y="977968"/>
                  </a:cubicBezTo>
                  <a:cubicBezTo>
                    <a:pt x="296333" y="952568"/>
                    <a:pt x="304800" y="846735"/>
                    <a:pt x="330200" y="838268"/>
                  </a:cubicBezTo>
                  <a:cubicBezTo>
                    <a:pt x="355600" y="829801"/>
                    <a:pt x="357717" y="1024535"/>
                    <a:pt x="393700" y="927168"/>
                  </a:cubicBezTo>
                  <a:cubicBezTo>
                    <a:pt x="429683" y="829801"/>
                    <a:pt x="501650" y="273118"/>
                    <a:pt x="546100" y="254068"/>
                  </a:cubicBezTo>
                  <a:cubicBezTo>
                    <a:pt x="590550" y="235018"/>
                    <a:pt x="620183" y="855201"/>
                    <a:pt x="660400" y="812868"/>
                  </a:cubicBezTo>
                  <a:cubicBezTo>
                    <a:pt x="700617" y="770535"/>
                    <a:pt x="738717" y="-8399"/>
                    <a:pt x="787400" y="68"/>
                  </a:cubicBezTo>
                  <a:cubicBezTo>
                    <a:pt x="836083" y="8535"/>
                    <a:pt x="908050" y="759951"/>
                    <a:pt x="952500" y="863668"/>
                  </a:cubicBezTo>
                  <a:cubicBezTo>
                    <a:pt x="996950" y="967385"/>
                    <a:pt x="1016000" y="603318"/>
                    <a:pt x="1054100" y="622368"/>
                  </a:cubicBezTo>
                  <a:cubicBezTo>
                    <a:pt x="1092200" y="641418"/>
                    <a:pt x="1149350" y="927168"/>
                    <a:pt x="1181100" y="977968"/>
                  </a:cubicBezTo>
                  <a:cubicBezTo>
                    <a:pt x="1212850" y="1028768"/>
                    <a:pt x="1219200" y="925051"/>
                    <a:pt x="1244600" y="927168"/>
                  </a:cubicBezTo>
                  <a:cubicBezTo>
                    <a:pt x="1270000" y="929285"/>
                    <a:pt x="1274233" y="982201"/>
                    <a:pt x="1333500" y="990668"/>
                  </a:cubicBezTo>
                  <a:cubicBezTo>
                    <a:pt x="1392767" y="999135"/>
                    <a:pt x="1496483" y="988551"/>
                    <a:pt x="1600200" y="977968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2" name="Forme libre 321"/>
            <p:cNvSpPr/>
            <p:nvPr/>
          </p:nvSpPr>
          <p:spPr bwMode="auto">
            <a:xfrm>
              <a:off x="1460500" y="3263832"/>
              <a:ext cx="1600200" cy="996347"/>
            </a:xfrm>
            <a:custGeom>
              <a:avLst/>
              <a:gdLst>
                <a:gd name="connsiteX0" fmla="*/ 0 w 1600200"/>
                <a:gd name="connsiteY0" fmla="*/ 990668 h 996347"/>
                <a:gd name="connsiteX1" fmla="*/ 241300 w 1600200"/>
                <a:gd name="connsiteY1" fmla="*/ 977968 h 996347"/>
                <a:gd name="connsiteX2" fmla="*/ 330200 w 1600200"/>
                <a:gd name="connsiteY2" fmla="*/ 838268 h 996347"/>
                <a:gd name="connsiteX3" fmla="*/ 393700 w 1600200"/>
                <a:gd name="connsiteY3" fmla="*/ 927168 h 996347"/>
                <a:gd name="connsiteX4" fmla="*/ 546100 w 1600200"/>
                <a:gd name="connsiteY4" fmla="*/ 254068 h 996347"/>
                <a:gd name="connsiteX5" fmla="*/ 660400 w 1600200"/>
                <a:gd name="connsiteY5" fmla="*/ 812868 h 996347"/>
                <a:gd name="connsiteX6" fmla="*/ 787400 w 1600200"/>
                <a:gd name="connsiteY6" fmla="*/ 68 h 996347"/>
                <a:gd name="connsiteX7" fmla="*/ 952500 w 1600200"/>
                <a:gd name="connsiteY7" fmla="*/ 863668 h 996347"/>
                <a:gd name="connsiteX8" fmla="*/ 1054100 w 1600200"/>
                <a:gd name="connsiteY8" fmla="*/ 622368 h 996347"/>
                <a:gd name="connsiteX9" fmla="*/ 1181100 w 1600200"/>
                <a:gd name="connsiteY9" fmla="*/ 977968 h 996347"/>
                <a:gd name="connsiteX10" fmla="*/ 1244600 w 1600200"/>
                <a:gd name="connsiteY10" fmla="*/ 927168 h 996347"/>
                <a:gd name="connsiteX11" fmla="*/ 1333500 w 1600200"/>
                <a:gd name="connsiteY11" fmla="*/ 990668 h 996347"/>
                <a:gd name="connsiteX12" fmla="*/ 1600200 w 1600200"/>
                <a:gd name="connsiteY12" fmla="*/ 977968 h 99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200" h="996347">
                  <a:moveTo>
                    <a:pt x="0" y="990668"/>
                  </a:moveTo>
                  <a:cubicBezTo>
                    <a:pt x="93133" y="997018"/>
                    <a:pt x="186267" y="1003368"/>
                    <a:pt x="241300" y="977968"/>
                  </a:cubicBezTo>
                  <a:cubicBezTo>
                    <a:pt x="296333" y="952568"/>
                    <a:pt x="304800" y="846735"/>
                    <a:pt x="330200" y="838268"/>
                  </a:cubicBezTo>
                  <a:cubicBezTo>
                    <a:pt x="355600" y="829801"/>
                    <a:pt x="357717" y="1024535"/>
                    <a:pt x="393700" y="927168"/>
                  </a:cubicBezTo>
                  <a:cubicBezTo>
                    <a:pt x="429683" y="829801"/>
                    <a:pt x="501650" y="273118"/>
                    <a:pt x="546100" y="254068"/>
                  </a:cubicBezTo>
                  <a:cubicBezTo>
                    <a:pt x="590550" y="235018"/>
                    <a:pt x="620183" y="855201"/>
                    <a:pt x="660400" y="812868"/>
                  </a:cubicBezTo>
                  <a:cubicBezTo>
                    <a:pt x="700617" y="770535"/>
                    <a:pt x="738717" y="-8399"/>
                    <a:pt x="787400" y="68"/>
                  </a:cubicBezTo>
                  <a:cubicBezTo>
                    <a:pt x="836083" y="8535"/>
                    <a:pt x="908050" y="759951"/>
                    <a:pt x="952500" y="863668"/>
                  </a:cubicBezTo>
                  <a:cubicBezTo>
                    <a:pt x="996950" y="967385"/>
                    <a:pt x="1016000" y="603318"/>
                    <a:pt x="1054100" y="622368"/>
                  </a:cubicBezTo>
                  <a:cubicBezTo>
                    <a:pt x="1092200" y="641418"/>
                    <a:pt x="1149350" y="927168"/>
                    <a:pt x="1181100" y="977968"/>
                  </a:cubicBezTo>
                  <a:cubicBezTo>
                    <a:pt x="1212850" y="1028768"/>
                    <a:pt x="1219200" y="925051"/>
                    <a:pt x="1244600" y="927168"/>
                  </a:cubicBezTo>
                  <a:cubicBezTo>
                    <a:pt x="1270000" y="929285"/>
                    <a:pt x="1274233" y="982201"/>
                    <a:pt x="1333500" y="990668"/>
                  </a:cubicBezTo>
                  <a:cubicBezTo>
                    <a:pt x="1392767" y="999135"/>
                    <a:pt x="1496483" y="988551"/>
                    <a:pt x="1600200" y="977968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3" name="Forme libre 322"/>
            <p:cNvSpPr/>
            <p:nvPr/>
          </p:nvSpPr>
          <p:spPr bwMode="auto">
            <a:xfrm>
              <a:off x="1371600" y="3263832"/>
              <a:ext cx="1600200" cy="996347"/>
            </a:xfrm>
            <a:custGeom>
              <a:avLst/>
              <a:gdLst>
                <a:gd name="connsiteX0" fmla="*/ 0 w 1600200"/>
                <a:gd name="connsiteY0" fmla="*/ 990668 h 996347"/>
                <a:gd name="connsiteX1" fmla="*/ 241300 w 1600200"/>
                <a:gd name="connsiteY1" fmla="*/ 977968 h 996347"/>
                <a:gd name="connsiteX2" fmla="*/ 330200 w 1600200"/>
                <a:gd name="connsiteY2" fmla="*/ 838268 h 996347"/>
                <a:gd name="connsiteX3" fmla="*/ 393700 w 1600200"/>
                <a:gd name="connsiteY3" fmla="*/ 927168 h 996347"/>
                <a:gd name="connsiteX4" fmla="*/ 546100 w 1600200"/>
                <a:gd name="connsiteY4" fmla="*/ 254068 h 996347"/>
                <a:gd name="connsiteX5" fmla="*/ 660400 w 1600200"/>
                <a:gd name="connsiteY5" fmla="*/ 812868 h 996347"/>
                <a:gd name="connsiteX6" fmla="*/ 787400 w 1600200"/>
                <a:gd name="connsiteY6" fmla="*/ 68 h 996347"/>
                <a:gd name="connsiteX7" fmla="*/ 952500 w 1600200"/>
                <a:gd name="connsiteY7" fmla="*/ 863668 h 996347"/>
                <a:gd name="connsiteX8" fmla="*/ 1054100 w 1600200"/>
                <a:gd name="connsiteY8" fmla="*/ 622368 h 996347"/>
                <a:gd name="connsiteX9" fmla="*/ 1181100 w 1600200"/>
                <a:gd name="connsiteY9" fmla="*/ 977968 h 996347"/>
                <a:gd name="connsiteX10" fmla="*/ 1244600 w 1600200"/>
                <a:gd name="connsiteY10" fmla="*/ 927168 h 996347"/>
                <a:gd name="connsiteX11" fmla="*/ 1333500 w 1600200"/>
                <a:gd name="connsiteY11" fmla="*/ 990668 h 996347"/>
                <a:gd name="connsiteX12" fmla="*/ 1600200 w 1600200"/>
                <a:gd name="connsiteY12" fmla="*/ 977968 h 99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0200" h="996347">
                  <a:moveTo>
                    <a:pt x="0" y="990668"/>
                  </a:moveTo>
                  <a:cubicBezTo>
                    <a:pt x="93133" y="997018"/>
                    <a:pt x="186267" y="1003368"/>
                    <a:pt x="241300" y="977968"/>
                  </a:cubicBezTo>
                  <a:cubicBezTo>
                    <a:pt x="296333" y="952568"/>
                    <a:pt x="304800" y="846735"/>
                    <a:pt x="330200" y="838268"/>
                  </a:cubicBezTo>
                  <a:cubicBezTo>
                    <a:pt x="355600" y="829801"/>
                    <a:pt x="357717" y="1024535"/>
                    <a:pt x="393700" y="927168"/>
                  </a:cubicBezTo>
                  <a:cubicBezTo>
                    <a:pt x="429683" y="829801"/>
                    <a:pt x="501650" y="273118"/>
                    <a:pt x="546100" y="254068"/>
                  </a:cubicBezTo>
                  <a:cubicBezTo>
                    <a:pt x="590550" y="235018"/>
                    <a:pt x="620183" y="855201"/>
                    <a:pt x="660400" y="812868"/>
                  </a:cubicBezTo>
                  <a:cubicBezTo>
                    <a:pt x="700617" y="770535"/>
                    <a:pt x="738717" y="-8399"/>
                    <a:pt x="787400" y="68"/>
                  </a:cubicBezTo>
                  <a:cubicBezTo>
                    <a:pt x="836083" y="8535"/>
                    <a:pt x="908050" y="759951"/>
                    <a:pt x="952500" y="863668"/>
                  </a:cubicBezTo>
                  <a:cubicBezTo>
                    <a:pt x="996950" y="967385"/>
                    <a:pt x="1016000" y="603318"/>
                    <a:pt x="1054100" y="622368"/>
                  </a:cubicBezTo>
                  <a:cubicBezTo>
                    <a:pt x="1092200" y="641418"/>
                    <a:pt x="1149350" y="927168"/>
                    <a:pt x="1181100" y="977968"/>
                  </a:cubicBezTo>
                  <a:cubicBezTo>
                    <a:pt x="1212850" y="1028768"/>
                    <a:pt x="1219200" y="925051"/>
                    <a:pt x="1244600" y="927168"/>
                  </a:cubicBezTo>
                  <a:cubicBezTo>
                    <a:pt x="1270000" y="929285"/>
                    <a:pt x="1274233" y="982201"/>
                    <a:pt x="1333500" y="990668"/>
                  </a:cubicBezTo>
                  <a:cubicBezTo>
                    <a:pt x="1392767" y="999135"/>
                    <a:pt x="1496483" y="988551"/>
                    <a:pt x="1600200" y="977968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5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74650" y="685800"/>
            <a:ext cx="7114746" cy="463846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>
                <a:latin typeface="Comic Sans MS" pitchFamily="66" charset="0"/>
              </a:rPr>
              <a:t> illustration  speckles </a:t>
            </a:r>
            <a:r>
              <a:rPr lang="fr-FR" altLang="fr-FR" sz="1800" smtClean="0">
                <a:latin typeface="Comic Sans MS" pitchFamily="66" charset="0"/>
              </a:rPr>
              <a:t>(cliquez sur image en haut à droite)</a:t>
            </a:r>
            <a:endParaRPr lang="fr-FR" altLang="fr-FR" sz="1800">
              <a:latin typeface="Comic Sans MS" pitchFamily="66" charset="0"/>
            </a:endParaRPr>
          </a:p>
        </p:txBody>
      </p:sp>
      <p:grpSp>
        <p:nvGrpSpPr>
          <p:cNvPr id="408579" name="Group 3"/>
          <p:cNvGrpSpPr>
            <a:grpSpLocks/>
          </p:cNvGrpSpPr>
          <p:nvPr/>
        </p:nvGrpSpPr>
        <p:grpSpPr bwMode="auto">
          <a:xfrm>
            <a:off x="269875" y="1428750"/>
            <a:ext cx="2459038" cy="4772025"/>
            <a:chOff x="170" y="900"/>
            <a:chExt cx="1549" cy="3006"/>
          </a:xfrm>
        </p:grpSpPr>
        <p:pic>
          <p:nvPicPr>
            <p:cNvPr id="408580" name="Picture 4" descr="speck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" y="2452"/>
              <a:ext cx="1549" cy="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8581" name="Picture 5" descr="speckl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" y="900"/>
              <a:ext cx="1246" cy="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8583" name="Picture 7" descr="animlo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071938"/>
            <a:ext cx="1979613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8584" name="Group 8"/>
          <p:cNvGrpSpPr>
            <a:grpSpLocks/>
          </p:cNvGrpSpPr>
          <p:nvPr/>
        </p:nvGrpSpPr>
        <p:grpSpPr bwMode="auto">
          <a:xfrm>
            <a:off x="2994025" y="747713"/>
            <a:ext cx="3262313" cy="4279900"/>
            <a:chOff x="1886" y="471"/>
            <a:chExt cx="2055" cy="2696"/>
          </a:xfrm>
        </p:grpSpPr>
        <p:pic>
          <p:nvPicPr>
            <p:cNvPr id="408585" name="Picture 9" descr="speckle _gros_plan_gamm_or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" y="809"/>
              <a:ext cx="2055" cy="2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8586" name="Line 10"/>
            <p:cNvSpPr>
              <a:spLocks noChangeShapeType="1"/>
            </p:cNvSpPr>
            <p:nvPr/>
          </p:nvSpPr>
          <p:spPr bwMode="auto">
            <a:xfrm flipV="1">
              <a:off x="2295" y="471"/>
              <a:ext cx="0" cy="200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408587" name="Line 11"/>
            <p:cNvSpPr>
              <a:spLocks noChangeShapeType="1"/>
            </p:cNvSpPr>
            <p:nvPr/>
          </p:nvSpPr>
          <p:spPr bwMode="auto">
            <a:xfrm flipV="1">
              <a:off x="3607" y="471"/>
              <a:ext cx="0" cy="200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408588" name="Line 12"/>
            <p:cNvSpPr>
              <a:spLocks noChangeShapeType="1"/>
            </p:cNvSpPr>
            <p:nvPr/>
          </p:nvSpPr>
          <p:spPr bwMode="auto">
            <a:xfrm flipV="1">
              <a:off x="2295" y="1006"/>
              <a:ext cx="1325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408589" name="Text Box 13"/>
            <p:cNvSpPr txBox="1">
              <a:spLocks noChangeArrowheads="1"/>
            </p:cNvSpPr>
            <p:nvPr/>
          </p:nvSpPr>
          <p:spPr bwMode="auto">
            <a:xfrm>
              <a:off x="2558" y="969"/>
              <a:ext cx="77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fr-FR" altLang="fr-FR" sz="2400">
                  <a:solidFill>
                    <a:srgbClr val="FFFF00"/>
                  </a:solidFill>
                  <a:latin typeface="Symbol" pitchFamily="18" charset="2"/>
                  <a:sym typeface="Symbol" pitchFamily="18" charset="2"/>
                </a:rPr>
                <a:t> </a:t>
              </a:r>
              <a:r>
                <a:rPr lang="fr-FR" altLang="fr-FR" sz="2400">
                  <a:solidFill>
                    <a:srgbClr val="FFFF00"/>
                  </a:solidFill>
                  <a:latin typeface="Symbol" pitchFamily="18" charset="2"/>
                </a:rPr>
                <a:t>l</a:t>
              </a:r>
              <a:r>
                <a:rPr lang="fr-FR" altLang="fr-FR" sz="2400">
                  <a:solidFill>
                    <a:srgbClr val="FFFF00"/>
                  </a:solidFill>
                </a:rPr>
                <a:t>/r</a:t>
              </a:r>
              <a:r>
                <a:rPr lang="fr-FR" altLang="fr-FR" sz="2400" baseline="-2500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408590" name="Oval 14"/>
            <p:cNvSpPr>
              <a:spLocks noChangeArrowheads="1"/>
            </p:cNvSpPr>
            <p:nvPr/>
          </p:nvSpPr>
          <p:spPr bwMode="auto">
            <a:xfrm>
              <a:off x="2670" y="2039"/>
              <a:ext cx="109" cy="11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408591" name="Line 15"/>
            <p:cNvSpPr>
              <a:spLocks noChangeShapeType="1"/>
            </p:cNvSpPr>
            <p:nvPr/>
          </p:nvSpPr>
          <p:spPr bwMode="auto">
            <a:xfrm flipV="1">
              <a:off x="2522" y="2176"/>
              <a:ext cx="156" cy="329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408592" name="Text Box 16"/>
            <p:cNvSpPr txBox="1">
              <a:spLocks noChangeArrowheads="1"/>
            </p:cNvSpPr>
            <p:nvPr/>
          </p:nvSpPr>
          <p:spPr bwMode="auto">
            <a:xfrm>
              <a:off x="2086" y="2527"/>
              <a:ext cx="77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fr-FR" altLang="fr-FR" sz="2400">
                  <a:solidFill>
                    <a:srgbClr val="FFFF00"/>
                  </a:solidFill>
                  <a:latin typeface="Symbol" pitchFamily="18" charset="2"/>
                  <a:sym typeface="Symbol" pitchFamily="18" charset="2"/>
                </a:rPr>
                <a:t> </a:t>
              </a:r>
              <a:r>
                <a:rPr lang="fr-FR" altLang="fr-FR" sz="2400">
                  <a:solidFill>
                    <a:srgbClr val="FFFF00"/>
                  </a:solidFill>
                  <a:latin typeface="Symbol" pitchFamily="18" charset="2"/>
                </a:rPr>
                <a:t>l</a:t>
              </a:r>
              <a:r>
                <a:rPr lang="fr-FR" altLang="fr-FR" sz="2400">
                  <a:solidFill>
                    <a:srgbClr val="FFFF00"/>
                  </a:solidFill>
                </a:rPr>
                <a:t>/D</a:t>
              </a:r>
              <a:endParaRPr lang="fr-FR" altLang="fr-FR" sz="2400" baseline="-25000">
                <a:solidFill>
                  <a:srgbClr val="FFFF00"/>
                </a:solidFill>
              </a:endParaRPr>
            </a:p>
          </p:txBody>
        </p:sp>
      </p:grpSp>
      <p:pic>
        <p:nvPicPr>
          <p:cNvPr id="17" name="AlphaOri_speckle_ani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6378" y="1476693"/>
            <a:ext cx="1979613" cy="19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6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69"/>
          <p:cNvSpPr>
            <a:spLocks/>
          </p:cNvSpPr>
          <p:nvPr/>
        </p:nvSpPr>
        <p:spPr bwMode="auto">
          <a:xfrm>
            <a:off x="6154738" y="2497138"/>
            <a:ext cx="2757487" cy="1349375"/>
          </a:xfrm>
          <a:custGeom>
            <a:avLst/>
            <a:gdLst>
              <a:gd name="T0" fmla="*/ 2655887 w 1737"/>
              <a:gd name="T1" fmla="*/ 0 h 850"/>
              <a:gd name="T2" fmla="*/ 0 w 1737"/>
              <a:gd name="T3" fmla="*/ 1349375 h 850"/>
              <a:gd name="T4" fmla="*/ 2757487 w 1737"/>
              <a:gd name="T5" fmla="*/ 144463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7" h="850">
                <a:moveTo>
                  <a:pt x="1673" y="0"/>
                </a:moveTo>
                <a:lnTo>
                  <a:pt x="0" y="850"/>
                </a:lnTo>
                <a:lnTo>
                  <a:pt x="1737" y="91"/>
                </a:lnTo>
              </a:path>
            </a:pathLst>
          </a:custGeom>
          <a:solidFill>
            <a:srgbClr val="99CCFF">
              <a:alpha val="50195"/>
            </a:srgbClr>
          </a:solidFill>
          <a:ln w="9525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8195" name="Freeform 68"/>
          <p:cNvSpPr>
            <a:spLocks/>
          </p:cNvSpPr>
          <p:nvPr/>
        </p:nvSpPr>
        <p:spPr bwMode="auto">
          <a:xfrm>
            <a:off x="6081713" y="1524000"/>
            <a:ext cx="2162175" cy="2379663"/>
          </a:xfrm>
          <a:custGeom>
            <a:avLst/>
            <a:gdLst>
              <a:gd name="T0" fmla="*/ 1538288 w 1362"/>
              <a:gd name="T1" fmla="*/ 0 h 1499"/>
              <a:gd name="T2" fmla="*/ 0 w 1362"/>
              <a:gd name="T3" fmla="*/ 2379663 h 1499"/>
              <a:gd name="T4" fmla="*/ 2162175 w 1362"/>
              <a:gd name="T5" fmla="*/ 290513 h 14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2" h="1499">
                <a:moveTo>
                  <a:pt x="969" y="0"/>
                </a:moveTo>
                <a:lnTo>
                  <a:pt x="0" y="1499"/>
                </a:lnTo>
                <a:lnTo>
                  <a:pt x="1362" y="183"/>
                </a:lnTo>
              </a:path>
            </a:pathLst>
          </a:custGeom>
          <a:solidFill>
            <a:srgbClr val="99CCFF">
              <a:alpha val="50195"/>
            </a:srgbClr>
          </a:solidFill>
          <a:ln w="9525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819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57200" y="586740"/>
            <a:ext cx="6197828" cy="1202510"/>
          </a:xfrm>
          <a:noFill/>
          <a:effectLst>
            <a:outerShdw dist="52363" dir="4557825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b="1" smtClean="0">
                <a:solidFill>
                  <a:schemeClr val="accent1"/>
                </a:solidFill>
              </a:rPr>
              <a:t>Haute Résolution Angulaire : </a:t>
            </a:r>
            <a:br>
              <a:rPr lang="fr-FR" altLang="fr-FR" sz="2800" b="1" smtClean="0">
                <a:solidFill>
                  <a:schemeClr val="accent1"/>
                </a:solidFill>
              </a:rPr>
            </a:br>
            <a:r>
              <a:rPr lang="fr-FR" altLang="fr-FR" sz="2800" b="1" smtClean="0">
                <a:solidFill>
                  <a:schemeClr val="accent1"/>
                </a:solidFill>
              </a:rPr>
              <a:t>une question de finesse d'analyse</a:t>
            </a:r>
            <a:r>
              <a:rPr lang="fr-FR" altLang="fr-FR" smtClean="0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8197" name="Group 82"/>
          <p:cNvGrpSpPr>
            <a:grpSpLocks/>
          </p:cNvGrpSpPr>
          <p:nvPr/>
        </p:nvGrpSpPr>
        <p:grpSpPr bwMode="auto">
          <a:xfrm>
            <a:off x="760413" y="2239963"/>
            <a:ext cx="1593850" cy="2554287"/>
            <a:chOff x="479" y="1603"/>
            <a:chExt cx="1004" cy="1609"/>
          </a:xfrm>
        </p:grpSpPr>
        <p:grpSp>
          <p:nvGrpSpPr>
            <p:cNvPr id="8241" name="Group 5"/>
            <p:cNvGrpSpPr>
              <a:grpSpLocks/>
            </p:cNvGrpSpPr>
            <p:nvPr/>
          </p:nvGrpSpPr>
          <p:grpSpPr bwMode="auto">
            <a:xfrm>
              <a:off x="838" y="2171"/>
              <a:ext cx="475" cy="233"/>
              <a:chOff x="1216" y="2414"/>
              <a:chExt cx="475" cy="233"/>
            </a:xfrm>
          </p:grpSpPr>
          <p:sp>
            <p:nvSpPr>
              <p:cNvPr id="8256" name="AutoShape 6"/>
              <p:cNvSpPr>
                <a:spLocks noChangeArrowheads="1"/>
              </p:cNvSpPr>
              <p:nvPr/>
            </p:nvSpPr>
            <p:spPr bwMode="auto">
              <a:xfrm>
                <a:off x="1443" y="2555"/>
                <a:ext cx="118" cy="51"/>
              </a:xfrm>
              <a:prstGeom prst="roundRect">
                <a:avLst>
                  <a:gd name="adj" fmla="val 270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57" name="AutoShape 7"/>
              <p:cNvSpPr>
                <a:spLocks noChangeArrowheads="1"/>
              </p:cNvSpPr>
              <p:nvPr/>
            </p:nvSpPr>
            <p:spPr bwMode="auto">
              <a:xfrm>
                <a:off x="1443" y="2556"/>
                <a:ext cx="118" cy="49"/>
              </a:xfrm>
              <a:prstGeom prst="roundRect">
                <a:avLst>
                  <a:gd name="adj" fmla="val 207144"/>
                </a:avLst>
              </a:prstGeom>
              <a:solidFill>
                <a:schemeClr val="accent1"/>
              </a:solidFill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58" name="AutoShape 8"/>
              <p:cNvSpPr>
                <a:spLocks noChangeArrowheads="1"/>
              </p:cNvSpPr>
              <p:nvPr/>
            </p:nvSpPr>
            <p:spPr bwMode="auto">
              <a:xfrm>
                <a:off x="1443" y="2505"/>
                <a:ext cx="140" cy="50"/>
              </a:xfrm>
              <a:prstGeom prst="roundRect">
                <a:avLst>
                  <a:gd name="adj" fmla="val 270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59" name="AutoShape 9"/>
              <p:cNvSpPr>
                <a:spLocks noChangeArrowheads="1"/>
              </p:cNvSpPr>
              <p:nvPr/>
            </p:nvSpPr>
            <p:spPr bwMode="auto">
              <a:xfrm>
                <a:off x="1443" y="2506"/>
                <a:ext cx="140" cy="49"/>
              </a:xfrm>
              <a:prstGeom prst="roundRect">
                <a:avLst>
                  <a:gd name="adj" fmla="val 207144"/>
                </a:avLst>
              </a:prstGeom>
              <a:solidFill>
                <a:schemeClr val="accent1"/>
              </a:solidFill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60" name="AutoShape 10"/>
              <p:cNvSpPr>
                <a:spLocks noChangeArrowheads="1"/>
              </p:cNvSpPr>
              <p:nvPr/>
            </p:nvSpPr>
            <p:spPr bwMode="auto">
              <a:xfrm>
                <a:off x="1432" y="2454"/>
                <a:ext cx="259" cy="51"/>
              </a:xfrm>
              <a:prstGeom prst="roundRect">
                <a:avLst>
                  <a:gd name="adj" fmla="val 270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61" name="AutoShape 11"/>
              <p:cNvSpPr>
                <a:spLocks noChangeArrowheads="1"/>
              </p:cNvSpPr>
              <p:nvPr/>
            </p:nvSpPr>
            <p:spPr bwMode="auto">
              <a:xfrm>
                <a:off x="1432" y="2455"/>
                <a:ext cx="259" cy="49"/>
              </a:xfrm>
              <a:prstGeom prst="roundRect">
                <a:avLst>
                  <a:gd name="adj" fmla="val 207144"/>
                </a:avLst>
              </a:prstGeom>
              <a:solidFill>
                <a:schemeClr val="accent1"/>
              </a:solidFill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62" name="AutoShape 12"/>
              <p:cNvSpPr>
                <a:spLocks noChangeArrowheads="1"/>
              </p:cNvSpPr>
              <p:nvPr/>
            </p:nvSpPr>
            <p:spPr bwMode="auto">
              <a:xfrm>
                <a:off x="1421" y="2596"/>
                <a:ext cx="97" cy="51"/>
              </a:xfrm>
              <a:prstGeom prst="roundRect">
                <a:avLst>
                  <a:gd name="adj" fmla="val 270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63" name="AutoShape 13"/>
              <p:cNvSpPr>
                <a:spLocks noChangeArrowheads="1"/>
              </p:cNvSpPr>
              <p:nvPr/>
            </p:nvSpPr>
            <p:spPr bwMode="auto">
              <a:xfrm>
                <a:off x="1421" y="2597"/>
                <a:ext cx="97" cy="49"/>
              </a:xfrm>
              <a:prstGeom prst="roundRect">
                <a:avLst>
                  <a:gd name="adj" fmla="val 207144"/>
                </a:avLst>
              </a:prstGeom>
              <a:solidFill>
                <a:schemeClr val="accent1"/>
              </a:solidFill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64" name="Freeform 14"/>
              <p:cNvSpPr>
                <a:spLocks/>
              </p:cNvSpPr>
              <p:nvPr/>
            </p:nvSpPr>
            <p:spPr bwMode="auto">
              <a:xfrm>
                <a:off x="1216" y="2444"/>
                <a:ext cx="205" cy="192"/>
              </a:xfrm>
              <a:custGeom>
                <a:avLst/>
                <a:gdLst>
                  <a:gd name="T0" fmla="*/ 97 w 205"/>
                  <a:gd name="T1" fmla="*/ 0 h 192"/>
                  <a:gd name="T2" fmla="*/ 0 w 205"/>
                  <a:gd name="T3" fmla="*/ 61 h 192"/>
                  <a:gd name="T4" fmla="*/ 0 w 205"/>
                  <a:gd name="T5" fmla="*/ 162 h 192"/>
                  <a:gd name="T6" fmla="*/ 65 w 205"/>
                  <a:gd name="T7" fmla="*/ 192 h 192"/>
                  <a:gd name="T8" fmla="*/ 205 w 205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" h="192">
                    <a:moveTo>
                      <a:pt x="97" y="0"/>
                    </a:moveTo>
                    <a:lnTo>
                      <a:pt x="0" y="61"/>
                    </a:lnTo>
                    <a:lnTo>
                      <a:pt x="0" y="162"/>
                    </a:lnTo>
                    <a:lnTo>
                      <a:pt x="65" y="192"/>
                    </a:lnTo>
                    <a:lnTo>
                      <a:pt x="205" y="192"/>
                    </a:lnTo>
                  </a:path>
                </a:pathLst>
              </a:custGeom>
              <a:solidFill>
                <a:schemeClr val="accent1"/>
              </a:solidFill>
              <a:ln w="349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5" name="Freeform 15"/>
              <p:cNvSpPr>
                <a:spLocks/>
              </p:cNvSpPr>
              <p:nvPr/>
            </p:nvSpPr>
            <p:spPr bwMode="auto">
              <a:xfrm>
                <a:off x="1291" y="2414"/>
                <a:ext cx="173" cy="111"/>
              </a:xfrm>
              <a:custGeom>
                <a:avLst/>
                <a:gdLst>
                  <a:gd name="T0" fmla="*/ 119 w 173"/>
                  <a:gd name="T1" fmla="*/ 30 h 111"/>
                  <a:gd name="T2" fmla="*/ 65 w 173"/>
                  <a:gd name="T3" fmla="*/ 0 h 111"/>
                  <a:gd name="T4" fmla="*/ 22 w 173"/>
                  <a:gd name="T5" fmla="*/ 20 h 111"/>
                  <a:gd name="T6" fmla="*/ 0 w 173"/>
                  <a:gd name="T7" fmla="*/ 40 h 111"/>
                  <a:gd name="T8" fmla="*/ 0 w 173"/>
                  <a:gd name="T9" fmla="*/ 81 h 111"/>
                  <a:gd name="T10" fmla="*/ 22 w 173"/>
                  <a:gd name="T11" fmla="*/ 91 h 111"/>
                  <a:gd name="T12" fmla="*/ 65 w 173"/>
                  <a:gd name="T13" fmla="*/ 101 h 111"/>
                  <a:gd name="T14" fmla="*/ 108 w 173"/>
                  <a:gd name="T15" fmla="*/ 91 h 111"/>
                  <a:gd name="T16" fmla="*/ 108 w 173"/>
                  <a:gd name="T17" fmla="*/ 101 h 111"/>
                  <a:gd name="T18" fmla="*/ 141 w 173"/>
                  <a:gd name="T19" fmla="*/ 111 h 111"/>
                  <a:gd name="T20" fmla="*/ 162 w 173"/>
                  <a:gd name="T21" fmla="*/ 91 h 111"/>
                  <a:gd name="T22" fmla="*/ 173 w 173"/>
                  <a:gd name="T23" fmla="*/ 60 h 111"/>
                  <a:gd name="T24" fmla="*/ 141 w 173"/>
                  <a:gd name="T25" fmla="*/ 40 h 111"/>
                  <a:gd name="T26" fmla="*/ 98 w 173"/>
                  <a:gd name="T27" fmla="*/ 20 h 111"/>
                  <a:gd name="T28" fmla="*/ 65 w 173"/>
                  <a:gd name="T29" fmla="*/ 0 h 111"/>
                  <a:gd name="T30" fmla="*/ 119 w 173"/>
                  <a:gd name="T31" fmla="*/ 30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3" h="111">
                    <a:moveTo>
                      <a:pt x="119" y="30"/>
                    </a:moveTo>
                    <a:lnTo>
                      <a:pt x="65" y="0"/>
                    </a:lnTo>
                    <a:lnTo>
                      <a:pt x="22" y="20"/>
                    </a:lnTo>
                    <a:lnTo>
                      <a:pt x="0" y="40"/>
                    </a:lnTo>
                    <a:lnTo>
                      <a:pt x="0" y="81"/>
                    </a:lnTo>
                    <a:lnTo>
                      <a:pt x="22" y="91"/>
                    </a:lnTo>
                    <a:lnTo>
                      <a:pt x="65" y="101"/>
                    </a:lnTo>
                    <a:lnTo>
                      <a:pt x="108" y="91"/>
                    </a:lnTo>
                    <a:lnTo>
                      <a:pt x="108" y="101"/>
                    </a:lnTo>
                    <a:lnTo>
                      <a:pt x="141" y="111"/>
                    </a:lnTo>
                    <a:lnTo>
                      <a:pt x="162" y="91"/>
                    </a:lnTo>
                    <a:lnTo>
                      <a:pt x="173" y="60"/>
                    </a:lnTo>
                    <a:lnTo>
                      <a:pt x="141" y="40"/>
                    </a:lnTo>
                    <a:lnTo>
                      <a:pt x="98" y="20"/>
                    </a:lnTo>
                    <a:lnTo>
                      <a:pt x="65" y="0"/>
                    </a:lnTo>
                    <a:lnTo>
                      <a:pt x="119" y="3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6" name="Freeform 16"/>
              <p:cNvSpPr>
                <a:spLocks/>
              </p:cNvSpPr>
              <p:nvPr/>
            </p:nvSpPr>
            <p:spPr bwMode="auto">
              <a:xfrm>
                <a:off x="1302" y="2424"/>
                <a:ext cx="173" cy="111"/>
              </a:xfrm>
              <a:custGeom>
                <a:avLst/>
                <a:gdLst>
                  <a:gd name="T0" fmla="*/ 119 w 173"/>
                  <a:gd name="T1" fmla="*/ 30 h 111"/>
                  <a:gd name="T2" fmla="*/ 65 w 173"/>
                  <a:gd name="T3" fmla="*/ 0 h 111"/>
                  <a:gd name="T4" fmla="*/ 22 w 173"/>
                  <a:gd name="T5" fmla="*/ 20 h 111"/>
                  <a:gd name="T6" fmla="*/ 0 w 173"/>
                  <a:gd name="T7" fmla="*/ 40 h 111"/>
                  <a:gd name="T8" fmla="*/ 0 w 173"/>
                  <a:gd name="T9" fmla="*/ 81 h 111"/>
                  <a:gd name="T10" fmla="*/ 22 w 173"/>
                  <a:gd name="T11" fmla="*/ 91 h 111"/>
                  <a:gd name="T12" fmla="*/ 65 w 173"/>
                  <a:gd name="T13" fmla="*/ 101 h 111"/>
                  <a:gd name="T14" fmla="*/ 108 w 173"/>
                  <a:gd name="T15" fmla="*/ 91 h 111"/>
                  <a:gd name="T16" fmla="*/ 108 w 173"/>
                  <a:gd name="T17" fmla="*/ 101 h 111"/>
                  <a:gd name="T18" fmla="*/ 141 w 173"/>
                  <a:gd name="T19" fmla="*/ 111 h 111"/>
                  <a:gd name="T20" fmla="*/ 162 w 173"/>
                  <a:gd name="T21" fmla="*/ 91 h 111"/>
                  <a:gd name="T22" fmla="*/ 173 w 173"/>
                  <a:gd name="T23" fmla="*/ 60 h 111"/>
                  <a:gd name="T24" fmla="*/ 141 w 173"/>
                  <a:gd name="T25" fmla="*/ 40 h 111"/>
                  <a:gd name="T26" fmla="*/ 97 w 173"/>
                  <a:gd name="T27" fmla="*/ 20 h 111"/>
                  <a:gd name="T28" fmla="*/ 65 w 173"/>
                  <a:gd name="T29" fmla="*/ 0 h 1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3" h="111">
                    <a:moveTo>
                      <a:pt x="119" y="30"/>
                    </a:moveTo>
                    <a:lnTo>
                      <a:pt x="65" y="0"/>
                    </a:lnTo>
                    <a:lnTo>
                      <a:pt x="22" y="20"/>
                    </a:lnTo>
                    <a:lnTo>
                      <a:pt x="0" y="40"/>
                    </a:lnTo>
                    <a:lnTo>
                      <a:pt x="0" y="81"/>
                    </a:lnTo>
                    <a:lnTo>
                      <a:pt x="22" y="91"/>
                    </a:lnTo>
                    <a:lnTo>
                      <a:pt x="65" y="101"/>
                    </a:lnTo>
                    <a:lnTo>
                      <a:pt x="108" y="91"/>
                    </a:lnTo>
                    <a:lnTo>
                      <a:pt x="108" y="101"/>
                    </a:lnTo>
                    <a:lnTo>
                      <a:pt x="141" y="111"/>
                    </a:lnTo>
                    <a:lnTo>
                      <a:pt x="162" y="91"/>
                    </a:lnTo>
                    <a:lnTo>
                      <a:pt x="173" y="60"/>
                    </a:lnTo>
                    <a:lnTo>
                      <a:pt x="141" y="40"/>
                    </a:lnTo>
                    <a:lnTo>
                      <a:pt x="97" y="20"/>
                    </a:lnTo>
                    <a:lnTo>
                      <a:pt x="65" y="0"/>
                    </a:lnTo>
                  </a:path>
                </a:pathLst>
              </a:custGeom>
              <a:solidFill>
                <a:schemeClr val="accent1"/>
              </a:solidFill>
              <a:ln w="349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242" name="Group 17"/>
            <p:cNvGrpSpPr>
              <a:grpSpLocks/>
            </p:cNvGrpSpPr>
            <p:nvPr/>
          </p:nvGrpSpPr>
          <p:grpSpPr bwMode="auto">
            <a:xfrm>
              <a:off x="762" y="2505"/>
              <a:ext cx="551" cy="142"/>
              <a:chOff x="1140" y="2748"/>
              <a:chExt cx="551" cy="142"/>
            </a:xfrm>
          </p:grpSpPr>
          <p:sp>
            <p:nvSpPr>
              <p:cNvPr id="8250" name="Oval 18"/>
              <p:cNvSpPr>
                <a:spLocks noChangeArrowheads="1"/>
              </p:cNvSpPr>
              <p:nvPr/>
            </p:nvSpPr>
            <p:spPr bwMode="auto">
              <a:xfrm>
                <a:off x="1140" y="2809"/>
                <a:ext cx="87" cy="7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8251" name="Freeform 19"/>
              <p:cNvSpPr>
                <a:spLocks/>
              </p:cNvSpPr>
              <p:nvPr/>
            </p:nvSpPr>
            <p:spPr bwMode="auto">
              <a:xfrm>
                <a:off x="1140" y="2809"/>
                <a:ext cx="87" cy="81"/>
              </a:xfrm>
              <a:custGeom>
                <a:avLst/>
                <a:gdLst>
                  <a:gd name="T0" fmla="*/ 65 w 87"/>
                  <a:gd name="T1" fmla="*/ 0 h 81"/>
                  <a:gd name="T2" fmla="*/ 65 w 87"/>
                  <a:gd name="T3" fmla="*/ 0 h 81"/>
                  <a:gd name="T4" fmla="*/ 44 w 87"/>
                  <a:gd name="T5" fmla="*/ 0 h 81"/>
                  <a:gd name="T6" fmla="*/ 33 w 87"/>
                  <a:gd name="T7" fmla="*/ 0 h 81"/>
                  <a:gd name="T8" fmla="*/ 33 w 87"/>
                  <a:gd name="T9" fmla="*/ 0 h 81"/>
                  <a:gd name="T10" fmla="*/ 22 w 87"/>
                  <a:gd name="T11" fmla="*/ 10 h 81"/>
                  <a:gd name="T12" fmla="*/ 11 w 87"/>
                  <a:gd name="T13" fmla="*/ 20 h 81"/>
                  <a:gd name="T14" fmla="*/ 0 w 87"/>
                  <a:gd name="T15" fmla="*/ 30 h 81"/>
                  <a:gd name="T16" fmla="*/ 11 w 87"/>
                  <a:gd name="T17" fmla="*/ 40 h 81"/>
                  <a:gd name="T18" fmla="*/ 11 w 87"/>
                  <a:gd name="T19" fmla="*/ 50 h 81"/>
                  <a:gd name="T20" fmla="*/ 11 w 87"/>
                  <a:gd name="T21" fmla="*/ 60 h 81"/>
                  <a:gd name="T22" fmla="*/ 22 w 87"/>
                  <a:gd name="T23" fmla="*/ 70 h 81"/>
                  <a:gd name="T24" fmla="*/ 22 w 87"/>
                  <a:gd name="T25" fmla="*/ 70 h 81"/>
                  <a:gd name="T26" fmla="*/ 33 w 87"/>
                  <a:gd name="T27" fmla="*/ 81 h 81"/>
                  <a:gd name="T28" fmla="*/ 44 w 87"/>
                  <a:gd name="T29" fmla="*/ 81 h 81"/>
                  <a:gd name="T30" fmla="*/ 54 w 87"/>
                  <a:gd name="T31" fmla="*/ 70 h 81"/>
                  <a:gd name="T32" fmla="*/ 65 w 87"/>
                  <a:gd name="T33" fmla="*/ 70 h 81"/>
                  <a:gd name="T34" fmla="*/ 76 w 87"/>
                  <a:gd name="T35" fmla="*/ 60 h 81"/>
                  <a:gd name="T36" fmla="*/ 76 w 87"/>
                  <a:gd name="T37" fmla="*/ 50 h 81"/>
                  <a:gd name="T38" fmla="*/ 76 w 87"/>
                  <a:gd name="T39" fmla="*/ 50 h 81"/>
                  <a:gd name="T40" fmla="*/ 87 w 87"/>
                  <a:gd name="T41" fmla="*/ 30 h 81"/>
                  <a:gd name="T42" fmla="*/ 87 w 87"/>
                  <a:gd name="T43" fmla="*/ 20 h 81"/>
                  <a:gd name="T44" fmla="*/ 87 w 87"/>
                  <a:gd name="T45" fmla="*/ 10 h 81"/>
                  <a:gd name="T46" fmla="*/ 76 w 87"/>
                  <a:gd name="T47" fmla="*/ 0 h 81"/>
                  <a:gd name="T48" fmla="*/ 65 w 87"/>
                  <a:gd name="T49" fmla="*/ 0 h 8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7" h="81">
                    <a:moveTo>
                      <a:pt x="65" y="0"/>
                    </a:moveTo>
                    <a:lnTo>
                      <a:pt x="65" y="0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2" y="10"/>
                    </a:lnTo>
                    <a:lnTo>
                      <a:pt x="11" y="20"/>
                    </a:lnTo>
                    <a:lnTo>
                      <a:pt x="0" y="30"/>
                    </a:lnTo>
                    <a:lnTo>
                      <a:pt x="11" y="40"/>
                    </a:lnTo>
                    <a:lnTo>
                      <a:pt x="11" y="50"/>
                    </a:lnTo>
                    <a:lnTo>
                      <a:pt x="11" y="60"/>
                    </a:lnTo>
                    <a:lnTo>
                      <a:pt x="22" y="70"/>
                    </a:lnTo>
                    <a:lnTo>
                      <a:pt x="33" y="81"/>
                    </a:lnTo>
                    <a:lnTo>
                      <a:pt x="44" y="81"/>
                    </a:lnTo>
                    <a:lnTo>
                      <a:pt x="54" y="70"/>
                    </a:lnTo>
                    <a:lnTo>
                      <a:pt x="65" y="70"/>
                    </a:lnTo>
                    <a:lnTo>
                      <a:pt x="76" y="60"/>
                    </a:lnTo>
                    <a:lnTo>
                      <a:pt x="76" y="50"/>
                    </a:lnTo>
                    <a:lnTo>
                      <a:pt x="87" y="30"/>
                    </a:lnTo>
                    <a:lnTo>
                      <a:pt x="87" y="20"/>
                    </a:lnTo>
                    <a:lnTo>
                      <a:pt x="87" y="10"/>
                    </a:lnTo>
                    <a:lnTo>
                      <a:pt x="76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2" name="Freeform 20"/>
              <p:cNvSpPr>
                <a:spLocks/>
              </p:cNvSpPr>
              <p:nvPr/>
            </p:nvSpPr>
            <p:spPr bwMode="auto">
              <a:xfrm>
                <a:off x="1140" y="2809"/>
                <a:ext cx="87" cy="81"/>
              </a:xfrm>
              <a:custGeom>
                <a:avLst/>
                <a:gdLst>
                  <a:gd name="T0" fmla="*/ 65 w 87"/>
                  <a:gd name="T1" fmla="*/ 0 h 81"/>
                  <a:gd name="T2" fmla="*/ 65 w 87"/>
                  <a:gd name="T3" fmla="*/ 0 h 81"/>
                  <a:gd name="T4" fmla="*/ 44 w 87"/>
                  <a:gd name="T5" fmla="*/ 0 h 81"/>
                  <a:gd name="T6" fmla="*/ 33 w 87"/>
                  <a:gd name="T7" fmla="*/ 0 h 81"/>
                  <a:gd name="T8" fmla="*/ 33 w 87"/>
                  <a:gd name="T9" fmla="*/ 0 h 81"/>
                  <a:gd name="T10" fmla="*/ 22 w 87"/>
                  <a:gd name="T11" fmla="*/ 10 h 81"/>
                  <a:gd name="T12" fmla="*/ 11 w 87"/>
                  <a:gd name="T13" fmla="*/ 20 h 81"/>
                  <a:gd name="T14" fmla="*/ 0 w 87"/>
                  <a:gd name="T15" fmla="*/ 30 h 81"/>
                  <a:gd name="T16" fmla="*/ 11 w 87"/>
                  <a:gd name="T17" fmla="*/ 40 h 81"/>
                  <a:gd name="T18" fmla="*/ 11 w 87"/>
                  <a:gd name="T19" fmla="*/ 50 h 81"/>
                  <a:gd name="T20" fmla="*/ 11 w 87"/>
                  <a:gd name="T21" fmla="*/ 60 h 81"/>
                  <a:gd name="T22" fmla="*/ 22 w 87"/>
                  <a:gd name="T23" fmla="*/ 70 h 81"/>
                  <a:gd name="T24" fmla="*/ 22 w 87"/>
                  <a:gd name="T25" fmla="*/ 70 h 81"/>
                  <a:gd name="T26" fmla="*/ 33 w 87"/>
                  <a:gd name="T27" fmla="*/ 81 h 81"/>
                  <a:gd name="T28" fmla="*/ 44 w 87"/>
                  <a:gd name="T29" fmla="*/ 81 h 81"/>
                  <a:gd name="T30" fmla="*/ 54 w 87"/>
                  <a:gd name="T31" fmla="*/ 70 h 81"/>
                  <a:gd name="T32" fmla="*/ 65 w 87"/>
                  <a:gd name="T33" fmla="*/ 70 h 81"/>
                  <a:gd name="T34" fmla="*/ 76 w 87"/>
                  <a:gd name="T35" fmla="*/ 60 h 81"/>
                  <a:gd name="T36" fmla="*/ 76 w 87"/>
                  <a:gd name="T37" fmla="*/ 50 h 81"/>
                  <a:gd name="T38" fmla="*/ 76 w 87"/>
                  <a:gd name="T39" fmla="*/ 50 h 81"/>
                  <a:gd name="T40" fmla="*/ 87 w 87"/>
                  <a:gd name="T41" fmla="*/ 30 h 81"/>
                  <a:gd name="T42" fmla="*/ 87 w 87"/>
                  <a:gd name="T43" fmla="*/ 20 h 81"/>
                  <a:gd name="T44" fmla="*/ 87 w 87"/>
                  <a:gd name="T45" fmla="*/ 10 h 81"/>
                  <a:gd name="T46" fmla="*/ 76 w 87"/>
                  <a:gd name="T47" fmla="*/ 0 h 81"/>
                  <a:gd name="T48" fmla="*/ 65 w 87"/>
                  <a:gd name="T49" fmla="*/ 0 h 8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7" h="81">
                    <a:moveTo>
                      <a:pt x="65" y="0"/>
                    </a:moveTo>
                    <a:lnTo>
                      <a:pt x="65" y="0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2" y="10"/>
                    </a:lnTo>
                    <a:lnTo>
                      <a:pt x="11" y="20"/>
                    </a:lnTo>
                    <a:lnTo>
                      <a:pt x="0" y="30"/>
                    </a:lnTo>
                    <a:lnTo>
                      <a:pt x="11" y="40"/>
                    </a:lnTo>
                    <a:lnTo>
                      <a:pt x="11" y="50"/>
                    </a:lnTo>
                    <a:lnTo>
                      <a:pt x="11" y="60"/>
                    </a:lnTo>
                    <a:lnTo>
                      <a:pt x="22" y="70"/>
                    </a:lnTo>
                    <a:lnTo>
                      <a:pt x="33" y="81"/>
                    </a:lnTo>
                    <a:lnTo>
                      <a:pt x="44" y="81"/>
                    </a:lnTo>
                    <a:lnTo>
                      <a:pt x="54" y="70"/>
                    </a:lnTo>
                    <a:lnTo>
                      <a:pt x="65" y="70"/>
                    </a:lnTo>
                    <a:lnTo>
                      <a:pt x="76" y="60"/>
                    </a:lnTo>
                    <a:lnTo>
                      <a:pt x="76" y="50"/>
                    </a:lnTo>
                    <a:lnTo>
                      <a:pt x="87" y="30"/>
                    </a:lnTo>
                    <a:lnTo>
                      <a:pt x="87" y="20"/>
                    </a:lnTo>
                    <a:lnTo>
                      <a:pt x="87" y="10"/>
                    </a:lnTo>
                    <a:lnTo>
                      <a:pt x="76" y="0"/>
                    </a:lnTo>
                    <a:lnTo>
                      <a:pt x="65" y="0"/>
                    </a:lnTo>
                    <a:close/>
                  </a:path>
                </a:pathLst>
              </a:custGeom>
              <a:noFill/>
              <a:ln w="34925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8253" name="Group 21"/>
              <p:cNvGrpSpPr>
                <a:grpSpLocks/>
              </p:cNvGrpSpPr>
              <p:nvPr/>
            </p:nvGrpSpPr>
            <p:grpSpPr bwMode="auto">
              <a:xfrm>
                <a:off x="1216" y="2748"/>
                <a:ext cx="475" cy="94"/>
                <a:chOff x="1216" y="2748"/>
                <a:chExt cx="475" cy="94"/>
              </a:xfrm>
            </p:grpSpPr>
            <p:sp>
              <p:nvSpPr>
                <p:cNvPr id="8254" name="Freeform 22"/>
                <p:cNvSpPr>
                  <a:spLocks/>
                </p:cNvSpPr>
                <p:nvPr/>
              </p:nvSpPr>
              <p:spPr bwMode="auto">
                <a:xfrm>
                  <a:off x="1507" y="2748"/>
                  <a:ext cx="184" cy="81"/>
                </a:xfrm>
                <a:custGeom>
                  <a:avLst/>
                  <a:gdLst>
                    <a:gd name="T0" fmla="*/ 184 w 184"/>
                    <a:gd name="T1" fmla="*/ 10 h 81"/>
                    <a:gd name="T2" fmla="*/ 0 w 184"/>
                    <a:gd name="T3" fmla="*/ 0 h 81"/>
                    <a:gd name="T4" fmla="*/ 11 w 184"/>
                    <a:gd name="T5" fmla="*/ 40 h 81"/>
                    <a:gd name="T6" fmla="*/ 11 w 184"/>
                    <a:gd name="T7" fmla="*/ 81 h 81"/>
                    <a:gd name="T8" fmla="*/ 184 w 184"/>
                    <a:gd name="T9" fmla="*/ 10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4" h="81">
                      <a:moveTo>
                        <a:pt x="184" y="10"/>
                      </a:moveTo>
                      <a:lnTo>
                        <a:pt x="0" y="0"/>
                      </a:lnTo>
                      <a:lnTo>
                        <a:pt x="11" y="40"/>
                      </a:lnTo>
                      <a:lnTo>
                        <a:pt x="11" y="81"/>
                      </a:lnTo>
                      <a:lnTo>
                        <a:pt x="184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55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216" y="2788"/>
                  <a:ext cx="313" cy="54"/>
                </a:xfrm>
                <a:prstGeom prst="line">
                  <a:avLst/>
                </a:prstGeom>
                <a:noFill/>
                <a:ln w="349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8243" name="Group 61"/>
            <p:cNvGrpSpPr>
              <a:grpSpLocks/>
            </p:cNvGrpSpPr>
            <p:nvPr/>
          </p:nvGrpSpPr>
          <p:grpSpPr bwMode="auto">
            <a:xfrm>
              <a:off x="806" y="1745"/>
              <a:ext cx="518" cy="274"/>
              <a:chOff x="806" y="1745"/>
              <a:chExt cx="518" cy="274"/>
            </a:xfrm>
          </p:grpSpPr>
          <p:sp>
            <p:nvSpPr>
              <p:cNvPr id="8246" name="Freeform 24"/>
              <p:cNvSpPr>
                <a:spLocks/>
              </p:cNvSpPr>
              <p:nvPr/>
            </p:nvSpPr>
            <p:spPr bwMode="auto">
              <a:xfrm>
                <a:off x="806" y="1745"/>
                <a:ext cx="518" cy="274"/>
              </a:xfrm>
              <a:custGeom>
                <a:avLst/>
                <a:gdLst>
                  <a:gd name="T0" fmla="*/ 151 w 518"/>
                  <a:gd name="T1" fmla="*/ 51 h 274"/>
                  <a:gd name="T2" fmla="*/ 237 w 518"/>
                  <a:gd name="T3" fmla="*/ 31 h 274"/>
                  <a:gd name="T4" fmla="*/ 291 w 518"/>
                  <a:gd name="T5" fmla="*/ 20 h 274"/>
                  <a:gd name="T6" fmla="*/ 367 w 518"/>
                  <a:gd name="T7" fmla="*/ 0 h 274"/>
                  <a:gd name="T8" fmla="*/ 442 w 518"/>
                  <a:gd name="T9" fmla="*/ 31 h 274"/>
                  <a:gd name="T10" fmla="*/ 507 w 518"/>
                  <a:gd name="T11" fmla="*/ 101 h 274"/>
                  <a:gd name="T12" fmla="*/ 518 w 518"/>
                  <a:gd name="T13" fmla="*/ 162 h 274"/>
                  <a:gd name="T14" fmla="*/ 507 w 518"/>
                  <a:gd name="T15" fmla="*/ 213 h 274"/>
                  <a:gd name="T16" fmla="*/ 453 w 518"/>
                  <a:gd name="T17" fmla="*/ 274 h 274"/>
                  <a:gd name="T18" fmla="*/ 377 w 518"/>
                  <a:gd name="T19" fmla="*/ 264 h 274"/>
                  <a:gd name="T20" fmla="*/ 313 w 518"/>
                  <a:gd name="T21" fmla="*/ 253 h 274"/>
                  <a:gd name="T22" fmla="*/ 302 w 518"/>
                  <a:gd name="T23" fmla="*/ 203 h 274"/>
                  <a:gd name="T24" fmla="*/ 334 w 518"/>
                  <a:gd name="T25" fmla="*/ 152 h 274"/>
                  <a:gd name="T26" fmla="*/ 313 w 518"/>
                  <a:gd name="T27" fmla="*/ 193 h 274"/>
                  <a:gd name="T28" fmla="*/ 248 w 518"/>
                  <a:gd name="T29" fmla="*/ 213 h 274"/>
                  <a:gd name="T30" fmla="*/ 140 w 518"/>
                  <a:gd name="T31" fmla="*/ 162 h 274"/>
                  <a:gd name="T32" fmla="*/ 142 w 518"/>
                  <a:gd name="T33" fmla="*/ 161 h 274"/>
                  <a:gd name="T34" fmla="*/ 21 w 518"/>
                  <a:gd name="T35" fmla="*/ 233 h 274"/>
                  <a:gd name="T36" fmla="*/ 0 w 518"/>
                  <a:gd name="T37" fmla="*/ 203 h 274"/>
                  <a:gd name="T38" fmla="*/ 10 w 518"/>
                  <a:gd name="T39" fmla="*/ 193 h 274"/>
                  <a:gd name="T40" fmla="*/ 10 w 518"/>
                  <a:gd name="T41" fmla="*/ 172 h 274"/>
                  <a:gd name="T42" fmla="*/ 10 w 518"/>
                  <a:gd name="T43" fmla="*/ 142 h 274"/>
                  <a:gd name="T44" fmla="*/ 10 w 518"/>
                  <a:gd name="T45" fmla="*/ 122 h 274"/>
                  <a:gd name="T46" fmla="*/ 0 w 518"/>
                  <a:gd name="T47" fmla="*/ 91 h 274"/>
                  <a:gd name="T48" fmla="*/ 0 w 518"/>
                  <a:gd name="T49" fmla="*/ 81 h 274"/>
                  <a:gd name="T50" fmla="*/ 0 w 518"/>
                  <a:gd name="T51" fmla="*/ 61 h 274"/>
                  <a:gd name="T52" fmla="*/ 86 w 518"/>
                  <a:gd name="T53" fmla="*/ 61 h 274"/>
                  <a:gd name="T54" fmla="*/ 151 w 518"/>
                  <a:gd name="T55" fmla="*/ 51 h 27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8" h="274">
                    <a:moveTo>
                      <a:pt x="151" y="51"/>
                    </a:moveTo>
                    <a:lnTo>
                      <a:pt x="237" y="31"/>
                    </a:lnTo>
                    <a:lnTo>
                      <a:pt x="291" y="20"/>
                    </a:lnTo>
                    <a:lnTo>
                      <a:pt x="367" y="0"/>
                    </a:lnTo>
                    <a:lnTo>
                      <a:pt x="442" y="31"/>
                    </a:lnTo>
                    <a:lnTo>
                      <a:pt x="507" y="101"/>
                    </a:lnTo>
                    <a:lnTo>
                      <a:pt x="518" y="162"/>
                    </a:lnTo>
                    <a:lnTo>
                      <a:pt x="507" y="213"/>
                    </a:lnTo>
                    <a:lnTo>
                      <a:pt x="453" y="274"/>
                    </a:lnTo>
                    <a:lnTo>
                      <a:pt x="377" y="264"/>
                    </a:lnTo>
                    <a:lnTo>
                      <a:pt x="313" y="253"/>
                    </a:lnTo>
                    <a:lnTo>
                      <a:pt x="302" y="203"/>
                    </a:lnTo>
                    <a:lnTo>
                      <a:pt x="334" y="152"/>
                    </a:lnTo>
                    <a:lnTo>
                      <a:pt x="313" y="193"/>
                    </a:lnTo>
                    <a:lnTo>
                      <a:pt x="248" y="213"/>
                    </a:lnTo>
                    <a:lnTo>
                      <a:pt x="140" y="162"/>
                    </a:lnTo>
                    <a:lnTo>
                      <a:pt x="142" y="161"/>
                    </a:lnTo>
                    <a:lnTo>
                      <a:pt x="21" y="233"/>
                    </a:lnTo>
                    <a:lnTo>
                      <a:pt x="0" y="203"/>
                    </a:lnTo>
                    <a:lnTo>
                      <a:pt x="10" y="193"/>
                    </a:lnTo>
                    <a:lnTo>
                      <a:pt x="10" y="172"/>
                    </a:lnTo>
                    <a:lnTo>
                      <a:pt x="10" y="142"/>
                    </a:lnTo>
                    <a:lnTo>
                      <a:pt x="10" y="122"/>
                    </a:lnTo>
                    <a:lnTo>
                      <a:pt x="0" y="91"/>
                    </a:lnTo>
                    <a:lnTo>
                      <a:pt x="0" y="81"/>
                    </a:lnTo>
                    <a:lnTo>
                      <a:pt x="0" y="61"/>
                    </a:lnTo>
                    <a:lnTo>
                      <a:pt x="86" y="61"/>
                    </a:lnTo>
                    <a:lnTo>
                      <a:pt x="151" y="51"/>
                    </a:lnTo>
                    <a:close/>
                  </a:path>
                </a:pathLst>
              </a:custGeom>
              <a:solidFill>
                <a:schemeClr val="accent1"/>
              </a:solidFill>
              <a:ln w="682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47" name="Freeform 25"/>
              <p:cNvSpPr>
                <a:spLocks/>
              </p:cNvSpPr>
              <p:nvPr/>
            </p:nvSpPr>
            <p:spPr bwMode="auto">
              <a:xfrm>
                <a:off x="913" y="1816"/>
                <a:ext cx="44" cy="101"/>
              </a:xfrm>
              <a:custGeom>
                <a:avLst/>
                <a:gdLst>
                  <a:gd name="T0" fmla="*/ 44 w 44"/>
                  <a:gd name="T1" fmla="*/ 0 h 101"/>
                  <a:gd name="T2" fmla="*/ 44 w 44"/>
                  <a:gd name="T3" fmla="*/ 91 h 101"/>
                  <a:gd name="T4" fmla="*/ 0 w 44"/>
                  <a:gd name="T5" fmla="*/ 101 h 101"/>
                  <a:gd name="T6" fmla="*/ 0 w 44"/>
                  <a:gd name="T7" fmla="*/ 10 h 101"/>
                  <a:gd name="T8" fmla="*/ 44 w 44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101">
                    <a:moveTo>
                      <a:pt x="44" y="0"/>
                    </a:moveTo>
                    <a:lnTo>
                      <a:pt x="44" y="91"/>
                    </a:lnTo>
                    <a:lnTo>
                      <a:pt x="0" y="101"/>
                    </a:lnTo>
                    <a:lnTo>
                      <a:pt x="0" y="1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48" name="Freeform 26"/>
              <p:cNvSpPr>
                <a:spLocks/>
              </p:cNvSpPr>
              <p:nvPr/>
            </p:nvSpPr>
            <p:spPr bwMode="auto">
              <a:xfrm>
                <a:off x="1011" y="1857"/>
                <a:ext cx="118" cy="60"/>
              </a:xfrm>
              <a:custGeom>
                <a:avLst/>
                <a:gdLst>
                  <a:gd name="T0" fmla="*/ 118 w 118"/>
                  <a:gd name="T1" fmla="*/ 60 h 60"/>
                  <a:gd name="T2" fmla="*/ 118 w 118"/>
                  <a:gd name="T3" fmla="*/ 10 h 60"/>
                  <a:gd name="T4" fmla="*/ 54 w 118"/>
                  <a:gd name="T5" fmla="*/ 0 h 60"/>
                  <a:gd name="T6" fmla="*/ 0 w 118"/>
                  <a:gd name="T7" fmla="*/ 10 h 60"/>
                  <a:gd name="T8" fmla="*/ 118 w 118"/>
                  <a:gd name="T9" fmla="*/ 6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8" h="60">
                    <a:moveTo>
                      <a:pt x="118" y="60"/>
                    </a:moveTo>
                    <a:lnTo>
                      <a:pt x="118" y="10"/>
                    </a:lnTo>
                    <a:lnTo>
                      <a:pt x="54" y="0"/>
                    </a:lnTo>
                    <a:lnTo>
                      <a:pt x="0" y="10"/>
                    </a:lnTo>
                    <a:lnTo>
                      <a:pt x="118" y="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49" name="Freeform 27"/>
              <p:cNvSpPr>
                <a:spLocks/>
              </p:cNvSpPr>
              <p:nvPr/>
            </p:nvSpPr>
            <p:spPr bwMode="auto">
              <a:xfrm>
                <a:off x="1032" y="1877"/>
                <a:ext cx="119" cy="61"/>
              </a:xfrm>
              <a:custGeom>
                <a:avLst/>
                <a:gdLst>
                  <a:gd name="T0" fmla="*/ 119 w 119"/>
                  <a:gd name="T1" fmla="*/ 61 h 61"/>
                  <a:gd name="T2" fmla="*/ 119 w 119"/>
                  <a:gd name="T3" fmla="*/ 10 h 61"/>
                  <a:gd name="T4" fmla="*/ 54 w 119"/>
                  <a:gd name="T5" fmla="*/ 0 h 61"/>
                  <a:gd name="T6" fmla="*/ 0 w 119"/>
                  <a:gd name="T7" fmla="*/ 10 h 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9" h="61">
                    <a:moveTo>
                      <a:pt x="119" y="61"/>
                    </a:moveTo>
                    <a:lnTo>
                      <a:pt x="119" y="10"/>
                    </a:lnTo>
                    <a:lnTo>
                      <a:pt x="54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accent1"/>
              </a:solidFill>
              <a:ln w="682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244" name="Freeform 28"/>
            <p:cNvSpPr>
              <a:spLocks/>
            </p:cNvSpPr>
            <p:nvPr/>
          </p:nvSpPr>
          <p:spPr bwMode="auto">
            <a:xfrm>
              <a:off x="1356" y="1603"/>
              <a:ext cx="43" cy="1064"/>
            </a:xfrm>
            <a:custGeom>
              <a:avLst/>
              <a:gdLst>
                <a:gd name="T0" fmla="*/ 0 w 43"/>
                <a:gd name="T1" fmla="*/ 0 h 1064"/>
                <a:gd name="T2" fmla="*/ 43 w 43"/>
                <a:gd name="T3" fmla="*/ 61 h 1064"/>
                <a:gd name="T4" fmla="*/ 0 w 43"/>
                <a:gd name="T5" fmla="*/ 122 h 1064"/>
                <a:gd name="T6" fmla="*/ 43 w 43"/>
                <a:gd name="T7" fmla="*/ 183 h 1064"/>
                <a:gd name="T8" fmla="*/ 0 w 43"/>
                <a:gd name="T9" fmla="*/ 233 h 1064"/>
                <a:gd name="T10" fmla="*/ 43 w 43"/>
                <a:gd name="T11" fmla="*/ 284 h 1064"/>
                <a:gd name="T12" fmla="*/ 0 w 43"/>
                <a:gd name="T13" fmla="*/ 345 h 1064"/>
                <a:gd name="T14" fmla="*/ 43 w 43"/>
                <a:gd name="T15" fmla="*/ 395 h 1064"/>
                <a:gd name="T16" fmla="*/ 0 w 43"/>
                <a:gd name="T17" fmla="*/ 446 h 1064"/>
                <a:gd name="T18" fmla="*/ 43 w 43"/>
                <a:gd name="T19" fmla="*/ 497 h 1064"/>
                <a:gd name="T20" fmla="*/ 0 w 43"/>
                <a:gd name="T21" fmla="*/ 547 h 1064"/>
                <a:gd name="T22" fmla="*/ 43 w 43"/>
                <a:gd name="T23" fmla="*/ 598 h 1064"/>
                <a:gd name="T24" fmla="*/ 0 w 43"/>
                <a:gd name="T25" fmla="*/ 659 h 1064"/>
                <a:gd name="T26" fmla="*/ 43 w 43"/>
                <a:gd name="T27" fmla="*/ 709 h 1064"/>
                <a:gd name="T28" fmla="*/ 0 w 43"/>
                <a:gd name="T29" fmla="*/ 770 h 1064"/>
                <a:gd name="T30" fmla="*/ 32 w 43"/>
                <a:gd name="T31" fmla="*/ 831 h 1064"/>
                <a:gd name="T32" fmla="*/ 0 w 43"/>
                <a:gd name="T33" fmla="*/ 861 h 1064"/>
                <a:gd name="T34" fmla="*/ 32 w 43"/>
                <a:gd name="T35" fmla="*/ 942 h 1064"/>
                <a:gd name="T36" fmla="*/ 0 w 43"/>
                <a:gd name="T37" fmla="*/ 1003 h 1064"/>
                <a:gd name="T38" fmla="*/ 32 w 43"/>
                <a:gd name="T39" fmla="*/ 1064 h 10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3" h="1064">
                  <a:moveTo>
                    <a:pt x="0" y="0"/>
                  </a:moveTo>
                  <a:lnTo>
                    <a:pt x="43" y="61"/>
                  </a:lnTo>
                  <a:lnTo>
                    <a:pt x="0" y="122"/>
                  </a:lnTo>
                  <a:lnTo>
                    <a:pt x="43" y="183"/>
                  </a:lnTo>
                  <a:lnTo>
                    <a:pt x="0" y="233"/>
                  </a:lnTo>
                  <a:lnTo>
                    <a:pt x="43" y="284"/>
                  </a:lnTo>
                  <a:lnTo>
                    <a:pt x="0" y="345"/>
                  </a:lnTo>
                  <a:lnTo>
                    <a:pt x="43" y="395"/>
                  </a:lnTo>
                  <a:lnTo>
                    <a:pt x="0" y="446"/>
                  </a:lnTo>
                  <a:lnTo>
                    <a:pt x="43" y="497"/>
                  </a:lnTo>
                  <a:lnTo>
                    <a:pt x="0" y="547"/>
                  </a:lnTo>
                  <a:lnTo>
                    <a:pt x="43" y="598"/>
                  </a:lnTo>
                  <a:lnTo>
                    <a:pt x="0" y="659"/>
                  </a:lnTo>
                  <a:lnTo>
                    <a:pt x="43" y="709"/>
                  </a:lnTo>
                  <a:lnTo>
                    <a:pt x="0" y="770"/>
                  </a:lnTo>
                  <a:lnTo>
                    <a:pt x="32" y="831"/>
                  </a:lnTo>
                  <a:lnTo>
                    <a:pt x="0" y="861"/>
                  </a:lnTo>
                  <a:lnTo>
                    <a:pt x="32" y="942"/>
                  </a:lnTo>
                  <a:lnTo>
                    <a:pt x="0" y="1003"/>
                  </a:lnTo>
                  <a:lnTo>
                    <a:pt x="32" y="1064"/>
                  </a:lnTo>
                </a:path>
              </a:pathLst>
            </a:custGeom>
            <a:noFill/>
            <a:ln w="34925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45791" dir="3378596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45" name="Text Box 41"/>
            <p:cNvSpPr txBox="1">
              <a:spLocks noChangeArrowheads="1"/>
            </p:cNvSpPr>
            <p:nvPr/>
          </p:nvSpPr>
          <p:spPr bwMode="auto">
            <a:xfrm>
              <a:off x="479" y="2924"/>
              <a:ext cx="1004" cy="288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>
                  <a:solidFill>
                    <a:schemeClr val="accent1"/>
                  </a:solidFill>
                </a:rPr>
                <a:t>résolution</a:t>
              </a:r>
              <a:endParaRPr lang="fr-FR" altLang="fr-FR" sz="2000">
                <a:solidFill>
                  <a:schemeClr val="accent1"/>
                </a:solidFill>
              </a:endParaRPr>
            </a:p>
          </p:txBody>
        </p:sp>
      </p:grpSp>
      <p:grpSp>
        <p:nvGrpSpPr>
          <p:cNvPr id="8198" name="Group 45"/>
          <p:cNvGrpSpPr>
            <a:grpSpLocks/>
          </p:cNvGrpSpPr>
          <p:nvPr/>
        </p:nvGrpSpPr>
        <p:grpSpPr bwMode="auto">
          <a:xfrm>
            <a:off x="2990850" y="2357438"/>
            <a:ext cx="2370138" cy="2436812"/>
            <a:chOff x="3423" y="1677"/>
            <a:chExt cx="1493" cy="1535"/>
          </a:xfrm>
        </p:grpSpPr>
        <p:grpSp>
          <p:nvGrpSpPr>
            <p:cNvPr id="8228" name="Group 29"/>
            <p:cNvGrpSpPr>
              <a:grpSpLocks/>
            </p:cNvGrpSpPr>
            <p:nvPr/>
          </p:nvGrpSpPr>
          <p:grpSpPr bwMode="auto">
            <a:xfrm>
              <a:off x="3423" y="1677"/>
              <a:ext cx="1493" cy="1053"/>
              <a:chOff x="2019" y="1920"/>
              <a:chExt cx="1493" cy="1053"/>
            </a:xfrm>
          </p:grpSpPr>
          <p:grpSp>
            <p:nvGrpSpPr>
              <p:cNvPr id="8230" name="Group 30"/>
              <p:cNvGrpSpPr>
                <a:grpSpLocks/>
              </p:cNvGrpSpPr>
              <p:nvPr/>
            </p:nvGrpSpPr>
            <p:grpSpPr bwMode="auto">
              <a:xfrm>
                <a:off x="2213" y="2596"/>
                <a:ext cx="433" cy="376"/>
                <a:chOff x="2213" y="2596"/>
                <a:chExt cx="433" cy="376"/>
              </a:xfrm>
            </p:grpSpPr>
            <p:sp>
              <p:nvSpPr>
                <p:cNvPr id="8237" name="Freeform 31"/>
                <p:cNvSpPr>
                  <a:spLocks/>
                </p:cNvSpPr>
                <p:nvPr/>
              </p:nvSpPr>
              <p:spPr bwMode="auto">
                <a:xfrm>
                  <a:off x="2241" y="2859"/>
                  <a:ext cx="313" cy="103"/>
                </a:xfrm>
                <a:custGeom>
                  <a:avLst/>
                  <a:gdLst>
                    <a:gd name="T0" fmla="*/ 27 w 313"/>
                    <a:gd name="T1" fmla="*/ 103 h 103"/>
                    <a:gd name="T2" fmla="*/ 9 w 313"/>
                    <a:gd name="T3" fmla="*/ 37 h 103"/>
                    <a:gd name="T4" fmla="*/ 101 w 313"/>
                    <a:gd name="T5" fmla="*/ 37 h 103"/>
                    <a:gd name="T6" fmla="*/ 313 w 313"/>
                    <a:gd name="T7" fmla="*/ 0 h 103"/>
                    <a:gd name="T8" fmla="*/ 285 w 313"/>
                    <a:gd name="T9" fmla="*/ 103 h 103"/>
                    <a:gd name="T10" fmla="*/ 0 w 313"/>
                    <a:gd name="T11" fmla="*/ 103 h 103"/>
                    <a:gd name="T12" fmla="*/ 27 w 313"/>
                    <a:gd name="T13" fmla="*/ 103 h 10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13" h="103">
                      <a:moveTo>
                        <a:pt x="27" y="103"/>
                      </a:moveTo>
                      <a:lnTo>
                        <a:pt x="9" y="37"/>
                      </a:lnTo>
                      <a:lnTo>
                        <a:pt x="101" y="37"/>
                      </a:lnTo>
                      <a:lnTo>
                        <a:pt x="313" y="0"/>
                      </a:lnTo>
                      <a:lnTo>
                        <a:pt x="285" y="103"/>
                      </a:lnTo>
                      <a:lnTo>
                        <a:pt x="0" y="103"/>
                      </a:lnTo>
                      <a:lnTo>
                        <a:pt x="27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38" name="Freeform 32"/>
                <p:cNvSpPr>
                  <a:spLocks/>
                </p:cNvSpPr>
                <p:nvPr/>
              </p:nvSpPr>
              <p:spPr bwMode="auto">
                <a:xfrm>
                  <a:off x="2250" y="2868"/>
                  <a:ext cx="313" cy="104"/>
                </a:xfrm>
                <a:custGeom>
                  <a:avLst/>
                  <a:gdLst>
                    <a:gd name="T0" fmla="*/ 27 w 313"/>
                    <a:gd name="T1" fmla="*/ 104 h 104"/>
                    <a:gd name="T2" fmla="*/ 9 w 313"/>
                    <a:gd name="T3" fmla="*/ 38 h 104"/>
                    <a:gd name="T4" fmla="*/ 101 w 313"/>
                    <a:gd name="T5" fmla="*/ 38 h 104"/>
                    <a:gd name="T6" fmla="*/ 313 w 313"/>
                    <a:gd name="T7" fmla="*/ 0 h 104"/>
                    <a:gd name="T8" fmla="*/ 285 w 313"/>
                    <a:gd name="T9" fmla="*/ 104 h 104"/>
                    <a:gd name="T10" fmla="*/ 0 w 313"/>
                    <a:gd name="T11" fmla="*/ 104 h 1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3" h="104">
                      <a:moveTo>
                        <a:pt x="27" y="104"/>
                      </a:moveTo>
                      <a:lnTo>
                        <a:pt x="9" y="38"/>
                      </a:lnTo>
                      <a:lnTo>
                        <a:pt x="101" y="38"/>
                      </a:lnTo>
                      <a:lnTo>
                        <a:pt x="313" y="0"/>
                      </a:lnTo>
                      <a:lnTo>
                        <a:pt x="285" y="104"/>
                      </a:lnTo>
                      <a:lnTo>
                        <a:pt x="0" y="104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39" name="Freeform 33"/>
                <p:cNvSpPr>
                  <a:spLocks/>
                </p:cNvSpPr>
                <p:nvPr/>
              </p:nvSpPr>
              <p:spPr bwMode="auto">
                <a:xfrm>
                  <a:off x="2406" y="2596"/>
                  <a:ext cx="240" cy="263"/>
                </a:xfrm>
                <a:custGeom>
                  <a:avLst/>
                  <a:gdLst>
                    <a:gd name="T0" fmla="*/ 240 w 240"/>
                    <a:gd name="T1" fmla="*/ 263 h 263"/>
                    <a:gd name="T2" fmla="*/ 0 w 240"/>
                    <a:gd name="T3" fmla="*/ 0 h 263"/>
                    <a:gd name="T4" fmla="*/ 56 w 240"/>
                    <a:gd name="T5" fmla="*/ 225 h 263"/>
                    <a:gd name="T6" fmla="*/ 240 w 240"/>
                    <a:gd name="T7" fmla="*/ 263 h 2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40" h="263">
                      <a:moveTo>
                        <a:pt x="240" y="263"/>
                      </a:moveTo>
                      <a:lnTo>
                        <a:pt x="0" y="0"/>
                      </a:lnTo>
                      <a:lnTo>
                        <a:pt x="56" y="225"/>
                      </a:lnTo>
                      <a:lnTo>
                        <a:pt x="240" y="263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40" name="Freeform 34"/>
                <p:cNvSpPr>
                  <a:spLocks/>
                </p:cNvSpPr>
                <p:nvPr/>
              </p:nvSpPr>
              <p:spPr bwMode="auto">
                <a:xfrm>
                  <a:off x="2213" y="2596"/>
                  <a:ext cx="193" cy="272"/>
                </a:xfrm>
                <a:custGeom>
                  <a:avLst/>
                  <a:gdLst>
                    <a:gd name="T0" fmla="*/ 184 w 193"/>
                    <a:gd name="T1" fmla="*/ 254 h 272"/>
                    <a:gd name="T2" fmla="*/ 184 w 193"/>
                    <a:gd name="T3" fmla="*/ 75 h 272"/>
                    <a:gd name="T4" fmla="*/ 46 w 193"/>
                    <a:gd name="T5" fmla="*/ 0 h 272"/>
                    <a:gd name="T6" fmla="*/ 0 w 193"/>
                    <a:gd name="T7" fmla="*/ 254 h 272"/>
                    <a:gd name="T8" fmla="*/ 193 w 193"/>
                    <a:gd name="T9" fmla="*/ 272 h 2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3" h="272">
                      <a:moveTo>
                        <a:pt x="184" y="254"/>
                      </a:moveTo>
                      <a:lnTo>
                        <a:pt x="184" y="75"/>
                      </a:lnTo>
                      <a:lnTo>
                        <a:pt x="46" y="0"/>
                      </a:lnTo>
                      <a:lnTo>
                        <a:pt x="0" y="254"/>
                      </a:lnTo>
                      <a:lnTo>
                        <a:pt x="193" y="272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8231" name="Line 35"/>
              <p:cNvSpPr>
                <a:spLocks noChangeShapeType="1"/>
              </p:cNvSpPr>
              <p:nvPr/>
            </p:nvSpPr>
            <p:spPr bwMode="auto">
              <a:xfrm>
                <a:off x="2019" y="2972"/>
                <a:ext cx="1281" cy="1"/>
              </a:xfrm>
              <a:prstGeom prst="line">
                <a:avLst/>
              </a:prstGeom>
              <a:noFill/>
              <a:ln w="14288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32" name="Line 36"/>
              <p:cNvSpPr>
                <a:spLocks noChangeShapeType="1"/>
              </p:cNvSpPr>
              <p:nvPr/>
            </p:nvSpPr>
            <p:spPr bwMode="auto">
              <a:xfrm>
                <a:off x="2084" y="2962"/>
                <a:ext cx="857" cy="1"/>
              </a:xfrm>
              <a:prstGeom prst="line">
                <a:avLst/>
              </a:prstGeom>
              <a:noFill/>
              <a:ln w="14288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33" name="Freeform 37"/>
              <p:cNvSpPr>
                <a:spLocks/>
              </p:cNvSpPr>
              <p:nvPr/>
            </p:nvSpPr>
            <p:spPr bwMode="auto">
              <a:xfrm>
                <a:off x="2858" y="2183"/>
                <a:ext cx="119" cy="131"/>
              </a:xfrm>
              <a:custGeom>
                <a:avLst/>
                <a:gdLst>
                  <a:gd name="T0" fmla="*/ 64 w 119"/>
                  <a:gd name="T1" fmla="*/ 0 h 131"/>
                  <a:gd name="T2" fmla="*/ 73 w 119"/>
                  <a:gd name="T3" fmla="*/ 47 h 131"/>
                  <a:gd name="T4" fmla="*/ 119 w 119"/>
                  <a:gd name="T5" fmla="*/ 47 h 131"/>
                  <a:gd name="T6" fmla="*/ 73 w 119"/>
                  <a:gd name="T7" fmla="*/ 65 h 131"/>
                  <a:gd name="T8" fmla="*/ 83 w 119"/>
                  <a:gd name="T9" fmla="*/ 131 h 131"/>
                  <a:gd name="T10" fmla="*/ 46 w 119"/>
                  <a:gd name="T11" fmla="*/ 84 h 131"/>
                  <a:gd name="T12" fmla="*/ 9 w 119"/>
                  <a:gd name="T13" fmla="*/ 112 h 131"/>
                  <a:gd name="T14" fmla="*/ 27 w 119"/>
                  <a:gd name="T15" fmla="*/ 65 h 131"/>
                  <a:gd name="T16" fmla="*/ 0 w 119"/>
                  <a:gd name="T17" fmla="*/ 28 h 131"/>
                  <a:gd name="T18" fmla="*/ 46 w 119"/>
                  <a:gd name="T19" fmla="*/ 37 h 131"/>
                  <a:gd name="T20" fmla="*/ 64 w 119"/>
                  <a:gd name="T21" fmla="*/ 0 h 1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9" h="131">
                    <a:moveTo>
                      <a:pt x="64" y="0"/>
                    </a:moveTo>
                    <a:lnTo>
                      <a:pt x="73" y="47"/>
                    </a:lnTo>
                    <a:lnTo>
                      <a:pt x="119" y="47"/>
                    </a:lnTo>
                    <a:lnTo>
                      <a:pt x="73" y="65"/>
                    </a:lnTo>
                    <a:lnTo>
                      <a:pt x="83" y="131"/>
                    </a:lnTo>
                    <a:lnTo>
                      <a:pt x="46" y="84"/>
                    </a:lnTo>
                    <a:lnTo>
                      <a:pt x="9" y="112"/>
                    </a:lnTo>
                    <a:lnTo>
                      <a:pt x="27" y="65"/>
                    </a:lnTo>
                    <a:lnTo>
                      <a:pt x="0" y="28"/>
                    </a:lnTo>
                    <a:lnTo>
                      <a:pt x="46" y="37"/>
                    </a:lnTo>
                    <a:lnTo>
                      <a:pt x="64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34" name="Freeform 38"/>
              <p:cNvSpPr>
                <a:spLocks/>
              </p:cNvSpPr>
              <p:nvPr/>
            </p:nvSpPr>
            <p:spPr bwMode="auto">
              <a:xfrm>
                <a:off x="3162" y="2436"/>
                <a:ext cx="110" cy="113"/>
              </a:xfrm>
              <a:custGeom>
                <a:avLst/>
                <a:gdLst>
                  <a:gd name="T0" fmla="*/ 55 w 110"/>
                  <a:gd name="T1" fmla="*/ 0 h 113"/>
                  <a:gd name="T2" fmla="*/ 64 w 110"/>
                  <a:gd name="T3" fmla="*/ 38 h 113"/>
                  <a:gd name="T4" fmla="*/ 110 w 110"/>
                  <a:gd name="T5" fmla="*/ 38 h 113"/>
                  <a:gd name="T6" fmla="*/ 73 w 110"/>
                  <a:gd name="T7" fmla="*/ 57 h 113"/>
                  <a:gd name="T8" fmla="*/ 83 w 110"/>
                  <a:gd name="T9" fmla="*/ 113 h 113"/>
                  <a:gd name="T10" fmla="*/ 46 w 110"/>
                  <a:gd name="T11" fmla="*/ 75 h 113"/>
                  <a:gd name="T12" fmla="*/ 9 w 110"/>
                  <a:gd name="T13" fmla="*/ 94 h 113"/>
                  <a:gd name="T14" fmla="*/ 27 w 110"/>
                  <a:gd name="T15" fmla="*/ 57 h 113"/>
                  <a:gd name="T16" fmla="*/ 0 w 110"/>
                  <a:gd name="T17" fmla="*/ 28 h 113"/>
                  <a:gd name="T18" fmla="*/ 46 w 110"/>
                  <a:gd name="T19" fmla="*/ 28 h 113"/>
                  <a:gd name="T20" fmla="*/ 55 w 110"/>
                  <a:gd name="T21" fmla="*/ 0 h 1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0" h="113">
                    <a:moveTo>
                      <a:pt x="55" y="0"/>
                    </a:moveTo>
                    <a:lnTo>
                      <a:pt x="64" y="38"/>
                    </a:lnTo>
                    <a:lnTo>
                      <a:pt x="110" y="38"/>
                    </a:lnTo>
                    <a:lnTo>
                      <a:pt x="73" y="57"/>
                    </a:lnTo>
                    <a:lnTo>
                      <a:pt x="83" y="113"/>
                    </a:lnTo>
                    <a:lnTo>
                      <a:pt x="46" y="75"/>
                    </a:lnTo>
                    <a:lnTo>
                      <a:pt x="9" y="94"/>
                    </a:lnTo>
                    <a:lnTo>
                      <a:pt x="27" y="57"/>
                    </a:lnTo>
                    <a:lnTo>
                      <a:pt x="0" y="28"/>
                    </a:lnTo>
                    <a:lnTo>
                      <a:pt x="46" y="28"/>
                    </a:lnTo>
                    <a:lnTo>
                      <a:pt x="55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35" name="Line 39"/>
              <p:cNvSpPr>
                <a:spLocks noChangeShapeType="1"/>
              </p:cNvSpPr>
              <p:nvPr/>
            </p:nvSpPr>
            <p:spPr bwMode="auto">
              <a:xfrm flipV="1">
                <a:off x="2434" y="1920"/>
                <a:ext cx="746" cy="901"/>
              </a:xfrm>
              <a:prstGeom prst="line">
                <a:avLst/>
              </a:prstGeom>
              <a:noFill/>
              <a:ln w="14288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36" name="Line 40"/>
              <p:cNvSpPr>
                <a:spLocks noChangeShapeType="1"/>
              </p:cNvSpPr>
              <p:nvPr/>
            </p:nvSpPr>
            <p:spPr bwMode="auto">
              <a:xfrm flipV="1">
                <a:off x="2445" y="2334"/>
                <a:ext cx="1067" cy="487"/>
              </a:xfrm>
              <a:prstGeom prst="line">
                <a:avLst/>
              </a:prstGeom>
              <a:noFill/>
              <a:ln w="14288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229" name="Text Box 42"/>
            <p:cNvSpPr txBox="1">
              <a:spLocks noChangeArrowheads="1"/>
            </p:cNvSpPr>
            <p:nvPr/>
          </p:nvSpPr>
          <p:spPr bwMode="auto">
            <a:xfrm>
              <a:off x="3488" y="2924"/>
              <a:ext cx="917" cy="288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>
                  <a:solidFill>
                    <a:schemeClr val="accent1"/>
                  </a:solidFill>
                </a:rPr>
                <a:t>angulaire</a:t>
              </a:r>
            </a:p>
          </p:txBody>
        </p:sp>
      </p:grpSp>
      <p:grpSp>
        <p:nvGrpSpPr>
          <p:cNvPr id="8199" name="Group 49"/>
          <p:cNvGrpSpPr>
            <a:grpSpLocks/>
          </p:cNvGrpSpPr>
          <p:nvPr/>
        </p:nvGrpSpPr>
        <p:grpSpPr bwMode="auto">
          <a:xfrm>
            <a:off x="5822950" y="3440113"/>
            <a:ext cx="687388" cy="596900"/>
            <a:chOff x="2213" y="2596"/>
            <a:chExt cx="433" cy="376"/>
          </a:xfrm>
        </p:grpSpPr>
        <p:sp>
          <p:nvSpPr>
            <p:cNvPr id="8224" name="Freeform 50"/>
            <p:cNvSpPr>
              <a:spLocks/>
            </p:cNvSpPr>
            <p:nvPr/>
          </p:nvSpPr>
          <p:spPr bwMode="auto">
            <a:xfrm>
              <a:off x="2241" y="2859"/>
              <a:ext cx="313" cy="103"/>
            </a:xfrm>
            <a:custGeom>
              <a:avLst/>
              <a:gdLst>
                <a:gd name="T0" fmla="*/ 27 w 313"/>
                <a:gd name="T1" fmla="*/ 103 h 103"/>
                <a:gd name="T2" fmla="*/ 9 w 313"/>
                <a:gd name="T3" fmla="*/ 37 h 103"/>
                <a:gd name="T4" fmla="*/ 101 w 313"/>
                <a:gd name="T5" fmla="*/ 37 h 103"/>
                <a:gd name="T6" fmla="*/ 313 w 313"/>
                <a:gd name="T7" fmla="*/ 0 h 103"/>
                <a:gd name="T8" fmla="*/ 285 w 313"/>
                <a:gd name="T9" fmla="*/ 103 h 103"/>
                <a:gd name="T10" fmla="*/ 0 w 313"/>
                <a:gd name="T11" fmla="*/ 103 h 103"/>
                <a:gd name="T12" fmla="*/ 27 w 313"/>
                <a:gd name="T13" fmla="*/ 103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3" h="103">
                  <a:moveTo>
                    <a:pt x="27" y="103"/>
                  </a:moveTo>
                  <a:lnTo>
                    <a:pt x="9" y="37"/>
                  </a:lnTo>
                  <a:lnTo>
                    <a:pt x="101" y="37"/>
                  </a:lnTo>
                  <a:lnTo>
                    <a:pt x="313" y="0"/>
                  </a:lnTo>
                  <a:lnTo>
                    <a:pt x="285" y="103"/>
                  </a:lnTo>
                  <a:lnTo>
                    <a:pt x="0" y="103"/>
                  </a:lnTo>
                  <a:lnTo>
                    <a:pt x="27" y="10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25" name="Freeform 51"/>
            <p:cNvSpPr>
              <a:spLocks/>
            </p:cNvSpPr>
            <p:nvPr/>
          </p:nvSpPr>
          <p:spPr bwMode="auto">
            <a:xfrm>
              <a:off x="2250" y="2868"/>
              <a:ext cx="313" cy="104"/>
            </a:xfrm>
            <a:custGeom>
              <a:avLst/>
              <a:gdLst>
                <a:gd name="T0" fmla="*/ 27 w 313"/>
                <a:gd name="T1" fmla="*/ 104 h 104"/>
                <a:gd name="T2" fmla="*/ 9 w 313"/>
                <a:gd name="T3" fmla="*/ 38 h 104"/>
                <a:gd name="T4" fmla="*/ 101 w 313"/>
                <a:gd name="T5" fmla="*/ 38 h 104"/>
                <a:gd name="T6" fmla="*/ 313 w 313"/>
                <a:gd name="T7" fmla="*/ 0 h 104"/>
                <a:gd name="T8" fmla="*/ 285 w 313"/>
                <a:gd name="T9" fmla="*/ 104 h 104"/>
                <a:gd name="T10" fmla="*/ 0 w 313"/>
                <a:gd name="T11" fmla="*/ 104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" h="104">
                  <a:moveTo>
                    <a:pt x="27" y="104"/>
                  </a:moveTo>
                  <a:lnTo>
                    <a:pt x="9" y="38"/>
                  </a:lnTo>
                  <a:lnTo>
                    <a:pt x="101" y="38"/>
                  </a:lnTo>
                  <a:lnTo>
                    <a:pt x="313" y="0"/>
                  </a:lnTo>
                  <a:lnTo>
                    <a:pt x="285" y="104"/>
                  </a:lnTo>
                  <a:lnTo>
                    <a:pt x="0" y="104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26" name="Freeform 52"/>
            <p:cNvSpPr>
              <a:spLocks/>
            </p:cNvSpPr>
            <p:nvPr/>
          </p:nvSpPr>
          <p:spPr bwMode="auto">
            <a:xfrm>
              <a:off x="2406" y="2596"/>
              <a:ext cx="240" cy="263"/>
            </a:xfrm>
            <a:custGeom>
              <a:avLst/>
              <a:gdLst>
                <a:gd name="T0" fmla="*/ 240 w 240"/>
                <a:gd name="T1" fmla="*/ 263 h 263"/>
                <a:gd name="T2" fmla="*/ 0 w 240"/>
                <a:gd name="T3" fmla="*/ 0 h 263"/>
                <a:gd name="T4" fmla="*/ 56 w 240"/>
                <a:gd name="T5" fmla="*/ 225 h 263"/>
                <a:gd name="T6" fmla="*/ 240 w 240"/>
                <a:gd name="T7" fmla="*/ 263 h 2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0" h="263">
                  <a:moveTo>
                    <a:pt x="240" y="263"/>
                  </a:moveTo>
                  <a:lnTo>
                    <a:pt x="0" y="0"/>
                  </a:lnTo>
                  <a:lnTo>
                    <a:pt x="56" y="225"/>
                  </a:lnTo>
                  <a:lnTo>
                    <a:pt x="240" y="263"/>
                  </a:lnTo>
                  <a:close/>
                </a:path>
              </a:pathLst>
            </a:custGeom>
            <a:noFill/>
            <a:ln w="28575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27" name="Freeform 53"/>
            <p:cNvSpPr>
              <a:spLocks/>
            </p:cNvSpPr>
            <p:nvPr/>
          </p:nvSpPr>
          <p:spPr bwMode="auto">
            <a:xfrm>
              <a:off x="2213" y="2596"/>
              <a:ext cx="193" cy="272"/>
            </a:xfrm>
            <a:custGeom>
              <a:avLst/>
              <a:gdLst>
                <a:gd name="T0" fmla="*/ 184 w 193"/>
                <a:gd name="T1" fmla="*/ 254 h 272"/>
                <a:gd name="T2" fmla="*/ 184 w 193"/>
                <a:gd name="T3" fmla="*/ 75 h 272"/>
                <a:gd name="T4" fmla="*/ 46 w 193"/>
                <a:gd name="T5" fmla="*/ 0 h 272"/>
                <a:gd name="T6" fmla="*/ 0 w 193"/>
                <a:gd name="T7" fmla="*/ 254 h 272"/>
                <a:gd name="T8" fmla="*/ 193 w 193"/>
                <a:gd name="T9" fmla="*/ 272 h 2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272">
                  <a:moveTo>
                    <a:pt x="184" y="254"/>
                  </a:moveTo>
                  <a:lnTo>
                    <a:pt x="184" y="75"/>
                  </a:lnTo>
                  <a:lnTo>
                    <a:pt x="46" y="0"/>
                  </a:lnTo>
                  <a:lnTo>
                    <a:pt x="0" y="254"/>
                  </a:lnTo>
                  <a:lnTo>
                    <a:pt x="193" y="272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00" name="Line 54"/>
          <p:cNvSpPr>
            <a:spLocks noChangeShapeType="1"/>
          </p:cNvSpPr>
          <p:nvPr/>
        </p:nvSpPr>
        <p:spPr bwMode="auto">
          <a:xfrm>
            <a:off x="5514975" y="4037013"/>
            <a:ext cx="2033588" cy="1587"/>
          </a:xfrm>
          <a:prstGeom prst="line">
            <a:avLst/>
          </a:prstGeom>
          <a:noFill/>
          <a:ln w="14288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1" name="Line 55"/>
          <p:cNvSpPr>
            <a:spLocks noChangeShapeType="1"/>
          </p:cNvSpPr>
          <p:nvPr/>
        </p:nvSpPr>
        <p:spPr bwMode="auto">
          <a:xfrm>
            <a:off x="5618163" y="4021138"/>
            <a:ext cx="1360487" cy="1587"/>
          </a:xfrm>
          <a:prstGeom prst="line">
            <a:avLst/>
          </a:prstGeom>
          <a:noFill/>
          <a:ln w="14288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2" name="Freeform 56"/>
          <p:cNvSpPr>
            <a:spLocks/>
          </p:cNvSpPr>
          <p:nvPr/>
        </p:nvSpPr>
        <p:spPr bwMode="auto">
          <a:xfrm>
            <a:off x="7804150" y="1670050"/>
            <a:ext cx="188913" cy="207963"/>
          </a:xfrm>
          <a:custGeom>
            <a:avLst/>
            <a:gdLst>
              <a:gd name="T0" fmla="*/ 101600 w 119"/>
              <a:gd name="T1" fmla="*/ 0 h 131"/>
              <a:gd name="T2" fmla="*/ 115888 w 119"/>
              <a:gd name="T3" fmla="*/ 74613 h 131"/>
              <a:gd name="T4" fmla="*/ 188913 w 119"/>
              <a:gd name="T5" fmla="*/ 74613 h 131"/>
              <a:gd name="T6" fmla="*/ 115888 w 119"/>
              <a:gd name="T7" fmla="*/ 103188 h 131"/>
              <a:gd name="T8" fmla="*/ 131763 w 119"/>
              <a:gd name="T9" fmla="*/ 207963 h 131"/>
              <a:gd name="T10" fmla="*/ 73025 w 119"/>
              <a:gd name="T11" fmla="*/ 133350 h 131"/>
              <a:gd name="T12" fmla="*/ 14288 w 119"/>
              <a:gd name="T13" fmla="*/ 177800 h 131"/>
              <a:gd name="T14" fmla="*/ 42863 w 119"/>
              <a:gd name="T15" fmla="*/ 103188 h 131"/>
              <a:gd name="T16" fmla="*/ 0 w 119"/>
              <a:gd name="T17" fmla="*/ 44450 h 131"/>
              <a:gd name="T18" fmla="*/ 73025 w 119"/>
              <a:gd name="T19" fmla="*/ 58738 h 131"/>
              <a:gd name="T20" fmla="*/ 101600 w 119"/>
              <a:gd name="T21" fmla="*/ 0 h 1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9" h="131">
                <a:moveTo>
                  <a:pt x="64" y="0"/>
                </a:moveTo>
                <a:lnTo>
                  <a:pt x="73" y="47"/>
                </a:lnTo>
                <a:lnTo>
                  <a:pt x="119" y="47"/>
                </a:lnTo>
                <a:lnTo>
                  <a:pt x="73" y="65"/>
                </a:lnTo>
                <a:lnTo>
                  <a:pt x="83" y="131"/>
                </a:lnTo>
                <a:lnTo>
                  <a:pt x="46" y="84"/>
                </a:lnTo>
                <a:lnTo>
                  <a:pt x="9" y="112"/>
                </a:lnTo>
                <a:lnTo>
                  <a:pt x="27" y="65"/>
                </a:lnTo>
                <a:lnTo>
                  <a:pt x="0" y="28"/>
                </a:lnTo>
                <a:lnTo>
                  <a:pt x="46" y="37"/>
                </a:lnTo>
                <a:lnTo>
                  <a:pt x="64" y="0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3" name="Freeform 57"/>
          <p:cNvSpPr>
            <a:spLocks/>
          </p:cNvSpPr>
          <p:nvPr/>
        </p:nvSpPr>
        <p:spPr bwMode="auto">
          <a:xfrm>
            <a:off x="8286750" y="2743200"/>
            <a:ext cx="174625" cy="179388"/>
          </a:xfrm>
          <a:custGeom>
            <a:avLst/>
            <a:gdLst>
              <a:gd name="T0" fmla="*/ 87313 w 110"/>
              <a:gd name="T1" fmla="*/ 0 h 113"/>
              <a:gd name="T2" fmla="*/ 101600 w 110"/>
              <a:gd name="T3" fmla="*/ 60325 h 113"/>
              <a:gd name="T4" fmla="*/ 174625 w 110"/>
              <a:gd name="T5" fmla="*/ 60325 h 113"/>
              <a:gd name="T6" fmla="*/ 115888 w 110"/>
              <a:gd name="T7" fmla="*/ 90488 h 113"/>
              <a:gd name="T8" fmla="*/ 131763 w 110"/>
              <a:gd name="T9" fmla="*/ 179388 h 113"/>
              <a:gd name="T10" fmla="*/ 73025 w 110"/>
              <a:gd name="T11" fmla="*/ 119063 h 113"/>
              <a:gd name="T12" fmla="*/ 14288 w 110"/>
              <a:gd name="T13" fmla="*/ 149225 h 113"/>
              <a:gd name="T14" fmla="*/ 42863 w 110"/>
              <a:gd name="T15" fmla="*/ 90488 h 113"/>
              <a:gd name="T16" fmla="*/ 0 w 110"/>
              <a:gd name="T17" fmla="*/ 44450 h 113"/>
              <a:gd name="T18" fmla="*/ 73025 w 110"/>
              <a:gd name="T19" fmla="*/ 44450 h 113"/>
              <a:gd name="T20" fmla="*/ 87313 w 110"/>
              <a:gd name="T21" fmla="*/ 0 h 1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0" h="113">
                <a:moveTo>
                  <a:pt x="55" y="0"/>
                </a:moveTo>
                <a:lnTo>
                  <a:pt x="64" y="38"/>
                </a:lnTo>
                <a:lnTo>
                  <a:pt x="110" y="38"/>
                </a:lnTo>
                <a:lnTo>
                  <a:pt x="73" y="57"/>
                </a:lnTo>
                <a:lnTo>
                  <a:pt x="83" y="113"/>
                </a:lnTo>
                <a:lnTo>
                  <a:pt x="46" y="75"/>
                </a:lnTo>
                <a:lnTo>
                  <a:pt x="9" y="94"/>
                </a:lnTo>
                <a:lnTo>
                  <a:pt x="27" y="57"/>
                </a:lnTo>
                <a:lnTo>
                  <a:pt x="0" y="28"/>
                </a:lnTo>
                <a:lnTo>
                  <a:pt x="46" y="28"/>
                </a:lnTo>
                <a:lnTo>
                  <a:pt x="55" y="0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4" name="Line 58"/>
          <p:cNvSpPr>
            <a:spLocks noChangeShapeType="1"/>
          </p:cNvSpPr>
          <p:nvPr/>
        </p:nvSpPr>
        <p:spPr bwMode="auto">
          <a:xfrm flipV="1">
            <a:off x="6173788" y="1630363"/>
            <a:ext cx="1793875" cy="2166937"/>
          </a:xfrm>
          <a:prstGeom prst="line">
            <a:avLst/>
          </a:prstGeom>
          <a:noFill/>
          <a:ln w="14288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5" name="Line 59"/>
          <p:cNvSpPr>
            <a:spLocks noChangeShapeType="1"/>
          </p:cNvSpPr>
          <p:nvPr/>
        </p:nvSpPr>
        <p:spPr bwMode="auto">
          <a:xfrm flipV="1">
            <a:off x="6191250" y="2617788"/>
            <a:ext cx="2592388" cy="1179512"/>
          </a:xfrm>
          <a:prstGeom prst="line">
            <a:avLst/>
          </a:prstGeom>
          <a:noFill/>
          <a:ln w="14288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06" name="Text Box 60"/>
          <p:cNvSpPr txBox="1">
            <a:spLocks noChangeArrowheads="1"/>
          </p:cNvSpPr>
          <p:nvPr/>
        </p:nvSpPr>
        <p:spPr bwMode="auto">
          <a:xfrm>
            <a:off x="5332413" y="4243705"/>
            <a:ext cx="3300412" cy="11874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>
                <a:solidFill>
                  <a:schemeClr val="accent1"/>
                </a:solidFill>
              </a:rPr>
              <a:t>la finesse de l'analyse</a:t>
            </a:r>
          </a:p>
          <a:p>
            <a:r>
              <a:rPr lang="fr-FR" altLang="fr-FR" sz="2400">
                <a:solidFill>
                  <a:schemeClr val="accent1"/>
                </a:solidFill>
              </a:rPr>
              <a:t>dépend de </a:t>
            </a:r>
          </a:p>
          <a:p>
            <a:r>
              <a:rPr lang="fr-FR" altLang="fr-FR" sz="2400">
                <a:solidFill>
                  <a:schemeClr val="accent1"/>
                </a:solidFill>
              </a:rPr>
              <a:t>l'instrument utilisé</a:t>
            </a:r>
          </a:p>
        </p:txBody>
      </p:sp>
      <p:grpSp>
        <p:nvGrpSpPr>
          <p:cNvPr id="8207" name="Group 62"/>
          <p:cNvGrpSpPr>
            <a:grpSpLocks/>
          </p:cNvGrpSpPr>
          <p:nvPr/>
        </p:nvGrpSpPr>
        <p:grpSpPr bwMode="auto">
          <a:xfrm rot="-3136198">
            <a:off x="6754813" y="2465388"/>
            <a:ext cx="727075" cy="384175"/>
            <a:chOff x="806" y="1745"/>
            <a:chExt cx="518" cy="274"/>
          </a:xfrm>
        </p:grpSpPr>
        <p:sp>
          <p:nvSpPr>
            <p:cNvPr id="8220" name="Freeform 63"/>
            <p:cNvSpPr>
              <a:spLocks/>
            </p:cNvSpPr>
            <p:nvPr/>
          </p:nvSpPr>
          <p:spPr bwMode="auto">
            <a:xfrm>
              <a:off x="806" y="1745"/>
              <a:ext cx="518" cy="274"/>
            </a:xfrm>
            <a:custGeom>
              <a:avLst/>
              <a:gdLst>
                <a:gd name="T0" fmla="*/ 151 w 518"/>
                <a:gd name="T1" fmla="*/ 51 h 274"/>
                <a:gd name="T2" fmla="*/ 237 w 518"/>
                <a:gd name="T3" fmla="*/ 31 h 274"/>
                <a:gd name="T4" fmla="*/ 291 w 518"/>
                <a:gd name="T5" fmla="*/ 20 h 274"/>
                <a:gd name="T6" fmla="*/ 367 w 518"/>
                <a:gd name="T7" fmla="*/ 0 h 274"/>
                <a:gd name="T8" fmla="*/ 442 w 518"/>
                <a:gd name="T9" fmla="*/ 31 h 274"/>
                <a:gd name="T10" fmla="*/ 507 w 518"/>
                <a:gd name="T11" fmla="*/ 101 h 274"/>
                <a:gd name="T12" fmla="*/ 518 w 518"/>
                <a:gd name="T13" fmla="*/ 162 h 274"/>
                <a:gd name="T14" fmla="*/ 507 w 518"/>
                <a:gd name="T15" fmla="*/ 213 h 274"/>
                <a:gd name="T16" fmla="*/ 453 w 518"/>
                <a:gd name="T17" fmla="*/ 274 h 274"/>
                <a:gd name="T18" fmla="*/ 377 w 518"/>
                <a:gd name="T19" fmla="*/ 264 h 274"/>
                <a:gd name="T20" fmla="*/ 313 w 518"/>
                <a:gd name="T21" fmla="*/ 253 h 274"/>
                <a:gd name="T22" fmla="*/ 302 w 518"/>
                <a:gd name="T23" fmla="*/ 203 h 274"/>
                <a:gd name="T24" fmla="*/ 334 w 518"/>
                <a:gd name="T25" fmla="*/ 152 h 274"/>
                <a:gd name="T26" fmla="*/ 313 w 518"/>
                <a:gd name="T27" fmla="*/ 193 h 274"/>
                <a:gd name="T28" fmla="*/ 248 w 518"/>
                <a:gd name="T29" fmla="*/ 213 h 274"/>
                <a:gd name="T30" fmla="*/ 140 w 518"/>
                <a:gd name="T31" fmla="*/ 162 h 274"/>
                <a:gd name="T32" fmla="*/ 142 w 518"/>
                <a:gd name="T33" fmla="*/ 161 h 274"/>
                <a:gd name="T34" fmla="*/ 21 w 518"/>
                <a:gd name="T35" fmla="*/ 233 h 274"/>
                <a:gd name="T36" fmla="*/ 0 w 518"/>
                <a:gd name="T37" fmla="*/ 203 h 274"/>
                <a:gd name="T38" fmla="*/ 10 w 518"/>
                <a:gd name="T39" fmla="*/ 193 h 274"/>
                <a:gd name="T40" fmla="*/ 10 w 518"/>
                <a:gd name="T41" fmla="*/ 172 h 274"/>
                <a:gd name="T42" fmla="*/ 10 w 518"/>
                <a:gd name="T43" fmla="*/ 142 h 274"/>
                <a:gd name="T44" fmla="*/ 10 w 518"/>
                <a:gd name="T45" fmla="*/ 122 h 274"/>
                <a:gd name="T46" fmla="*/ 0 w 518"/>
                <a:gd name="T47" fmla="*/ 91 h 274"/>
                <a:gd name="T48" fmla="*/ 0 w 518"/>
                <a:gd name="T49" fmla="*/ 81 h 274"/>
                <a:gd name="T50" fmla="*/ 0 w 518"/>
                <a:gd name="T51" fmla="*/ 61 h 274"/>
                <a:gd name="T52" fmla="*/ 86 w 518"/>
                <a:gd name="T53" fmla="*/ 61 h 274"/>
                <a:gd name="T54" fmla="*/ 151 w 518"/>
                <a:gd name="T55" fmla="*/ 51 h 27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18" h="274">
                  <a:moveTo>
                    <a:pt x="151" y="51"/>
                  </a:moveTo>
                  <a:lnTo>
                    <a:pt x="237" y="31"/>
                  </a:lnTo>
                  <a:lnTo>
                    <a:pt x="291" y="20"/>
                  </a:lnTo>
                  <a:lnTo>
                    <a:pt x="367" y="0"/>
                  </a:lnTo>
                  <a:lnTo>
                    <a:pt x="442" y="31"/>
                  </a:lnTo>
                  <a:lnTo>
                    <a:pt x="507" y="101"/>
                  </a:lnTo>
                  <a:lnTo>
                    <a:pt x="518" y="162"/>
                  </a:lnTo>
                  <a:lnTo>
                    <a:pt x="507" y="213"/>
                  </a:lnTo>
                  <a:lnTo>
                    <a:pt x="453" y="274"/>
                  </a:lnTo>
                  <a:lnTo>
                    <a:pt x="377" y="264"/>
                  </a:lnTo>
                  <a:lnTo>
                    <a:pt x="313" y="253"/>
                  </a:lnTo>
                  <a:lnTo>
                    <a:pt x="302" y="203"/>
                  </a:lnTo>
                  <a:lnTo>
                    <a:pt x="334" y="152"/>
                  </a:lnTo>
                  <a:lnTo>
                    <a:pt x="313" y="193"/>
                  </a:lnTo>
                  <a:lnTo>
                    <a:pt x="248" y="213"/>
                  </a:lnTo>
                  <a:lnTo>
                    <a:pt x="140" y="162"/>
                  </a:lnTo>
                  <a:lnTo>
                    <a:pt x="142" y="161"/>
                  </a:lnTo>
                  <a:lnTo>
                    <a:pt x="21" y="233"/>
                  </a:lnTo>
                  <a:lnTo>
                    <a:pt x="0" y="203"/>
                  </a:lnTo>
                  <a:lnTo>
                    <a:pt x="10" y="193"/>
                  </a:lnTo>
                  <a:lnTo>
                    <a:pt x="10" y="172"/>
                  </a:lnTo>
                  <a:lnTo>
                    <a:pt x="10" y="142"/>
                  </a:lnTo>
                  <a:lnTo>
                    <a:pt x="10" y="122"/>
                  </a:lnTo>
                  <a:lnTo>
                    <a:pt x="0" y="91"/>
                  </a:lnTo>
                  <a:lnTo>
                    <a:pt x="0" y="81"/>
                  </a:lnTo>
                  <a:lnTo>
                    <a:pt x="0" y="61"/>
                  </a:lnTo>
                  <a:lnTo>
                    <a:pt x="86" y="61"/>
                  </a:lnTo>
                  <a:lnTo>
                    <a:pt x="151" y="51"/>
                  </a:lnTo>
                  <a:close/>
                </a:path>
              </a:pathLst>
            </a:custGeom>
            <a:solidFill>
              <a:schemeClr val="accent1"/>
            </a:solidFill>
            <a:ln w="682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21" name="Freeform 64"/>
            <p:cNvSpPr>
              <a:spLocks/>
            </p:cNvSpPr>
            <p:nvPr/>
          </p:nvSpPr>
          <p:spPr bwMode="auto">
            <a:xfrm>
              <a:off x="913" y="1816"/>
              <a:ext cx="44" cy="101"/>
            </a:xfrm>
            <a:custGeom>
              <a:avLst/>
              <a:gdLst>
                <a:gd name="T0" fmla="*/ 44 w 44"/>
                <a:gd name="T1" fmla="*/ 0 h 101"/>
                <a:gd name="T2" fmla="*/ 44 w 44"/>
                <a:gd name="T3" fmla="*/ 91 h 101"/>
                <a:gd name="T4" fmla="*/ 0 w 44"/>
                <a:gd name="T5" fmla="*/ 101 h 101"/>
                <a:gd name="T6" fmla="*/ 0 w 44"/>
                <a:gd name="T7" fmla="*/ 10 h 101"/>
                <a:gd name="T8" fmla="*/ 44 w 44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101">
                  <a:moveTo>
                    <a:pt x="44" y="0"/>
                  </a:moveTo>
                  <a:lnTo>
                    <a:pt x="44" y="91"/>
                  </a:lnTo>
                  <a:lnTo>
                    <a:pt x="0" y="101"/>
                  </a:lnTo>
                  <a:lnTo>
                    <a:pt x="0" y="1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22" name="Freeform 65"/>
            <p:cNvSpPr>
              <a:spLocks/>
            </p:cNvSpPr>
            <p:nvPr/>
          </p:nvSpPr>
          <p:spPr bwMode="auto">
            <a:xfrm>
              <a:off x="1011" y="1857"/>
              <a:ext cx="118" cy="60"/>
            </a:xfrm>
            <a:custGeom>
              <a:avLst/>
              <a:gdLst>
                <a:gd name="T0" fmla="*/ 118 w 118"/>
                <a:gd name="T1" fmla="*/ 60 h 60"/>
                <a:gd name="T2" fmla="*/ 118 w 118"/>
                <a:gd name="T3" fmla="*/ 10 h 60"/>
                <a:gd name="T4" fmla="*/ 54 w 118"/>
                <a:gd name="T5" fmla="*/ 0 h 60"/>
                <a:gd name="T6" fmla="*/ 0 w 118"/>
                <a:gd name="T7" fmla="*/ 10 h 60"/>
                <a:gd name="T8" fmla="*/ 118 w 118"/>
                <a:gd name="T9" fmla="*/ 6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" h="60">
                  <a:moveTo>
                    <a:pt x="118" y="60"/>
                  </a:moveTo>
                  <a:lnTo>
                    <a:pt x="118" y="10"/>
                  </a:lnTo>
                  <a:lnTo>
                    <a:pt x="54" y="0"/>
                  </a:lnTo>
                  <a:lnTo>
                    <a:pt x="0" y="10"/>
                  </a:lnTo>
                  <a:lnTo>
                    <a:pt x="118" y="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23" name="Freeform 66"/>
            <p:cNvSpPr>
              <a:spLocks/>
            </p:cNvSpPr>
            <p:nvPr/>
          </p:nvSpPr>
          <p:spPr bwMode="auto">
            <a:xfrm>
              <a:off x="1032" y="1877"/>
              <a:ext cx="119" cy="61"/>
            </a:xfrm>
            <a:custGeom>
              <a:avLst/>
              <a:gdLst>
                <a:gd name="T0" fmla="*/ 119 w 119"/>
                <a:gd name="T1" fmla="*/ 61 h 61"/>
                <a:gd name="T2" fmla="*/ 119 w 119"/>
                <a:gd name="T3" fmla="*/ 10 h 61"/>
                <a:gd name="T4" fmla="*/ 54 w 119"/>
                <a:gd name="T5" fmla="*/ 0 h 61"/>
                <a:gd name="T6" fmla="*/ 0 w 119"/>
                <a:gd name="T7" fmla="*/ 10 h 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9" h="61">
                  <a:moveTo>
                    <a:pt x="119" y="61"/>
                  </a:moveTo>
                  <a:lnTo>
                    <a:pt x="119" y="10"/>
                  </a:lnTo>
                  <a:lnTo>
                    <a:pt x="54" y="0"/>
                  </a:lnTo>
                  <a:lnTo>
                    <a:pt x="0" y="10"/>
                  </a:lnTo>
                </a:path>
              </a:pathLst>
            </a:custGeom>
            <a:solidFill>
              <a:schemeClr val="accent1"/>
            </a:solidFill>
            <a:ln w="682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208" name="Group 70"/>
          <p:cNvGrpSpPr>
            <a:grpSpLocks/>
          </p:cNvGrpSpPr>
          <p:nvPr/>
        </p:nvGrpSpPr>
        <p:grpSpPr bwMode="auto">
          <a:xfrm rot="-1491782">
            <a:off x="7194550" y="3095625"/>
            <a:ext cx="754063" cy="369888"/>
            <a:chOff x="1216" y="2414"/>
            <a:chExt cx="475" cy="233"/>
          </a:xfrm>
        </p:grpSpPr>
        <p:sp>
          <p:nvSpPr>
            <p:cNvPr id="8209" name="AutoShape 71"/>
            <p:cNvSpPr>
              <a:spLocks noChangeArrowheads="1"/>
            </p:cNvSpPr>
            <p:nvPr/>
          </p:nvSpPr>
          <p:spPr bwMode="auto">
            <a:xfrm>
              <a:off x="1443" y="2555"/>
              <a:ext cx="118" cy="51"/>
            </a:xfrm>
            <a:prstGeom prst="roundRect">
              <a:avLst>
                <a:gd name="adj" fmla="val 27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210" name="AutoShape 72"/>
            <p:cNvSpPr>
              <a:spLocks noChangeArrowheads="1"/>
            </p:cNvSpPr>
            <p:nvPr/>
          </p:nvSpPr>
          <p:spPr bwMode="auto">
            <a:xfrm>
              <a:off x="1443" y="2556"/>
              <a:ext cx="118" cy="49"/>
            </a:xfrm>
            <a:prstGeom prst="roundRect">
              <a:avLst>
                <a:gd name="adj" fmla="val 207144"/>
              </a:avLst>
            </a:prstGeom>
            <a:solidFill>
              <a:schemeClr val="accent1"/>
            </a:solidFill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211" name="AutoShape 73"/>
            <p:cNvSpPr>
              <a:spLocks noChangeArrowheads="1"/>
            </p:cNvSpPr>
            <p:nvPr/>
          </p:nvSpPr>
          <p:spPr bwMode="auto">
            <a:xfrm>
              <a:off x="1443" y="2505"/>
              <a:ext cx="140" cy="50"/>
            </a:xfrm>
            <a:prstGeom prst="roundRect">
              <a:avLst>
                <a:gd name="adj" fmla="val 27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212" name="AutoShape 74"/>
            <p:cNvSpPr>
              <a:spLocks noChangeArrowheads="1"/>
            </p:cNvSpPr>
            <p:nvPr/>
          </p:nvSpPr>
          <p:spPr bwMode="auto">
            <a:xfrm>
              <a:off x="1443" y="2506"/>
              <a:ext cx="140" cy="49"/>
            </a:xfrm>
            <a:prstGeom prst="roundRect">
              <a:avLst>
                <a:gd name="adj" fmla="val 207144"/>
              </a:avLst>
            </a:prstGeom>
            <a:solidFill>
              <a:schemeClr val="accent1"/>
            </a:solidFill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213" name="AutoShape 75"/>
            <p:cNvSpPr>
              <a:spLocks noChangeArrowheads="1"/>
            </p:cNvSpPr>
            <p:nvPr/>
          </p:nvSpPr>
          <p:spPr bwMode="auto">
            <a:xfrm>
              <a:off x="1432" y="2454"/>
              <a:ext cx="259" cy="51"/>
            </a:xfrm>
            <a:prstGeom prst="roundRect">
              <a:avLst>
                <a:gd name="adj" fmla="val 27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214" name="AutoShape 76"/>
            <p:cNvSpPr>
              <a:spLocks noChangeArrowheads="1"/>
            </p:cNvSpPr>
            <p:nvPr/>
          </p:nvSpPr>
          <p:spPr bwMode="auto">
            <a:xfrm>
              <a:off x="1432" y="2455"/>
              <a:ext cx="259" cy="49"/>
            </a:xfrm>
            <a:prstGeom prst="roundRect">
              <a:avLst>
                <a:gd name="adj" fmla="val 207144"/>
              </a:avLst>
            </a:prstGeom>
            <a:solidFill>
              <a:schemeClr val="accent1"/>
            </a:solidFill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215" name="AutoShape 77"/>
            <p:cNvSpPr>
              <a:spLocks noChangeArrowheads="1"/>
            </p:cNvSpPr>
            <p:nvPr/>
          </p:nvSpPr>
          <p:spPr bwMode="auto">
            <a:xfrm>
              <a:off x="1421" y="2596"/>
              <a:ext cx="97" cy="51"/>
            </a:xfrm>
            <a:prstGeom prst="roundRect">
              <a:avLst>
                <a:gd name="adj" fmla="val 27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216" name="AutoShape 78"/>
            <p:cNvSpPr>
              <a:spLocks noChangeArrowheads="1"/>
            </p:cNvSpPr>
            <p:nvPr/>
          </p:nvSpPr>
          <p:spPr bwMode="auto">
            <a:xfrm>
              <a:off x="1421" y="2597"/>
              <a:ext cx="97" cy="49"/>
            </a:xfrm>
            <a:prstGeom prst="roundRect">
              <a:avLst>
                <a:gd name="adj" fmla="val 207144"/>
              </a:avLst>
            </a:prstGeom>
            <a:solidFill>
              <a:schemeClr val="accent1"/>
            </a:solidFill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8217" name="Freeform 79"/>
            <p:cNvSpPr>
              <a:spLocks/>
            </p:cNvSpPr>
            <p:nvPr/>
          </p:nvSpPr>
          <p:spPr bwMode="auto">
            <a:xfrm>
              <a:off x="1216" y="2444"/>
              <a:ext cx="205" cy="192"/>
            </a:xfrm>
            <a:custGeom>
              <a:avLst/>
              <a:gdLst>
                <a:gd name="T0" fmla="*/ 97 w 205"/>
                <a:gd name="T1" fmla="*/ 0 h 192"/>
                <a:gd name="T2" fmla="*/ 0 w 205"/>
                <a:gd name="T3" fmla="*/ 61 h 192"/>
                <a:gd name="T4" fmla="*/ 0 w 205"/>
                <a:gd name="T5" fmla="*/ 162 h 192"/>
                <a:gd name="T6" fmla="*/ 65 w 205"/>
                <a:gd name="T7" fmla="*/ 192 h 192"/>
                <a:gd name="T8" fmla="*/ 205 w 205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5" h="192">
                  <a:moveTo>
                    <a:pt x="97" y="0"/>
                  </a:moveTo>
                  <a:lnTo>
                    <a:pt x="0" y="61"/>
                  </a:lnTo>
                  <a:lnTo>
                    <a:pt x="0" y="162"/>
                  </a:lnTo>
                  <a:lnTo>
                    <a:pt x="65" y="192"/>
                  </a:lnTo>
                  <a:lnTo>
                    <a:pt x="205" y="192"/>
                  </a:lnTo>
                </a:path>
              </a:pathLst>
            </a:custGeom>
            <a:solidFill>
              <a:schemeClr val="accent1"/>
            </a:solidFill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18" name="Freeform 80"/>
            <p:cNvSpPr>
              <a:spLocks/>
            </p:cNvSpPr>
            <p:nvPr/>
          </p:nvSpPr>
          <p:spPr bwMode="auto">
            <a:xfrm>
              <a:off x="1291" y="2414"/>
              <a:ext cx="173" cy="111"/>
            </a:xfrm>
            <a:custGeom>
              <a:avLst/>
              <a:gdLst>
                <a:gd name="T0" fmla="*/ 119 w 173"/>
                <a:gd name="T1" fmla="*/ 30 h 111"/>
                <a:gd name="T2" fmla="*/ 65 w 173"/>
                <a:gd name="T3" fmla="*/ 0 h 111"/>
                <a:gd name="T4" fmla="*/ 22 w 173"/>
                <a:gd name="T5" fmla="*/ 20 h 111"/>
                <a:gd name="T6" fmla="*/ 0 w 173"/>
                <a:gd name="T7" fmla="*/ 40 h 111"/>
                <a:gd name="T8" fmla="*/ 0 w 173"/>
                <a:gd name="T9" fmla="*/ 81 h 111"/>
                <a:gd name="T10" fmla="*/ 22 w 173"/>
                <a:gd name="T11" fmla="*/ 91 h 111"/>
                <a:gd name="T12" fmla="*/ 65 w 173"/>
                <a:gd name="T13" fmla="*/ 101 h 111"/>
                <a:gd name="T14" fmla="*/ 108 w 173"/>
                <a:gd name="T15" fmla="*/ 91 h 111"/>
                <a:gd name="T16" fmla="*/ 108 w 173"/>
                <a:gd name="T17" fmla="*/ 101 h 111"/>
                <a:gd name="T18" fmla="*/ 141 w 173"/>
                <a:gd name="T19" fmla="*/ 111 h 111"/>
                <a:gd name="T20" fmla="*/ 162 w 173"/>
                <a:gd name="T21" fmla="*/ 91 h 111"/>
                <a:gd name="T22" fmla="*/ 173 w 173"/>
                <a:gd name="T23" fmla="*/ 60 h 111"/>
                <a:gd name="T24" fmla="*/ 141 w 173"/>
                <a:gd name="T25" fmla="*/ 40 h 111"/>
                <a:gd name="T26" fmla="*/ 98 w 173"/>
                <a:gd name="T27" fmla="*/ 20 h 111"/>
                <a:gd name="T28" fmla="*/ 65 w 173"/>
                <a:gd name="T29" fmla="*/ 0 h 111"/>
                <a:gd name="T30" fmla="*/ 119 w 173"/>
                <a:gd name="T31" fmla="*/ 30 h 1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3" h="111">
                  <a:moveTo>
                    <a:pt x="119" y="30"/>
                  </a:moveTo>
                  <a:lnTo>
                    <a:pt x="65" y="0"/>
                  </a:lnTo>
                  <a:lnTo>
                    <a:pt x="22" y="20"/>
                  </a:lnTo>
                  <a:lnTo>
                    <a:pt x="0" y="40"/>
                  </a:lnTo>
                  <a:lnTo>
                    <a:pt x="0" y="81"/>
                  </a:lnTo>
                  <a:lnTo>
                    <a:pt x="22" y="91"/>
                  </a:lnTo>
                  <a:lnTo>
                    <a:pt x="65" y="101"/>
                  </a:lnTo>
                  <a:lnTo>
                    <a:pt x="108" y="91"/>
                  </a:lnTo>
                  <a:lnTo>
                    <a:pt x="108" y="101"/>
                  </a:lnTo>
                  <a:lnTo>
                    <a:pt x="141" y="111"/>
                  </a:lnTo>
                  <a:lnTo>
                    <a:pt x="162" y="91"/>
                  </a:lnTo>
                  <a:lnTo>
                    <a:pt x="173" y="60"/>
                  </a:lnTo>
                  <a:lnTo>
                    <a:pt x="141" y="40"/>
                  </a:lnTo>
                  <a:lnTo>
                    <a:pt x="98" y="20"/>
                  </a:lnTo>
                  <a:lnTo>
                    <a:pt x="65" y="0"/>
                  </a:lnTo>
                  <a:lnTo>
                    <a:pt x="119" y="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19" name="Freeform 81"/>
            <p:cNvSpPr>
              <a:spLocks/>
            </p:cNvSpPr>
            <p:nvPr/>
          </p:nvSpPr>
          <p:spPr bwMode="auto">
            <a:xfrm>
              <a:off x="1302" y="2424"/>
              <a:ext cx="173" cy="111"/>
            </a:xfrm>
            <a:custGeom>
              <a:avLst/>
              <a:gdLst>
                <a:gd name="T0" fmla="*/ 119 w 173"/>
                <a:gd name="T1" fmla="*/ 30 h 111"/>
                <a:gd name="T2" fmla="*/ 65 w 173"/>
                <a:gd name="T3" fmla="*/ 0 h 111"/>
                <a:gd name="T4" fmla="*/ 22 w 173"/>
                <a:gd name="T5" fmla="*/ 20 h 111"/>
                <a:gd name="T6" fmla="*/ 0 w 173"/>
                <a:gd name="T7" fmla="*/ 40 h 111"/>
                <a:gd name="T8" fmla="*/ 0 w 173"/>
                <a:gd name="T9" fmla="*/ 81 h 111"/>
                <a:gd name="T10" fmla="*/ 22 w 173"/>
                <a:gd name="T11" fmla="*/ 91 h 111"/>
                <a:gd name="T12" fmla="*/ 65 w 173"/>
                <a:gd name="T13" fmla="*/ 101 h 111"/>
                <a:gd name="T14" fmla="*/ 108 w 173"/>
                <a:gd name="T15" fmla="*/ 91 h 111"/>
                <a:gd name="T16" fmla="*/ 108 w 173"/>
                <a:gd name="T17" fmla="*/ 101 h 111"/>
                <a:gd name="T18" fmla="*/ 141 w 173"/>
                <a:gd name="T19" fmla="*/ 111 h 111"/>
                <a:gd name="T20" fmla="*/ 162 w 173"/>
                <a:gd name="T21" fmla="*/ 91 h 111"/>
                <a:gd name="T22" fmla="*/ 173 w 173"/>
                <a:gd name="T23" fmla="*/ 60 h 111"/>
                <a:gd name="T24" fmla="*/ 141 w 173"/>
                <a:gd name="T25" fmla="*/ 40 h 111"/>
                <a:gd name="T26" fmla="*/ 97 w 173"/>
                <a:gd name="T27" fmla="*/ 20 h 111"/>
                <a:gd name="T28" fmla="*/ 65 w 173"/>
                <a:gd name="T29" fmla="*/ 0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3" h="111">
                  <a:moveTo>
                    <a:pt x="119" y="30"/>
                  </a:moveTo>
                  <a:lnTo>
                    <a:pt x="65" y="0"/>
                  </a:lnTo>
                  <a:lnTo>
                    <a:pt x="22" y="20"/>
                  </a:lnTo>
                  <a:lnTo>
                    <a:pt x="0" y="40"/>
                  </a:lnTo>
                  <a:lnTo>
                    <a:pt x="0" y="81"/>
                  </a:lnTo>
                  <a:lnTo>
                    <a:pt x="22" y="91"/>
                  </a:lnTo>
                  <a:lnTo>
                    <a:pt x="65" y="101"/>
                  </a:lnTo>
                  <a:lnTo>
                    <a:pt x="108" y="91"/>
                  </a:lnTo>
                  <a:lnTo>
                    <a:pt x="108" y="101"/>
                  </a:lnTo>
                  <a:lnTo>
                    <a:pt x="141" y="111"/>
                  </a:lnTo>
                  <a:lnTo>
                    <a:pt x="162" y="91"/>
                  </a:lnTo>
                  <a:lnTo>
                    <a:pt x="173" y="60"/>
                  </a:lnTo>
                  <a:lnTo>
                    <a:pt x="141" y="40"/>
                  </a:lnTo>
                  <a:lnTo>
                    <a:pt x="97" y="20"/>
                  </a:lnTo>
                  <a:lnTo>
                    <a:pt x="65" y="0"/>
                  </a:lnTo>
                </a:path>
              </a:pathLst>
            </a:custGeom>
            <a:solidFill>
              <a:schemeClr val="accent1"/>
            </a:solidFill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5" name="Text Box 60"/>
          <p:cNvSpPr txBox="1">
            <a:spLocks noChangeArrowheads="1"/>
          </p:cNvSpPr>
          <p:nvPr/>
        </p:nvSpPr>
        <p:spPr bwMode="auto">
          <a:xfrm>
            <a:off x="519908" y="5706745"/>
            <a:ext cx="7832891" cy="83317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 smtClean="0">
                <a:solidFill>
                  <a:schemeClr val="accent1"/>
                </a:solidFill>
              </a:rPr>
              <a:t>et que signifie HAUTE ?</a:t>
            </a:r>
          </a:p>
          <a:p>
            <a:r>
              <a:rPr lang="fr-FR" altLang="fr-FR" sz="2400" smtClean="0">
                <a:solidFill>
                  <a:schemeClr val="accent1"/>
                </a:solidFill>
              </a:rPr>
              <a:t>haute = qui repond  à la demande scientifique actuelle</a:t>
            </a:r>
            <a:endParaRPr lang="fr-FR" altLang="fr-FR"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02" name="Group 2"/>
          <p:cNvGrpSpPr>
            <a:grpSpLocks/>
          </p:cNvGrpSpPr>
          <p:nvPr/>
        </p:nvGrpSpPr>
        <p:grpSpPr bwMode="auto">
          <a:xfrm>
            <a:off x="-1343025" y="-423863"/>
            <a:ext cx="11601450" cy="7427913"/>
            <a:chOff x="-846" y="-267"/>
            <a:chExt cx="7308" cy="4679"/>
          </a:xfrm>
        </p:grpSpPr>
        <p:pic>
          <p:nvPicPr>
            <p:cNvPr id="409603" name="Picture 3" descr="pickering6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6" y="-265"/>
              <a:ext cx="4220" cy="4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04" name="Picture 4" descr="pickering1_speckl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-267"/>
              <a:ext cx="4679" cy="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605" name="Group 5"/>
          <p:cNvGrpSpPr>
            <a:grpSpLocks/>
          </p:cNvGrpSpPr>
          <p:nvPr/>
        </p:nvGrpSpPr>
        <p:grpSpPr bwMode="auto">
          <a:xfrm>
            <a:off x="-1057275" y="-428625"/>
            <a:ext cx="12582525" cy="7639050"/>
            <a:chOff x="-666" y="-270"/>
            <a:chExt cx="7926" cy="4812"/>
          </a:xfrm>
        </p:grpSpPr>
        <p:grpSp>
          <p:nvGrpSpPr>
            <p:cNvPr id="409606" name="Group 6"/>
            <p:cNvGrpSpPr>
              <a:grpSpLocks/>
            </p:cNvGrpSpPr>
            <p:nvPr/>
          </p:nvGrpSpPr>
          <p:grpSpPr bwMode="auto">
            <a:xfrm>
              <a:off x="-666" y="-270"/>
              <a:ext cx="7926" cy="4812"/>
              <a:chOff x="-666" y="-36"/>
              <a:chExt cx="7926" cy="4812"/>
            </a:xfrm>
          </p:grpSpPr>
          <p:sp>
            <p:nvSpPr>
              <p:cNvPr id="409607" name="Rectangle 7"/>
              <p:cNvSpPr>
                <a:spLocks noChangeArrowheads="1"/>
              </p:cNvSpPr>
              <p:nvPr/>
            </p:nvSpPr>
            <p:spPr bwMode="auto">
              <a:xfrm>
                <a:off x="-666" y="-36"/>
                <a:ext cx="7830" cy="16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09608" name="Rectangle 8"/>
              <p:cNvSpPr>
                <a:spLocks noChangeArrowheads="1"/>
              </p:cNvSpPr>
              <p:nvPr/>
            </p:nvSpPr>
            <p:spPr bwMode="auto">
              <a:xfrm>
                <a:off x="-570" y="3138"/>
                <a:ext cx="7830" cy="16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409609" name="Text Box 9"/>
            <p:cNvSpPr txBox="1">
              <a:spLocks noChangeArrowheads="1"/>
            </p:cNvSpPr>
            <p:nvPr/>
          </p:nvSpPr>
          <p:spPr bwMode="auto">
            <a:xfrm>
              <a:off x="807" y="842"/>
              <a:ext cx="1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800"/>
                <a:t>turbulence faible</a:t>
              </a:r>
            </a:p>
          </p:txBody>
        </p:sp>
        <p:sp>
          <p:nvSpPr>
            <p:cNvPr id="409610" name="Text Box 10"/>
            <p:cNvSpPr txBox="1">
              <a:spLocks noChangeArrowheads="1"/>
            </p:cNvSpPr>
            <p:nvPr/>
          </p:nvSpPr>
          <p:spPr bwMode="auto">
            <a:xfrm>
              <a:off x="807" y="3020"/>
              <a:ext cx="1912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800"/>
                <a:t>structure de tache d'Airy </a:t>
              </a:r>
            </a:p>
            <a:p>
              <a:r>
                <a:rPr lang="fr-FR" altLang="fr-FR" sz="1800"/>
                <a:t>encore perceptible</a:t>
              </a:r>
            </a:p>
            <a:p>
              <a:endParaRPr lang="fr-FR" altLang="fr-FR" sz="1800"/>
            </a:p>
            <a:p>
              <a:r>
                <a:rPr lang="fr-FR" altLang="fr-FR" sz="1800"/>
                <a:t>mouvement d'ensemble de </a:t>
              </a:r>
            </a:p>
            <a:p>
              <a:r>
                <a:rPr lang="fr-FR" altLang="fr-FR" sz="1800"/>
                <a:t>la tache image</a:t>
              </a:r>
            </a:p>
          </p:txBody>
        </p:sp>
      </p:grpSp>
      <p:grpSp>
        <p:nvGrpSpPr>
          <p:cNvPr id="409611" name="Group 11"/>
          <p:cNvGrpSpPr>
            <a:grpSpLocks/>
          </p:cNvGrpSpPr>
          <p:nvPr/>
        </p:nvGrpSpPr>
        <p:grpSpPr bwMode="auto">
          <a:xfrm>
            <a:off x="5462588" y="1354138"/>
            <a:ext cx="3024187" cy="5197475"/>
            <a:chOff x="3441" y="853"/>
            <a:chExt cx="1905" cy="3274"/>
          </a:xfrm>
        </p:grpSpPr>
        <p:sp>
          <p:nvSpPr>
            <p:cNvPr id="409612" name="Text Box 12"/>
            <p:cNvSpPr txBox="1">
              <a:spLocks noChangeArrowheads="1"/>
            </p:cNvSpPr>
            <p:nvPr/>
          </p:nvSpPr>
          <p:spPr bwMode="auto">
            <a:xfrm>
              <a:off x="3441" y="853"/>
              <a:ext cx="1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800"/>
                <a:t>turbulence typique</a:t>
              </a:r>
            </a:p>
          </p:txBody>
        </p:sp>
        <p:sp>
          <p:nvSpPr>
            <p:cNvPr id="409613" name="Text Box 13"/>
            <p:cNvSpPr txBox="1">
              <a:spLocks noChangeArrowheads="1"/>
            </p:cNvSpPr>
            <p:nvPr/>
          </p:nvSpPr>
          <p:spPr bwMode="auto">
            <a:xfrm>
              <a:off x="3441" y="3031"/>
              <a:ext cx="1905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1800"/>
                <a:t>structure de tache d'Airy </a:t>
              </a:r>
            </a:p>
            <a:p>
              <a:r>
                <a:rPr lang="fr-FR" altLang="fr-FR" sz="1800"/>
                <a:t>complètement détruite</a:t>
              </a:r>
            </a:p>
            <a:p>
              <a:endParaRPr lang="fr-FR" altLang="fr-FR" sz="1800"/>
            </a:p>
            <a:p>
              <a:r>
                <a:rPr lang="fr-FR" altLang="fr-FR" sz="1800"/>
                <a:t>et apparition </a:t>
              </a:r>
            </a:p>
            <a:p>
              <a:r>
                <a:rPr lang="fr-FR" altLang="fr-FR" sz="1800"/>
                <a:t>d'un speckle pattern</a:t>
              </a:r>
            </a:p>
            <a:p>
              <a:r>
                <a:rPr lang="fr-FR" altLang="fr-FR" sz="1800"/>
                <a:t>(tavelures)</a:t>
              </a:r>
            </a:p>
          </p:txBody>
        </p:sp>
      </p:grpSp>
      <p:sp>
        <p:nvSpPr>
          <p:cNvPr id="409614" name="Rectangle 14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3462338" cy="4667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>
                <a:latin typeface="Comic Sans MS" pitchFamily="66" charset="0"/>
              </a:rPr>
              <a:t>dégradations   en "live"</a:t>
            </a:r>
          </a:p>
        </p:txBody>
      </p:sp>
    </p:spTree>
    <p:extLst>
      <p:ext uri="{BB962C8B-B14F-4D97-AF65-F5344CB8AC3E}">
        <p14:creationId xmlns:p14="http://schemas.microsoft.com/office/powerpoint/2010/main" val="831191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52550"/>
            <a:ext cx="8229600" cy="1143000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  <a:hlinkClick r:id="rId3" action="ppaction://hlinkfile"/>
              </a:rPr>
              <a:t/>
            </a:r>
            <a:br>
              <a:rPr lang="fr-FR" smtClean="0">
                <a:solidFill>
                  <a:schemeClr val="tx1"/>
                </a:solidFill>
                <a:hlinkClick r:id="rId3" action="ppaction://hlinkfile"/>
              </a:rPr>
            </a:br>
            <a:r>
              <a:rPr lang="fr-FR" smtClean="0">
                <a:solidFill>
                  <a:schemeClr val="tx1"/>
                </a:solidFill>
                <a:hlinkClick r:id="rId3" action="ppaction://hlinkfile"/>
              </a:rPr>
              <a:t> </a:t>
            </a:r>
            <a:endParaRPr lang="fr-FR">
              <a:solidFill>
                <a:schemeClr val="tx1"/>
              </a:solidFill>
              <a:hlinkClick r:id="rId3" action="ppaction://hlinkfile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5534" y="627836"/>
            <a:ext cx="7891904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smtClean="0"/>
              <a:t>franges i2t      </a:t>
            </a:r>
          </a:p>
          <a:p>
            <a:r>
              <a:rPr lang="fr-FR" sz="2000" smtClean="0"/>
              <a:t>2 telescopes de 25cm de diametre , base variable de 12m à 60 m</a:t>
            </a:r>
            <a:endParaRPr lang="fr-FR" sz="2000"/>
          </a:p>
        </p:txBody>
      </p:sp>
      <p:sp>
        <p:nvSpPr>
          <p:cNvPr id="3" name="Bouton d’action : Suivant 2">
            <a:hlinkClick r:id="rId4" action="ppaction://hlinkfile" highlightClick="1"/>
          </p:cNvPr>
          <p:cNvSpPr/>
          <p:nvPr/>
        </p:nvSpPr>
        <p:spPr bwMode="auto">
          <a:xfrm>
            <a:off x="951460" y="1662407"/>
            <a:ext cx="521208" cy="521208"/>
          </a:xfrm>
          <a:prstGeom prst="actionButtonForwardNext">
            <a:avLst/>
          </a:prstGeom>
          <a:solidFill>
            <a:srgbClr val="FF99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23159" y="1763491"/>
            <a:ext cx="441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franges agitées, piston et courbure</a:t>
            </a:r>
            <a:endParaRPr lang="fr-FR" sz="2000"/>
          </a:p>
        </p:txBody>
      </p:sp>
      <p:sp>
        <p:nvSpPr>
          <p:cNvPr id="6" name="Bouton d’action : Suivant 5">
            <a:hlinkClick r:id="rId5" action="ppaction://hlinkfile" highlightClick="1"/>
          </p:cNvPr>
          <p:cNvSpPr/>
          <p:nvPr/>
        </p:nvSpPr>
        <p:spPr bwMode="auto">
          <a:xfrm>
            <a:off x="951460" y="2518133"/>
            <a:ext cx="521208" cy="521208"/>
          </a:xfrm>
          <a:prstGeom prst="actionButtonForwardNext">
            <a:avLst/>
          </a:prstGeom>
          <a:solidFill>
            <a:srgbClr val="00B0F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35034" y="2643102"/>
            <a:ext cx="279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franges moins agitées</a:t>
            </a:r>
            <a:endParaRPr lang="fr-FR" sz="2000"/>
          </a:p>
        </p:txBody>
      </p:sp>
      <p:sp>
        <p:nvSpPr>
          <p:cNvPr id="9" name="Bouton d’action : Suivant 8">
            <a:hlinkClick r:id="rId6" action="ppaction://hlinkfile" highlightClick="1"/>
          </p:cNvPr>
          <p:cNvSpPr/>
          <p:nvPr/>
        </p:nvSpPr>
        <p:spPr bwMode="auto">
          <a:xfrm>
            <a:off x="951460" y="3314700"/>
            <a:ext cx="521208" cy="521208"/>
          </a:xfrm>
          <a:prstGeom prst="actionButtonForwardNext">
            <a:avLst/>
          </a:prstGeom>
          <a:solidFill>
            <a:srgbClr val="66FF33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23159" y="3414185"/>
            <a:ext cx="6370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smtClean="0"/>
              <a:t>franges plutôt stabilisées  (asservissement de ddm)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0035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804863"/>
            <a:ext cx="2841140" cy="525401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/>
              <a:t>moyens de lutte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81000" y="1766593"/>
            <a:ext cx="910377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400" smtClean="0"/>
              <a:t>  boucles d’asservissement (correction de tilt &amp; piston)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4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400" smtClean="0"/>
              <a:t>  optique adaptative ( reduction/elimination des speckles)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4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400" smtClean="0"/>
              <a:t>  fibres optiques </a:t>
            </a:r>
            <a:r>
              <a:rPr lang="fr-FR" sz="2400"/>
              <a:t>monomode </a:t>
            </a:r>
            <a:r>
              <a:rPr lang="fr-FR" sz="2400" smtClean="0"/>
              <a:t>(elimination des speckles)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4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400" smtClean="0"/>
              <a:t>  aller dans l’espace </a:t>
            </a:r>
          </a:p>
          <a:p>
            <a:r>
              <a:rPr lang="fr-FR" sz="2400"/>
              <a:t>	</a:t>
            </a:r>
            <a:r>
              <a:rPr lang="fr-FR" sz="2400" smtClean="0"/>
              <a:t>( du projet au lancement:20 ans et des gigaeuros)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40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fr-FR" sz="2400"/>
              <a:t> </a:t>
            </a:r>
            <a:r>
              <a:rPr lang="fr-FR" sz="2400" smtClean="0"/>
              <a:t> .....??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40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fr-F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2903538" cy="4667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>
                <a:latin typeface="Comic Sans MS" pitchFamily="66" charset="0"/>
              </a:rPr>
              <a:t>optique adaptative </a:t>
            </a:r>
          </a:p>
        </p:txBody>
      </p:sp>
      <p:pic>
        <p:nvPicPr>
          <p:cNvPr id="410627" name="Picture 3" descr="im661,principe-optique-adapta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306513"/>
            <a:ext cx="4419600" cy="36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28" name="Picture 4" descr="miroir_membr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1101725"/>
            <a:ext cx="37973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67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7727093" cy="586957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illustration cinema : optique adaptative </a:t>
            </a:r>
          </a:p>
        </p:txBody>
      </p:sp>
      <p:sp>
        <p:nvSpPr>
          <p:cNvPr id="2" name="Bouton d’action : Suivant 1">
            <a:hlinkClick r:id="rId2" action="ppaction://hlinkfile" highlightClick="1"/>
          </p:cNvPr>
          <p:cNvSpPr/>
          <p:nvPr/>
        </p:nvSpPr>
        <p:spPr bwMode="auto">
          <a:xfrm>
            <a:off x="1352550" y="2305050"/>
            <a:ext cx="1042416" cy="1042416"/>
          </a:xfrm>
          <a:prstGeom prst="actionButtonForwardNext">
            <a:avLst/>
          </a:prstGeom>
          <a:solidFill>
            <a:srgbClr val="66CCFF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4371975" cy="466725"/>
          </a:xfr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>
                <a:latin typeface="Comic Sans MS" pitchFamily="66" charset="0"/>
              </a:rPr>
              <a:t>adaptative optics NACO  VLT</a:t>
            </a:r>
          </a:p>
        </p:txBody>
      </p:sp>
      <p:pic>
        <p:nvPicPr>
          <p:cNvPr id="152579" name="Picture 3" descr="Résultats_Na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6825"/>
            <a:ext cx="5235575" cy="41497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0" name="Picture 4" descr="VLT_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2905125"/>
            <a:ext cx="3760787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3"/>
          <p:cNvSpPr>
            <a:spLocks noChangeArrowheads="1"/>
          </p:cNvSpPr>
          <p:nvPr/>
        </p:nvSpPr>
        <p:spPr bwMode="auto">
          <a:xfrm>
            <a:off x="392113" y="4630738"/>
            <a:ext cx="7445375" cy="20018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53603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38138" y="563563"/>
            <a:ext cx="5030842" cy="402291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000" smtClean="0">
                <a:latin typeface="Comic Sans MS" pitchFamily="66" charset="0"/>
              </a:rPr>
              <a:t> emploi de fibres optiques « monomode »</a:t>
            </a:r>
          </a:p>
        </p:txBody>
      </p:sp>
      <p:sp>
        <p:nvSpPr>
          <p:cNvPr id="153604" name="Text Box 5"/>
          <p:cNvSpPr txBox="1">
            <a:spLocks noChangeArrowheads="1"/>
          </p:cNvSpPr>
          <p:nvPr/>
        </p:nvSpPr>
        <p:spPr bwMode="auto">
          <a:xfrm>
            <a:off x="342900" y="1206710"/>
            <a:ext cx="8188758" cy="304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 smtClean="0"/>
              <a:t>même avec une optique adaptative </a:t>
            </a:r>
          </a:p>
          <a:p>
            <a:r>
              <a:rPr lang="fr-FR" altLang="fr-FR" sz="2000" smtClean="0"/>
              <a:t>les fronts d’onde ne sont pas complètement corrigés </a:t>
            </a:r>
          </a:p>
          <a:p>
            <a:r>
              <a:rPr lang="fr-FR" altLang="fr-FR" sz="2000" smtClean="0"/>
              <a:t>des distorsions</a:t>
            </a:r>
          </a:p>
          <a:p>
            <a:endParaRPr lang="fr-FR" altLang="fr-FR" sz="1100" smtClean="0"/>
          </a:p>
          <a:p>
            <a:r>
              <a:rPr lang="fr-FR" altLang="fr-FR" sz="2000" smtClean="0"/>
              <a:t>il est possible de rendre quasi-parfait un front d’onde</a:t>
            </a:r>
            <a:endParaRPr lang="fr-FR" altLang="fr-FR" sz="2000"/>
          </a:p>
          <a:p>
            <a:r>
              <a:rPr lang="fr-FR" altLang="fr-FR" sz="2000" smtClean="0"/>
              <a:t>en injectant le faisceau dans une fibre optique monomode</a:t>
            </a:r>
          </a:p>
          <a:p>
            <a:r>
              <a:rPr lang="fr-FR" altLang="fr-FR" sz="2000" smtClean="0"/>
              <a:t>qui realise un filtrage spatial tres selectif</a:t>
            </a:r>
          </a:p>
          <a:p>
            <a:endParaRPr lang="fr-FR" altLang="fr-FR" sz="1400" smtClean="0"/>
          </a:p>
          <a:p>
            <a:r>
              <a:rPr lang="fr-FR" altLang="fr-FR" sz="2000" smtClean="0"/>
              <a:t>le prix à payer est une perte de photons mais </a:t>
            </a:r>
          </a:p>
          <a:p>
            <a:r>
              <a:rPr lang="fr-FR" altLang="fr-FR" sz="2000" smtClean="0"/>
              <a:t>ceux qui traversent sont les photons « efficients » pour interferer</a:t>
            </a:r>
            <a:endParaRPr lang="fr-FR" altLang="fr-FR" sz="2000"/>
          </a:p>
        </p:txBody>
      </p:sp>
      <p:sp>
        <p:nvSpPr>
          <p:cNvPr id="153605" name="Freeform 7"/>
          <p:cNvSpPr>
            <a:spLocks/>
          </p:cNvSpPr>
          <p:nvPr/>
        </p:nvSpPr>
        <p:spPr bwMode="auto">
          <a:xfrm>
            <a:off x="1949450" y="4791075"/>
            <a:ext cx="4068763" cy="1219200"/>
          </a:xfrm>
          <a:custGeom>
            <a:avLst/>
            <a:gdLst>
              <a:gd name="T0" fmla="*/ 0 w 2563"/>
              <a:gd name="T1" fmla="*/ 2147483647 h 768"/>
              <a:gd name="T2" fmla="*/ 2147483647 w 2563"/>
              <a:gd name="T3" fmla="*/ 2147483647 h 768"/>
              <a:gd name="T4" fmla="*/ 2147483647 w 2563"/>
              <a:gd name="T5" fmla="*/ 2147483647 h 768"/>
              <a:gd name="T6" fmla="*/ 2147483647 w 2563"/>
              <a:gd name="T7" fmla="*/ 2147483647 h 768"/>
              <a:gd name="T8" fmla="*/ 2147483647 w 2563"/>
              <a:gd name="T9" fmla="*/ 2147483647 h 768"/>
              <a:gd name="T10" fmla="*/ 2147483647 w 2563"/>
              <a:gd name="T11" fmla="*/ 2147483647 h 768"/>
              <a:gd name="T12" fmla="*/ 2147483647 w 2563"/>
              <a:gd name="T13" fmla="*/ 2147483647 h 768"/>
              <a:gd name="T14" fmla="*/ 2147483647 w 2563"/>
              <a:gd name="T15" fmla="*/ 2147483647 h 768"/>
              <a:gd name="T16" fmla="*/ 2147483647 w 2563"/>
              <a:gd name="T17" fmla="*/ 2147483647 h 768"/>
              <a:gd name="T18" fmla="*/ 2147483647 w 2563"/>
              <a:gd name="T19" fmla="*/ 2147483647 h 768"/>
              <a:gd name="T20" fmla="*/ 2147483647 w 2563"/>
              <a:gd name="T21" fmla="*/ 2147483647 h 768"/>
              <a:gd name="T22" fmla="*/ 2147483647 w 2563"/>
              <a:gd name="T23" fmla="*/ 2147483647 h 768"/>
              <a:gd name="T24" fmla="*/ 2147483647 w 2563"/>
              <a:gd name="T25" fmla="*/ 2147483647 h 768"/>
              <a:gd name="T26" fmla="*/ 2147483647 w 2563"/>
              <a:gd name="T27" fmla="*/ 2147483647 h 768"/>
              <a:gd name="T28" fmla="*/ 2147483647 w 2563"/>
              <a:gd name="T29" fmla="*/ 2147483647 h 768"/>
              <a:gd name="T30" fmla="*/ 2147483647 w 2563"/>
              <a:gd name="T31" fmla="*/ 2147483647 h 7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563" h="768">
                <a:moveTo>
                  <a:pt x="0" y="471"/>
                </a:moveTo>
                <a:cubicBezTo>
                  <a:pt x="252" y="477"/>
                  <a:pt x="504" y="483"/>
                  <a:pt x="654" y="481"/>
                </a:cubicBezTo>
                <a:cubicBezTo>
                  <a:pt x="804" y="479"/>
                  <a:pt x="829" y="492"/>
                  <a:pt x="900" y="462"/>
                </a:cubicBezTo>
                <a:cubicBezTo>
                  <a:pt x="971" y="432"/>
                  <a:pt x="1036" y="352"/>
                  <a:pt x="1081" y="299"/>
                </a:cubicBezTo>
                <a:cubicBezTo>
                  <a:pt x="1126" y="246"/>
                  <a:pt x="1140" y="187"/>
                  <a:pt x="1172" y="144"/>
                </a:cubicBezTo>
                <a:cubicBezTo>
                  <a:pt x="1204" y="101"/>
                  <a:pt x="1225" y="61"/>
                  <a:pt x="1272" y="44"/>
                </a:cubicBezTo>
                <a:cubicBezTo>
                  <a:pt x="1319" y="27"/>
                  <a:pt x="1389" y="0"/>
                  <a:pt x="1454" y="44"/>
                </a:cubicBezTo>
                <a:cubicBezTo>
                  <a:pt x="1519" y="88"/>
                  <a:pt x="1637" y="202"/>
                  <a:pt x="1663" y="308"/>
                </a:cubicBezTo>
                <a:cubicBezTo>
                  <a:pt x="1689" y="414"/>
                  <a:pt x="1675" y="610"/>
                  <a:pt x="1609" y="681"/>
                </a:cubicBezTo>
                <a:cubicBezTo>
                  <a:pt x="1543" y="752"/>
                  <a:pt x="1337" y="768"/>
                  <a:pt x="1263" y="735"/>
                </a:cubicBezTo>
                <a:cubicBezTo>
                  <a:pt x="1189" y="702"/>
                  <a:pt x="1155" y="560"/>
                  <a:pt x="1163" y="481"/>
                </a:cubicBezTo>
                <a:cubicBezTo>
                  <a:pt x="1171" y="402"/>
                  <a:pt x="1238" y="279"/>
                  <a:pt x="1309" y="262"/>
                </a:cubicBezTo>
                <a:cubicBezTo>
                  <a:pt x="1380" y="245"/>
                  <a:pt x="1487" y="342"/>
                  <a:pt x="1591" y="380"/>
                </a:cubicBezTo>
                <a:cubicBezTo>
                  <a:pt x="1695" y="418"/>
                  <a:pt x="1818" y="473"/>
                  <a:pt x="1936" y="490"/>
                </a:cubicBezTo>
                <a:cubicBezTo>
                  <a:pt x="2054" y="507"/>
                  <a:pt x="2196" y="486"/>
                  <a:pt x="2300" y="481"/>
                </a:cubicBezTo>
                <a:cubicBezTo>
                  <a:pt x="2404" y="476"/>
                  <a:pt x="2483" y="469"/>
                  <a:pt x="2563" y="462"/>
                </a:cubicBezTo>
              </a:path>
            </a:pathLst>
          </a:custGeom>
          <a:noFill/>
          <a:ln w="76200" cap="flat" cmpd="sng">
            <a:solidFill>
              <a:schemeClr val="hlink"/>
            </a:solidFill>
            <a:prstDash val="solid"/>
            <a:round/>
            <a:headEnd/>
            <a:tailEnd/>
          </a:ln>
          <a:effectLst>
            <a:outerShdw dist="63500" dir="3187806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53606" name="AutoShape 8"/>
          <p:cNvSpPr>
            <a:spLocks noChangeArrowheads="1"/>
          </p:cNvSpPr>
          <p:nvPr/>
        </p:nvSpPr>
        <p:spPr bwMode="auto">
          <a:xfrm rot="5400000">
            <a:off x="791369" y="4949031"/>
            <a:ext cx="1057275" cy="1262063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FFCCCC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53607" name="AutoShape 9"/>
          <p:cNvSpPr>
            <a:spLocks noChangeArrowheads="1"/>
          </p:cNvSpPr>
          <p:nvPr/>
        </p:nvSpPr>
        <p:spPr bwMode="auto">
          <a:xfrm rot="16200000" flipH="1">
            <a:off x="6193631" y="4942682"/>
            <a:ext cx="1057275" cy="1262062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FF99C2"/>
              </a:gs>
              <a:gs pos="100000">
                <a:srgbClr val="FECEF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fr-FR" altLang="fr-FR"/>
          </a:p>
        </p:txBody>
      </p:sp>
      <p:sp>
        <p:nvSpPr>
          <p:cNvPr id="153608" name="Arc 10"/>
          <p:cNvSpPr>
            <a:spLocks/>
          </p:cNvSpPr>
          <p:nvPr/>
        </p:nvSpPr>
        <p:spPr bwMode="auto">
          <a:xfrm>
            <a:off x="6327775" y="5022850"/>
            <a:ext cx="909638" cy="1117600"/>
          </a:xfrm>
          <a:custGeom>
            <a:avLst/>
            <a:gdLst>
              <a:gd name="T0" fmla="*/ 2147483647 w 21600"/>
              <a:gd name="T1" fmla="*/ 0 h 26530"/>
              <a:gd name="T2" fmla="*/ 2147483647 w 21600"/>
              <a:gd name="T3" fmla="*/ 2147483647 h 26530"/>
              <a:gd name="T4" fmla="*/ 0 w 21600"/>
              <a:gd name="T5" fmla="*/ 2147483647 h 265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6530" fill="none" extrusionOk="0">
                <a:moveTo>
                  <a:pt x="17113" y="0"/>
                </a:moveTo>
                <a:cubicBezTo>
                  <a:pt x="20022" y="3777"/>
                  <a:pt x="21600" y="8411"/>
                  <a:pt x="21600" y="13179"/>
                </a:cubicBezTo>
                <a:cubicBezTo>
                  <a:pt x="21600" y="18021"/>
                  <a:pt x="19972" y="22723"/>
                  <a:pt x="16979" y="26529"/>
                </a:cubicBezTo>
              </a:path>
              <a:path w="21600" h="26530" stroke="0" extrusionOk="0">
                <a:moveTo>
                  <a:pt x="17113" y="0"/>
                </a:moveTo>
                <a:cubicBezTo>
                  <a:pt x="20022" y="3777"/>
                  <a:pt x="21600" y="8411"/>
                  <a:pt x="21600" y="13179"/>
                </a:cubicBezTo>
                <a:cubicBezTo>
                  <a:pt x="21600" y="18021"/>
                  <a:pt x="19972" y="22723"/>
                  <a:pt x="16979" y="26529"/>
                </a:cubicBezTo>
                <a:lnTo>
                  <a:pt x="0" y="13179"/>
                </a:lnTo>
                <a:lnTo>
                  <a:pt x="17113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53609" name="Freeform 11"/>
          <p:cNvSpPr>
            <a:spLocks/>
          </p:cNvSpPr>
          <p:nvPr/>
        </p:nvSpPr>
        <p:spPr bwMode="auto">
          <a:xfrm>
            <a:off x="971550" y="5076825"/>
            <a:ext cx="312738" cy="1054100"/>
          </a:xfrm>
          <a:custGeom>
            <a:avLst/>
            <a:gdLst>
              <a:gd name="T0" fmla="*/ 2147483647 w 197"/>
              <a:gd name="T1" fmla="*/ 0 h 664"/>
              <a:gd name="T2" fmla="*/ 2147483647 w 197"/>
              <a:gd name="T3" fmla="*/ 2147483647 h 664"/>
              <a:gd name="T4" fmla="*/ 2147483647 w 197"/>
              <a:gd name="T5" fmla="*/ 2147483647 h 664"/>
              <a:gd name="T6" fmla="*/ 2147483647 w 197"/>
              <a:gd name="T7" fmla="*/ 2147483647 h 664"/>
              <a:gd name="T8" fmla="*/ 2147483647 w 197"/>
              <a:gd name="T9" fmla="*/ 2147483647 h 664"/>
              <a:gd name="T10" fmla="*/ 2147483647 w 197"/>
              <a:gd name="T11" fmla="*/ 2147483647 h 664"/>
              <a:gd name="T12" fmla="*/ 2147483647 w 197"/>
              <a:gd name="T13" fmla="*/ 2147483647 h 664"/>
              <a:gd name="T14" fmla="*/ 2147483647 w 197"/>
              <a:gd name="T15" fmla="*/ 2147483647 h 664"/>
              <a:gd name="T16" fmla="*/ 2147483647 w 197"/>
              <a:gd name="T17" fmla="*/ 2147483647 h 664"/>
              <a:gd name="T18" fmla="*/ 2147483647 w 197"/>
              <a:gd name="T19" fmla="*/ 2147483647 h 6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7" h="664">
                <a:moveTo>
                  <a:pt x="197" y="0"/>
                </a:moveTo>
                <a:cubicBezTo>
                  <a:pt x="163" y="1"/>
                  <a:pt x="130" y="2"/>
                  <a:pt x="115" y="19"/>
                </a:cubicBezTo>
                <a:cubicBezTo>
                  <a:pt x="100" y="36"/>
                  <a:pt x="110" y="71"/>
                  <a:pt x="106" y="100"/>
                </a:cubicBezTo>
                <a:cubicBezTo>
                  <a:pt x="102" y="129"/>
                  <a:pt x="103" y="170"/>
                  <a:pt x="88" y="191"/>
                </a:cubicBezTo>
                <a:cubicBezTo>
                  <a:pt x="73" y="212"/>
                  <a:pt x="27" y="213"/>
                  <a:pt x="15" y="228"/>
                </a:cubicBezTo>
                <a:cubicBezTo>
                  <a:pt x="3" y="243"/>
                  <a:pt x="0" y="250"/>
                  <a:pt x="15" y="282"/>
                </a:cubicBezTo>
                <a:cubicBezTo>
                  <a:pt x="30" y="314"/>
                  <a:pt x="97" y="383"/>
                  <a:pt x="106" y="419"/>
                </a:cubicBezTo>
                <a:cubicBezTo>
                  <a:pt x="115" y="455"/>
                  <a:pt x="79" y="471"/>
                  <a:pt x="70" y="501"/>
                </a:cubicBezTo>
                <a:cubicBezTo>
                  <a:pt x="61" y="531"/>
                  <a:pt x="43" y="574"/>
                  <a:pt x="52" y="601"/>
                </a:cubicBezTo>
                <a:cubicBezTo>
                  <a:pt x="61" y="628"/>
                  <a:pt x="112" y="646"/>
                  <a:pt x="124" y="664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53610" name="Line 12"/>
          <p:cNvSpPr>
            <a:spLocks noChangeShapeType="1"/>
          </p:cNvSpPr>
          <p:nvPr/>
        </p:nvSpPr>
        <p:spPr bwMode="auto">
          <a:xfrm>
            <a:off x="2006600" y="5294313"/>
            <a:ext cx="720725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1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61975"/>
            <a:ext cx="312738" cy="588963"/>
          </a:xfr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/>
              <a:t> </a:t>
            </a:r>
          </a:p>
        </p:txBody>
      </p:sp>
      <p:pic>
        <p:nvPicPr>
          <p:cNvPr id="91138" name="Picture 2" descr="Résultat de recherche d'images pour &quot;ohana interferometer mauna ke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577975"/>
            <a:ext cx="471487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5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753" y="619124"/>
            <a:ext cx="7690772" cy="1194685"/>
          </a:xfrm>
          <a:solidFill>
            <a:srgbClr val="FFFF00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fr-FR" altLang="fr-FR" sz="2000" smtClean="0">
                <a:latin typeface="Comic Sans MS" pitchFamily="66" charset="0"/>
              </a:rPr>
              <a:t>ESPACE: </a:t>
            </a:r>
            <a:r>
              <a:rPr lang="fr-FR" altLang="fr-FR" sz="2000">
                <a:latin typeface="Comic Sans MS" pitchFamily="66" charset="0"/>
              </a:rPr>
              <a:t>une sequence de configurations </a:t>
            </a:r>
            <a:r>
              <a:rPr lang="fr-FR" altLang="fr-FR" sz="2000" smtClean="0">
                <a:latin typeface="Comic Sans MS" pitchFamily="66" charset="0"/>
              </a:rPr>
              <a:t>pour le projet Darwin  </a:t>
            </a:r>
            <a:r>
              <a:rPr lang="fr-FR" altLang="fr-FR" sz="2000">
                <a:latin typeface="Comic Sans MS" pitchFamily="66" charset="0"/>
              </a:rPr>
              <a:t>de </a:t>
            </a:r>
            <a:r>
              <a:rPr lang="fr-FR" altLang="fr-FR" sz="2000" smtClean="0">
                <a:latin typeface="Comic Sans MS" pitchFamily="66" charset="0"/>
              </a:rPr>
              <a:t>l’ESA (nulling interferometry)</a:t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>
                <a:latin typeface="Comic Sans MS" pitchFamily="66" charset="0"/>
              </a:rPr>
              <a:t>recherche d’exoplanètes et detection de « vie »</a:t>
            </a:r>
            <a:r>
              <a:rPr lang="fr-FR" altLang="fr-FR" sz="2000" smtClean="0">
                <a:latin typeface="Comic Sans MS" pitchFamily="66" charset="0"/>
              </a:rPr>
              <a:t/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 smtClean="0">
                <a:latin typeface="Comic Sans MS" pitchFamily="66" charset="0"/>
              </a:rPr>
              <a:t/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>
                <a:latin typeface="Comic Sans MS" pitchFamily="66" charset="0"/>
              </a:rPr>
              <a:t/>
            </a:r>
            <a:br>
              <a:rPr lang="fr-FR" altLang="fr-FR" sz="2000">
                <a:latin typeface="Comic Sans MS" pitchFamily="66" charset="0"/>
              </a:rPr>
            </a:br>
            <a:r>
              <a:rPr lang="fr-FR" altLang="fr-FR" sz="2000" smtClean="0">
                <a:latin typeface="Comic Sans MS" pitchFamily="66" charset="0"/>
              </a:rPr>
              <a:t/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>
                <a:latin typeface="Comic Sans MS" pitchFamily="66" charset="0"/>
              </a:rPr>
              <a:t/>
            </a:r>
            <a:br>
              <a:rPr lang="fr-FR" altLang="fr-FR" sz="2000">
                <a:latin typeface="Comic Sans MS" pitchFamily="66" charset="0"/>
              </a:rPr>
            </a:br>
            <a:r>
              <a:rPr lang="fr-FR" altLang="fr-FR" sz="2000" smtClean="0">
                <a:latin typeface="Comic Sans MS" pitchFamily="66" charset="0"/>
              </a:rPr>
              <a:t/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>
                <a:latin typeface="Comic Sans MS" pitchFamily="66" charset="0"/>
              </a:rPr>
              <a:t/>
            </a:r>
            <a:br>
              <a:rPr lang="fr-FR" altLang="fr-FR" sz="2000">
                <a:latin typeface="Comic Sans MS" pitchFamily="66" charset="0"/>
              </a:rPr>
            </a:br>
            <a:r>
              <a:rPr lang="fr-FR" altLang="fr-FR" sz="2000" smtClean="0">
                <a:latin typeface="Comic Sans MS" pitchFamily="66" charset="0"/>
              </a:rPr>
              <a:t/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>
                <a:latin typeface="Comic Sans MS" pitchFamily="66" charset="0"/>
              </a:rPr>
              <a:t/>
            </a:r>
            <a:br>
              <a:rPr lang="fr-FR" altLang="fr-FR" sz="2000">
                <a:latin typeface="Comic Sans MS" pitchFamily="66" charset="0"/>
              </a:rPr>
            </a:br>
            <a:r>
              <a:rPr lang="fr-FR" altLang="fr-FR" sz="2000" smtClean="0">
                <a:latin typeface="Comic Sans MS" pitchFamily="66" charset="0"/>
              </a:rPr>
              <a:t/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>
                <a:latin typeface="Comic Sans MS" pitchFamily="66" charset="0"/>
              </a:rPr>
              <a:t/>
            </a:r>
            <a:br>
              <a:rPr lang="fr-FR" altLang="fr-FR" sz="2000">
                <a:latin typeface="Comic Sans MS" pitchFamily="66" charset="0"/>
              </a:rPr>
            </a:br>
            <a:r>
              <a:rPr lang="fr-FR" altLang="fr-FR" sz="2000" smtClean="0">
                <a:latin typeface="Comic Sans MS" pitchFamily="66" charset="0"/>
              </a:rPr>
              <a:t/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 smtClean="0">
                <a:latin typeface="Comic Sans MS" pitchFamily="66" charset="0"/>
              </a:rPr>
              <a:t/>
            </a:r>
            <a:br>
              <a:rPr lang="fr-FR" altLang="fr-FR" sz="2000" smtClean="0">
                <a:latin typeface="Comic Sans MS" pitchFamily="66" charset="0"/>
              </a:rPr>
            </a:br>
            <a:endParaRPr lang="fr-FR" altLang="fr-FR" sz="2000" smtClean="0">
              <a:latin typeface="Comic Sans MS" pitchFamily="66" charset="0"/>
            </a:endParaRP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99" y="253207"/>
            <a:ext cx="1927225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3097599" y="1876243"/>
            <a:ext cx="2509453" cy="4572470"/>
            <a:chOff x="2890840" y="1469527"/>
            <a:chExt cx="2716212" cy="4949206"/>
          </a:xfrm>
        </p:grpSpPr>
        <p:graphicFrame>
          <p:nvGraphicFramePr>
            <p:cNvPr id="191502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7653102"/>
                </p:ext>
              </p:extLst>
            </p:nvPr>
          </p:nvGraphicFramePr>
          <p:xfrm>
            <a:off x="2890840" y="1829160"/>
            <a:ext cx="2635250" cy="2197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179" name="Photo Editor Photo" r:id="rId4" imgW="7582958" imgH="6323810" progId="MSPhotoEd.3">
                    <p:embed/>
                  </p:oleObj>
                </mc:Choice>
                <mc:Fallback>
                  <p:oleObj name="Photo Editor Photo" r:id="rId4" imgW="7582958" imgH="632381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0840" y="1829160"/>
                          <a:ext cx="2635250" cy="21971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1503" name="Picture 3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164" y="5153495"/>
              <a:ext cx="1639888" cy="12652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1504" name="Picture 3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191" y="3848520"/>
              <a:ext cx="2179638" cy="1249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1505" name="Text Box 35"/>
            <p:cNvSpPr txBox="1">
              <a:spLocks noChangeArrowheads="1"/>
            </p:cNvSpPr>
            <p:nvPr/>
          </p:nvSpPr>
          <p:spPr bwMode="auto">
            <a:xfrm>
              <a:off x="3127376" y="1469527"/>
              <a:ext cx="1962695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/>
                <a:t>proposal Oct 2004</a:t>
              </a:r>
            </a:p>
          </p:txBody>
        </p:sp>
      </p:grpSp>
      <p:grpSp>
        <p:nvGrpSpPr>
          <p:cNvPr id="685092" name="Group 36"/>
          <p:cNvGrpSpPr>
            <a:grpSpLocks/>
          </p:cNvGrpSpPr>
          <p:nvPr/>
        </p:nvGrpSpPr>
        <p:grpSpPr bwMode="auto">
          <a:xfrm>
            <a:off x="5862638" y="5036282"/>
            <a:ext cx="3281362" cy="1755775"/>
            <a:chOff x="3693" y="3248"/>
            <a:chExt cx="2067" cy="1106"/>
          </a:xfrm>
        </p:grpSpPr>
        <p:pic>
          <p:nvPicPr>
            <p:cNvPr id="191500" name="Picture 3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" y="3327"/>
              <a:ext cx="1410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501" name="Text Box 38"/>
            <p:cNvSpPr txBox="1">
              <a:spLocks noChangeArrowheads="1"/>
            </p:cNvSpPr>
            <p:nvPr/>
          </p:nvSpPr>
          <p:spPr bwMode="auto">
            <a:xfrm>
              <a:off x="3693" y="3248"/>
              <a:ext cx="1782" cy="1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800"/>
                <a:t>a discarded precursor :  </a:t>
              </a:r>
            </a:p>
            <a:p>
              <a:r>
                <a:rPr lang="fr-FR" altLang="fr-FR" sz="1800"/>
                <a:t>Pegase</a:t>
              </a:r>
            </a:p>
            <a:p>
              <a:r>
                <a:rPr lang="fr-FR" altLang="fr-FR" sz="1800"/>
                <a:t>proposal</a:t>
              </a:r>
            </a:p>
            <a:p>
              <a:r>
                <a:rPr lang="fr-FR" altLang="fr-FR" sz="1800"/>
                <a:t>to CNES for </a:t>
              </a:r>
            </a:p>
            <a:p>
              <a:r>
                <a:rPr lang="fr-FR" altLang="fr-FR" sz="1800"/>
                <a:t>flight formation</a:t>
              </a:r>
            </a:p>
            <a:p>
              <a:r>
                <a:rPr lang="fr-FR" altLang="fr-FR" sz="1800"/>
                <a:t>and Science</a:t>
              </a:r>
            </a:p>
          </p:txBody>
        </p:sp>
      </p:grpSp>
      <p:grpSp>
        <p:nvGrpSpPr>
          <p:cNvPr id="191496" name="Group 40"/>
          <p:cNvGrpSpPr>
            <a:grpSpLocks/>
          </p:cNvGrpSpPr>
          <p:nvPr/>
        </p:nvGrpSpPr>
        <p:grpSpPr bwMode="auto">
          <a:xfrm>
            <a:off x="6094829" y="1961758"/>
            <a:ext cx="3059491" cy="2820468"/>
            <a:chOff x="3621" y="912"/>
            <a:chExt cx="2176" cy="2006"/>
          </a:xfrm>
        </p:grpSpPr>
        <p:pic>
          <p:nvPicPr>
            <p:cNvPr id="191498" name="Picture 41" descr="Darwin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" y="1489"/>
              <a:ext cx="1993" cy="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499" name="Text Box 42"/>
            <p:cNvSpPr txBox="1">
              <a:spLocks noChangeArrowheads="1"/>
            </p:cNvSpPr>
            <p:nvPr/>
          </p:nvSpPr>
          <p:spPr bwMode="auto">
            <a:xfrm>
              <a:off x="3621" y="912"/>
              <a:ext cx="2176" cy="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/>
                <a:t>the most recent (2007)</a:t>
              </a:r>
            </a:p>
            <a:p>
              <a:r>
                <a:rPr lang="fr-FR" altLang="fr-FR" sz="1600"/>
                <a:t>X_Emma (Lady Darwin)</a:t>
              </a:r>
            </a:p>
            <a:p>
              <a:r>
                <a:rPr lang="fr-FR" altLang="fr-FR" sz="1600"/>
                <a:t>proposal </a:t>
              </a:r>
              <a:r>
                <a:rPr lang="fr-FR" altLang="fr-FR" sz="1600" smtClean="0"/>
                <a:t>to ESA </a:t>
              </a:r>
              <a:r>
                <a:rPr lang="fr-FR" altLang="fr-FR" sz="1600"/>
                <a:t>Cosmic Vision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471415" y="2003891"/>
            <a:ext cx="2246568" cy="3510382"/>
            <a:chOff x="198438" y="1470545"/>
            <a:chExt cx="2549525" cy="3983768"/>
          </a:xfrm>
        </p:grpSpPr>
        <p:pic>
          <p:nvPicPr>
            <p:cNvPr id="191508" name="Picture 6" descr="Darwin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8" y="1846263"/>
              <a:ext cx="2549525" cy="2216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507" name="Text Box 30"/>
            <p:cNvSpPr txBox="1">
              <a:spLocks noChangeArrowheads="1"/>
            </p:cNvSpPr>
            <p:nvPr/>
          </p:nvSpPr>
          <p:spPr bwMode="auto">
            <a:xfrm>
              <a:off x="222251" y="1470545"/>
              <a:ext cx="2005013" cy="34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600"/>
                <a:t>proposal July 2000</a:t>
              </a:r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734518" y="3787438"/>
              <a:ext cx="1813810" cy="1666875"/>
              <a:chOff x="734518" y="3862388"/>
              <a:chExt cx="1813810" cy="1666875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734518" y="3862388"/>
                <a:ext cx="1813810" cy="16668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91509" name="Group 7"/>
              <p:cNvGrpSpPr>
                <a:grpSpLocks/>
              </p:cNvGrpSpPr>
              <p:nvPr/>
            </p:nvGrpSpPr>
            <p:grpSpPr bwMode="auto">
              <a:xfrm>
                <a:off x="879015" y="3952911"/>
                <a:ext cx="1536621" cy="1373600"/>
                <a:chOff x="528" y="2921"/>
                <a:chExt cx="1446" cy="1279"/>
              </a:xfrm>
              <a:solidFill>
                <a:schemeClr val="bg1"/>
              </a:solidFill>
            </p:grpSpPr>
            <p:grpSp>
              <p:nvGrpSpPr>
                <p:cNvPr id="191511" name="Group 9"/>
                <p:cNvGrpSpPr>
                  <a:grpSpLocks/>
                </p:cNvGrpSpPr>
                <p:nvPr/>
              </p:nvGrpSpPr>
              <p:grpSpPr bwMode="auto">
                <a:xfrm>
                  <a:off x="630" y="3256"/>
                  <a:ext cx="1344" cy="944"/>
                  <a:chOff x="918" y="3376"/>
                  <a:chExt cx="1344" cy="944"/>
                </a:xfrm>
                <a:grpFill/>
              </p:grpSpPr>
              <p:pic>
                <p:nvPicPr>
                  <p:cNvPr id="191518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57" y="3376"/>
                    <a:ext cx="297" cy="20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1519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64" y="3622"/>
                    <a:ext cx="298" cy="206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1520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85" y="3458"/>
                    <a:ext cx="297" cy="20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1521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46" y="3992"/>
                    <a:ext cx="298" cy="20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1522" name="Picture 14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18" y="3787"/>
                    <a:ext cx="298" cy="20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1523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54" y="4115"/>
                    <a:ext cx="297" cy="20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1524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62" y="3704"/>
                    <a:ext cx="297" cy="206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191525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108" y="3520"/>
                    <a:ext cx="1005" cy="677"/>
                    <a:chOff x="1704" y="3228"/>
                    <a:chExt cx="1176" cy="792"/>
                  </a:xfrm>
                  <a:grpFill/>
                </p:grpSpPr>
                <p:sp>
                  <p:nvSpPr>
                    <p:cNvPr id="191526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4" y="3312"/>
                      <a:ext cx="264" cy="20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91527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04" y="3576"/>
                      <a:ext cx="552" cy="8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91528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0" y="3624"/>
                      <a:ext cx="300" cy="39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91529" name="Line 2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340" y="3564"/>
                      <a:ext cx="180" cy="312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91530" name="Line 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88" y="3492"/>
                      <a:ext cx="492" cy="60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191531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0" y="3228"/>
                      <a:ext cx="168" cy="252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fr-FR" sz="1400"/>
                    </a:p>
                  </p:txBody>
                </p:sp>
              </p:grpSp>
            </p:grpSp>
            <p:sp>
              <p:nvSpPr>
                <p:cNvPr id="191512" name="Line 24"/>
                <p:cNvSpPr>
                  <a:spLocks noChangeShapeType="1"/>
                </p:cNvSpPr>
                <p:nvPr/>
              </p:nvSpPr>
              <p:spPr bwMode="auto">
                <a:xfrm rot="-246970">
                  <a:off x="1242" y="2921"/>
                  <a:ext cx="195" cy="318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191513" name="Line 25"/>
                <p:cNvSpPr>
                  <a:spLocks noChangeShapeType="1"/>
                </p:cNvSpPr>
                <p:nvPr/>
              </p:nvSpPr>
              <p:spPr bwMode="auto">
                <a:xfrm rot="-246970">
                  <a:off x="817" y="3031"/>
                  <a:ext cx="195" cy="318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191514" name="Line 26"/>
                <p:cNvSpPr>
                  <a:spLocks noChangeShapeType="1"/>
                </p:cNvSpPr>
                <p:nvPr/>
              </p:nvSpPr>
              <p:spPr bwMode="auto">
                <a:xfrm rot="-246970">
                  <a:off x="528" y="3338"/>
                  <a:ext cx="195" cy="318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191515" name="Line 27"/>
                <p:cNvSpPr>
                  <a:spLocks noChangeShapeType="1"/>
                </p:cNvSpPr>
                <p:nvPr/>
              </p:nvSpPr>
              <p:spPr bwMode="auto">
                <a:xfrm rot="-246970">
                  <a:off x="762" y="3708"/>
                  <a:ext cx="195" cy="318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191516" name="Line 28"/>
                <p:cNvSpPr>
                  <a:spLocks noChangeShapeType="1"/>
                </p:cNvSpPr>
                <p:nvPr/>
              </p:nvSpPr>
              <p:spPr bwMode="auto">
                <a:xfrm rot="-246970">
                  <a:off x="1252" y="3601"/>
                  <a:ext cx="195" cy="318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 sz="1400"/>
                </a:p>
              </p:txBody>
            </p:sp>
            <p:sp>
              <p:nvSpPr>
                <p:cNvPr id="191517" name="Line 29"/>
                <p:cNvSpPr>
                  <a:spLocks noChangeShapeType="1"/>
                </p:cNvSpPr>
                <p:nvPr/>
              </p:nvSpPr>
              <p:spPr bwMode="auto">
                <a:xfrm rot="-246970">
                  <a:off x="1570" y="3166"/>
                  <a:ext cx="195" cy="318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 sz="1400"/>
                </a:p>
              </p:txBody>
            </p:sp>
          </p:grpSp>
        </p:grpSp>
      </p:grpSp>
      <p:sp>
        <p:nvSpPr>
          <p:cNvPr id="191497" name="Text Box 43"/>
          <p:cNvSpPr txBox="1">
            <a:spLocks noChangeArrowheads="1"/>
          </p:cNvSpPr>
          <p:nvPr/>
        </p:nvSpPr>
        <p:spPr bwMode="auto">
          <a:xfrm>
            <a:off x="214314" y="5721661"/>
            <a:ext cx="3994151" cy="101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key-word     MONEY ! !</a:t>
            </a:r>
            <a:endParaRPr lang="fr-FR" altLang="fr-FR" sz="2000" smtClean="0"/>
          </a:p>
          <a:p>
            <a:r>
              <a:rPr lang="fr-FR" altLang="fr-FR" sz="2000" smtClean="0"/>
              <a:t>Darwin </a:t>
            </a:r>
            <a:r>
              <a:rPr lang="fr-FR" altLang="fr-FR" sz="2000"/>
              <a:t>estimated cost (2007):  </a:t>
            </a:r>
          </a:p>
          <a:p>
            <a:r>
              <a:rPr lang="fr-FR" altLang="fr-FR" sz="2000" smtClean="0"/>
              <a:t>nearly  1 GigaEuros</a:t>
            </a:r>
            <a:endParaRPr lang="fr-FR" altLang="fr-FR" sz="2000"/>
          </a:p>
        </p:txBody>
      </p:sp>
    </p:spTree>
    <p:extLst>
      <p:ext uri="{BB962C8B-B14F-4D97-AF65-F5344CB8AC3E}">
        <p14:creationId xmlns:p14="http://schemas.microsoft.com/office/powerpoint/2010/main" val="3144369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1729" y="656132"/>
            <a:ext cx="7887949" cy="8096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fr-FR" altLang="fr-FR" sz="2000" smtClean="0">
                <a:latin typeface="Comic Sans MS" pitchFamily="66" charset="0"/>
              </a:rPr>
              <a:t>un projet de la NASA</a:t>
            </a:r>
            <a:br>
              <a:rPr lang="fr-FR" altLang="fr-FR" sz="2000" smtClean="0">
                <a:latin typeface="Comic Sans MS" pitchFamily="66" charset="0"/>
              </a:rPr>
            </a:br>
            <a:r>
              <a:rPr lang="fr-FR" altLang="fr-FR" sz="2000" smtClean="0">
                <a:latin typeface="Comic Sans MS" pitchFamily="66" charset="0"/>
              </a:rPr>
              <a:t>Terrestrial Planet Finder  for nulling interferometry in space</a:t>
            </a:r>
          </a:p>
        </p:txBody>
      </p:sp>
      <p:pic>
        <p:nvPicPr>
          <p:cNvPr id="192517" name="Picture 7" descr="TPF_I_ButtonSha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1" y="1723869"/>
            <a:ext cx="4252002" cy="310808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68839" y="5426439"/>
            <a:ext cx="564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les projets ESA-Darwin  et NASA-TPF </a:t>
            </a:r>
          </a:p>
          <a:p>
            <a:r>
              <a:rPr lang="fr-FR" smtClean="0"/>
              <a:t>ont été abndonnés  (TPF en 2005, Darwin en 2008)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115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7800" y="592138"/>
            <a:ext cx="4284663" cy="4667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/>
              <a:t>Travaux pratiques immédiats</a:t>
            </a:r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222250" y="1282700"/>
            <a:ext cx="521493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Comic Sans MS" pitchFamily="66" charset="0"/>
              </a:defRPr>
            </a:lvl1pPr>
            <a:lvl2pPr algn="ctr">
              <a:defRPr sz="4400">
                <a:solidFill>
                  <a:schemeClr val="tx2"/>
                </a:solidFill>
                <a:latin typeface="Comic Sans MS" pitchFamily="66" charset="0"/>
              </a:defRPr>
            </a:lvl2pPr>
            <a:lvl3pPr algn="ctr">
              <a:defRPr sz="4400">
                <a:solidFill>
                  <a:schemeClr val="tx2"/>
                </a:solidFill>
                <a:latin typeface="Comic Sans MS" pitchFamily="66" charset="0"/>
              </a:defRPr>
            </a:lvl3pPr>
            <a:lvl4pPr algn="ctr">
              <a:defRPr sz="4400">
                <a:solidFill>
                  <a:schemeClr val="tx2"/>
                </a:solidFill>
                <a:latin typeface="Comic Sans MS" pitchFamily="66" charset="0"/>
              </a:defRPr>
            </a:lvl4pPr>
            <a:lvl5pPr algn="ctr">
              <a:defRPr sz="4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>
              <a:lnSpc>
                <a:spcPct val="87000"/>
              </a:lnSpc>
            </a:pPr>
            <a:r>
              <a:rPr lang="fr-FR" altLang="fr-FR" sz="2400">
                <a:solidFill>
                  <a:schemeClr val="tx1"/>
                </a:solidFill>
              </a:rPr>
              <a:t>Testez la résolution angulaire</a:t>
            </a:r>
            <a:br>
              <a:rPr lang="fr-FR" altLang="fr-FR" sz="2400">
                <a:solidFill>
                  <a:schemeClr val="tx1"/>
                </a:solidFill>
              </a:rPr>
            </a:br>
            <a:r>
              <a:rPr lang="fr-FR" altLang="fr-FR" sz="2400">
                <a:solidFill>
                  <a:schemeClr val="tx1"/>
                </a:solidFill>
              </a:rPr>
              <a:t>de votre propre système d'imagerie</a:t>
            </a:r>
          </a:p>
        </p:txBody>
      </p:sp>
      <p:grpSp>
        <p:nvGrpSpPr>
          <p:cNvPr id="190468" name="Group 4"/>
          <p:cNvGrpSpPr>
            <a:grpSpLocks/>
          </p:cNvGrpSpPr>
          <p:nvPr/>
        </p:nvGrpSpPr>
        <p:grpSpPr bwMode="auto">
          <a:xfrm>
            <a:off x="262255" y="2349500"/>
            <a:ext cx="4887913" cy="4067175"/>
            <a:chOff x="242" y="1480"/>
            <a:chExt cx="3079" cy="2562"/>
          </a:xfrm>
        </p:grpSpPr>
        <p:sp>
          <p:nvSpPr>
            <p:cNvPr id="190469" name="Rectangle 5"/>
            <p:cNvSpPr>
              <a:spLocks noChangeArrowheads="1"/>
            </p:cNvSpPr>
            <p:nvPr/>
          </p:nvSpPr>
          <p:spPr bwMode="auto">
            <a:xfrm>
              <a:off x="242" y="1480"/>
              <a:ext cx="3040" cy="21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500" tIns="25400" rIns="63500" bIns="25400">
              <a:spAutoFit/>
            </a:bodyPr>
            <a:lstStyle>
              <a:lvl1pPr marL="381000" indent="-381000" defTabSz="152400">
                <a:spcBef>
                  <a:spcPct val="20000"/>
                </a:spcBef>
                <a:buChar char="•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952500" indent="-381000" defTabSz="152400">
                <a:spcBef>
                  <a:spcPct val="20000"/>
                </a:spcBef>
                <a:buChar char="–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524000" indent="-381000" defTabSz="152400">
                <a:spcBef>
                  <a:spcPct val="20000"/>
                </a:spcBef>
                <a:buChar char="•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2095500" indent="-381000" defTabSz="152400">
                <a:spcBef>
                  <a:spcPct val="20000"/>
                </a:spcBef>
                <a:buChar char="–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667000" indent="-381000" defTabSz="152400">
                <a:spcBef>
                  <a:spcPct val="20000"/>
                </a:spcBef>
                <a:buChar char="»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3124200" indent="-381000" defTabSz="152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3581400" indent="-381000" defTabSz="152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4038600" indent="-381000" defTabSz="152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4495800" indent="-381000" defTabSz="152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117600" algn="l"/>
                  <a:tab pos="2260600" algn="l"/>
                  <a:tab pos="3403600" algn="l"/>
                  <a:tab pos="4597400" algn="l"/>
                  <a:tab pos="56896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46000"/>
                </a:spcBef>
                <a:buFontTx/>
                <a:buNone/>
              </a:pPr>
              <a:r>
                <a:rPr lang="fr-FR" altLang="fr-FR" sz="3200" b="1"/>
                <a:t>	</a:t>
              </a:r>
              <a:r>
                <a:rPr lang="fr-FR" altLang="fr-FR" sz="3600" b="1"/>
                <a:t>pas beaucoup</a:t>
              </a:r>
              <a:endParaRPr lang="fr-FR" altLang="fr-FR" sz="3200" b="1"/>
            </a:p>
            <a:p>
              <a:pPr>
                <a:lnSpc>
                  <a:spcPct val="75000"/>
                </a:lnSpc>
                <a:spcBef>
                  <a:spcPct val="46000"/>
                </a:spcBef>
                <a:buFontTx/>
                <a:buNone/>
              </a:pPr>
              <a:r>
                <a:rPr lang="fr-FR" altLang="fr-FR" sz="2800" b="1"/>
                <a:t> 	assez beaucoup</a:t>
              </a:r>
            </a:p>
            <a:p>
              <a:pPr>
                <a:lnSpc>
                  <a:spcPct val="75000"/>
                </a:lnSpc>
                <a:spcBef>
                  <a:spcPct val="46000"/>
                </a:spcBef>
                <a:buFontTx/>
                <a:buNone/>
              </a:pPr>
              <a:r>
                <a:rPr lang="fr-FR" altLang="fr-FR" sz="3200" b="1"/>
                <a:t>	</a:t>
              </a:r>
              <a:r>
                <a:rPr lang="fr-FR" altLang="fr-FR" sz="2000" b="1"/>
                <a:t>pas mal</a:t>
              </a:r>
            </a:p>
            <a:p>
              <a:pPr>
                <a:lnSpc>
                  <a:spcPct val="170000"/>
                </a:lnSpc>
                <a:spcBef>
                  <a:spcPct val="46000"/>
                </a:spcBef>
                <a:buFontTx/>
                <a:buNone/>
              </a:pPr>
              <a:r>
                <a:rPr lang="fr-FR" altLang="fr-FR" sz="1400" b="1"/>
                <a:t>	</a:t>
              </a:r>
              <a:r>
                <a:rPr lang="fr-FR" altLang="fr-FR" sz="1600" b="1"/>
                <a:t>vachement beaucoup</a:t>
              </a:r>
            </a:p>
            <a:p>
              <a:pPr>
                <a:lnSpc>
                  <a:spcPct val="130000"/>
                </a:lnSpc>
                <a:spcBef>
                  <a:spcPct val="46000"/>
                </a:spcBef>
                <a:buFontTx/>
                <a:buNone/>
              </a:pPr>
              <a:r>
                <a:rPr lang="fr-FR" altLang="fr-FR" sz="1600" b="1"/>
                <a:t>	</a:t>
              </a:r>
              <a:r>
                <a:rPr lang="fr-FR" altLang="fr-FR" sz="1200" b="1"/>
                <a:t>carrement grave super</a:t>
              </a:r>
              <a:endParaRPr lang="fr-FR" altLang="fr-FR" sz="1600" b="1"/>
            </a:p>
            <a:p>
              <a:pPr>
                <a:lnSpc>
                  <a:spcPct val="260000"/>
                </a:lnSpc>
                <a:spcBef>
                  <a:spcPct val="46000"/>
                </a:spcBef>
                <a:buFontTx/>
                <a:buNone/>
              </a:pPr>
              <a:r>
                <a:rPr lang="fr-FR" altLang="fr-FR" sz="800" b="1"/>
                <a:t>	hyper mega top</a:t>
              </a:r>
            </a:p>
            <a:p>
              <a:pPr>
                <a:lnSpc>
                  <a:spcPct val="260000"/>
                </a:lnSpc>
                <a:spcBef>
                  <a:spcPct val="46000"/>
                </a:spcBef>
                <a:buFontTx/>
                <a:buNone/>
              </a:pPr>
              <a:endParaRPr lang="fr-FR" altLang="fr-FR" sz="800" b="1"/>
            </a:p>
          </p:txBody>
        </p:sp>
        <p:sp>
          <p:nvSpPr>
            <p:cNvPr id="190470" name="Line 6"/>
            <p:cNvSpPr>
              <a:spLocks noChangeShapeType="1"/>
            </p:cNvSpPr>
            <p:nvPr/>
          </p:nvSpPr>
          <p:spPr bwMode="auto">
            <a:xfrm>
              <a:off x="2773" y="1619"/>
              <a:ext cx="0" cy="1644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90471" name="Text Box 7"/>
            <p:cNvSpPr txBox="1">
              <a:spLocks noChangeArrowheads="1"/>
            </p:cNvSpPr>
            <p:nvPr/>
          </p:nvSpPr>
          <p:spPr bwMode="auto">
            <a:xfrm>
              <a:off x="2254" y="3288"/>
              <a:ext cx="1067" cy="7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altLang="fr-FR" sz="2400"/>
                <a:t>vers</a:t>
              </a:r>
            </a:p>
            <a:p>
              <a:r>
                <a:rPr lang="fr-FR" altLang="fr-FR" sz="2400"/>
                <a:t>résolution </a:t>
              </a:r>
            </a:p>
            <a:p>
              <a:r>
                <a:rPr lang="fr-FR" altLang="fr-FR" sz="2400"/>
                <a:t>meilleure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926870" y="550544"/>
            <a:ext cx="2877391" cy="3065267"/>
            <a:chOff x="5926870" y="550544"/>
            <a:chExt cx="2877391" cy="3065267"/>
          </a:xfrm>
        </p:grpSpPr>
        <p:sp>
          <p:nvSpPr>
            <p:cNvPr id="190473" name="Rectangle 9"/>
            <p:cNvSpPr>
              <a:spLocks noChangeArrowheads="1"/>
            </p:cNvSpPr>
            <p:nvPr/>
          </p:nvSpPr>
          <p:spPr bwMode="auto">
            <a:xfrm>
              <a:off x="5926870" y="2858168"/>
              <a:ext cx="2877391" cy="757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fr-FR" altLang="fr-FR" sz="1800" b="1" smtClean="0"/>
                <a:t>problèmes</a:t>
              </a:r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fr-FR" altLang="fr-FR" sz="1800" b="1" smtClean="0"/>
                <a:t>contraste</a:t>
              </a:r>
              <a:endParaRPr lang="fr-FR" altLang="fr-FR" sz="1800" b="1"/>
            </a:p>
            <a:p>
              <a:pPr marL="285750" indent="-28575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fr-FR" altLang="fr-FR" sz="1800" b="1"/>
                <a:t>r</a:t>
              </a:r>
              <a:r>
                <a:rPr lang="fr-FR" altLang="fr-FR" sz="1800" b="1" smtClean="0"/>
                <a:t>apport </a:t>
              </a:r>
              <a:r>
                <a:rPr lang="fr-FR" altLang="fr-FR" sz="1800" b="1"/>
                <a:t>Signal à </a:t>
              </a:r>
              <a:r>
                <a:rPr lang="fr-FR" altLang="fr-FR" sz="1800" b="1" smtClean="0"/>
                <a:t>Bruit</a:t>
              </a:r>
              <a:endParaRPr lang="fr-FR" altLang="fr-FR" sz="1800" b="1"/>
            </a:p>
          </p:txBody>
        </p:sp>
        <p:grpSp>
          <p:nvGrpSpPr>
            <p:cNvPr id="29" name="Group 10"/>
            <p:cNvGrpSpPr>
              <a:grpSpLocks/>
            </p:cNvGrpSpPr>
            <p:nvPr/>
          </p:nvGrpSpPr>
          <p:grpSpPr bwMode="auto">
            <a:xfrm>
              <a:off x="5940274" y="550544"/>
              <a:ext cx="2735413" cy="2219325"/>
              <a:chOff x="3558" y="1334"/>
              <a:chExt cx="2024" cy="1792"/>
            </a:xfrm>
          </p:grpSpPr>
          <p:sp>
            <p:nvSpPr>
              <p:cNvPr id="30" name="Rectangle 11" descr="Granit"/>
              <p:cNvSpPr>
                <a:spLocks noChangeArrowheads="1"/>
              </p:cNvSpPr>
              <p:nvPr/>
            </p:nvSpPr>
            <p:spPr bwMode="auto">
              <a:xfrm>
                <a:off x="3558" y="1334"/>
                <a:ext cx="2024" cy="1792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Rectangle 12" descr="Papier Kraft"/>
              <p:cNvSpPr>
                <a:spLocks noChangeArrowheads="1"/>
              </p:cNvSpPr>
              <p:nvPr/>
            </p:nvSpPr>
            <p:spPr bwMode="auto">
              <a:xfrm>
                <a:off x="3571" y="1357"/>
                <a:ext cx="1980" cy="1765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2" name="Group 13"/>
              <p:cNvGrpSpPr>
                <a:grpSpLocks/>
              </p:cNvGrpSpPr>
              <p:nvPr/>
            </p:nvGrpSpPr>
            <p:grpSpPr bwMode="auto">
              <a:xfrm>
                <a:off x="3640" y="1517"/>
                <a:ext cx="1659" cy="1388"/>
                <a:chOff x="3676" y="1679"/>
                <a:chExt cx="1659" cy="1388"/>
              </a:xfrm>
            </p:grpSpPr>
            <p:sp>
              <p:nvSpPr>
                <p:cNvPr id="33" name="Rectangle 14"/>
                <p:cNvSpPr>
                  <a:spLocks noChangeArrowheads="1"/>
                </p:cNvSpPr>
                <p:nvPr/>
              </p:nvSpPr>
              <p:spPr bwMode="auto">
                <a:xfrm>
                  <a:off x="4184" y="1679"/>
                  <a:ext cx="704" cy="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4400" b="1">
                      <a:solidFill>
                        <a:srgbClr val="FFCCCC"/>
                      </a:solidFill>
                      <a:latin typeface="Helvetica" pitchFamily="34" charset="0"/>
                    </a:rPr>
                    <a:t>Oh !</a:t>
                  </a:r>
                  <a:endParaRPr lang="fr-FR" altLang="fr-FR" sz="1600">
                    <a:solidFill>
                      <a:srgbClr val="FFCCC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" name="Rectangle 15"/>
                <p:cNvSpPr>
                  <a:spLocks noChangeArrowheads="1"/>
                </p:cNvSpPr>
                <p:nvPr/>
              </p:nvSpPr>
              <p:spPr bwMode="auto">
                <a:xfrm>
                  <a:off x="5055" y="1949"/>
                  <a:ext cx="4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b="1">
                      <a:solidFill>
                        <a:srgbClr val="FFCCCC"/>
                      </a:solidFill>
                      <a:latin typeface="Helvetica" pitchFamily="34" charset="0"/>
                    </a:rPr>
                    <a:t> </a:t>
                  </a:r>
                  <a:endParaRPr lang="fr-FR" altLang="fr-FR">
                    <a:solidFill>
                      <a:srgbClr val="FFCCC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" name="Rectangle 16"/>
                <p:cNvSpPr>
                  <a:spLocks noChangeArrowheads="1"/>
                </p:cNvSpPr>
                <p:nvPr/>
              </p:nvSpPr>
              <p:spPr bwMode="auto">
                <a:xfrm>
                  <a:off x="4375" y="2536"/>
                  <a:ext cx="347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1900" b="1">
                      <a:solidFill>
                        <a:srgbClr val="FFCCCC"/>
                      </a:solidFill>
                      <a:latin typeface="Helvetica" pitchFamily="34" charset="0"/>
                    </a:rPr>
                    <a:t>bella</a:t>
                  </a:r>
                  <a:endParaRPr lang="fr-FR" altLang="fr-FR" sz="1600">
                    <a:solidFill>
                      <a:srgbClr val="FFCCC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" name="Rectangle 17"/>
                <p:cNvSpPr>
                  <a:spLocks noChangeArrowheads="1"/>
                </p:cNvSpPr>
                <p:nvPr/>
              </p:nvSpPr>
              <p:spPr bwMode="auto">
                <a:xfrm>
                  <a:off x="4874" y="2594"/>
                  <a:ext cx="4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b="1">
                      <a:solidFill>
                        <a:srgbClr val="FFCCCC"/>
                      </a:solidFill>
                      <a:latin typeface="Helvetica" pitchFamily="34" charset="0"/>
                    </a:rPr>
                    <a:t> </a:t>
                  </a:r>
                  <a:endParaRPr lang="fr-FR" altLang="fr-FR">
                    <a:solidFill>
                      <a:srgbClr val="FFCCC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7" name="Rectangle 18"/>
                <p:cNvSpPr>
                  <a:spLocks noChangeArrowheads="1"/>
                </p:cNvSpPr>
                <p:nvPr/>
              </p:nvSpPr>
              <p:spPr bwMode="auto">
                <a:xfrm>
                  <a:off x="4456" y="2777"/>
                  <a:ext cx="299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1600" b="1">
                      <a:solidFill>
                        <a:srgbClr val="FFCCCC"/>
                      </a:solidFill>
                      <a:latin typeface="Helvetica" pitchFamily="34" charset="0"/>
                    </a:rPr>
                    <a:t>Tchi </a:t>
                  </a:r>
                  <a:endParaRPr lang="fr-FR" altLang="fr-FR" sz="1600">
                    <a:solidFill>
                      <a:srgbClr val="FFCCC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Rectangle 19"/>
                <p:cNvSpPr>
                  <a:spLocks noChangeArrowheads="1"/>
                </p:cNvSpPr>
                <p:nvPr/>
              </p:nvSpPr>
              <p:spPr bwMode="auto">
                <a:xfrm>
                  <a:off x="4493" y="2961"/>
                  <a:ext cx="181" cy="1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1100" b="1">
                      <a:solidFill>
                        <a:srgbClr val="FFCCCC"/>
                      </a:solidFill>
                      <a:latin typeface="Helvetica" pitchFamily="34" charset="0"/>
                    </a:rPr>
                    <a:t>Tchi</a:t>
                  </a:r>
                  <a:endParaRPr lang="fr-FR" altLang="fr-FR" sz="1600">
                    <a:solidFill>
                      <a:srgbClr val="FFCCCC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" name="Rectangle 20"/>
                <p:cNvSpPr>
                  <a:spLocks noChangeArrowheads="1"/>
                </p:cNvSpPr>
                <p:nvPr/>
              </p:nvSpPr>
              <p:spPr bwMode="auto">
                <a:xfrm>
                  <a:off x="3676" y="2160"/>
                  <a:ext cx="1659" cy="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altLang="fr-FR" sz="3100" b="1">
                      <a:solidFill>
                        <a:srgbClr val="FFCCCC"/>
                      </a:solidFill>
                      <a:latin typeface="Helvetica" pitchFamily="34" charset="0"/>
                    </a:rPr>
                    <a:t>  Catharineta</a:t>
                  </a:r>
                  <a:r>
                    <a:rPr lang="fr-FR" altLang="fr-FR" sz="3500" b="1">
                      <a:solidFill>
                        <a:srgbClr val="FFCCCC"/>
                      </a:solidFill>
                      <a:latin typeface="Helvetica" pitchFamily="34" charset="0"/>
                    </a:rPr>
                    <a:t>  </a:t>
                  </a:r>
                  <a:endParaRPr lang="fr-FR" altLang="fr-FR">
                    <a:solidFill>
                      <a:srgbClr val="FFCCCC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" name="Groupe 1"/>
          <p:cNvGrpSpPr/>
          <p:nvPr/>
        </p:nvGrpSpPr>
        <p:grpSpPr>
          <a:xfrm>
            <a:off x="5250526" y="3749039"/>
            <a:ext cx="4045947" cy="2928733"/>
            <a:chOff x="5250526" y="3749039"/>
            <a:chExt cx="4045947" cy="2928733"/>
          </a:xfrm>
        </p:grpSpPr>
        <p:grpSp>
          <p:nvGrpSpPr>
            <p:cNvPr id="21" name="Group 1054"/>
            <p:cNvGrpSpPr>
              <a:grpSpLocks/>
            </p:cNvGrpSpPr>
            <p:nvPr/>
          </p:nvGrpSpPr>
          <p:grpSpPr bwMode="auto">
            <a:xfrm>
              <a:off x="5250526" y="3749039"/>
              <a:ext cx="4045947" cy="2319973"/>
              <a:chOff x="2747" y="794"/>
              <a:chExt cx="3106" cy="1781"/>
            </a:xfrm>
          </p:grpSpPr>
          <p:grpSp>
            <p:nvGrpSpPr>
              <p:cNvPr id="22" name="Group 1051"/>
              <p:cNvGrpSpPr>
                <a:grpSpLocks/>
              </p:cNvGrpSpPr>
              <p:nvPr/>
            </p:nvGrpSpPr>
            <p:grpSpPr bwMode="auto">
              <a:xfrm>
                <a:off x="2903" y="794"/>
                <a:ext cx="2766" cy="1781"/>
                <a:chOff x="3380" y="794"/>
                <a:chExt cx="2766" cy="1781"/>
              </a:xfrm>
            </p:grpSpPr>
            <p:sp>
              <p:nvSpPr>
                <p:cNvPr id="24" name="Rectangle 1034" descr="Granit"/>
                <p:cNvSpPr>
                  <a:spLocks noChangeArrowheads="1"/>
                </p:cNvSpPr>
                <p:nvPr/>
              </p:nvSpPr>
              <p:spPr bwMode="auto">
                <a:xfrm>
                  <a:off x="3380" y="794"/>
                  <a:ext cx="2766" cy="1781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1428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25" name="Rectangle 1035"/>
                <p:cNvSpPr>
                  <a:spLocks noChangeArrowheads="1"/>
                </p:cNvSpPr>
                <p:nvPr/>
              </p:nvSpPr>
              <p:spPr bwMode="auto">
                <a:xfrm>
                  <a:off x="3763" y="970"/>
                  <a:ext cx="1672" cy="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4000" b="1">
                      <a:solidFill>
                        <a:schemeClr val="accent2"/>
                      </a:solidFill>
                    </a:rPr>
                    <a:t>  A Rose</a:t>
                  </a:r>
                  <a:endParaRPr lang="fr-FR" altLang="fr-FR" sz="14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6" name="Rectangle 1037"/>
                <p:cNvSpPr>
                  <a:spLocks noChangeArrowheads="1"/>
                </p:cNvSpPr>
                <p:nvPr/>
              </p:nvSpPr>
              <p:spPr bwMode="auto">
                <a:xfrm>
                  <a:off x="3806" y="1827"/>
                  <a:ext cx="1655" cy="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2100" b="1">
                      <a:solidFill>
                        <a:schemeClr val="accent2"/>
                      </a:solidFill>
                    </a:rPr>
                    <a:t>      would smell</a:t>
                  </a:r>
                  <a:endParaRPr lang="fr-FR" altLang="fr-FR" sz="18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7" name="Rectangle 1039"/>
                <p:cNvSpPr>
                  <a:spLocks noChangeArrowheads="1"/>
                </p:cNvSpPr>
                <p:nvPr/>
              </p:nvSpPr>
              <p:spPr bwMode="auto">
                <a:xfrm>
                  <a:off x="3890" y="2068"/>
                  <a:ext cx="136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800" b="1">
                      <a:solidFill>
                        <a:schemeClr val="accent2"/>
                      </a:solidFill>
                    </a:rPr>
                    <a:t>       as sweet </a:t>
                  </a:r>
                  <a:endParaRPr lang="fr-FR" altLang="fr-FR" sz="18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8" name="Rectangle 1040"/>
                <p:cNvSpPr>
                  <a:spLocks noChangeArrowheads="1"/>
                </p:cNvSpPr>
                <p:nvPr/>
              </p:nvSpPr>
              <p:spPr bwMode="auto">
                <a:xfrm>
                  <a:off x="3929" y="2288"/>
                  <a:ext cx="1413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1300" b="1">
                      <a:solidFill>
                        <a:schemeClr val="accent2"/>
                      </a:solidFill>
                    </a:rPr>
                    <a:t>       W. Shakespeare</a:t>
                  </a:r>
                  <a:endParaRPr lang="fr-FR" altLang="fr-FR" sz="180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23" name="Rectangle 1041"/>
              <p:cNvSpPr>
                <a:spLocks noChangeArrowheads="1"/>
              </p:cNvSpPr>
              <p:nvPr/>
            </p:nvSpPr>
            <p:spPr bwMode="auto">
              <a:xfrm>
                <a:off x="2747" y="1451"/>
                <a:ext cx="3106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800" b="1">
                    <a:solidFill>
                      <a:schemeClr val="accent2"/>
                    </a:solidFill>
                  </a:rPr>
                  <a:t>   by any </a:t>
                </a:r>
                <a:r>
                  <a:rPr lang="fr-FR" altLang="fr-FR" sz="2800" b="1" smtClean="0">
                    <a:solidFill>
                      <a:schemeClr val="accent2"/>
                    </a:solidFill>
                  </a:rPr>
                  <a:t>other name  </a:t>
                </a:r>
                <a:endParaRPr lang="fr-FR" altLang="fr-FR" sz="14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6030916" y="6155578"/>
              <a:ext cx="2737929" cy="52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fr-FR" altLang="fr-FR" sz="1800" b="1" smtClean="0"/>
                <a:t>et en plus ici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1800" b="1" smtClean="0"/>
                <a:t>pas de modèle a priori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88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0513" y="660400"/>
            <a:ext cx="5558470" cy="446107"/>
          </a:xfr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1544" tIns="24618" rIns="61544" bIns="24618" numCol="1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2000"/>
              </a:lnSpc>
            </a:pPr>
            <a:r>
              <a:rPr lang="fr-FR" altLang="fr-FR" sz="2800" smtClean="0">
                <a:solidFill>
                  <a:schemeClr val="tx1"/>
                </a:solidFill>
                <a:latin typeface="Comic Sans MS" pitchFamily="66" charset="0"/>
              </a:rPr>
              <a:t>compléments pour les fanatiques</a:t>
            </a:r>
          </a:p>
        </p:txBody>
      </p:sp>
      <p:sp>
        <p:nvSpPr>
          <p:cNvPr id="145411" name="Text Box 20"/>
          <p:cNvSpPr txBox="1">
            <a:spLocks noChangeArrowheads="1"/>
          </p:cNvSpPr>
          <p:nvPr/>
        </p:nvSpPr>
        <p:spPr bwMode="auto">
          <a:xfrm>
            <a:off x="606808" y="2850330"/>
            <a:ext cx="768985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800"/>
              <a:t>parmi </a:t>
            </a:r>
            <a:r>
              <a:rPr lang="fr-FR" altLang="fr-FR" sz="2800" smtClean="0"/>
              <a:t>d'autres</a:t>
            </a:r>
            <a:endParaRPr lang="fr-FR" altLang="fr-FR" sz="2800"/>
          </a:p>
          <a:p>
            <a:endParaRPr lang="fr-FR" altLang="fr-FR" sz="2800"/>
          </a:p>
          <a:p>
            <a:pPr>
              <a:buSzPct val="150000"/>
              <a:buFont typeface="Wingdings" pitchFamily="2" charset="2"/>
              <a:buChar char="§"/>
            </a:pPr>
            <a:r>
              <a:rPr lang="fr-FR" altLang="fr-FR" sz="2800"/>
              <a:t> 	tavelographie  (speckle interferometry)</a:t>
            </a:r>
          </a:p>
          <a:p>
            <a:pPr>
              <a:buSzPct val="150000"/>
              <a:buFont typeface="Wingdings" pitchFamily="2" charset="2"/>
              <a:buChar char="§"/>
            </a:pPr>
            <a:endParaRPr lang="fr-FR" altLang="fr-FR" sz="2800"/>
          </a:p>
          <a:p>
            <a:pPr>
              <a:buSzPct val="150000"/>
              <a:buFont typeface="Wingdings" pitchFamily="2" charset="2"/>
              <a:buChar char="§"/>
            </a:pPr>
            <a:r>
              <a:rPr lang="fr-FR" altLang="fr-FR" sz="2800"/>
              <a:t> 	occultations </a:t>
            </a:r>
            <a:r>
              <a:rPr lang="fr-FR" altLang="fr-FR" sz="2800" smtClean="0"/>
              <a:t>d’étoiles par la </a:t>
            </a:r>
            <a:r>
              <a:rPr lang="fr-FR" altLang="fr-FR" sz="2800"/>
              <a:t>Lune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15310" y="1450428"/>
            <a:ext cx="8595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sz="3200"/>
              <a:t>coup d’oeil rapide</a:t>
            </a:r>
            <a:br>
              <a:rPr lang="fr-FR" altLang="fr-FR" sz="3200"/>
            </a:br>
            <a:r>
              <a:rPr lang="fr-FR" altLang="fr-FR" sz="3200"/>
              <a:t>sur d’autres approches pour avoir de la HRA</a:t>
            </a: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934626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0513" y="660400"/>
            <a:ext cx="7464425" cy="455613"/>
          </a:xfr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1544" tIns="24618" rIns="61544" bIns="24618" numCol="1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2000"/>
              </a:lnSpc>
            </a:pPr>
            <a:r>
              <a:rPr lang="fr-FR" altLang="fr-FR" sz="2800" smtClean="0">
                <a:solidFill>
                  <a:schemeClr val="tx1"/>
                </a:solidFill>
                <a:latin typeface="Comic Sans MS" pitchFamily="66" charset="0"/>
              </a:rPr>
              <a:t>tavelographie  ( speckle interferometry)  - 1</a:t>
            </a:r>
          </a:p>
        </p:txBody>
      </p:sp>
      <p:grpSp>
        <p:nvGrpSpPr>
          <p:cNvPr id="146435" name="Group 18"/>
          <p:cNvGrpSpPr>
            <a:grpSpLocks/>
          </p:cNvGrpSpPr>
          <p:nvPr/>
        </p:nvGrpSpPr>
        <p:grpSpPr bwMode="auto">
          <a:xfrm>
            <a:off x="671513" y="1766888"/>
            <a:ext cx="7223125" cy="2314575"/>
            <a:chOff x="423" y="1113"/>
            <a:chExt cx="4550" cy="1458"/>
          </a:xfrm>
        </p:grpSpPr>
        <p:pic>
          <p:nvPicPr>
            <p:cNvPr id="146449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1113"/>
              <a:ext cx="2147" cy="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6450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1858"/>
              <a:ext cx="2194" cy="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645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" y="1237"/>
              <a:ext cx="450" cy="1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452" name="Rectangle 8"/>
            <p:cNvSpPr>
              <a:spLocks noChangeArrowheads="1"/>
            </p:cNvSpPr>
            <p:nvPr/>
          </p:nvSpPr>
          <p:spPr bwMode="auto">
            <a:xfrm>
              <a:off x="469" y="1330"/>
              <a:ext cx="13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544" tIns="24618" rIns="61544" bIns="24618">
              <a:spAutoFit/>
            </a:bodyPr>
            <a:lstStyle>
              <a:lvl1pPr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fr-FR" altLang="fr-FR" sz="1700" b="1"/>
                <a:t>courte pose ( 1 ms)</a:t>
              </a:r>
            </a:p>
          </p:txBody>
        </p:sp>
        <p:sp>
          <p:nvSpPr>
            <p:cNvPr id="146453" name="Rectangle 9"/>
            <p:cNvSpPr>
              <a:spLocks noChangeArrowheads="1"/>
            </p:cNvSpPr>
            <p:nvPr/>
          </p:nvSpPr>
          <p:spPr bwMode="auto">
            <a:xfrm>
              <a:off x="423" y="1889"/>
              <a:ext cx="1663" cy="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544" tIns="24618" rIns="61544" bIns="24618">
              <a:spAutoFit/>
            </a:bodyPr>
            <a:lstStyle>
              <a:lvl1pPr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fr-FR" altLang="fr-FR" sz="1700" b="1"/>
                <a:t>longue pose ( &gt; 100 ms)</a:t>
              </a:r>
            </a:p>
            <a:p>
              <a:pPr>
                <a:lnSpc>
                  <a:spcPct val="85000"/>
                </a:lnSpc>
              </a:pPr>
              <a:endParaRPr lang="fr-FR" altLang="fr-FR" sz="1700" b="1"/>
            </a:p>
            <a:p>
              <a:pPr>
                <a:lnSpc>
                  <a:spcPct val="85000"/>
                </a:lnSpc>
              </a:pPr>
              <a:r>
                <a:rPr lang="fr-FR" altLang="fr-FR" sz="1700" b="1"/>
                <a:t>imagerie classique</a:t>
              </a:r>
            </a:p>
          </p:txBody>
        </p:sp>
      </p:grpSp>
      <p:grpSp>
        <p:nvGrpSpPr>
          <p:cNvPr id="146436" name="Group 21"/>
          <p:cNvGrpSpPr>
            <a:grpSpLocks/>
          </p:cNvGrpSpPr>
          <p:nvPr/>
        </p:nvGrpSpPr>
        <p:grpSpPr bwMode="auto">
          <a:xfrm>
            <a:off x="306388" y="2249488"/>
            <a:ext cx="7480300" cy="2878137"/>
            <a:chOff x="193" y="1417"/>
            <a:chExt cx="4712" cy="1813"/>
          </a:xfrm>
        </p:grpSpPr>
        <p:sp>
          <p:nvSpPr>
            <p:cNvPr id="146444" name="Line 13"/>
            <p:cNvSpPr>
              <a:spLocks noChangeShapeType="1"/>
            </p:cNvSpPr>
            <p:nvPr/>
          </p:nvSpPr>
          <p:spPr bwMode="auto">
            <a:xfrm flipH="1">
              <a:off x="1916" y="3040"/>
              <a:ext cx="89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46445" name="Group 20"/>
            <p:cNvGrpSpPr>
              <a:grpSpLocks/>
            </p:cNvGrpSpPr>
            <p:nvPr/>
          </p:nvGrpSpPr>
          <p:grpSpPr bwMode="auto">
            <a:xfrm>
              <a:off x="193" y="1417"/>
              <a:ext cx="4712" cy="1813"/>
              <a:chOff x="193" y="1417"/>
              <a:chExt cx="4712" cy="1813"/>
            </a:xfrm>
          </p:grpSpPr>
          <p:pic>
            <p:nvPicPr>
              <p:cNvPr id="146446" name="Picture 11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6" y="2873"/>
                <a:ext cx="2109" cy="3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447" name="Rectangle 12"/>
              <p:cNvSpPr>
                <a:spLocks noChangeArrowheads="1"/>
              </p:cNvSpPr>
              <p:nvPr/>
            </p:nvSpPr>
            <p:spPr bwMode="auto">
              <a:xfrm>
                <a:off x="443" y="2776"/>
                <a:ext cx="2104" cy="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1544" tIns="24618" rIns="61544" bIns="24618">
                <a:spAutoFit/>
              </a:bodyPr>
              <a:lstStyle>
                <a:lvl1pPr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fr-FR" altLang="fr-FR" sz="1700" b="1"/>
                  <a:t>ici, on peut espérer</a:t>
                </a:r>
                <a:r>
                  <a:rPr lang="fr-FR" altLang="fr-FR" sz="1700"/>
                  <a:t> </a:t>
                </a:r>
                <a:r>
                  <a:rPr lang="fr-FR" altLang="fr-FR" sz="1700" b="1"/>
                  <a:t>retrouver </a:t>
                </a:r>
              </a:p>
              <a:p>
                <a:pPr>
                  <a:lnSpc>
                    <a:spcPct val="85000"/>
                  </a:lnSpc>
                </a:pPr>
                <a:r>
                  <a:rPr lang="fr-FR" altLang="fr-FR" sz="1700" b="1"/>
                  <a:t>le pouvoir de </a:t>
                </a:r>
              </a:p>
              <a:p>
                <a:pPr>
                  <a:lnSpc>
                    <a:spcPct val="85000"/>
                  </a:lnSpc>
                </a:pPr>
                <a:r>
                  <a:rPr lang="fr-FR" altLang="fr-FR" sz="1700" b="1"/>
                  <a:t>résolution théorique</a:t>
                </a:r>
              </a:p>
            </p:txBody>
          </p:sp>
          <p:sp>
            <p:nvSpPr>
              <p:cNvPr id="146448" name="Freeform 16"/>
              <p:cNvSpPr>
                <a:spLocks/>
              </p:cNvSpPr>
              <p:nvPr/>
            </p:nvSpPr>
            <p:spPr bwMode="auto">
              <a:xfrm>
                <a:off x="193" y="1417"/>
                <a:ext cx="219" cy="1445"/>
              </a:xfrm>
              <a:custGeom>
                <a:avLst/>
                <a:gdLst>
                  <a:gd name="T0" fmla="*/ 146 w 219"/>
                  <a:gd name="T1" fmla="*/ 1445 h 1445"/>
                  <a:gd name="T2" fmla="*/ 0 w 219"/>
                  <a:gd name="T3" fmla="*/ 1445 h 1445"/>
                  <a:gd name="T4" fmla="*/ 0 w 219"/>
                  <a:gd name="T5" fmla="*/ 0 h 1445"/>
                  <a:gd name="T6" fmla="*/ 219 w 219"/>
                  <a:gd name="T7" fmla="*/ 0 h 14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9" h="1445">
                    <a:moveTo>
                      <a:pt x="146" y="1445"/>
                    </a:moveTo>
                    <a:lnTo>
                      <a:pt x="0" y="1445"/>
                    </a:lnTo>
                    <a:lnTo>
                      <a:pt x="0" y="0"/>
                    </a:lnTo>
                    <a:lnTo>
                      <a:pt x="219" y="0"/>
                    </a:lnTo>
                  </a:path>
                </a:pathLst>
              </a:custGeom>
              <a:noFill/>
              <a:ln w="57150" cap="flat" cmpd="sng">
                <a:solidFill>
                  <a:srgbClr val="3366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146437" name="Group 22"/>
          <p:cNvGrpSpPr>
            <a:grpSpLocks/>
          </p:cNvGrpSpPr>
          <p:nvPr/>
        </p:nvGrpSpPr>
        <p:grpSpPr bwMode="auto">
          <a:xfrm>
            <a:off x="93663" y="3113088"/>
            <a:ext cx="7913687" cy="2752725"/>
            <a:chOff x="59" y="1961"/>
            <a:chExt cx="4985" cy="1734"/>
          </a:xfrm>
        </p:grpSpPr>
        <p:pic>
          <p:nvPicPr>
            <p:cNvPr id="146440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" y="3346"/>
              <a:ext cx="2202" cy="34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441" name="Rectangle 14"/>
            <p:cNvSpPr>
              <a:spLocks noChangeArrowheads="1"/>
            </p:cNvSpPr>
            <p:nvPr/>
          </p:nvSpPr>
          <p:spPr bwMode="auto">
            <a:xfrm>
              <a:off x="443" y="3521"/>
              <a:ext cx="124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544" tIns="24618" rIns="61544" bIns="24618">
              <a:spAutoFit/>
            </a:bodyPr>
            <a:lstStyle>
              <a:lvl1pPr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fr-FR" altLang="fr-FR" sz="1700" b="1"/>
                <a:t>ici on ne peut pas</a:t>
              </a:r>
            </a:p>
          </p:txBody>
        </p:sp>
        <p:sp>
          <p:nvSpPr>
            <p:cNvPr id="146442" name="Line 15"/>
            <p:cNvSpPr>
              <a:spLocks noChangeShapeType="1"/>
            </p:cNvSpPr>
            <p:nvPr/>
          </p:nvSpPr>
          <p:spPr bwMode="auto">
            <a:xfrm flipH="1">
              <a:off x="1869" y="3552"/>
              <a:ext cx="99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6443" name="Freeform 17"/>
            <p:cNvSpPr>
              <a:spLocks/>
            </p:cNvSpPr>
            <p:nvPr/>
          </p:nvSpPr>
          <p:spPr bwMode="auto">
            <a:xfrm>
              <a:off x="59" y="1961"/>
              <a:ext cx="357" cy="1637"/>
            </a:xfrm>
            <a:custGeom>
              <a:avLst/>
              <a:gdLst>
                <a:gd name="T0" fmla="*/ 388 w 219"/>
                <a:gd name="T1" fmla="*/ 1855 h 1445"/>
                <a:gd name="T2" fmla="*/ 0 w 219"/>
                <a:gd name="T3" fmla="*/ 1855 h 1445"/>
                <a:gd name="T4" fmla="*/ 0 w 219"/>
                <a:gd name="T5" fmla="*/ 0 h 1445"/>
                <a:gd name="T6" fmla="*/ 582 w 219"/>
                <a:gd name="T7" fmla="*/ 0 h 14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9" h="1445">
                  <a:moveTo>
                    <a:pt x="146" y="1445"/>
                  </a:moveTo>
                  <a:lnTo>
                    <a:pt x="0" y="1445"/>
                  </a:lnTo>
                  <a:lnTo>
                    <a:pt x="0" y="0"/>
                  </a:lnTo>
                  <a:lnTo>
                    <a:pt x="219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146438" name="Text Box 19"/>
          <p:cNvSpPr txBox="1">
            <a:spLocks noChangeArrowheads="1"/>
          </p:cNvSpPr>
          <p:nvPr/>
        </p:nvSpPr>
        <p:spPr bwMode="auto">
          <a:xfrm>
            <a:off x="330200" y="1306513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/>
              <a:t>le problème</a:t>
            </a:r>
          </a:p>
        </p:txBody>
      </p:sp>
      <p:sp>
        <p:nvSpPr>
          <p:cNvPr id="146439" name="Text Box 23"/>
          <p:cNvSpPr txBox="1">
            <a:spLocks noChangeArrowheads="1"/>
          </p:cNvSpPr>
          <p:nvPr/>
        </p:nvSpPr>
        <p:spPr bwMode="auto">
          <a:xfrm>
            <a:off x="620713" y="6056313"/>
            <a:ext cx="34448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/>
              <a:t>comment lutter ?</a:t>
            </a:r>
          </a:p>
        </p:txBody>
      </p:sp>
    </p:spTree>
    <p:extLst>
      <p:ext uri="{BB962C8B-B14F-4D97-AF65-F5344CB8AC3E}">
        <p14:creationId xmlns:p14="http://schemas.microsoft.com/office/powerpoint/2010/main" val="1996287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46075" y="590550"/>
            <a:ext cx="7516813" cy="528638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800" smtClean="0">
                <a:latin typeface="Comic Sans MS" pitchFamily="66" charset="0"/>
              </a:rPr>
              <a:t>comment retrouver la résolution théorique ?</a:t>
            </a:r>
          </a:p>
        </p:txBody>
      </p:sp>
      <p:sp>
        <p:nvSpPr>
          <p:cNvPr id="347139" name="Text Box 3"/>
          <p:cNvSpPr txBox="1">
            <a:spLocks noChangeArrowheads="1"/>
          </p:cNvSpPr>
          <p:nvPr/>
        </p:nvSpPr>
        <p:spPr bwMode="auto">
          <a:xfrm>
            <a:off x="374650" y="1339850"/>
            <a:ext cx="84058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approche optimiste  (donc  irresponsable en interfero) :</a:t>
            </a:r>
          </a:p>
          <a:p>
            <a:r>
              <a:rPr lang="fr-FR" altLang="fr-FR" sz="2000"/>
              <a:t>"comme pour le cas academique, je balance un coup de TF sur l'image"</a:t>
            </a:r>
          </a:p>
        </p:txBody>
      </p:sp>
      <p:sp>
        <p:nvSpPr>
          <p:cNvPr id="347171" name="Text Box 35"/>
          <p:cNvSpPr txBox="1">
            <a:spLocks noChangeArrowheads="1"/>
          </p:cNvSpPr>
          <p:nvPr/>
        </p:nvSpPr>
        <p:spPr bwMode="auto">
          <a:xfrm>
            <a:off x="274638" y="4448175"/>
            <a:ext cx="84264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alors on fait quoi ? </a:t>
            </a:r>
          </a:p>
          <a:p>
            <a:r>
              <a:rPr lang="fr-FR" altLang="fr-FR" sz="2000"/>
              <a:t>approche speckle :  </a:t>
            </a:r>
            <a:r>
              <a:rPr lang="fr-FR" altLang="fr-FR" sz="2000" b="1">
                <a:solidFill>
                  <a:srgbClr val="FF3300"/>
                </a:solidFill>
              </a:rPr>
              <a:t>on somme ce qui ne bouge pas malgré le random</a:t>
            </a:r>
          </a:p>
          <a:p>
            <a:r>
              <a:rPr lang="fr-FR" altLang="fr-FR" sz="2000"/>
              <a:t>autocorrelation ou module carré de la TF</a:t>
            </a:r>
          </a:p>
          <a:p>
            <a:endParaRPr lang="fr-FR" altLang="fr-FR" sz="2000"/>
          </a:p>
          <a:p>
            <a:r>
              <a:rPr lang="fr-FR" altLang="fr-FR" sz="2000"/>
              <a:t>autrement dit on recupere </a:t>
            </a:r>
          </a:p>
          <a:p>
            <a:r>
              <a:rPr lang="fr-FR" altLang="fr-FR" sz="2000"/>
              <a:t>le module de la  T(f) et si on moyenne on ne perd pas completement</a:t>
            </a:r>
          </a:p>
          <a:p>
            <a:r>
              <a:rPr lang="fr-FR" altLang="fr-FR" sz="2000"/>
              <a:t>les  hautes frequences</a:t>
            </a:r>
          </a:p>
        </p:txBody>
      </p:sp>
      <p:grpSp>
        <p:nvGrpSpPr>
          <p:cNvPr id="347190" name="Group 54"/>
          <p:cNvGrpSpPr>
            <a:grpSpLocks/>
          </p:cNvGrpSpPr>
          <p:nvPr/>
        </p:nvGrpSpPr>
        <p:grpSpPr bwMode="auto">
          <a:xfrm>
            <a:off x="461963" y="2049463"/>
            <a:ext cx="7567612" cy="987425"/>
            <a:chOff x="291" y="1291"/>
            <a:chExt cx="4767" cy="622"/>
          </a:xfrm>
        </p:grpSpPr>
        <p:grpSp>
          <p:nvGrpSpPr>
            <p:cNvPr id="147481" name="Group 4"/>
            <p:cNvGrpSpPr>
              <a:grpSpLocks/>
            </p:cNvGrpSpPr>
            <p:nvPr/>
          </p:nvGrpSpPr>
          <p:grpSpPr bwMode="auto">
            <a:xfrm>
              <a:off x="3456" y="1291"/>
              <a:ext cx="1602" cy="622"/>
              <a:chOff x="3767" y="1546"/>
              <a:chExt cx="2178" cy="732"/>
            </a:xfrm>
          </p:grpSpPr>
          <p:grpSp>
            <p:nvGrpSpPr>
              <p:cNvPr id="147483" name="Group 5"/>
              <p:cNvGrpSpPr>
                <a:grpSpLocks/>
              </p:cNvGrpSpPr>
              <p:nvPr/>
            </p:nvGrpSpPr>
            <p:grpSpPr bwMode="auto">
              <a:xfrm>
                <a:off x="3767" y="1546"/>
                <a:ext cx="842" cy="539"/>
                <a:chOff x="1069" y="2222"/>
                <a:chExt cx="842" cy="539"/>
              </a:xfrm>
            </p:grpSpPr>
            <p:sp>
              <p:nvSpPr>
                <p:cNvPr id="147504" name="Rectangle 6"/>
                <p:cNvSpPr>
                  <a:spLocks noChangeArrowheads="1"/>
                </p:cNvSpPr>
                <p:nvPr/>
              </p:nvSpPr>
              <p:spPr bwMode="auto">
                <a:xfrm>
                  <a:off x="1069" y="2222"/>
                  <a:ext cx="842" cy="53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147505" name="Group 7"/>
                <p:cNvGrpSpPr>
                  <a:grpSpLocks/>
                </p:cNvGrpSpPr>
                <p:nvPr/>
              </p:nvGrpSpPr>
              <p:grpSpPr bwMode="auto">
                <a:xfrm>
                  <a:off x="1263" y="2307"/>
                  <a:ext cx="500" cy="386"/>
                  <a:chOff x="2991" y="2545"/>
                  <a:chExt cx="500" cy="386"/>
                </a:xfrm>
              </p:grpSpPr>
              <p:sp>
                <p:nvSpPr>
                  <p:cNvPr id="147506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779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07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3141" y="2875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0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237" y="2710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09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3261" y="2617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1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3348" y="2857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1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2701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12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991" y="2545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  <p:grpSp>
            <p:nvGrpSpPr>
              <p:cNvPr id="147484" name="Group 15"/>
              <p:cNvGrpSpPr>
                <a:grpSpLocks/>
              </p:cNvGrpSpPr>
              <p:nvPr/>
            </p:nvGrpSpPr>
            <p:grpSpPr bwMode="auto">
              <a:xfrm>
                <a:off x="4394" y="1642"/>
                <a:ext cx="842" cy="539"/>
                <a:chOff x="1696" y="2318"/>
                <a:chExt cx="842" cy="539"/>
              </a:xfrm>
            </p:grpSpPr>
            <p:sp>
              <p:nvSpPr>
                <p:cNvPr id="147495" name="Rectangle 16"/>
                <p:cNvSpPr>
                  <a:spLocks noChangeArrowheads="1"/>
                </p:cNvSpPr>
                <p:nvPr/>
              </p:nvSpPr>
              <p:spPr bwMode="auto">
                <a:xfrm>
                  <a:off x="1696" y="2318"/>
                  <a:ext cx="842" cy="53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147496" name="Group 17"/>
                <p:cNvGrpSpPr>
                  <a:grpSpLocks/>
                </p:cNvGrpSpPr>
                <p:nvPr/>
              </p:nvGrpSpPr>
              <p:grpSpPr bwMode="auto">
                <a:xfrm flipH="1">
                  <a:off x="1890" y="2403"/>
                  <a:ext cx="500" cy="386"/>
                  <a:chOff x="2991" y="2545"/>
                  <a:chExt cx="500" cy="386"/>
                </a:xfrm>
              </p:grpSpPr>
              <p:sp>
                <p:nvSpPr>
                  <p:cNvPr id="147497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779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498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141" y="2875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499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237" y="2710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00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261" y="2617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01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348" y="2857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02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2701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503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991" y="2545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  <p:grpSp>
            <p:nvGrpSpPr>
              <p:cNvPr id="147485" name="Group 25"/>
              <p:cNvGrpSpPr>
                <a:grpSpLocks/>
              </p:cNvGrpSpPr>
              <p:nvPr/>
            </p:nvGrpSpPr>
            <p:grpSpPr bwMode="auto">
              <a:xfrm>
                <a:off x="5103" y="1739"/>
                <a:ext cx="842" cy="539"/>
                <a:chOff x="2304" y="2506"/>
                <a:chExt cx="842" cy="539"/>
              </a:xfrm>
            </p:grpSpPr>
            <p:sp>
              <p:nvSpPr>
                <p:cNvPr id="147486" name="Rectangle 26"/>
                <p:cNvSpPr>
                  <a:spLocks noChangeArrowheads="1"/>
                </p:cNvSpPr>
                <p:nvPr/>
              </p:nvSpPr>
              <p:spPr bwMode="auto">
                <a:xfrm>
                  <a:off x="2304" y="2506"/>
                  <a:ext cx="842" cy="53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grpSp>
              <p:nvGrpSpPr>
                <p:cNvPr id="147487" name="Group 27"/>
                <p:cNvGrpSpPr>
                  <a:grpSpLocks/>
                </p:cNvGrpSpPr>
                <p:nvPr/>
              </p:nvGrpSpPr>
              <p:grpSpPr bwMode="auto">
                <a:xfrm flipH="1" flipV="1">
                  <a:off x="2498" y="2591"/>
                  <a:ext cx="500" cy="386"/>
                  <a:chOff x="2991" y="2545"/>
                  <a:chExt cx="500" cy="386"/>
                </a:xfrm>
              </p:grpSpPr>
              <p:sp>
                <p:nvSpPr>
                  <p:cNvPr id="147488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045" y="2779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489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141" y="2875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490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237" y="2710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491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261" y="2617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492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348" y="2857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493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2701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  <p:sp>
                <p:nvSpPr>
                  <p:cNvPr id="147494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991" y="2545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endParaRPr lang="fr-FR" altLang="fr-FR"/>
                  </a:p>
                </p:txBody>
              </p:sp>
            </p:grpSp>
          </p:grpSp>
        </p:grpSp>
        <p:sp>
          <p:nvSpPr>
            <p:cNvPr id="147482" name="Text Box 36"/>
            <p:cNvSpPr txBox="1">
              <a:spLocks noChangeArrowheads="1"/>
            </p:cNvSpPr>
            <p:nvPr/>
          </p:nvSpPr>
          <p:spPr bwMode="auto">
            <a:xfrm>
              <a:off x="291" y="1364"/>
              <a:ext cx="296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misere !   les  images ressemblent à ça</a:t>
              </a:r>
            </a:p>
          </p:txBody>
        </p:sp>
      </p:grpSp>
      <p:grpSp>
        <p:nvGrpSpPr>
          <p:cNvPr id="347191" name="Group 55"/>
          <p:cNvGrpSpPr>
            <a:grpSpLocks/>
          </p:cNvGrpSpPr>
          <p:nvPr/>
        </p:nvGrpSpPr>
        <p:grpSpPr bwMode="auto">
          <a:xfrm>
            <a:off x="446088" y="2992438"/>
            <a:ext cx="8455025" cy="1611312"/>
            <a:chOff x="281" y="1885"/>
            <a:chExt cx="5326" cy="1015"/>
          </a:xfrm>
        </p:grpSpPr>
        <p:sp>
          <p:nvSpPr>
            <p:cNvPr id="147473" name="Text Box 37"/>
            <p:cNvSpPr txBox="1">
              <a:spLocks noChangeArrowheads="1"/>
            </p:cNvSpPr>
            <p:nvPr/>
          </p:nvSpPr>
          <p:spPr bwMode="auto">
            <a:xfrm>
              <a:off x="281" y="1885"/>
              <a:ext cx="5326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on somme les images ??   gros naif : tout bouge ! </a:t>
              </a:r>
            </a:p>
            <a:p>
              <a:r>
                <a:rPr lang="fr-FR" altLang="fr-FR" sz="2000"/>
                <a:t>la fonction de transfert (sic) T(f) est random-instable au delà de r</a:t>
              </a:r>
              <a:r>
                <a:rPr lang="fr-FR" altLang="fr-FR" sz="2000" baseline="-25000"/>
                <a:t>0</a:t>
              </a:r>
              <a:r>
                <a:rPr lang="fr-FR" altLang="fr-FR" sz="2000"/>
                <a:t>/</a:t>
              </a:r>
              <a:r>
                <a:rPr lang="fr-FR" altLang="fr-FR" sz="2000">
                  <a:latin typeface="Symbol" pitchFamily="18" charset="2"/>
                </a:rPr>
                <a:t>l</a:t>
              </a:r>
            </a:p>
            <a:p>
              <a:r>
                <a:rPr lang="fr-FR" altLang="fr-FR" sz="2000"/>
                <a:t>si on moyenne on perd les frequences elevees</a:t>
              </a:r>
            </a:p>
          </p:txBody>
        </p:sp>
        <p:grpSp>
          <p:nvGrpSpPr>
            <p:cNvPr id="147474" name="Group 43"/>
            <p:cNvGrpSpPr>
              <a:grpSpLocks/>
            </p:cNvGrpSpPr>
            <p:nvPr/>
          </p:nvGrpSpPr>
          <p:grpSpPr bwMode="auto">
            <a:xfrm>
              <a:off x="3168" y="2280"/>
              <a:ext cx="2163" cy="620"/>
              <a:chOff x="3168" y="2424"/>
              <a:chExt cx="2163" cy="620"/>
            </a:xfrm>
          </p:grpSpPr>
          <p:grpSp>
            <p:nvGrpSpPr>
              <p:cNvPr id="147475" name="Group 44"/>
              <p:cNvGrpSpPr>
                <a:grpSpLocks/>
              </p:cNvGrpSpPr>
              <p:nvPr/>
            </p:nvGrpSpPr>
            <p:grpSpPr bwMode="auto">
              <a:xfrm>
                <a:off x="3168" y="2424"/>
                <a:ext cx="2163" cy="620"/>
                <a:chOff x="644" y="2286"/>
                <a:chExt cx="2163" cy="620"/>
              </a:xfrm>
            </p:grpSpPr>
            <p:sp>
              <p:nvSpPr>
                <p:cNvPr id="147477" name="Line 45"/>
                <p:cNvSpPr>
                  <a:spLocks noChangeShapeType="1"/>
                </p:cNvSpPr>
                <p:nvPr/>
              </p:nvSpPr>
              <p:spPr bwMode="auto">
                <a:xfrm>
                  <a:off x="759" y="2715"/>
                  <a:ext cx="2048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747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673" y="2286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7479" name="Freeform 47"/>
                <p:cNvSpPr>
                  <a:spLocks/>
                </p:cNvSpPr>
                <p:nvPr/>
              </p:nvSpPr>
              <p:spPr bwMode="auto">
                <a:xfrm>
                  <a:off x="1673" y="2441"/>
                  <a:ext cx="1033" cy="465"/>
                </a:xfrm>
                <a:custGeom>
                  <a:avLst/>
                  <a:gdLst>
                    <a:gd name="T0" fmla="*/ 0 w 1033"/>
                    <a:gd name="T1" fmla="*/ 0 h 465"/>
                    <a:gd name="T2" fmla="*/ 64 w 1033"/>
                    <a:gd name="T3" fmla="*/ 46 h 465"/>
                    <a:gd name="T4" fmla="*/ 101 w 1033"/>
                    <a:gd name="T5" fmla="*/ 256 h 465"/>
                    <a:gd name="T6" fmla="*/ 128 w 1033"/>
                    <a:gd name="T7" fmla="*/ 348 h 465"/>
                    <a:gd name="T8" fmla="*/ 156 w 1033"/>
                    <a:gd name="T9" fmla="*/ 183 h 465"/>
                    <a:gd name="T10" fmla="*/ 183 w 1033"/>
                    <a:gd name="T11" fmla="*/ 238 h 465"/>
                    <a:gd name="T12" fmla="*/ 238 w 1033"/>
                    <a:gd name="T13" fmla="*/ 210 h 465"/>
                    <a:gd name="T14" fmla="*/ 265 w 1033"/>
                    <a:gd name="T15" fmla="*/ 448 h 465"/>
                    <a:gd name="T16" fmla="*/ 329 w 1033"/>
                    <a:gd name="T17" fmla="*/ 110 h 465"/>
                    <a:gd name="T18" fmla="*/ 375 w 1033"/>
                    <a:gd name="T19" fmla="*/ 375 h 465"/>
                    <a:gd name="T20" fmla="*/ 421 w 1033"/>
                    <a:gd name="T21" fmla="*/ 201 h 465"/>
                    <a:gd name="T22" fmla="*/ 476 w 1033"/>
                    <a:gd name="T23" fmla="*/ 402 h 465"/>
                    <a:gd name="T24" fmla="*/ 503 w 1033"/>
                    <a:gd name="T25" fmla="*/ 302 h 465"/>
                    <a:gd name="T26" fmla="*/ 549 w 1033"/>
                    <a:gd name="T27" fmla="*/ 384 h 465"/>
                    <a:gd name="T28" fmla="*/ 585 w 1033"/>
                    <a:gd name="T29" fmla="*/ 137 h 465"/>
                    <a:gd name="T30" fmla="*/ 631 w 1033"/>
                    <a:gd name="T31" fmla="*/ 384 h 465"/>
                    <a:gd name="T32" fmla="*/ 686 w 1033"/>
                    <a:gd name="T33" fmla="*/ 192 h 465"/>
                    <a:gd name="T34" fmla="*/ 741 w 1033"/>
                    <a:gd name="T35" fmla="*/ 357 h 465"/>
                    <a:gd name="T36" fmla="*/ 796 w 1033"/>
                    <a:gd name="T37" fmla="*/ 128 h 465"/>
                    <a:gd name="T38" fmla="*/ 832 w 1033"/>
                    <a:gd name="T39" fmla="*/ 247 h 465"/>
                    <a:gd name="T40" fmla="*/ 869 w 1033"/>
                    <a:gd name="T41" fmla="*/ 201 h 465"/>
                    <a:gd name="T42" fmla="*/ 924 w 1033"/>
                    <a:gd name="T43" fmla="*/ 384 h 465"/>
                    <a:gd name="T44" fmla="*/ 969 w 1033"/>
                    <a:gd name="T45" fmla="*/ 238 h 465"/>
                    <a:gd name="T46" fmla="*/ 1006 w 1033"/>
                    <a:gd name="T47" fmla="*/ 338 h 465"/>
                    <a:gd name="T48" fmla="*/ 1033 w 1033"/>
                    <a:gd name="T49" fmla="*/ 165 h 46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033" h="465">
                      <a:moveTo>
                        <a:pt x="0" y="0"/>
                      </a:moveTo>
                      <a:cubicBezTo>
                        <a:pt x="23" y="1"/>
                        <a:pt x="47" y="3"/>
                        <a:pt x="64" y="46"/>
                      </a:cubicBezTo>
                      <a:cubicBezTo>
                        <a:pt x="81" y="89"/>
                        <a:pt x="90" y="206"/>
                        <a:pt x="101" y="256"/>
                      </a:cubicBezTo>
                      <a:cubicBezTo>
                        <a:pt x="112" y="306"/>
                        <a:pt x="119" y="360"/>
                        <a:pt x="128" y="348"/>
                      </a:cubicBezTo>
                      <a:cubicBezTo>
                        <a:pt x="137" y="336"/>
                        <a:pt x="147" y="201"/>
                        <a:pt x="156" y="183"/>
                      </a:cubicBezTo>
                      <a:cubicBezTo>
                        <a:pt x="165" y="165"/>
                        <a:pt x="169" y="233"/>
                        <a:pt x="183" y="238"/>
                      </a:cubicBezTo>
                      <a:cubicBezTo>
                        <a:pt x="197" y="243"/>
                        <a:pt x="224" y="175"/>
                        <a:pt x="238" y="210"/>
                      </a:cubicBezTo>
                      <a:cubicBezTo>
                        <a:pt x="252" y="245"/>
                        <a:pt x="250" y="465"/>
                        <a:pt x="265" y="448"/>
                      </a:cubicBezTo>
                      <a:cubicBezTo>
                        <a:pt x="280" y="431"/>
                        <a:pt x="311" y="122"/>
                        <a:pt x="329" y="110"/>
                      </a:cubicBezTo>
                      <a:cubicBezTo>
                        <a:pt x="347" y="98"/>
                        <a:pt x="360" y="360"/>
                        <a:pt x="375" y="375"/>
                      </a:cubicBezTo>
                      <a:cubicBezTo>
                        <a:pt x="390" y="390"/>
                        <a:pt x="404" y="197"/>
                        <a:pt x="421" y="201"/>
                      </a:cubicBezTo>
                      <a:cubicBezTo>
                        <a:pt x="438" y="205"/>
                        <a:pt x="462" y="385"/>
                        <a:pt x="476" y="402"/>
                      </a:cubicBezTo>
                      <a:cubicBezTo>
                        <a:pt x="490" y="419"/>
                        <a:pt x="491" y="305"/>
                        <a:pt x="503" y="302"/>
                      </a:cubicBezTo>
                      <a:cubicBezTo>
                        <a:pt x="515" y="299"/>
                        <a:pt x="535" y="411"/>
                        <a:pt x="549" y="384"/>
                      </a:cubicBezTo>
                      <a:cubicBezTo>
                        <a:pt x="563" y="357"/>
                        <a:pt x="571" y="137"/>
                        <a:pt x="585" y="137"/>
                      </a:cubicBezTo>
                      <a:cubicBezTo>
                        <a:pt x="599" y="137"/>
                        <a:pt x="614" y="375"/>
                        <a:pt x="631" y="384"/>
                      </a:cubicBezTo>
                      <a:cubicBezTo>
                        <a:pt x="648" y="393"/>
                        <a:pt x="668" y="196"/>
                        <a:pt x="686" y="192"/>
                      </a:cubicBezTo>
                      <a:cubicBezTo>
                        <a:pt x="704" y="188"/>
                        <a:pt x="723" y="368"/>
                        <a:pt x="741" y="357"/>
                      </a:cubicBezTo>
                      <a:cubicBezTo>
                        <a:pt x="759" y="346"/>
                        <a:pt x="781" y="146"/>
                        <a:pt x="796" y="128"/>
                      </a:cubicBezTo>
                      <a:cubicBezTo>
                        <a:pt x="811" y="110"/>
                        <a:pt x="820" y="235"/>
                        <a:pt x="832" y="247"/>
                      </a:cubicBezTo>
                      <a:cubicBezTo>
                        <a:pt x="844" y="259"/>
                        <a:pt x="854" y="178"/>
                        <a:pt x="869" y="201"/>
                      </a:cubicBezTo>
                      <a:cubicBezTo>
                        <a:pt x="884" y="224"/>
                        <a:pt x="908" y="378"/>
                        <a:pt x="924" y="384"/>
                      </a:cubicBezTo>
                      <a:cubicBezTo>
                        <a:pt x="940" y="390"/>
                        <a:pt x="955" y="246"/>
                        <a:pt x="969" y="238"/>
                      </a:cubicBezTo>
                      <a:cubicBezTo>
                        <a:pt x="983" y="230"/>
                        <a:pt x="995" y="350"/>
                        <a:pt x="1006" y="338"/>
                      </a:cubicBezTo>
                      <a:cubicBezTo>
                        <a:pt x="1017" y="326"/>
                        <a:pt x="1025" y="197"/>
                        <a:pt x="1033" y="165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7480" name="Freeform 48"/>
                <p:cNvSpPr>
                  <a:spLocks/>
                </p:cNvSpPr>
                <p:nvPr/>
              </p:nvSpPr>
              <p:spPr bwMode="auto">
                <a:xfrm flipH="1">
                  <a:off x="644" y="2437"/>
                  <a:ext cx="1033" cy="465"/>
                </a:xfrm>
                <a:custGeom>
                  <a:avLst/>
                  <a:gdLst>
                    <a:gd name="T0" fmla="*/ 0 w 1033"/>
                    <a:gd name="T1" fmla="*/ 0 h 465"/>
                    <a:gd name="T2" fmla="*/ 64 w 1033"/>
                    <a:gd name="T3" fmla="*/ 46 h 465"/>
                    <a:gd name="T4" fmla="*/ 101 w 1033"/>
                    <a:gd name="T5" fmla="*/ 256 h 465"/>
                    <a:gd name="T6" fmla="*/ 128 w 1033"/>
                    <a:gd name="T7" fmla="*/ 348 h 465"/>
                    <a:gd name="T8" fmla="*/ 156 w 1033"/>
                    <a:gd name="T9" fmla="*/ 183 h 465"/>
                    <a:gd name="T10" fmla="*/ 183 w 1033"/>
                    <a:gd name="T11" fmla="*/ 238 h 465"/>
                    <a:gd name="T12" fmla="*/ 238 w 1033"/>
                    <a:gd name="T13" fmla="*/ 210 h 465"/>
                    <a:gd name="T14" fmla="*/ 265 w 1033"/>
                    <a:gd name="T15" fmla="*/ 448 h 465"/>
                    <a:gd name="T16" fmla="*/ 329 w 1033"/>
                    <a:gd name="T17" fmla="*/ 110 h 465"/>
                    <a:gd name="T18" fmla="*/ 375 w 1033"/>
                    <a:gd name="T19" fmla="*/ 375 h 465"/>
                    <a:gd name="T20" fmla="*/ 421 w 1033"/>
                    <a:gd name="T21" fmla="*/ 201 h 465"/>
                    <a:gd name="T22" fmla="*/ 476 w 1033"/>
                    <a:gd name="T23" fmla="*/ 402 h 465"/>
                    <a:gd name="T24" fmla="*/ 503 w 1033"/>
                    <a:gd name="T25" fmla="*/ 302 h 465"/>
                    <a:gd name="T26" fmla="*/ 549 w 1033"/>
                    <a:gd name="T27" fmla="*/ 384 h 465"/>
                    <a:gd name="T28" fmla="*/ 585 w 1033"/>
                    <a:gd name="T29" fmla="*/ 137 h 465"/>
                    <a:gd name="T30" fmla="*/ 631 w 1033"/>
                    <a:gd name="T31" fmla="*/ 384 h 465"/>
                    <a:gd name="T32" fmla="*/ 686 w 1033"/>
                    <a:gd name="T33" fmla="*/ 192 h 465"/>
                    <a:gd name="T34" fmla="*/ 741 w 1033"/>
                    <a:gd name="T35" fmla="*/ 357 h 465"/>
                    <a:gd name="T36" fmla="*/ 796 w 1033"/>
                    <a:gd name="T37" fmla="*/ 128 h 465"/>
                    <a:gd name="T38" fmla="*/ 832 w 1033"/>
                    <a:gd name="T39" fmla="*/ 247 h 465"/>
                    <a:gd name="T40" fmla="*/ 869 w 1033"/>
                    <a:gd name="T41" fmla="*/ 201 h 465"/>
                    <a:gd name="T42" fmla="*/ 924 w 1033"/>
                    <a:gd name="T43" fmla="*/ 384 h 465"/>
                    <a:gd name="T44" fmla="*/ 969 w 1033"/>
                    <a:gd name="T45" fmla="*/ 238 h 465"/>
                    <a:gd name="T46" fmla="*/ 1006 w 1033"/>
                    <a:gd name="T47" fmla="*/ 338 h 465"/>
                    <a:gd name="T48" fmla="*/ 1033 w 1033"/>
                    <a:gd name="T49" fmla="*/ 165 h 46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033" h="465">
                      <a:moveTo>
                        <a:pt x="0" y="0"/>
                      </a:moveTo>
                      <a:cubicBezTo>
                        <a:pt x="23" y="1"/>
                        <a:pt x="47" y="3"/>
                        <a:pt x="64" y="46"/>
                      </a:cubicBezTo>
                      <a:cubicBezTo>
                        <a:pt x="81" y="89"/>
                        <a:pt x="90" y="206"/>
                        <a:pt x="101" y="256"/>
                      </a:cubicBezTo>
                      <a:cubicBezTo>
                        <a:pt x="112" y="306"/>
                        <a:pt x="119" y="360"/>
                        <a:pt x="128" y="348"/>
                      </a:cubicBezTo>
                      <a:cubicBezTo>
                        <a:pt x="137" y="336"/>
                        <a:pt x="147" y="201"/>
                        <a:pt x="156" y="183"/>
                      </a:cubicBezTo>
                      <a:cubicBezTo>
                        <a:pt x="165" y="165"/>
                        <a:pt x="169" y="233"/>
                        <a:pt x="183" y="238"/>
                      </a:cubicBezTo>
                      <a:cubicBezTo>
                        <a:pt x="197" y="243"/>
                        <a:pt x="224" y="175"/>
                        <a:pt x="238" y="210"/>
                      </a:cubicBezTo>
                      <a:cubicBezTo>
                        <a:pt x="252" y="245"/>
                        <a:pt x="250" y="465"/>
                        <a:pt x="265" y="448"/>
                      </a:cubicBezTo>
                      <a:cubicBezTo>
                        <a:pt x="280" y="431"/>
                        <a:pt x="311" y="122"/>
                        <a:pt x="329" y="110"/>
                      </a:cubicBezTo>
                      <a:cubicBezTo>
                        <a:pt x="347" y="98"/>
                        <a:pt x="360" y="360"/>
                        <a:pt x="375" y="375"/>
                      </a:cubicBezTo>
                      <a:cubicBezTo>
                        <a:pt x="390" y="390"/>
                        <a:pt x="404" y="197"/>
                        <a:pt x="421" y="201"/>
                      </a:cubicBezTo>
                      <a:cubicBezTo>
                        <a:pt x="438" y="205"/>
                        <a:pt x="462" y="385"/>
                        <a:pt x="476" y="402"/>
                      </a:cubicBezTo>
                      <a:cubicBezTo>
                        <a:pt x="490" y="419"/>
                        <a:pt x="491" y="305"/>
                        <a:pt x="503" y="302"/>
                      </a:cubicBezTo>
                      <a:cubicBezTo>
                        <a:pt x="515" y="299"/>
                        <a:pt x="535" y="411"/>
                        <a:pt x="549" y="384"/>
                      </a:cubicBezTo>
                      <a:cubicBezTo>
                        <a:pt x="563" y="357"/>
                        <a:pt x="571" y="137"/>
                        <a:pt x="585" y="137"/>
                      </a:cubicBezTo>
                      <a:cubicBezTo>
                        <a:pt x="599" y="137"/>
                        <a:pt x="614" y="375"/>
                        <a:pt x="631" y="384"/>
                      </a:cubicBezTo>
                      <a:cubicBezTo>
                        <a:pt x="648" y="393"/>
                        <a:pt x="668" y="196"/>
                        <a:pt x="686" y="192"/>
                      </a:cubicBezTo>
                      <a:cubicBezTo>
                        <a:pt x="704" y="188"/>
                        <a:pt x="723" y="368"/>
                        <a:pt x="741" y="357"/>
                      </a:cubicBezTo>
                      <a:cubicBezTo>
                        <a:pt x="759" y="346"/>
                        <a:pt x="781" y="146"/>
                        <a:pt x="796" y="128"/>
                      </a:cubicBezTo>
                      <a:cubicBezTo>
                        <a:pt x="811" y="110"/>
                        <a:pt x="820" y="235"/>
                        <a:pt x="832" y="247"/>
                      </a:cubicBezTo>
                      <a:cubicBezTo>
                        <a:pt x="844" y="259"/>
                        <a:pt x="854" y="178"/>
                        <a:pt x="869" y="201"/>
                      </a:cubicBezTo>
                      <a:cubicBezTo>
                        <a:pt x="884" y="224"/>
                        <a:pt x="908" y="378"/>
                        <a:pt x="924" y="384"/>
                      </a:cubicBezTo>
                      <a:cubicBezTo>
                        <a:pt x="940" y="390"/>
                        <a:pt x="955" y="246"/>
                        <a:pt x="969" y="238"/>
                      </a:cubicBezTo>
                      <a:cubicBezTo>
                        <a:pt x="983" y="230"/>
                        <a:pt x="995" y="350"/>
                        <a:pt x="1006" y="338"/>
                      </a:cubicBezTo>
                      <a:cubicBezTo>
                        <a:pt x="1017" y="326"/>
                        <a:pt x="1025" y="197"/>
                        <a:pt x="1033" y="165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47476" name="Freeform 49"/>
              <p:cNvSpPr>
                <a:spLocks/>
              </p:cNvSpPr>
              <p:nvPr/>
            </p:nvSpPr>
            <p:spPr bwMode="auto">
              <a:xfrm>
                <a:off x="3364" y="2535"/>
                <a:ext cx="1710" cy="355"/>
              </a:xfrm>
              <a:custGeom>
                <a:avLst/>
                <a:gdLst>
                  <a:gd name="T0" fmla="*/ 0 w 1710"/>
                  <a:gd name="T1" fmla="*/ 300 h 355"/>
                  <a:gd name="T2" fmla="*/ 640 w 1710"/>
                  <a:gd name="T3" fmla="*/ 318 h 355"/>
                  <a:gd name="T4" fmla="*/ 741 w 1710"/>
                  <a:gd name="T5" fmla="*/ 309 h 355"/>
                  <a:gd name="T6" fmla="*/ 787 w 1710"/>
                  <a:gd name="T7" fmla="*/ 44 h 355"/>
                  <a:gd name="T8" fmla="*/ 860 w 1710"/>
                  <a:gd name="T9" fmla="*/ 44 h 355"/>
                  <a:gd name="T10" fmla="*/ 906 w 1710"/>
                  <a:gd name="T11" fmla="*/ 199 h 355"/>
                  <a:gd name="T12" fmla="*/ 942 w 1710"/>
                  <a:gd name="T13" fmla="*/ 318 h 355"/>
                  <a:gd name="T14" fmla="*/ 1335 w 1710"/>
                  <a:gd name="T15" fmla="*/ 290 h 355"/>
                  <a:gd name="T16" fmla="*/ 1710 w 1710"/>
                  <a:gd name="T17" fmla="*/ 290 h 3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10" h="355">
                    <a:moveTo>
                      <a:pt x="0" y="300"/>
                    </a:moveTo>
                    <a:cubicBezTo>
                      <a:pt x="258" y="308"/>
                      <a:pt x="517" y="317"/>
                      <a:pt x="640" y="318"/>
                    </a:cubicBezTo>
                    <a:cubicBezTo>
                      <a:pt x="763" y="319"/>
                      <a:pt x="717" y="355"/>
                      <a:pt x="741" y="309"/>
                    </a:cubicBezTo>
                    <a:cubicBezTo>
                      <a:pt x="765" y="263"/>
                      <a:pt x="767" y="88"/>
                      <a:pt x="787" y="44"/>
                    </a:cubicBezTo>
                    <a:cubicBezTo>
                      <a:pt x="807" y="0"/>
                      <a:pt x="840" y="18"/>
                      <a:pt x="860" y="44"/>
                    </a:cubicBezTo>
                    <a:cubicBezTo>
                      <a:pt x="880" y="70"/>
                      <a:pt x="892" y="153"/>
                      <a:pt x="906" y="199"/>
                    </a:cubicBezTo>
                    <a:cubicBezTo>
                      <a:pt x="920" y="245"/>
                      <a:pt x="871" y="303"/>
                      <a:pt x="942" y="318"/>
                    </a:cubicBezTo>
                    <a:cubicBezTo>
                      <a:pt x="1013" y="333"/>
                      <a:pt x="1207" y="295"/>
                      <a:pt x="1335" y="290"/>
                    </a:cubicBezTo>
                    <a:cubicBezTo>
                      <a:pt x="1463" y="285"/>
                      <a:pt x="1586" y="287"/>
                      <a:pt x="1710" y="290"/>
                    </a:cubicBezTo>
                  </a:path>
                </a:pathLst>
              </a:custGeom>
              <a:noFill/>
              <a:ln w="381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47192" name="Group 56"/>
          <p:cNvGrpSpPr>
            <a:grpSpLocks/>
          </p:cNvGrpSpPr>
          <p:nvPr/>
        </p:nvGrpSpPr>
        <p:grpSpPr bwMode="auto">
          <a:xfrm>
            <a:off x="5327650" y="5102225"/>
            <a:ext cx="3432175" cy="1008063"/>
            <a:chOff x="3356" y="3214"/>
            <a:chExt cx="2162" cy="635"/>
          </a:xfrm>
        </p:grpSpPr>
        <p:grpSp>
          <p:nvGrpSpPr>
            <p:cNvPr id="147464" name="Group 38"/>
            <p:cNvGrpSpPr>
              <a:grpSpLocks/>
            </p:cNvGrpSpPr>
            <p:nvPr/>
          </p:nvGrpSpPr>
          <p:grpSpPr bwMode="auto">
            <a:xfrm>
              <a:off x="3356" y="3214"/>
              <a:ext cx="2162" cy="432"/>
              <a:chOff x="3356" y="3214"/>
              <a:chExt cx="2162" cy="432"/>
            </a:xfrm>
          </p:grpSpPr>
          <p:sp>
            <p:nvSpPr>
              <p:cNvPr id="147469" name="Line 39"/>
              <p:cNvSpPr>
                <a:spLocks noChangeShapeType="1"/>
              </p:cNvSpPr>
              <p:nvPr/>
            </p:nvSpPr>
            <p:spPr bwMode="auto">
              <a:xfrm>
                <a:off x="3470" y="3643"/>
                <a:ext cx="2048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7470" name="Line 40"/>
              <p:cNvSpPr>
                <a:spLocks noChangeShapeType="1"/>
              </p:cNvSpPr>
              <p:nvPr/>
            </p:nvSpPr>
            <p:spPr bwMode="auto">
              <a:xfrm flipV="1">
                <a:off x="4384" y="3214"/>
                <a:ext cx="0" cy="42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7471" name="Freeform 41"/>
              <p:cNvSpPr>
                <a:spLocks/>
              </p:cNvSpPr>
              <p:nvPr/>
            </p:nvSpPr>
            <p:spPr bwMode="auto">
              <a:xfrm>
                <a:off x="4384" y="3369"/>
                <a:ext cx="1033" cy="272"/>
              </a:xfrm>
              <a:custGeom>
                <a:avLst/>
                <a:gdLst>
                  <a:gd name="T0" fmla="*/ 0 w 1033"/>
                  <a:gd name="T1" fmla="*/ 0 h 272"/>
                  <a:gd name="T2" fmla="*/ 64 w 1033"/>
                  <a:gd name="T3" fmla="*/ 46 h 272"/>
                  <a:gd name="T4" fmla="*/ 101 w 1033"/>
                  <a:gd name="T5" fmla="*/ 256 h 272"/>
                  <a:gd name="T6" fmla="*/ 114 w 1033"/>
                  <a:gd name="T7" fmla="*/ 142 h 272"/>
                  <a:gd name="T8" fmla="*/ 156 w 1033"/>
                  <a:gd name="T9" fmla="*/ 183 h 272"/>
                  <a:gd name="T10" fmla="*/ 183 w 1033"/>
                  <a:gd name="T11" fmla="*/ 238 h 272"/>
                  <a:gd name="T12" fmla="*/ 238 w 1033"/>
                  <a:gd name="T13" fmla="*/ 210 h 272"/>
                  <a:gd name="T14" fmla="*/ 288 w 1033"/>
                  <a:gd name="T15" fmla="*/ 242 h 272"/>
                  <a:gd name="T16" fmla="*/ 329 w 1033"/>
                  <a:gd name="T17" fmla="*/ 110 h 272"/>
                  <a:gd name="T18" fmla="*/ 370 w 1033"/>
                  <a:gd name="T19" fmla="*/ 215 h 272"/>
                  <a:gd name="T20" fmla="*/ 421 w 1033"/>
                  <a:gd name="T21" fmla="*/ 201 h 272"/>
                  <a:gd name="T22" fmla="*/ 462 w 1033"/>
                  <a:gd name="T23" fmla="*/ 133 h 272"/>
                  <a:gd name="T24" fmla="*/ 489 w 1033"/>
                  <a:gd name="T25" fmla="*/ 197 h 272"/>
                  <a:gd name="T26" fmla="*/ 535 w 1033"/>
                  <a:gd name="T27" fmla="*/ 215 h 272"/>
                  <a:gd name="T28" fmla="*/ 585 w 1033"/>
                  <a:gd name="T29" fmla="*/ 137 h 272"/>
                  <a:gd name="T30" fmla="*/ 626 w 1033"/>
                  <a:gd name="T31" fmla="*/ 215 h 272"/>
                  <a:gd name="T32" fmla="*/ 686 w 1033"/>
                  <a:gd name="T33" fmla="*/ 192 h 272"/>
                  <a:gd name="T34" fmla="*/ 727 w 1033"/>
                  <a:gd name="T35" fmla="*/ 215 h 272"/>
                  <a:gd name="T36" fmla="*/ 796 w 1033"/>
                  <a:gd name="T37" fmla="*/ 128 h 272"/>
                  <a:gd name="T38" fmla="*/ 832 w 1033"/>
                  <a:gd name="T39" fmla="*/ 247 h 272"/>
                  <a:gd name="T40" fmla="*/ 869 w 1033"/>
                  <a:gd name="T41" fmla="*/ 201 h 272"/>
                  <a:gd name="T42" fmla="*/ 919 w 1033"/>
                  <a:gd name="T43" fmla="*/ 242 h 272"/>
                  <a:gd name="T44" fmla="*/ 969 w 1033"/>
                  <a:gd name="T45" fmla="*/ 238 h 272"/>
                  <a:gd name="T46" fmla="*/ 974 w 1033"/>
                  <a:gd name="T47" fmla="*/ 178 h 272"/>
                  <a:gd name="T48" fmla="*/ 1033 w 1033"/>
                  <a:gd name="T49" fmla="*/ 165 h 27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33" h="272">
                    <a:moveTo>
                      <a:pt x="0" y="0"/>
                    </a:moveTo>
                    <a:cubicBezTo>
                      <a:pt x="23" y="1"/>
                      <a:pt x="47" y="3"/>
                      <a:pt x="64" y="46"/>
                    </a:cubicBezTo>
                    <a:cubicBezTo>
                      <a:pt x="81" y="89"/>
                      <a:pt x="93" y="240"/>
                      <a:pt x="101" y="256"/>
                    </a:cubicBezTo>
                    <a:cubicBezTo>
                      <a:pt x="109" y="272"/>
                      <a:pt x="105" y="154"/>
                      <a:pt x="114" y="142"/>
                    </a:cubicBezTo>
                    <a:cubicBezTo>
                      <a:pt x="123" y="130"/>
                      <a:pt x="145" y="167"/>
                      <a:pt x="156" y="183"/>
                    </a:cubicBezTo>
                    <a:cubicBezTo>
                      <a:pt x="167" y="199"/>
                      <a:pt x="169" y="233"/>
                      <a:pt x="183" y="238"/>
                    </a:cubicBezTo>
                    <a:cubicBezTo>
                      <a:pt x="197" y="243"/>
                      <a:pt x="221" y="209"/>
                      <a:pt x="238" y="210"/>
                    </a:cubicBezTo>
                    <a:cubicBezTo>
                      <a:pt x="255" y="211"/>
                      <a:pt x="273" y="259"/>
                      <a:pt x="288" y="242"/>
                    </a:cubicBezTo>
                    <a:cubicBezTo>
                      <a:pt x="303" y="225"/>
                      <a:pt x="315" y="115"/>
                      <a:pt x="329" y="110"/>
                    </a:cubicBezTo>
                    <a:cubicBezTo>
                      <a:pt x="343" y="105"/>
                      <a:pt x="355" y="200"/>
                      <a:pt x="370" y="215"/>
                    </a:cubicBezTo>
                    <a:cubicBezTo>
                      <a:pt x="385" y="230"/>
                      <a:pt x="406" y="215"/>
                      <a:pt x="421" y="201"/>
                    </a:cubicBezTo>
                    <a:cubicBezTo>
                      <a:pt x="436" y="187"/>
                      <a:pt x="451" y="134"/>
                      <a:pt x="462" y="133"/>
                    </a:cubicBezTo>
                    <a:cubicBezTo>
                      <a:pt x="473" y="132"/>
                      <a:pt x="477" y="183"/>
                      <a:pt x="489" y="197"/>
                    </a:cubicBezTo>
                    <a:cubicBezTo>
                      <a:pt x="501" y="211"/>
                      <a:pt x="519" y="225"/>
                      <a:pt x="535" y="215"/>
                    </a:cubicBezTo>
                    <a:cubicBezTo>
                      <a:pt x="551" y="205"/>
                      <a:pt x="570" y="137"/>
                      <a:pt x="585" y="137"/>
                    </a:cubicBezTo>
                    <a:cubicBezTo>
                      <a:pt x="600" y="137"/>
                      <a:pt x="609" y="206"/>
                      <a:pt x="626" y="215"/>
                    </a:cubicBezTo>
                    <a:cubicBezTo>
                      <a:pt x="643" y="224"/>
                      <a:pt x="669" y="192"/>
                      <a:pt x="686" y="192"/>
                    </a:cubicBezTo>
                    <a:cubicBezTo>
                      <a:pt x="703" y="192"/>
                      <a:pt x="709" y="226"/>
                      <a:pt x="727" y="215"/>
                    </a:cubicBezTo>
                    <a:cubicBezTo>
                      <a:pt x="745" y="204"/>
                      <a:pt x="779" y="123"/>
                      <a:pt x="796" y="128"/>
                    </a:cubicBezTo>
                    <a:cubicBezTo>
                      <a:pt x="813" y="133"/>
                      <a:pt x="820" y="235"/>
                      <a:pt x="832" y="247"/>
                    </a:cubicBezTo>
                    <a:cubicBezTo>
                      <a:pt x="844" y="259"/>
                      <a:pt x="855" y="202"/>
                      <a:pt x="869" y="201"/>
                    </a:cubicBezTo>
                    <a:cubicBezTo>
                      <a:pt x="883" y="200"/>
                      <a:pt x="903" y="236"/>
                      <a:pt x="919" y="242"/>
                    </a:cubicBezTo>
                    <a:cubicBezTo>
                      <a:pt x="935" y="248"/>
                      <a:pt x="960" y="249"/>
                      <a:pt x="969" y="238"/>
                    </a:cubicBezTo>
                    <a:cubicBezTo>
                      <a:pt x="978" y="227"/>
                      <a:pt x="963" y="190"/>
                      <a:pt x="974" y="178"/>
                    </a:cubicBezTo>
                    <a:cubicBezTo>
                      <a:pt x="985" y="166"/>
                      <a:pt x="1021" y="168"/>
                      <a:pt x="1033" y="165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7472" name="Freeform 42"/>
              <p:cNvSpPr>
                <a:spLocks/>
              </p:cNvSpPr>
              <p:nvPr/>
            </p:nvSpPr>
            <p:spPr bwMode="auto">
              <a:xfrm flipH="1">
                <a:off x="3356" y="3374"/>
                <a:ext cx="1033" cy="272"/>
              </a:xfrm>
              <a:custGeom>
                <a:avLst/>
                <a:gdLst>
                  <a:gd name="T0" fmla="*/ 0 w 1033"/>
                  <a:gd name="T1" fmla="*/ 0 h 272"/>
                  <a:gd name="T2" fmla="*/ 64 w 1033"/>
                  <a:gd name="T3" fmla="*/ 46 h 272"/>
                  <a:gd name="T4" fmla="*/ 101 w 1033"/>
                  <a:gd name="T5" fmla="*/ 256 h 272"/>
                  <a:gd name="T6" fmla="*/ 114 w 1033"/>
                  <a:gd name="T7" fmla="*/ 142 h 272"/>
                  <a:gd name="T8" fmla="*/ 156 w 1033"/>
                  <a:gd name="T9" fmla="*/ 183 h 272"/>
                  <a:gd name="T10" fmla="*/ 183 w 1033"/>
                  <a:gd name="T11" fmla="*/ 238 h 272"/>
                  <a:gd name="T12" fmla="*/ 238 w 1033"/>
                  <a:gd name="T13" fmla="*/ 210 h 272"/>
                  <a:gd name="T14" fmla="*/ 288 w 1033"/>
                  <a:gd name="T15" fmla="*/ 242 h 272"/>
                  <a:gd name="T16" fmla="*/ 329 w 1033"/>
                  <a:gd name="T17" fmla="*/ 110 h 272"/>
                  <a:gd name="T18" fmla="*/ 370 w 1033"/>
                  <a:gd name="T19" fmla="*/ 215 h 272"/>
                  <a:gd name="T20" fmla="*/ 421 w 1033"/>
                  <a:gd name="T21" fmla="*/ 201 h 272"/>
                  <a:gd name="T22" fmla="*/ 462 w 1033"/>
                  <a:gd name="T23" fmla="*/ 133 h 272"/>
                  <a:gd name="T24" fmla="*/ 489 w 1033"/>
                  <a:gd name="T25" fmla="*/ 197 h 272"/>
                  <a:gd name="T26" fmla="*/ 535 w 1033"/>
                  <a:gd name="T27" fmla="*/ 215 h 272"/>
                  <a:gd name="T28" fmla="*/ 585 w 1033"/>
                  <a:gd name="T29" fmla="*/ 137 h 272"/>
                  <a:gd name="T30" fmla="*/ 626 w 1033"/>
                  <a:gd name="T31" fmla="*/ 215 h 272"/>
                  <a:gd name="T32" fmla="*/ 686 w 1033"/>
                  <a:gd name="T33" fmla="*/ 192 h 272"/>
                  <a:gd name="T34" fmla="*/ 727 w 1033"/>
                  <a:gd name="T35" fmla="*/ 215 h 272"/>
                  <a:gd name="T36" fmla="*/ 796 w 1033"/>
                  <a:gd name="T37" fmla="*/ 128 h 272"/>
                  <a:gd name="T38" fmla="*/ 832 w 1033"/>
                  <a:gd name="T39" fmla="*/ 247 h 272"/>
                  <a:gd name="T40" fmla="*/ 869 w 1033"/>
                  <a:gd name="T41" fmla="*/ 201 h 272"/>
                  <a:gd name="T42" fmla="*/ 919 w 1033"/>
                  <a:gd name="T43" fmla="*/ 242 h 272"/>
                  <a:gd name="T44" fmla="*/ 969 w 1033"/>
                  <a:gd name="T45" fmla="*/ 238 h 272"/>
                  <a:gd name="T46" fmla="*/ 974 w 1033"/>
                  <a:gd name="T47" fmla="*/ 178 h 272"/>
                  <a:gd name="T48" fmla="*/ 1033 w 1033"/>
                  <a:gd name="T49" fmla="*/ 165 h 27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33" h="272">
                    <a:moveTo>
                      <a:pt x="0" y="0"/>
                    </a:moveTo>
                    <a:cubicBezTo>
                      <a:pt x="23" y="1"/>
                      <a:pt x="47" y="3"/>
                      <a:pt x="64" y="46"/>
                    </a:cubicBezTo>
                    <a:cubicBezTo>
                      <a:pt x="81" y="89"/>
                      <a:pt x="93" y="240"/>
                      <a:pt x="101" y="256"/>
                    </a:cubicBezTo>
                    <a:cubicBezTo>
                      <a:pt x="109" y="272"/>
                      <a:pt x="105" y="154"/>
                      <a:pt x="114" y="142"/>
                    </a:cubicBezTo>
                    <a:cubicBezTo>
                      <a:pt x="123" y="130"/>
                      <a:pt x="145" y="167"/>
                      <a:pt x="156" y="183"/>
                    </a:cubicBezTo>
                    <a:cubicBezTo>
                      <a:pt x="167" y="199"/>
                      <a:pt x="169" y="233"/>
                      <a:pt x="183" y="238"/>
                    </a:cubicBezTo>
                    <a:cubicBezTo>
                      <a:pt x="197" y="243"/>
                      <a:pt x="221" y="209"/>
                      <a:pt x="238" y="210"/>
                    </a:cubicBezTo>
                    <a:cubicBezTo>
                      <a:pt x="255" y="211"/>
                      <a:pt x="273" y="259"/>
                      <a:pt x="288" y="242"/>
                    </a:cubicBezTo>
                    <a:cubicBezTo>
                      <a:pt x="303" y="225"/>
                      <a:pt x="315" y="115"/>
                      <a:pt x="329" y="110"/>
                    </a:cubicBezTo>
                    <a:cubicBezTo>
                      <a:pt x="343" y="105"/>
                      <a:pt x="355" y="200"/>
                      <a:pt x="370" y="215"/>
                    </a:cubicBezTo>
                    <a:cubicBezTo>
                      <a:pt x="385" y="230"/>
                      <a:pt x="406" y="215"/>
                      <a:pt x="421" y="201"/>
                    </a:cubicBezTo>
                    <a:cubicBezTo>
                      <a:pt x="436" y="187"/>
                      <a:pt x="451" y="134"/>
                      <a:pt x="462" y="133"/>
                    </a:cubicBezTo>
                    <a:cubicBezTo>
                      <a:pt x="473" y="132"/>
                      <a:pt x="477" y="183"/>
                      <a:pt x="489" y="197"/>
                    </a:cubicBezTo>
                    <a:cubicBezTo>
                      <a:pt x="501" y="211"/>
                      <a:pt x="519" y="225"/>
                      <a:pt x="535" y="215"/>
                    </a:cubicBezTo>
                    <a:cubicBezTo>
                      <a:pt x="551" y="205"/>
                      <a:pt x="570" y="137"/>
                      <a:pt x="585" y="137"/>
                    </a:cubicBezTo>
                    <a:cubicBezTo>
                      <a:pt x="600" y="137"/>
                      <a:pt x="609" y="206"/>
                      <a:pt x="626" y="215"/>
                    </a:cubicBezTo>
                    <a:cubicBezTo>
                      <a:pt x="643" y="224"/>
                      <a:pt x="669" y="192"/>
                      <a:pt x="686" y="192"/>
                    </a:cubicBezTo>
                    <a:cubicBezTo>
                      <a:pt x="703" y="192"/>
                      <a:pt x="709" y="226"/>
                      <a:pt x="727" y="215"/>
                    </a:cubicBezTo>
                    <a:cubicBezTo>
                      <a:pt x="745" y="204"/>
                      <a:pt x="779" y="123"/>
                      <a:pt x="796" y="128"/>
                    </a:cubicBezTo>
                    <a:cubicBezTo>
                      <a:pt x="813" y="133"/>
                      <a:pt x="820" y="235"/>
                      <a:pt x="832" y="247"/>
                    </a:cubicBezTo>
                    <a:cubicBezTo>
                      <a:pt x="844" y="259"/>
                      <a:pt x="855" y="202"/>
                      <a:pt x="869" y="201"/>
                    </a:cubicBezTo>
                    <a:cubicBezTo>
                      <a:pt x="883" y="200"/>
                      <a:pt x="903" y="236"/>
                      <a:pt x="919" y="242"/>
                    </a:cubicBezTo>
                    <a:cubicBezTo>
                      <a:pt x="935" y="248"/>
                      <a:pt x="960" y="249"/>
                      <a:pt x="969" y="238"/>
                    </a:cubicBezTo>
                    <a:cubicBezTo>
                      <a:pt x="978" y="227"/>
                      <a:pt x="963" y="190"/>
                      <a:pt x="974" y="178"/>
                    </a:cubicBezTo>
                    <a:cubicBezTo>
                      <a:pt x="985" y="166"/>
                      <a:pt x="1021" y="168"/>
                      <a:pt x="1033" y="165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47465" name="Freeform 50"/>
            <p:cNvSpPr>
              <a:spLocks/>
            </p:cNvSpPr>
            <p:nvPr/>
          </p:nvSpPr>
          <p:spPr bwMode="auto">
            <a:xfrm>
              <a:off x="3560" y="3324"/>
              <a:ext cx="1710" cy="274"/>
            </a:xfrm>
            <a:custGeom>
              <a:avLst/>
              <a:gdLst>
                <a:gd name="T0" fmla="*/ 0 w 1710"/>
                <a:gd name="T1" fmla="*/ 229 h 274"/>
                <a:gd name="T2" fmla="*/ 640 w 1710"/>
                <a:gd name="T3" fmla="*/ 247 h 274"/>
                <a:gd name="T4" fmla="*/ 741 w 1710"/>
                <a:gd name="T5" fmla="*/ 238 h 274"/>
                <a:gd name="T6" fmla="*/ 792 w 1710"/>
                <a:gd name="T7" fmla="*/ 31 h 274"/>
                <a:gd name="T8" fmla="*/ 865 w 1710"/>
                <a:gd name="T9" fmla="*/ 50 h 274"/>
                <a:gd name="T10" fmla="*/ 906 w 1710"/>
                <a:gd name="T11" fmla="*/ 128 h 274"/>
                <a:gd name="T12" fmla="*/ 942 w 1710"/>
                <a:gd name="T13" fmla="*/ 247 h 274"/>
                <a:gd name="T14" fmla="*/ 1335 w 1710"/>
                <a:gd name="T15" fmla="*/ 219 h 274"/>
                <a:gd name="T16" fmla="*/ 1710 w 1710"/>
                <a:gd name="T17" fmla="*/ 219 h 2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10" h="274">
                  <a:moveTo>
                    <a:pt x="0" y="229"/>
                  </a:moveTo>
                  <a:cubicBezTo>
                    <a:pt x="258" y="237"/>
                    <a:pt x="517" y="246"/>
                    <a:pt x="640" y="247"/>
                  </a:cubicBezTo>
                  <a:cubicBezTo>
                    <a:pt x="763" y="248"/>
                    <a:pt x="716" y="274"/>
                    <a:pt x="741" y="238"/>
                  </a:cubicBezTo>
                  <a:cubicBezTo>
                    <a:pt x="766" y="202"/>
                    <a:pt x="771" y="62"/>
                    <a:pt x="792" y="31"/>
                  </a:cubicBezTo>
                  <a:cubicBezTo>
                    <a:pt x="813" y="0"/>
                    <a:pt x="846" y="34"/>
                    <a:pt x="865" y="50"/>
                  </a:cubicBezTo>
                  <a:cubicBezTo>
                    <a:pt x="884" y="66"/>
                    <a:pt x="893" y="95"/>
                    <a:pt x="906" y="128"/>
                  </a:cubicBezTo>
                  <a:cubicBezTo>
                    <a:pt x="919" y="161"/>
                    <a:pt x="871" y="232"/>
                    <a:pt x="942" y="247"/>
                  </a:cubicBezTo>
                  <a:cubicBezTo>
                    <a:pt x="1013" y="262"/>
                    <a:pt x="1207" y="224"/>
                    <a:pt x="1335" y="219"/>
                  </a:cubicBezTo>
                  <a:cubicBezTo>
                    <a:pt x="1463" y="214"/>
                    <a:pt x="1586" y="216"/>
                    <a:pt x="1710" y="219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147466" name="Freeform 51"/>
            <p:cNvSpPr>
              <a:spLocks/>
            </p:cNvSpPr>
            <p:nvPr/>
          </p:nvSpPr>
          <p:spPr bwMode="auto">
            <a:xfrm>
              <a:off x="3511" y="3355"/>
              <a:ext cx="1764" cy="284"/>
            </a:xfrm>
            <a:custGeom>
              <a:avLst/>
              <a:gdLst>
                <a:gd name="T0" fmla="*/ 0 w 1764"/>
                <a:gd name="T1" fmla="*/ 266 h 284"/>
                <a:gd name="T2" fmla="*/ 878 w 1764"/>
                <a:gd name="T3" fmla="*/ 0 h 284"/>
                <a:gd name="T4" fmla="*/ 1764 w 1764"/>
                <a:gd name="T5" fmla="*/ 284 h 2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64" h="284">
                  <a:moveTo>
                    <a:pt x="0" y="266"/>
                  </a:moveTo>
                  <a:lnTo>
                    <a:pt x="878" y="0"/>
                  </a:lnTo>
                  <a:lnTo>
                    <a:pt x="1764" y="284"/>
                  </a:lnTo>
                </a:path>
              </a:pathLst>
            </a:custGeom>
            <a:noFill/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47467" name="Text Box 52"/>
            <p:cNvSpPr txBox="1">
              <a:spLocks noChangeArrowheads="1"/>
            </p:cNvSpPr>
            <p:nvPr/>
          </p:nvSpPr>
          <p:spPr bwMode="auto">
            <a:xfrm>
              <a:off x="5045" y="3618"/>
              <a:ext cx="3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800"/>
                <a:t>D/</a:t>
              </a:r>
              <a:r>
                <a:rPr lang="fr-FR" altLang="fr-FR" sz="1800">
                  <a:latin typeface="Symbol" pitchFamily="18" charset="2"/>
                </a:rPr>
                <a:t>l</a:t>
              </a:r>
            </a:p>
          </p:txBody>
        </p:sp>
        <p:sp>
          <p:nvSpPr>
            <p:cNvPr id="147468" name="Oval 53"/>
            <p:cNvSpPr>
              <a:spLocks noChangeArrowheads="1"/>
            </p:cNvSpPr>
            <p:nvPr/>
          </p:nvSpPr>
          <p:spPr bwMode="auto">
            <a:xfrm>
              <a:off x="5175" y="3602"/>
              <a:ext cx="82" cy="5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</p:spTree>
    <p:extLst>
      <p:ext uri="{BB962C8B-B14F-4D97-AF65-F5344CB8AC3E}">
        <p14:creationId xmlns:p14="http://schemas.microsoft.com/office/powerpoint/2010/main" val="35236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9" grpId="0" autoUpdateAnimBg="0"/>
      <p:bldP spid="347171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" y="619125"/>
            <a:ext cx="5767388" cy="403225"/>
          </a:xfr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1024" tIns="24409" rIns="61024" bIns="24409" numCol="1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4000"/>
              </a:lnSpc>
            </a:pPr>
            <a:r>
              <a:rPr lang="fr-FR" altLang="fr-FR" sz="2400" b="1" smtClean="0">
                <a:solidFill>
                  <a:schemeClr val="tx1"/>
                </a:solidFill>
                <a:latin typeface="Comic Sans MS" pitchFamily="66" charset="0"/>
              </a:rPr>
              <a:t>Occultations d'étoiles par la Lune - 1</a:t>
            </a:r>
          </a:p>
        </p:txBody>
      </p:sp>
      <p:sp>
        <p:nvSpPr>
          <p:cNvPr id="148483" name="Text Box 91"/>
          <p:cNvSpPr txBox="1">
            <a:spLocks noChangeArrowheads="1"/>
          </p:cNvSpPr>
          <p:nvPr/>
        </p:nvSpPr>
        <p:spPr bwMode="auto">
          <a:xfrm>
            <a:off x="214313" y="1081088"/>
            <a:ext cx="2608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800"/>
              <a:t>le phénomène :</a:t>
            </a:r>
          </a:p>
        </p:txBody>
      </p:sp>
      <p:grpSp>
        <p:nvGrpSpPr>
          <p:cNvPr id="365794" name="Group 226"/>
          <p:cNvGrpSpPr>
            <a:grpSpLocks/>
          </p:cNvGrpSpPr>
          <p:nvPr/>
        </p:nvGrpSpPr>
        <p:grpSpPr bwMode="auto">
          <a:xfrm>
            <a:off x="896938" y="987425"/>
            <a:ext cx="8247062" cy="2073275"/>
            <a:chOff x="565" y="622"/>
            <a:chExt cx="5195" cy="1306"/>
          </a:xfrm>
        </p:grpSpPr>
        <p:grpSp>
          <p:nvGrpSpPr>
            <p:cNvPr id="148528" name="Group 203"/>
            <p:cNvGrpSpPr>
              <a:grpSpLocks/>
            </p:cNvGrpSpPr>
            <p:nvPr/>
          </p:nvGrpSpPr>
          <p:grpSpPr bwMode="auto">
            <a:xfrm>
              <a:off x="2837" y="622"/>
              <a:ext cx="2923" cy="1306"/>
              <a:chOff x="1922" y="666"/>
              <a:chExt cx="3408" cy="1522"/>
            </a:xfrm>
          </p:grpSpPr>
          <p:sp>
            <p:nvSpPr>
              <p:cNvPr id="148530" name="Rectangle 3"/>
              <p:cNvSpPr>
                <a:spLocks noChangeArrowheads="1"/>
              </p:cNvSpPr>
              <p:nvPr/>
            </p:nvSpPr>
            <p:spPr bwMode="auto">
              <a:xfrm>
                <a:off x="2634" y="1061"/>
                <a:ext cx="15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8531" name="Rectangle 113"/>
              <p:cNvSpPr>
                <a:spLocks noChangeArrowheads="1"/>
              </p:cNvSpPr>
              <p:nvPr/>
            </p:nvSpPr>
            <p:spPr bwMode="auto">
              <a:xfrm>
                <a:off x="1926" y="666"/>
                <a:ext cx="1662" cy="1281"/>
              </a:xfrm>
              <a:prstGeom prst="rect">
                <a:avLst/>
              </a:prstGeom>
              <a:solidFill>
                <a:srgbClr val="3333CC"/>
              </a:solidFill>
              <a:ln w="142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8532" name="Freeform 114"/>
              <p:cNvSpPr>
                <a:spLocks/>
              </p:cNvSpPr>
              <p:nvPr/>
            </p:nvSpPr>
            <p:spPr bwMode="auto">
              <a:xfrm>
                <a:off x="1922" y="1798"/>
                <a:ext cx="1670" cy="76"/>
              </a:xfrm>
              <a:custGeom>
                <a:avLst/>
                <a:gdLst>
                  <a:gd name="T0" fmla="*/ 9 w 1670"/>
                  <a:gd name="T1" fmla="*/ 25 h 76"/>
                  <a:gd name="T2" fmla="*/ 44 w 1670"/>
                  <a:gd name="T3" fmla="*/ 25 h 76"/>
                  <a:gd name="T4" fmla="*/ 87 w 1670"/>
                  <a:gd name="T5" fmla="*/ 25 h 76"/>
                  <a:gd name="T6" fmla="*/ 139 w 1670"/>
                  <a:gd name="T7" fmla="*/ 25 h 76"/>
                  <a:gd name="T8" fmla="*/ 166 w 1670"/>
                  <a:gd name="T9" fmla="*/ 25 h 76"/>
                  <a:gd name="T10" fmla="*/ 192 w 1670"/>
                  <a:gd name="T11" fmla="*/ 17 h 76"/>
                  <a:gd name="T12" fmla="*/ 226 w 1670"/>
                  <a:gd name="T13" fmla="*/ 17 h 76"/>
                  <a:gd name="T14" fmla="*/ 253 w 1670"/>
                  <a:gd name="T15" fmla="*/ 8 h 76"/>
                  <a:gd name="T16" fmla="*/ 287 w 1670"/>
                  <a:gd name="T17" fmla="*/ 0 h 76"/>
                  <a:gd name="T18" fmla="*/ 322 w 1670"/>
                  <a:gd name="T19" fmla="*/ 0 h 76"/>
                  <a:gd name="T20" fmla="*/ 357 w 1670"/>
                  <a:gd name="T21" fmla="*/ 0 h 76"/>
                  <a:gd name="T22" fmla="*/ 400 w 1670"/>
                  <a:gd name="T23" fmla="*/ 0 h 76"/>
                  <a:gd name="T24" fmla="*/ 444 w 1670"/>
                  <a:gd name="T25" fmla="*/ 0 h 76"/>
                  <a:gd name="T26" fmla="*/ 487 w 1670"/>
                  <a:gd name="T27" fmla="*/ 8 h 76"/>
                  <a:gd name="T28" fmla="*/ 531 w 1670"/>
                  <a:gd name="T29" fmla="*/ 17 h 76"/>
                  <a:gd name="T30" fmla="*/ 574 w 1670"/>
                  <a:gd name="T31" fmla="*/ 17 h 76"/>
                  <a:gd name="T32" fmla="*/ 609 w 1670"/>
                  <a:gd name="T33" fmla="*/ 17 h 76"/>
                  <a:gd name="T34" fmla="*/ 626 w 1670"/>
                  <a:gd name="T35" fmla="*/ 8 h 76"/>
                  <a:gd name="T36" fmla="*/ 652 w 1670"/>
                  <a:gd name="T37" fmla="*/ 8 h 76"/>
                  <a:gd name="T38" fmla="*/ 687 w 1670"/>
                  <a:gd name="T39" fmla="*/ 17 h 76"/>
                  <a:gd name="T40" fmla="*/ 713 w 1670"/>
                  <a:gd name="T41" fmla="*/ 17 h 76"/>
                  <a:gd name="T42" fmla="*/ 739 w 1670"/>
                  <a:gd name="T43" fmla="*/ 17 h 76"/>
                  <a:gd name="T44" fmla="*/ 765 w 1670"/>
                  <a:gd name="T45" fmla="*/ 17 h 76"/>
                  <a:gd name="T46" fmla="*/ 783 w 1670"/>
                  <a:gd name="T47" fmla="*/ 17 h 76"/>
                  <a:gd name="T48" fmla="*/ 818 w 1670"/>
                  <a:gd name="T49" fmla="*/ 17 h 76"/>
                  <a:gd name="T50" fmla="*/ 844 w 1670"/>
                  <a:gd name="T51" fmla="*/ 17 h 76"/>
                  <a:gd name="T52" fmla="*/ 861 w 1670"/>
                  <a:gd name="T53" fmla="*/ 25 h 76"/>
                  <a:gd name="T54" fmla="*/ 896 w 1670"/>
                  <a:gd name="T55" fmla="*/ 25 h 76"/>
                  <a:gd name="T56" fmla="*/ 922 w 1670"/>
                  <a:gd name="T57" fmla="*/ 34 h 76"/>
                  <a:gd name="T58" fmla="*/ 948 w 1670"/>
                  <a:gd name="T59" fmla="*/ 34 h 76"/>
                  <a:gd name="T60" fmla="*/ 983 w 1670"/>
                  <a:gd name="T61" fmla="*/ 34 h 76"/>
                  <a:gd name="T62" fmla="*/ 1000 w 1670"/>
                  <a:gd name="T63" fmla="*/ 42 h 76"/>
                  <a:gd name="T64" fmla="*/ 1026 w 1670"/>
                  <a:gd name="T65" fmla="*/ 42 h 76"/>
                  <a:gd name="T66" fmla="*/ 1052 w 1670"/>
                  <a:gd name="T67" fmla="*/ 51 h 76"/>
                  <a:gd name="T68" fmla="*/ 1078 w 1670"/>
                  <a:gd name="T69" fmla="*/ 51 h 76"/>
                  <a:gd name="T70" fmla="*/ 1113 w 1670"/>
                  <a:gd name="T71" fmla="*/ 59 h 76"/>
                  <a:gd name="T72" fmla="*/ 1148 w 1670"/>
                  <a:gd name="T73" fmla="*/ 59 h 76"/>
                  <a:gd name="T74" fmla="*/ 1191 w 1670"/>
                  <a:gd name="T75" fmla="*/ 76 h 76"/>
                  <a:gd name="T76" fmla="*/ 1226 w 1670"/>
                  <a:gd name="T77" fmla="*/ 76 h 76"/>
                  <a:gd name="T78" fmla="*/ 1252 w 1670"/>
                  <a:gd name="T79" fmla="*/ 76 h 76"/>
                  <a:gd name="T80" fmla="*/ 1278 w 1670"/>
                  <a:gd name="T81" fmla="*/ 76 h 76"/>
                  <a:gd name="T82" fmla="*/ 1304 w 1670"/>
                  <a:gd name="T83" fmla="*/ 76 h 76"/>
                  <a:gd name="T84" fmla="*/ 1339 w 1670"/>
                  <a:gd name="T85" fmla="*/ 68 h 76"/>
                  <a:gd name="T86" fmla="*/ 1365 w 1670"/>
                  <a:gd name="T87" fmla="*/ 68 h 76"/>
                  <a:gd name="T88" fmla="*/ 1400 w 1670"/>
                  <a:gd name="T89" fmla="*/ 68 h 76"/>
                  <a:gd name="T90" fmla="*/ 1426 w 1670"/>
                  <a:gd name="T91" fmla="*/ 59 h 76"/>
                  <a:gd name="T92" fmla="*/ 1461 w 1670"/>
                  <a:gd name="T93" fmla="*/ 51 h 76"/>
                  <a:gd name="T94" fmla="*/ 1487 w 1670"/>
                  <a:gd name="T95" fmla="*/ 42 h 76"/>
                  <a:gd name="T96" fmla="*/ 1522 w 1670"/>
                  <a:gd name="T97" fmla="*/ 34 h 76"/>
                  <a:gd name="T98" fmla="*/ 1557 w 1670"/>
                  <a:gd name="T99" fmla="*/ 34 h 76"/>
                  <a:gd name="T100" fmla="*/ 1591 w 1670"/>
                  <a:gd name="T101" fmla="*/ 25 h 76"/>
                  <a:gd name="T102" fmla="*/ 1609 w 1670"/>
                  <a:gd name="T103" fmla="*/ 25 h 76"/>
                  <a:gd name="T104" fmla="*/ 1635 w 1670"/>
                  <a:gd name="T105" fmla="*/ 17 h 76"/>
                  <a:gd name="T106" fmla="*/ 1652 w 1670"/>
                  <a:gd name="T107" fmla="*/ 17 h 76"/>
                  <a:gd name="T108" fmla="*/ 1670 w 1670"/>
                  <a:gd name="T109" fmla="*/ 17 h 7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670" h="76">
                    <a:moveTo>
                      <a:pt x="0" y="25"/>
                    </a:moveTo>
                    <a:lnTo>
                      <a:pt x="9" y="25"/>
                    </a:lnTo>
                    <a:lnTo>
                      <a:pt x="26" y="25"/>
                    </a:lnTo>
                    <a:lnTo>
                      <a:pt x="44" y="25"/>
                    </a:lnTo>
                    <a:lnTo>
                      <a:pt x="70" y="25"/>
                    </a:lnTo>
                    <a:lnTo>
                      <a:pt x="87" y="25"/>
                    </a:lnTo>
                    <a:lnTo>
                      <a:pt x="113" y="25"/>
                    </a:lnTo>
                    <a:lnTo>
                      <a:pt x="139" y="25"/>
                    </a:lnTo>
                    <a:lnTo>
                      <a:pt x="148" y="25"/>
                    </a:lnTo>
                    <a:lnTo>
                      <a:pt x="166" y="25"/>
                    </a:lnTo>
                    <a:lnTo>
                      <a:pt x="174" y="17"/>
                    </a:lnTo>
                    <a:lnTo>
                      <a:pt x="192" y="17"/>
                    </a:lnTo>
                    <a:lnTo>
                      <a:pt x="209" y="17"/>
                    </a:lnTo>
                    <a:lnTo>
                      <a:pt x="226" y="17"/>
                    </a:lnTo>
                    <a:lnTo>
                      <a:pt x="235" y="17"/>
                    </a:lnTo>
                    <a:lnTo>
                      <a:pt x="253" y="8"/>
                    </a:lnTo>
                    <a:lnTo>
                      <a:pt x="270" y="8"/>
                    </a:lnTo>
                    <a:lnTo>
                      <a:pt x="287" y="0"/>
                    </a:lnTo>
                    <a:lnTo>
                      <a:pt x="305" y="0"/>
                    </a:lnTo>
                    <a:lnTo>
                      <a:pt x="322" y="0"/>
                    </a:lnTo>
                    <a:lnTo>
                      <a:pt x="339" y="0"/>
                    </a:lnTo>
                    <a:lnTo>
                      <a:pt x="357" y="0"/>
                    </a:lnTo>
                    <a:lnTo>
                      <a:pt x="383" y="0"/>
                    </a:lnTo>
                    <a:lnTo>
                      <a:pt x="400" y="0"/>
                    </a:lnTo>
                    <a:lnTo>
                      <a:pt x="426" y="0"/>
                    </a:lnTo>
                    <a:lnTo>
                      <a:pt x="444" y="0"/>
                    </a:lnTo>
                    <a:lnTo>
                      <a:pt x="461" y="0"/>
                    </a:lnTo>
                    <a:lnTo>
                      <a:pt x="487" y="8"/>
                    </a:lnTo>
                    <a:lnTo>
                      <a:pt x="513" y="8"/>
                    </a:lnTo>
                    <a:lnTo>
                      <a:pt x="531" y="17"/>
                    </a:lnTo>
                    <a:lnTo>
                      <a:pt x="548" y="17"/>
                    </a:lnTo>
                    <a:lnTo>
                      <a:pt x="574" y="17"/>
                    </a:lnTo>
                    <a:lnTo>
                      <a:pt x="592" y="17"/>
                    </a:lnTo>
                    <a:lnTo>
                      <a:pt x="609" y="17"/>
                    </a:lnTo>
                    <a:lnTo>
                      <a:pt x="618" y="17"/>
                    </a:lnTo>
                    <a:lnTo>
                      <a:pt x="626" y="8"/>
                    </a:lnTo>
                    <a:lnTo>
                      <a:pt x="644" y="8"/>
                    </a:lnTo>
                    <a:lnTo>
                      <a:pt x="652" y="8"/>
                    </a:lnTo>
                    <a:lnTo>
                      <a:pt x="670" y="8"/>
                    </a:lnTo>
                    <a:lnTo>
                      <a:pt x="687" y="17"/>
                    </a:lnTo>
                    <a:lnTo>
                      <a:pt x="696" y="17"/>
                    </a:lnTo>
                    <a:lnTo>
                      <a:pt x="713" y="17"/>
                    </a:lnTo>
                    <a:lnTo>
                      <a:pt x="722" y="17"/>
                    </a:lnTo>
                    <a:lnTo>
                      <a:pt x="739" y="17"/>
                    </a:lnTo>
                    <a:lnTo>
                      <a:pt x="757" y="17"/>
                    </a:lnTo>
                    <a:lnTo>
                      <a:pt x="765" y="17"/>
                    </a:lnTo>
                    <a:lnTo>
                      <a:pt x="774" y="17"/>
                    </a:lnTo>
                    <a:lnTo>
                      <a:pt x="783" y="17"/>
                    </a:lnTo>
                    <a:lnTo>
                      <a:pt x="800" y="17"/>
                    </a:lnTo>
                    <a:lnTo>
                      <a:pt x="818" y="17"/>
                    </a:lnTo>
                    <a:lnTo>
                      <a:pt x="826" y="17"/>
                    </a:lnTo>
                    <a:lnTo>
                      <a:pt x="844" y="17"/>
                    </a:lnTo>
                    <a:lnTo>
                      <a:pt x="844" y="25"/>
                    </a:lnTo>
                    <a:lnTo>
                      <a:pt x="861" y="25"/>
                    </a:lnTo>
                    <a:lnTo>
                      <a:pt x="878" y="25"/>
                    </a:lnTo>
                    <a:lnTo>
                      <a:pt x="896" y="25"/>
                    </a:lnTo>
                    <a:lnTo>
                      <a:pt x="913" y="25"/>
                    </a:lnTo>
                    <a:lnTo>
                      <a:pt x="922" y="34"/>
                    </a:lnTo>
                    <a:lnTo>
                      <a:pt x="931" y="34"/>
                    </a:lnTo>
                    <a:lnTo>
                      <a:pt x="948" y="34"/>
                    </a:lnTo>
                    <a:lnTo>
                      <a:pt x="965" y="34"/>
                    </a:lnTo>
                    <a:lnTo>
                      <a:pt x="983" y="34"/>
                    </a:lnTo>
                    <a:lnTo>
                      <a:pt x="991" y="42"/>
                    </a:lnTo>
                    <a:lnTo>
                      <a:pt x="1000" y="42"/>
                    </a:lnTo>
                    <a:lnTo>
                      <a:pt x="1018" y="42"/>
                    </a:lnTo>
                    <a:lnTo>
                      <a:pt x="1026" y="42"/>
                    </a:lnTo>
                    <a:lnTo>
                      <a:pt x="1044" y="42"/>
                    </a:lnTo>
                    <a:lnTo>
                      <a:pt x="1052" y="51"/>
                    </a:lnTo>
                    <a:lnTo>
                      <a:pt x="1070" y="51"/>
                    </a:lnTo>
                    <a:lnTo>
                      <a:pt x="1078" y="51"/>
                    </a:lnTo>
                    <a:lnTo>
                      <a:pt x="1096" y="51"/>
                    </a:lnTo>
                    <a:lnTo>
                      <a:pt x="1113" y="59"/>
                    </a:lnTo>
                    <a:lnTo>
                      <a:pt x="1131" y="59"/>
                    </a:lnTo>
                    <a:lnTo>
                      <a:pt x="1148" y="59"/>
                    </a:lnTo>
                    <a:lnTo>
                      <a:pt x="1165" y="68"/>
                    </a:lnTo>
                    <a:lnTo>
                      <a:pt x="1191" y="76"/>
                    </a:lnTo>
                    <a:lnTo>
                      <a:pt x="1209" y="76"/>
                    </a:lnTo>
                    <a:lnTo>
                      <a:pt x="1226" y="76"/>
                    </a:lnTo>
                    <a:lnTo>
                      <a:pt x="1235" y="76"/>
                    </a:lnTo>
                    <a:lnTo>
                      <a:pt x="1252" y="76"/>
                    </a:lnTo>
                    <a:lnTo>
                      <a:pt x="1261" y="76"/>
                    </a:lnTo>
                    <a:lnTo>
                      <a:pt x="1278" y="76"/>
                    </a:lnTo>
                    <a:lnTo>
                      <a:pt x="1296" y="76"/>
                    </a:lnTo>
                    <a:lnTo>
                      <a:pt x="1304" y="76"/>
                    </a:lnTo>
                    <a:lnTo>
                      <a:pt x="1322" y="76"/>
                    </a:lnTo>
                    <a:lnTo>
                      <a:pt x="1339" y="68"/>
                    </a:lnTo>
                    <a:lnTo>
                      <a:pt x="1357" y="68"/>
                    </a:lnTo>
                    <a:lnTo>
                      <a:pt x="1365" y="68"/>
                    </a:lnTo>
                    <a:lnTo>
                      <a:pt x="1383" y="68"/>
                    </a:lnTo>
                    <a:lnTo>
                      <a:pt x="1400" y="68"/>
                    </a:lnTo>
                    <a:lnTo>
                      <a:pt x="1409" y="59"/>
                    </a:lnTo>
                    <a:lnTo>
                      <a:pt x="1426" y="59"/>
                    </a:lnTo>
                    <a:lnTo>
                      <a:pt x="1444" y="51"/>
                    </a:lnTo>
                    <a:lnTo>
                      <a:pt x="1461" y="51"/>
                    </a:lnTo>
                    <a:lnTo>
                      <a:pt x="1470" y="51"/>
                    </a:lnTo>
                    <a:lnTo>
                      <a:pt x="1487" y="42"/>
                    </a:lnTo>
                    <a:lnTo>
                      <a:pt x="1504" y="42"/>
                    </a:lnTo>
                    <a:lnTo>
                      <a:pt x="1522" y="34"/>
                    </a:lnTo>
                    <a:lnTo>
                      <a:pt x="1530" y="34"/>
                    </a:lnTo>
                    <a:lnTo>
                      <a:pt x="1557" y="34"/>
                    </a:lnTo>
                    <a:lnTo>
                      <a:pt x="1574" y="34"/>
                    </a:lnTo>
                    <a:lnTo>
                      <a:pt x="1591" y="25"/>
                    </a:lnTo>
                    <a:lnTo>
                      <a:pt x="1609" y="25"/>
                    </a:lnTo>
                    <a:lnTo>
                      <a:pt x="1626" y="25"/>
                    </a:lnTo>
                    <a:lnTo>
                      <a:pt x="1635" y="17"/>
                    </a:lnTo>
                    <a:lnTo>
                      <a:pt x="1643" y="17"/>
                    </a:lnTo>
                    <a:lnTo>
                      <a:pt x="1652" y="17"/>
                    </a:lnTo>
                    <a:lnTo>
                      <a:pt x="1661" y="17"/>
                    </a:lnTo>
                    <a:lnTo>
                      <a:pt x="1670" y="1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33" name="Freeform 115"/>
              <p:cNvSpPr>
                <a:spLocks/>
              </p:cNvSpPr>
              <p:nvPr/>
            </p:nvSpPr>
            <p:spPr bwMode="auto">
              <a:xfrm>
                <a:off x="1922" y="1798"/>
                <a:ext cx="1670" cy="76"/>
              </a:xfrm>
              <a:custGeom>
                <a:avLst/>
                <a:gdLst>
                  <a:gd name="T0" fmla="*/ 70 w 1670"/>
                  <a:gd name="T1" fmla="*/ 25 h 76"/>
                  <a:gd name="T2" fmla="*/ 113 w 1670"/>
                  <a:gd name="T3" fmla="*/ 25 h 76"/>
                  <a:gd name="T4" fmla="*/ 157 w 1670"/>
                  <a:gd name="T5" fmla="*/ 25 h 76"/>
                  <a:gd name="T6" fmla="*/ 183 w 1670"/>
                  <a:gd name="T7" fmla="*/ 25 h 76"/>
                  <a:gd name="T8" fmla="*/ 235 w 1670"/>
                  <a:gd name="T9" fmla="*/ 17 h 76"/>
                  <a:gd name="T10" fmla="*/ 296 w 1670"/>
                  <a:gd name="T11" fmla="*/ 8 h 76"/>
                  <a:gd name="T12" fmla="*/ 348 w 1670"/>
                  <a:gd name="T13" fmla="*/ 0 h 76"/>
                  <a:gd name="T14" fmla="*/ 426 w 1670"/>
                  <a:gd name="T15" fmla="*/ 0 h 76"/>
                  <a:gd name="T16" fmla="*/ 505 w 1670"/>
                  <a:gd name="T17" fmla="*/ 17 h 76"/>
                  <a:gd name="T18" fmla="*/ 539 w 1670"/>
                  <a:gd name="T19" fmla="*/ 17 h 76"/>
                  <a:gd name="T20" fmla="*/ 592 w 1670"/>
                  <a:gd name="T21" fmla="*/ 25 h 76"/>
                  <a:gd name="T22" fmla="*/ 618 w 1670"/>
                  <a:gd name="T23" fmla="*/ 17 h 76"/>
                  <a:gd name="T24" fmla="*/ 670 w 1670"/>
                  <a:gd name="T25" fmla="*/ 17 h 76"/>
                  <a:gd name="T26" fmla="*/ 705 w 1670"/>
                  <a:gd name="T27" fmla="*/ 25 h 76"/>
                  <a:gd name="T28" fmla="*/ 757 w 1670"/>
                  <a:gd name="T29" fmla="*/ 17 h 76"/>
                  <a:gd name="T30" fmla="*/ 800 w 1670"/>
                  <a:gd name="T31" fmla="*/ 17 h 76"/>
                  <a:gd name="T32" fmla="*/ 835 w 1670"/>
                  <a:gd name="T33" fmla="*/ 25 h 76"/>
                  <a:gd name="T34" fmla="*/ 878 w 1670"/>
                  <a:gd name="T35" fmla="*/ 25 h 76"/>
                  <a:gd name="T36" fmla="*/ 939 w 1670"/>
                  <a:gd name="T37" fmla="*/ 42 h 76"/>
                  <a:gd name="T38" fmla="*/ 974 w 1670"/>
                  <a:gd name="T39" fmla="*/ 42 h 76"/>
                  <a:gd name="T40" fmla="*/ 1018 w 1670"/>
                  <a:gd name="T41" fmla="*/ 51 h 76"/>
                  <a:gd name="T42" fmla="*/ 1070 w 1670"/>
                  <a:gd name="T43" fmla="*/ 51 h 76"/>
                  <a:gd name="T44" fmla="*/ 1104 w 1670"/>
                  <a:gd name="T45" fmla="*/ 59 h 76"/>
                  <a:gd name="T46" fmla="*/ 1174 w 1670"/>
                  <a:gd name="T47" fmla="*/ 68 h 76"/>
                  <a:gd name="T48" fmla="*/ 1209 w 1670"/>
                  <a:gd name="T49" fmla="*/ 76 h 76"/>
                  <a:gd name="T50" fmla="*/ 1252 w 1670"/>
                  <a:gd name="T51" fmla="*/ 76 h 76"/>
                  <a:gd name="T52" fmla="*/ 1270 w 1670"/>
                  <a:gd name="T53" fmla="*/ 76 h 76"/>
                  <a:gd name="T54" fmla="*/ 1322 w 1670"/>
                  <a:gd name="T55" fmla="*/ 76 h 76"/>
                  <a:gd name="T56" fmla="*/ 1383 w 1670"/>
                  <a:gd name="T57" fmla="*/ 76 h 76"/>
                  <a:gd name="T58" fmla="*/ 1417 w 1670"/>
                  <a:gd name="T59" fmla="*/ 68 h 76"/>
                  <a:gd name="T60" fmla="*/ 1478 w 1670"/>
                  <a:gd name="T61" fmla="*/ 51 h 76"/>
                  <a:gd name="T62" fmla="*/ 1539 w 1670"/>
                  <a:gd name="T63" fmla="*/ 42 h 76"/>
                  <a:gd name="T64" fmla="*/ 1565 w 1670"/>
                  <a:gd name="T65" fmla="*/ 42 h 76"/>
                  <a:gd name="T66" fmla="*/ 1609 w 1670"/>
                  <a:gd name="T67" fmla="*/ 34 h 76"/>
                  <a:gd name="T68" fmla="*/ 1635 w 1670"/>
                  <a:gd name="T69" fmla="*/ 25 h 76"/>
                  <a:gd name="T70" fmla="*/ 1670 w 1670"/>
                  <a:gd name="T71" fmla="*/ 17 h 76"/>
                  <a:gd name="T72" fmla="*/ 0 w 1670"/>
                  <a:gd name="T73" fmla="*/ 25 h 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70" h="76">
                    <a:moveTo>
                      <a:pt x="0" y="25"/>
                    </a:moveTo>
                    <a:lnTo>
                      <a:pt x="70" y="25"/>
                    </a:lnTo>
                    <a:lnTo>
                      <a:pt x="87" y="25"/>
                    </a:lnTo>
                    <a:lnTo>
                      <a:pt x="113" y="25"/>
                    </a:lnTo>
                    <a:lnTo>
                      <a:pt x="139" y="25"/>
                    </a:lnTo>
                    <a:lnTo>
                      <a:pt x="157" y="25"/>
                    </a:lnTo>
                    <a:lnTo>
                      <a:pt x="166" y="25"/>
                    </a:lnTo>
                    <a:lnTo>
                      <a:pt x="183" y="25"/>
                    </a:lnTo>
                    <a:lnTo>
                      <a:pt x="218" y="25"/>
                    </a:lnTo>
                    <a:lnTo>
                      <a:pt x="235" y="17"/>
                    </a:lnTo>
                    <a:lnTo>
                      <a:pt x="253" y="17"/>
                    </a:lnTo>
                    <a:lnTo>
                      <a:pt x="296" y="8"/>
                    </a:lnTo>
                    <a:lnTo>
                      <a:pt x="322" y="0"/>
                    </a:lnTo>
                    <a:lnTo>
                      <a:pt x="348" y="0"/>
                    </a:lnTo>
                    <a:lnTo>
                      <a:pt x="400" y="0"/>
                    </a:lnTo>
                    <a:lnTo>
                      <a:pt x="426" y="0"/>
                    </a:lnTo>
                    <a:lnTo>
                      <a:pt x="452" y="8"/>
                    </a:lnTo>
                    <a:lnTo>
                      <a:pt x="505" y="17"/>
                    </a:lnTo>
                    <a:lnTo>
                      <a:pt x="531" y="17"/>
                    </a:lnTo>
                    <a:lnTo>
                      <a:pt x="539" y="17"/>
                    </a:lnTo>
                    <a:lnTo>
                      <a:pt x="574" y="25"/>
                    </a:lnTo>
                    <a:lnTo>
                      <a:pt x="592" y="25"/>
                    </a:lnTo>
                    <a:lnTo>
                      <a:pt x="618" y="17"/>
                    </a:lnTo>
                    <a:lnTo>
                      <a:pt x="635" y="17"/>
                    </a:lnTo>
                    <a:lnTo>
                      <a:pt x="670" y="17"/>
                    </a:lnTo>
                    <a:lnTo>
                      <a:pt x="687" y="17"/>
                    </a:lnTo>
                    <a:lnTo>
                      <a:pt x="705" y="25"/>
                    </a:lnTo>
                    <a:lnTo>
                      <a:pt x="739" y="25"/>
                    </a:lnTo>
                    <a:lnTo>
                      <a:pt x="757" y="17"/>
                    </a:lnTo>
                    <a:lnTo>
                      <a:pt x="774" y="17"/>
                    </a:lnTo>
                    <a:lnTo>
                      <a:pt x="800" y="17"/>
                    </a:lnTo>
                    <a:lnTo>
                      <a:pt x="818" y="17"/>
                    </a:lnTo>
                    <a:lnTo>
                      <a:pt x="835" y="25"/>
                    </a:lnTo>
                    <a:lnTo>
                      <a:pt x="861" y="25"/>
                    </a:lnTo>
                    <a:lnTo>
                      <a:pt x="878" y="25"/>
                    </a:lnTo>
                    <a:lnTo>
                      <a:pt x="905" y="34"/>
                    </a:lnTo>
                    <a:lnTo>
                      <a:pt x="939" y="42"/>
                    </a:lnTo>
                    <a:lnTo>
                      <a:pt x="957" y="42"/>
                    </a:lnTo>
                    <a:lnTo>
                      <a:pt x="974" y="42"/>
                    </a:lnTo>
                    <a:lnTo>
                      <a:pt x="1009" y="51"/>
                    </a:lnTo>
                    <a:lnTo>
                      <a:pt x="1018" y="51"/>
                    </a:lnTo>
                    <a:lnTo>
                      <a:pt x="1035" y="51"/>
                    </a:lnTo>
                    <a:lnTo>
                      <a:pt x="1070" y="51"/>
                    </a:lnTo>
                    <a:lnTo>
                      <a:pt x="1087" y="51"/>
                    </a:lnTo>
                    <a:lnTo>
                      <a:pt x="1104" y="59"/>
                    </a:lnTo>
                    <a:lnTo>
                      <a:pt x="1148" y="68"/>
                    </a:lnTo>
                    <a:lnTo>
                      <a:pt x="1174" y="68"/>
                    </a:lnTo>
                    <a:lnTo>
                      <a:pt x="1191" y="76"/>
                    </a:lnTo>
                    <a:lnTo>
                      <a:pt x="1209" y="76"/>
                    </a:lnTo>
                    <a:lnTo>
                      <a:pt x="1226" y="76"/>
                    </a:lnTo>
                    <a:lnTo>
                      <a:pt x="1252" y="76"/>
                    </a:lnTo>
                    <a:lnTo>
                      <a:pt x="1270" y="76"/>
                    </a:lnTo>
                    <a:lnTo>
                      <a:pt x="1304" y="76"/>
                    </a:lnTo>
                    <a:lnTo>
                      <a:pt x="1322" y="76"/>
                    </a:lnTo>
                    <a:lnTo>
                      <a:pt x="1348" y="76"/>
                    </a:lnTo>
                    <a:lnTo>
                      <a:pt x="1383" y="76"/>
                    </a:lnTo>
                    <a:lnTo>
                      <a:pt x="1400" y="68"/>
                    </a:lnTo>
                    <a:lnTo>
                      <a:pt x="1417" y="68"/>
                    </a:lnTo>
                    <a:lnTo>
                      <a:pt x="1461" y="59"/>
                    </a:lnTo>
                    <a:lnTo>
                      <a:pt x="1478" y="51"/>
                    </a:lnTo>
                    <a:lnTo>
                      <a:pt x="1496" y="51"/>
                    </a:lnTo>
                    <a:lnTo>
                      <a:pt x="1539" y="42"/>
                    </a:lnTo>
                    <a:lnTo>
                      <a:pt x="1557" y="42"/>
                    </a:lnTo>
                    <a:lnTo>
                      <a:pt x="1565" y="42"/>
                    </a:lnTo>
                    <a:lnTo>
                      <a:pt x="1600" y="34"/>
                    </a:lnTo>
                    <a:lnTo>
                      <a:pt x="1609" y="34"/>
                    </a:lnTo>
                    <a:lnTo>
                      <a:pt x="1635" y="25"/>
                    </a:lnTo>
                    <a:lnTo>
                      <a:pt x="1643" y="25"/>
                    </a:lnTo>
                    <a:lnTo>
                      <a:pt x="1670" y="1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34" name="Freeform 116"/>
              <p:cNvSpPr>
                <a:spLocks/>
              </p:cNvSpPr>
              <p:nvPr/>
            </p:nvSpPr>
            <p:spPr bwMode="auto">
              <a:xfrm>
                <a:off x="1922" y="1798"/>
                <a:ext cx="1670" cy="76"/>
              </a:xfrm>
              <a:custGeom>
                <a:avLst/>
                <a:gdLst>
                  <a:gd name="T0" fmla="*/ 70 w 1670"/>
                  <a:gd name="T1" fmla="*/ 25 h 76"/>
                  <a:gd name="T2" fmla="*/ 113 w 1670"/>
                  <a:gd name="T3" fmla="*/ 25 h 76"/>
                  <a:gd name="T4" fmla="*/ 157 w 1670"/>
                  <a:gd name="T5" fmla="*/ 25 h 76"/>
                  <a:gd name="T6" fmla="*/ 183 w 1670"/>
                  <a:gd name="T7" fmla="*/ 25 h 76"/>
                  <a:gd name="T8" fmla="*/ 235 w 1670"/>
                  <a:gd name="T9" fmla="*/ 17 h 76"/>
                  <a:gd name="T10" fmla="*/ 296 w 1670"/>
                  <a:gd name="T11" fmla="*/ 8 h 76"/>
                  <a:gd name="T12" fmla="*/ 348 w 1670"/>
                  <a:gd name="T13" fmla="*/ 0 h 76"/>
                  <a:gd name="T14" fmla="*/ 426 w 1670"/>
                  <a:gd name="T15" fmla="*/ 0 h 76"/>
                  <a:gd name="T16" fmla="*/ 505 w 1670"/>
                  <a:gd name="T17" fmla="*/ 17 h 76"/>
                  <a:gd name="T18" fmla="*/ 539 w 1670"/>
                  <a:gd name="T19" fmla="*/ 17 h 76"/>
                  <a:gd name="T20" fmla="*/ 592 w 1670"/>
                  <a:gd name="T21" fmla="*/ 25 h 76"/>
                  <a:gd name="T22" fmla="*/ 635 w 1670"/>
                  <a:gd name="T23" fmla="*/ 17 h 76"/>
                  <a:gd name="T24" fmla="*/ 687 w 1670"/>
                  <a:gd name="T25" fmla="*/ 17 h 76"/>
                  <a:gd name="T26" fmla="*/ 739 w 1670"/>
                  <a:gd name="T27" fmla="*/ 25 h 76"/>
                  <a:gd name="T28" fmla="*/ 774 w 1670"/>
                  <a:gd name="T29" fmla="*/ 17 h 76"/>
                  <a:gd name="T30" fmla="*/ 818 w 1670"/>
                  <a:gd name="T31" fmla="*/ 17 h 76"/>
                  <a:gd name="T32" fmla="*/ 861 w 1670"/>
                  <a:gd name="T33" fmla="*/ 25 h 76"/>
                  <a:gd name="T34" fmla="*/ 905 w 1670"/>
                  <a:gd name="T35" fmla="*/ 34 h 76"/>
                  <a:gd name="T36" fmla="*/ 957 w 1670"/>
                  <a:gd name="T37" fmla="*/ 42 h 76"/>
                  <a:gd name="T38" fmla="*/ 1009 w 1670"/>
                  <a:gd name="T39" fmla="*/ 51 h 76"/>
                  <a:gd name="T40" fmla="*/ 1035 w 1670"/>
                  <a:gd name="T41" fmla="*/ 51 h 76"/>
                  <a:gd name="T42" fmla="*/ 1087 w 1670"/>
                  <a:gd name="T43" fmla="*/ 51 h 76"/>
                  <a:gd name="T44" fmla="*/ 1148 w 1670"/>
                  <a:gd name="T45" fmla="*/ 68 h 76"/>
                  <a:gd name="T46" fmla="*/ 1191 w 1670"/>
                  <a:gd name="T47" fmla="*/ 76 h 76"/>
                  <a:gd name="T48" fmla="*/ 1226 w 1670"/>
                  <a:gd name="T49" fmla="*/ 76 h 76"/>
                  <a:gd name="T50" fmla="*/ 1270 w 1670"/>
                  <a:gd name="T51" fmla="*/ 76 h 76"/>
                  <a:gd name="T52" fmla="*/ 1322 w 1670"/>
                  <a:gd name="T53" fmla="*/ 76 h 76"/>
                  <a:gd name="T54" fmla="*/ 1383 w 1670"/>
                  <a:gd name="T55" fmla="*/ 76 h 76"/>
                  <a:gd name="T56" fmla="*/ 1417 w 1670"/>
                  <a:gd name="T57" fmla="*/ 68 h 76"/>
                  <a:gd name="T58" fmla="*/ 1478 w 1670"/>
                  <a:gd name="T59" fmla="*/ 51 h 76"/>
                  <a:gd name="T60" fmla="*/ 1539 w 1670"/>
                  <a:gd name="T61" fmla="*/ 42 h 76"/>
                  <a:gd name="T62" fmla="*/ 1565 w 1670"/>
                  <a:gd name="T63" fmla="*/ 42 h 76"/>
                  <a:gd name="T64" fmla="*/ 1609 w 1670"/>
                  <a:gd name="T65" fmla="*/ 34 h 76"/>
                  <a:gd name="T66" fmla="*/ 1643 w 1670"/>
                  <a:gd name="T67" fmla="*/ 25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70" h="76">
                    <a:moveTo>
                      <a:pt x="0" y="25"/>
                    </a:moveTo>
                    <a:lnTo>
                      <a:pt x="70" y="25"/>
                    </a:lnTo>
                    <a:lnTo>
                      <a:pt x="87" y="25"/>
                    </a:lnTo>
                    <a:lnTo>
                      <a:pt x="113" y="25"/>
                    </a:lnTo>
                    <a:lnTo>
                      <a:pt x="139" y="25"/>
                    </a:lnTo>
                    <a:lnTo>
                      <a:pt x="157" y="25"/>
                    </a:lnTo>
                    <a:lnTo>
                      <a:pt x="166" y="25"/>
                    </a:lnTo>
                    <a:lnTo>
                      <a:pt x="183" y="25"/>
                    </a:lnTo>
                    <a:lnTo>
                      <a:pt x="218" y="25"/>
                    </a:lnTo>
                    <a:lnTo>
                      <a:pt x="235" y="17"/>
                    </a:lnTo>
                    <a:lnTo>
                      <a:pt x="253" y="17"/>
                    </a:lnTo>
                    <a:lnTo>
                      <a:pt x="296" y="8"/>
                    </a:lnTo>
                    <a:lnTo>
                      <a:pt x="322" y="0"/>
                    </a:lnTo>
                    <a:lnTo>
                      <a:pt x="348" y="0"/>
                    </a:lnTo>
                    <a:lnTo>
                      <a:pt x="400" y="0"/>
                    </a:lnTo>
                    <a:lnTo>
                      <a:pt x="426" y="0"/>
                    </a:lnTo>
                    <a:lnTo>
                      <a:pt x="452" y="8"/>
                    </a:lnTo>
                    <a:lnTo>
                      <a:pt x="505" y="17"/>
                    </a:lnTo>
                    <a:lnTo>
                      <a:pt x="531" y="17"/>
                    </a:lnTo>
                    <a:lnTo>
                      <a:pt x="539" y="17"/>
                    </a:lnTo>
                    <a:lnTo>
                      <a:pt x="574" y="25"/>
                    </a:lnTo>
                    <a:lnTo>
                      <a:pt x="592" y="25"/>
                    </a:lnTo>
                    <a:lnTo>
                      <a:pt x="618" y="17"/>
                    </a:lnTo>
                    <a:lnTo>
                      <a:pt x="635" y="17"/>
                    </a:lnTo>
                    <a:lnTo>
                      <a:pt x="670" y="17"/>
                    </a:lnTo>
                    <a:lnTo>
                      <a:pt x="687" y="17"/>
                    </a:lnTo>
                    <a:lnTo>
                      <a:pt x="705" y="25"/>
                    </a:lnTo>
                    <a:lnTo>
                      <a:pt x="739" y="25"/>
                    </a:lnTo>
                    <a:lnTo>
                      <a:pt x="757" y="17"/>
                    </a:lnTo>
                    <a:lnTo>
                      <a:pt x="774" y="17"/>
                    </a:lnTo>
                    <a:lnTo>
                      <a:pt x="800" y="17"/>
                    </a:lnTo>
                    <a:lnTo>
                      <a:pt x="818" y="17"/>
                    </a:lnTo>
                    <a:lnTo>
                      <a:pt x="835" y="25"/>
                    </a:lnTo>
                    <a:lnTo>
                      <a:pt x="861" y="25"/>
                    </a:lnTo>
                    <a:lnTo>
                      <a:pt x="878" y="25"/>
                    </a:lnTo>
                    <a:lnTo>
                      <a:pt x="905" y="34"/>
                    </a:lnTo>
                    <a:lnTo>
                      <a:pt x="939" y="42"/>
                    </a:lnTo>
                    <a:lnTo>
                      <a:pt x="957" y="42"/>
                    </a:lnTo>
                    <a:lnTo>
                      <a:pt x="974" y="42"/>
                    </a:lnTo>
                    <a:lnTo>
                      <a:pt x="1009" y="51"/>
                    </a:lnTo>
                    <a:lnTo>
                      <a:pt x="1018" y="51"/>
                    </a:lnTo>
                    <a:lnTo>
                      <a:pt x="1035" y="51"/>
                    </a:lnTo>
                    <a:lnTo>
                      <a:pt x="1070" y="51"/>
                    </a:lnTo>
                    <a:lnTo>
                      <a:pt x="1087" y="51"/>
                    </a:lnTo>
                    <a:lnTo>
                      <a:pt x="1104" y="59"/>
                    </a:lnTo>
                    <a:lnTo>
                      <a:pt x="1148" y="68"/>
                    </a:lnTo>
                    <a:lnTo>
                      <a:pt x="1174" y="68"/>
                    </a:lnTo>
                    <a:lnTo>
                      <a:pt x="1191" y="76"/>
                    </a:lnTo>
                    <a:lnTo>
                      <a:pt x="1209" y="76"/>
                    </a:lnTo>
                    <a:lnTo>
                      <a:pt x="1226" y="76"/>
                    </a:lnTo>
                    <a:lnTo>
                      <a:pt x="1252" y="76"/>
                    </a:lnTo>
                    <a:lnTo>
                      <a:pt x="1270" y="76"/>
                    </a:lnTo>
                    <a:lnTo>
                      <a:pt x="1304" y="76"/>
                    </a:lnTo>
                    <a:lnTo>
                      <a:pt x="1322" y="76"/>
                    </a:lnTo>
                    <a:lnTo>
                      <a:pt x="1348" y="76"/>
                    </a:lnTo>
                    <a:lnTo>
                      <a:pt x="1383" y="76"/>
                    </a:lnTo>
                    <a:lnTo>
                      <a:pt x="1400" y="68"/>
                    </a:lnTo>
                    <a:lnTo>
                      <a:pt x="1417" y="68"/>
                    </a:lnTo>
                    <a:lnTo>
                      <a:pt x="1461" y="59"/>
                    </a:lnTo>
                    <a:lnTo>
                      <a:pt x="1478" y="51"/>
                    </a:lnTo>
                    <a:lnTo>
                      <a:pt x="1496" y="51"/>
                    </a:lnTo>
                    <a:lnTo>
                      <a:pt x="1539" y="42"/>
                    </a:lnTo>
                    <a:lnTo>
                      <a:pt x="1557" y="42"/>
                    </a:lnTo>
                    <a:lnTo>
                      <a:pt x="1565" y="42"/>
                    </a:lnTo>
                    <a:lnTo>
                      <a:pt x="1600" y="34"/>
                    </a:lnTo>
                    <a:lnTo>
                      <a:pt x="1609" y="34"/>
                    </a:lnTo>
                    <a:lnTo>
                      <a:pt x="1635" y="25"/>
                    </a:lnTo>
                    <a:lnTo>
                      <a:pt x="1643" y="25"/>
                    </a:lnTo>
                    <a:lnTo>
                      <a:pt x="1670" y="17"/>
                    </a:lnTo>
                  </a:path>
                </a:pathLst>
              </a:custGeom>
              <a:solidFill>
                <a:srgbClr val="3333CC"/>
              </a:solidFill>
              <a:ln w="14288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35" name="Freeform 117"/>
              <p:cNvSpPr>
                <a:spLocks/>
              </p:cNvSpPr>
              <p:nvPr/>
            </p:nvSpPr>
            <p:spPr bwMode="auto">
              <a:xfrm>
                <a:off x="2766" y="1764"/>
                <a:ext cx="826" cy="59"/>
              </a:xfrm>
              <a:custGeom>
                <a:avLst/>
                <a:gdLst>
                  <a:gd name="T0" fmla="*/ 0 w 826"/>
                  <a:gd name="T1" fmla="*/ 51 h 59"/>
                  <a:gd name="T2" fmla="*/ 17 w 826"/>
                  <a:gd name="T3" fmla="*/ 51 h 59"/>
                  <a:gd name="T4" fmla="*/ 34 w 826"/>
                  <a:gd name="T5" fmla="*/ 51 h 59"/>
                  <a:gd name="T6" fmla="*/ 69 w 826"/>
                  <a:gd name="T7" fmla="*/ 51 h 59"/>
                  <a:gd name="T8" fmla="*/ 104 w 826"/>
                  <a:gd name="T9" fmla="*/ 51 h 59"/>
                  <a:gd name="T10" fmla="*/ 139 w 826"/>
                  <a:gd name="T11" fmla="*/ 51 h 59"/>
                  <a:gd name="T12" fmla="*/ 174 w 826"/>
                  <a:gd name="T13" fmla="*/ 51 h 59"/>
                  <a:gd name="T14" fmla="*/ 200 w 826"/>
                  <a:gd name="T15" fmla="*/ 51 h 59"/>
                  <a:gd name="T16" fmla="*/ 226 w 826"/>
                  <a:gd name="T17" fmla="*/ 51 h 59"/>
                  <a:gd name="T18" fmla="*/ 234 w 826"/>
                  <a:gd name="T19" fmla="*/ 59 h 59"/>
                  <a:gd name="T20" fmla="*/ 252 w 826"/>
                  <a:gd name="T21" fmla="*/ 51 h 59"/>
                  <a:gd name="T22" fmla="*/ 260 w 826"/>
                  <a:gd name="T23" fmla="*/ 51 h 59"/>
                  <a:gd name="T24" fmla="*/ 278 w 826"/>
                  <a:gd name="T25" fmla="*/ 51 h 59"/>
                  <a:gd name="T26" fmla="*/ 295 w 826"/>
                  <a:gd name="T27" fmla="*/ 51 h 59"/>
                  <a:gd name="T28" fmla="*/ 304 w 826"/>
                  <a:gd name="T29" fmla="*/ 51 h 59"/>
                  <a:gd name="T30" fmla="*/ 304 w 826"/>
                  <a:gd name="T31" fmla="*/ 51 h 59"/>
                  <a:gd name="T32" fmla="*/ 321 w 826"/>
                  <a:gd name="T33" fmla="*/ 51 h 59"/>
                  <a:gd name="T34" fmla="*/ 330 w 826"/>
                  <a:gd name="T35" fmla="*/ 42 h 59"/>
                  <a:gd name="T36" fmla="*/ 347 w 826"/>
                  <a:gd name="T37" fmla="*/ 42 h 59"/>
                  <a:gd name="T38" fmla="*/ 356 w 826"/>
                  <a:gd name="T39" fmla="*/ 42 h 59"/>
                  <a:gd name="T40" fmla="*/ 365 w 826"/>
                  <a:gd name="T41" fmla="*/ 42 h 59"/>
                  <a:gd name="T42" fmla="*/ 382 w 826"/>
                  <a:gd name="T43" fmla="*/ 34 h 59"/>
                  <a:gd name="T44" fmla="*/ 391 w 826"/>
                  <a:gd name="T45" fmla="*/ 34 h 59"/>
                  <a:gd name="T46" fmla="*/ 400 w 826"/>
                  <a:gd name="T47" fmla="*/ 26 h 59"/>
                  <a:gd name="T48" fmla="*/ 417 w 826"/>
                  <a:gd name="T49" fmla="*/ 26 h 59"/>
                  <a:gd name="T50" fmla="*/ 434 w 826"/>
                  <a:gd name="T51" fmla="*/ 17 h 59"/>
                  <a:gd name="T52" fmla="*/ 443 w 826"/>
                  <a:gd name="T53" fmla="*/ 9 h 59"/>
                  <a:gd name="T54" fmla="*/ 460 w 826"/>
                  <a:gd name="T55" fmla="*/ 9 h 59"/>
                  <a:gd name="T56" fmla="*/ 469 w 826"/>
                  <a:gd name="T57" fmla="*/ 9 h 59"/>
                  <a:gd name="T58" fmla="*/ 478 w 826"/>
                  <a:gd name="T59" fmla="*/ 17 h 59"/>
                  <a:gd name="T60" fmla="*/ 487 w 826"/>
                  <a:gd name="T61" fmla="*/ 17 h 59"/>
                  <a:gd name="T62" fmla="*/ 504 w 826"/>
                  <a:gd name="T63" fmla="*/ 17 h 59"/>
                  <a:gd name="T64" fmla="*/ 513 w 826"/>
                  <a:gd name="T65" fmla="*/ 17 h 59"/>
                  <a:gd name="T66" fmla="*/ 530 w 826"/>
                  <a:gd name="T67" fmla="*/ 17 h 59"/>
                  <a:gd name="T68" fmla="*/ 539 w 826"/>
                  <a:gd name="T69" fmla="*/ 26 h 59"/>
                  <a:gd name="T70" fmla="*/ 547 w 826"/>
                  <a:gd name="T71" fmla="*/ 26 h 59"/>
                  <a:gd name="T72" fmla="*/ 565 w 826"/>
                  <a:gd name="T73" fmla="*/ 26 h 59"/>
                  <a:gd name="T74" fmla="*/ 582 w 826"/>
                  <a:gd name="T75" fmla="*/ 26 h 59"/>
                  <a:gd name="T76" fmla="*/ 600 w 826"/>
                  <a:gd name="T77" fmla="*/ 26 h 59"/>
                  <a:gd name="T78" fmla="*/ 617 w 826"/>
                  <a:gd name="T79" fmla="*/ 26 h 59"/>
                  <a:gd name="T80" fmla="*/ 626 w 826"/>
                  <a:gd name="T81" fmla="*/ 17 h 59"/>
                  <a:gd name="T82" fmla="*/ 643 w 826"/>
                  <a:gd name="T83" fmla="*/ 17 h 59"/>
                  <a:gd name="T84" fmla="*/ 660 w 826"/>
                  <a:gd name="T85" fmla="*/ 17 h 59"/>
                  <a:gd name="T86" fmla="*/ 678 w 826"/>
                  <a:gd name="T87" fmla="*/ 17 h 59"/>
                  <a:gd name="T88" fmla="*/ 695 w 826"/>
                  <a:gd name="T89" fmla="*/ 9 h 59"/>
                  <a:gd name="T90" fmla="*/ 713 w 826"/>
                  <a:gd name="T91" fmla="*/ 9 h 59"/>
                  <a:gd name="T92" fmla="*/ 730 w 826"/>
                  <a:gd name="T93" fmla="*/ 0 h 59"/>
                  <a:gd name="T94" fmla="*/ 747 w 826"/>
                  <a:gd name="T95" fmla="*/ 0 h 59"/>
                  <a:gd name="T96" fmla="*/ 756 w 826"/>
                  <a:gd name="T97" fmla="*/ 9 h 59"/>
                  <a:gd name="T98" fmla="*/ 765 w 826"/>
                  <a:gd name="T99" fmla="*/ 9 h 59"/>
                  <a:gd name="T100" fmla="*/ 773 w 826"/>
                  <a:gd name="T101" fmla="*/ 17 h 59"/>
                  <a:gd name="T102" fmla="*/ 791 w 826"/>
                  <a:gd name="T103" fmla="*/ 17 h 59"/>
                  <a:gd name="T104" fmla="*/ 799 w 826"/>
                  <a:gd name="T105" fmla="*/ 17 h 59"/>
                  <a:gd name="T106" fmla="*/ 808 w 826"/>
                  <a:gd name="T107" fmla="*/ 17 h 59"/>
                  <a:gd name="T108" fmla="*/ 826 w 826"/>
                  <a:gd name="T109" fmla="*/ 17 h 59"/>
                  <a:gd name="T110" fmla="*/ 0 w 826"/>
                  <a:gd name="T111" fmla="*/ 51 h 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826" h="59">
                    <a:moveTo>
                      <a:pt x="0" y="51"/>
                    </a:moveTo>
                    <a:lnTo>
                      <a:pt x="17" y="51"/>
                    </a:lnTo>
                    <a:lnTo>
                      <a:pt x="34" y="51"/>
                    </a:lnTo>
                    <a:lnTo>
                      <a:pt x="69" y="51"/>
                    </a:lnTo>
                    <a:lnTo>
                      <a:pt x="104" y="51"/>
                    </a:lnTo>
                    <a:lnTo>
                      <a:pt x="139" y="51"/>
                    </a:lnTo>
                    <a:lnTo>
                      <a:pt x="174" y="51"/>
                    </a:lnTo>
                    <a:lnTo>
                      <a:pt x="200" y="51"/>
                    </a:lnTo>
                    <a:lnTo>
                      <a:pt x="226" y="51"/>
                    </a:lnTo>
                    <a:lnTo>
                      <a:pt x="234" y="59"/>
                    </a:lnTo>
                    <a:lnTo>
                      <a:pt x="252" y="51"/>
                    </a:lnTo>
                    <a:lnTo>
                      <a:pt x="260" y="51"/>
                    </a:lnTo>
                    <a:lnTo>
                      <a:pt x="278" y="51"/>
                    </a:lnTo>
                    <a:lnTo>
                      <a:pt x="295" y="51"/>
                    </a:lnTo>
                    <a:lnTo>
                      <a:pt x="304" y="51"/>
                    </a:lnTo>
                    <a:lnTo>
                      <a:pt x="321" y="51"/>
                    </a:lnTo>
                    <a:lnTo>
                      <a:pt x="330" y="42"/>
                    </a:lnTo>
                    <a:lnTo>
                      <a:pt x="347" y="42"/>
                    </a:lnTo>
                    <a:lnTo>
                      <a:pt x="356" y="42"/>
                    </a:lnTo>
                    <a:lnTo>
                      <a:pt x="365" y="42"/>
                    </a:lnTo>
                    <a:lnTo>
                      <a:pt x="382" y="34"/>
                    </a:lnTo>
                    <a:lnTo>
                      <a:pt x="391" y="34"/>
                    </a:lnTo>
                    <a:lnTo>
                      <a:pt x="400" y="26"/>
                    </a:lnTo>
                    <a:lnTo>
                      <a:pt x="417" y="26"/>
                    </a:lnTo>
                    <a:lnTo>
                      <a:pt x="434" y="17"/>
                    </a:lnTo>
                    <a:lnTo>
                      <a:pt x="443" y="9"/>
                    </a:lnTo>
                    <a:lnTo>
                      <a:pt x="460" y="9"/>
                    </a:lnTo>
                    <a:lnTo>
                      <a:pt x="469" y="9"/>
                    </a:lnTo>
                    <a:lnTo>
                      <a:pt x="478" y="17"/>
                    </a:lnTo>
                    <a:lnTo>
                      <a:pt x="487" y="17"/>
                    </a:lnTo>
                    <a:lnTo>
                      <a:pt x="504" y="17"/>
                    </a:lnTo>
                    <a:lnTo>
                      <a:pt x="513" y="17"/>
                    </a:lnTo>
                    <a:lnTo>
                      <a:pt x="530" y="17"/>
                    </a:lnTo>
                    <a:lnTo>
                      <a:pt x="539" y="26"/>
                    </a:lnTo>
                    <a:lnTo>
                      <a:pt x="547" y="26"/>
                    </a:lnTo>
                    <a:lnTo>
                      <a:pt x="565" y="26"/>
                    </a:lnTo>
                    <a:lnTo>
                      <a:pt x="582" y="26"/>
                    </a:lnTo>
                    <a:lnTo>
                      <a:pt x="600" y="26"/>
                    </a:lnTo>
                    <a:lnTo>
                      <a:pt x="617" y="26"/>
                    </a:lnTo>
                    <a:lnTo>
                      <a:pt x="626" y="17"/>
                    </a:lnTo>
                    <a:lnTo>
                      <a:pt x="643" y="17"/>
                    </a:lnTo>
                    <a:lnTo>
                      <a:pt x="660" y="17"/>
                    </a:lnTo>
                    <a:lnTo>
                      <a:pt x="678" y="17"/>
                    </a:lnTo>
                    <a:lnTo>
                      <a:pt x="695" y="9"/>
                    </a:lnTo>
                    <a:lnTo>
                      <a:pt x="713" y="9"/>
                    </a:lnTo>
                    <a:lnTo>
                      <a:pt x="730" y="0"/>
                    </a:lnTo>
                    <a:lnTo>
                      <a:pt x="747" y="0"/>
                    </a:lnTo>
                    <a:lnTo>
                      <a:pt x="756" y="9"/>
                    </a:lnTo>
                    <a:lnTo>
                      <a:pt x="765" y="9"/>
                    </a:lnTo>
                    <a:lnTo>
                      <a:pt x="773" y="17"/>
                    </a:lnTo>
                    <a:lnTo>
                      <a:pt x="791" y="17"/>
                    </a:lnTo>
                    <a:lnTo>
                      <a:pt x="799" y="17"/>
                    </a:lnTo>
                    <a:lnTo>
                      <a:pt x="808" y="17"/>
                    </a:lnTo>
                    <a:lnTo>
                      <a:pt x="826" y="17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36" name="Freeform 118"/>
              <p:cNvSpPr>
                <a:spLocks/>
              </p:cNvSpPr>
              <p:nvPr/>
            </p:nvSpPr>
            <p:spPr bwMode="auto">
              <a:xfrm>
                <a:off x="2766" y="1773"/>
                <a:ext cx="826" cy="50"/>
              </a:xfrm>
              <a:custGeom>
                <a:avLst/>
                <a:gdLst>
                  <a:gd name="T0" fmla="*/ 0 w 826"/>
                  <a:gd name="T1" fmla="*/ 42 h 50"/>
                  <a:gd name="T2" fmla="*/ 104 w 826"/>
                  <a:gd name="T3" fmla="*/ 42 h 50"/>
                  <a:gd name="T4" fmla="*/ 130 w 826"/>
                  <a:gd name="T5" fmla="*/ 42 h 50"/>
                  <a:gd name="T6" fmla="*/ 174 w 826"/>
                  <a:gd name="T7" fmla="*/ 50 h 50"/>
                  <a:gd name="T8" fmla="*/ 208 w 826"/>
                  <a:gd name="T9" fmla="*/ 50 h 50"/>
                  <a:gd name="T10" fmla="*/ 234 w 826"/>
                  <a:gd name="T11" fmla="*/ 50 h 50"/>
                  <a:gd name="T12" fmla="*/ 243 w 826"/>
                  <a:gd name="T13" fmla="*/ 50 h 50"/>
                  <a:gd name="T14" fmla="*/ 260 w 826"/>
                  <a:gd name="T15" fmla="*/ 50 h 50"/>
                  <a:gd name="T16" fmla="*/ 287 w 826"/>
                  <a:gd name="T17" fmla="*/ 50 h 50"/>
                  <a:gd name="T18" fmla="*/ 304 w 826"/>
                  <a:gd name="T19" fmla="*/ 42 h 50"/>
                  <a:gd name="T20" fmla="*/ 321 w 826"/>
                  <a:gd name="T21" fmla="*/ 42 h 50"/>
                  <a:gd name="T22" fmla="*/ 339 w 826"/>
                  <a:gd name="T23" fmla="*/ 42 h 50"/>
                  <a:gd name="T24" fmla="*/ 356 w 826"/>
                  <a:gd name="T25" fmla="*/ 33 h 50"/>
                  <a:gd name="T26" fmla="*/ 374 w 826"/>
                  <a:gd name="T27" fmla="*/ 33 h 50"/>
                  <a:gd name="T28" fmla="*/ 400 w 826"/>
                  <a:gd name="T29" fmla="*/ 25 h 50"/>
                  <a:gd name="T30" fmla="*/ 417 w 826"/>
                  <a:gd name="T31" fmla="*/ 17 h 50"/>
                  <a:gd name="T32" fmla="*/ 426 w 826"/>
                  <a:gd name="T33" fmla="*/ 17 h 50"/>
                  <a:gd name="T34" fmla="*/ 443 w 826"/>
                  <a:gd name="T35" fmla="*/ 8 h 50"/>
                  <a:gd name="T36" fmla="*/ 460 w 826"/>
                  <a:gd name="T37" fmla="*/ 8 h 50"/>
                  <a:gd name="T38" fmla="*/ 487 w 826"/>
                  <a:gd name="T39" fmla="*/ 8 h 50"/>
                  <a:gd name="T40" fmla="*/ 487 w 826"/>
                  <a:gd name="T41" fmla="*/ 8 h 50"/>
                  <a:gd name="T42" fmla="*/ 504 w 826"/>
                  <a:gd name="T43" fmla="*/ 17 h 50"/>
                  <a:gd name="T44" fmla="*/ 530 w 826"/>
                  <a:gd name="T45" fmla="*/ 17 h 50"/>
                  <a:gd name="T46" fmla="*/ 539 w 826"/>
                  <a:gd name="T47" fmla="*/ 17 h 50"/>
                  <a:gd name="T48" fmla="*/ 556 w 826"/>
                  <a:gd name="T49" fmla="*/ 17 h 50"/>
                  <a:gd name="T50" fmla="*/ 600 w 826"/>
                  <a:gd name="T51" fmla="*/ 17 h 50"/>
                  <a:gd name="T52" fmla="*/ 617 w 826"/>
                  <a:gd name="T53" fmla="*/ 17 h 50"/>
                  <a:gd name="T54" fmla="*/ 634 w 826"/>
                  <a:gd name="T55" fmla="*/ 17 h 50"/>
                  <a:gd name="T56" fmla="*/ 669 w 826"/>
                  <a:gd name="T57" fmla="*/ 17 h 50"/>
                  <a:gd name="T58" fmla="*/ 695 w 826"/>
                  <a:gd name="T59" fmla="*/ 8 h 50"/>
                  <a:gd name="T60" fmla="*/ 704 w 826"/>
                  <a:gd name="T61" fmla="*/ 8 h 50"/>
                  <a:gd name="T62" fmla="*/ 730 w 826"/>
                  <a:gd name="T63" fmla="*/ 0 h 50"/>
                  <a:gd name="T64" fmla="*/ 747 w 826"/>
                  <a:gd name="T65" fmla="*/ 0 h 50"/>
                  <a:gd name="T66" fmla="*/ 773 w 826"/>
                  <a:gd name="T67" fmla="*/ 8 h 50"/>
                  <a:gd name="T68" fmla="*/ 773 w 826"/>
                  <a:gd name="T69" fmla="*/ 8 h 50"/>
                  <a:gd name="T70" fmla="*/ 791 w 826"/>
                  <a:gd name="T71" fmla="*/ 17 h 50"/>
                  <a:gd name="T72" fmla="*/ 808 w 826"/>
                  <a:gd name="T73" fmla="*/ 17 h 50"/>
                  <a:gd name="T74" fmla="*/ 826 w 826"/>
                  <a:gd name="T75" fmla="*/ 8 h 50"/>
                  <a:gd name="T76" fmla="*/ 0 w 826"/>
                  <a:gd name="T77" fmla="*/ 42 h 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26" h="50">
                    <a:moveTo>
                      <a:pt x="0" y="42"/>
                    </a:moveTo>
                    <a:lnTo>
                      <a:pt x="104" y="42"/>
                    </a:lnTo>
                    <a:lnTo>
                      <a:pt x="130" y="42"/>
                    </a:lnTo>
                    <a:lnTo>
                      <a:pt x="174" y="50"/>
                    </a:lnTo>
                    <a:lnTo>
                      <a:pt x="208" y="50"/>
                    </a:lnTo>
                    <a:lnTo>
                      <a:pt x="234" y="50"/>
                    </a:lnTo>
                    <a:lnTo>
                      <a:pt x="243" y="50"/>
                    </a:lnTo>
                    <a:lnTo>
                      <a:pt x="260" y="50"/>
                    </a:lnTo>
                    <a:lnTo>
                      <a:pt x="287" y="50"/>
                    </a:lnTo>
                    <a:lnTo>
                      <a:pt x="304" y="42"/>
                    </a:lnTo>
                    <a:lnTo>
                      <a:pt x="321" y="42"/>
                    </a:lnTo>
                    <a:lnTo>
                      <a:pt x="339" y="42"/>
                    </a:lnTo>
                    <a:lnTo>
                      <a:pt x="356" y="33"/>
                    </a:lnTo>
                    <a:lnTo>
                      <a:pt x="374" y="33"/>
                    </a:lnTo>
                    <a:lnTo>
                      <a:pt x="400" y="25"/>
                    </a:lnTo>
                    <a:lnTo>
                      <a:pt x="417" y="17"/>
                    </a:lnTo>
                    <a:lnTo>
                      <a:pt x="426" y="17"/>
                    </a:lnTo>
                    <a:lnTo>
                      <a:pt x="443" y="8"/>
                    </a:lnTo>
                    <a:lnTo>
                      <a:pt x="460" y="8"/>
                    </a:lnTo>
                    <a:lnTo>
                      <a:pt x="487" y="8"/>
                    </a:lnTo>
                    <a:lnTo>
                      <a:pt x="504" y="17"/>
                    </a:lnTo>
                    <a:lnTo>
                      <a:pt x="530" y="17"/>
                    </a:lnTo>
                    <a:lnTo>
                      <a:pt x="539" y="17"/>
                    </a:lnTo>
                    <a:lnTo>
                      <a:pt x="556" y="17"/>
                    </a:lnTo>
                    <a:lnTo>
                      <a:pt x="600" y="17"/>
                    </a:lnTo>
                    <a:lnTo>
                      <a:pt x="617" y="17"/>
                    </a:lnTo>
                    <a:lnTo>
                      <a:pt x="634" y="17"/>
                    </a:lnTo>
                    <a:lnTo>
                      <a:pt x="669" y="17"/>
                    </a:lnTo>
                    <a:lnTo>
                      <a:pt x="695" y="8"/>
                    </a:lnTo>
                    <a:lnTo>
                      <a:pt x="704" y="8"/>
                    </a:lnTo>
                    <a:lnTo>
                      <a:pt x="730" y="0"/>
                    </a:lnTo>
                    <a:lnTo>
                      <a:pt x="747" y="0"/>
                    </a:lnTo>
                    <a:lnTo>
                      <a:pt x="773" y="8"/>
                    </a:lnTo>
                    <a:lnTo>
                      <a:pt x="791" y="17"/>
                    </a:lnTo>
                    <a:lnTo>
                      <a:pt x="808" y="17"/>
                    </a:lnTo>
                    <a:lnTo>
                      <a:pt x="826" y="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37" name="Freeform 119"/>
              <p:cNvSpPr>
                <a:spLocks/>
              </p:cNvSpPr>
              <p:nvPr/>
            </p:nvSpPr>
            <p:spPr bwMode="auto">
              <a:xfrm>
                <a:off x="2766" y="1773"/>
                <a:ext cx="826" cy="50"/>
              </a:xfrm>
              <a:custGeom>
                <a:avLst/>
                <a:gdLst>
                  <a:gd name="T0" fmla="*/ 0 w 826"/>
                  <a:gd name="T1" fmla="*/ 42 h 50"/>
                  <a:gd name="T2" fmla="*/ 104 w 826"/>
                  <a:gd name="T3" fmla="*/ 42 h 50"/>
                  <a:gd name="T4" fmla="*/ 130 w 826"/>
                  <a:gd name="T5" fmla="*/ 42 h 50"/>
                  <a:gd name="T6" fmla="*/ 174 w 826"/>
                  <a:gd name="T7" fmla="*/ 50 h 50"/>
                  <a:gd name="T8" fmla="*/ 208 w 826"/>
                  <a:gd name="T9" fmla="*/ 50 h 50"/>
                  <a:gd name="T10" fmla="*/ 234 w 826"/>
                  <a:gd name="T11" fmla="*/ 50 h 50"/>
                  <a:gd name="T12" fmla="*/ 243 w 826"/>
                  <a:gd name="T13" fmla="*/ 50 h 50"/>
                  <a:gd name="T14" fmla="*/ 260 w 826"/>
                  <a:gd name="T15" fmla="*/ 50 h 50"/>
                  <a:gd name="T16" fmla="*/ 287 w 826"/>
                  <a:gd name="T17" fmla="*/ 50 h 50"/>
                  <a:gd name="T18" fmla="*/ 304 w 826"/>
                  <a:gd name="T19" fmla="*/ 42 h 50"/>
                  <a:gd name="T20" fmla="*/ 321 w 826"/>
                  <a:gd name="T21" fmla="*/ 42 h 50"/>
                  <a:gd name="T22" fmla="*/ 339 w 826"/>
                  <a:gd name="T23" fmla="*/ 42 h 50"/>
                  <a:gd name="T24" fmla="*/ 356 w 826"/>
                  <a:gd name="T25" fmla="*/ 33 h 50"/>
                  <a:gd name="T26" fmla="*/ 374 w 826"/>
                  <a:gd name="T27" fmla="*/ 33 h 50"/>
                  <a:gd name="T28" fmla="*/ 400 w 826"/>
                  <a:gd name="T29" fmla="*/ 25 h 50"/>
                  <a:gd name="T30" fmla="*/ 417 w 826"/>
                  <a:gd name="T31" fmla="*/ 17 h 50"/>
                  <a:gd name="T32" fmla="*/ 426 w 826"/>
                  <a:gd name="T33" fmla="*/ 17 h 50"/>
                  <a:gd name="T34" fmla="*/ 443 w 826"/>
                  <a:gd name="T35" fmla="*/ 8 h 50"/>
                  <a:gd name="T36" fmla="*/ 460 w 826"/>
                  <a:gd name="T37" fmla="*/ 8 h 50"/>
                  <a:gd name="T38" fmla="*/ 487 w 826"/>
                  <a:gd name="T39" fmla="*/ 8 h 50"/>
                  <a:gd name="T40" fmla="*/ 504 w 826"/>
                  <a:gd name="T41" fmla="*/ 17 h 50"/>
                  <a:gd name="T42" fmla="*/ 530 w 826"/>
                  <a:gd name="T43" fmla="*/ 17 h 50"/>
                  <a:gd name="T44" fmla="*/ 539 w 826"/>
                  <a:gd name="T45" fmla="*/ 17 h 50"/>
                  <a:gd name="T46" fmla="*/ 556 w 826"/>
                  <a:gd name="T47" fmla="*/ 17 h 50"/>
                  <a:gd name="T48" fmla="*/ 600 w 826"/>
                  <a:gd name="T49" fmla="*/ 17 h 50"/>
                  <a:gd name="T50" fmla="*/ 617 w 826"/>
                  <a:gd name="T51" fmla="*/ 17 h 50"/>
                  <a:gd name="T52" fmla="*/ 634 w 826"/>
                  <a:gd name="T53" fmla="*/ 17 h 50"/>
                  <a:gd name="T54" fmla="*/ 669 w 826"/>
                  <a:gd name="T55" fmla="*/ 17 h 50"/>
                  <a:gd name="T56" fmla="*/ 695 w 826"/>
                  <a:gd name="T57" fmla="*/ 8 h 50"/>
                  <a:gd name="T58" fmla="*/ 704 w 826"/>
                  <a:gd name="T59" fmla="*/ 8 h 50"/>
                  <a:gd name="T60" fmla="*/ 730 w 826"/>
                  <a:gd name="T61" fmla="*/ 0 h 50"/>
                  <a:gd name="T62" fmla="*/ 747 w 826"/>
                  <a:gd name="T63" fmla="*/ 0 h 50"/>
                  <a:gd name="T64" fmla="*/ 773 w 826"/>
                  <a:gd name="T65" fmla="*/ 8 h 50"/>
                  <a:gd name="T66" fmla="*/ 791 w 826"/>
                  <a:gd name="T67" fmla="*/ 17 h 50"/>
                  <a:gd name="T68" fmla="*/ 808 w 826"/>
                  <a:gd name="T69" fmla="*/ 17 h 50"/>
                  <a:gd name="T70" fmla="*/ 826 w 826"/>
                  <a:gd name="T71" fmla="*/ 8 h 5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26" h="50">
                    <a:moveTo>
                      <a:pt x="0" y="42"/>
                    </a:moveTo>
                    <a:lnTo>
                      <a:pt x="104" y="42"/>
                    </a:lnTo>
                    <a:lnTo>
                      <a:pt x="130" y="42"/>
                    </a:lnTo>
                    <a:lnTo>
                      <a:pt x="174" y="50"/>
                    </a:lnTo>
                    <a:lnTo>
                      <a:pt x="208" y="50"/>
                    </a:lnTo>
                    <a:lnTo>
                      <a:pt x="234" y="50"/>
                    </a:lnTo>
                    <a:lnTo>
                      <a:pt x="243" y="50"/>
                    </a:lnTo>
                    <a:lnTo>
                      <a:pt x="260" y="50"/>
                    </a:lnTo>
                    <a:lnTo>
                      <a:pt x="287" y="50"/>
                    </a:lnTo>
                    <a:lnTo>
                      <a:pt x="304" y="42"/>
                    </a:lnTo>
                    <a:lnTo>
                      <a:pt x="321" y="42"/>
                    </a:lnTo>
                    <a:lnTo>
                      <a:pt x="339" y="42"/>
                    </a:lnTo>
                    <a:lnTo>
                      <a:pt x="356" y="33"/>
                    </a:lnTo>
                    <a:lnTo>
                      <a:pt x="374" y="33"/>
                    </a:lnTo>
                    <a:lnTo>
                      <a:pt x="400" y="25"/>
                    </a:lnTo>
                    <a:lnTo>
                      <a:pt x="417" y="17"/>
                    </a:lnTo>
                    <a:lnTo>
                      <a:pt x="426" y="17"/>
                    </a:lnTo>
                    <a:lnTo>
                      <a:pt x="443" y="8"/>
                    </a:lnTo>
                    <a:lnTo>
                      <a:pt x="460" y="8"/>
                    </a:lnTo>
                    <a:lnTo>
                      <a:pt x="487" y="8"/>
                    </a:lnTo>
                    <a:lnTo>
                      <a:pt x="504" y="17"/>
                    </a:lnTo>
                    <a:lnTo>
                      <a:pt x="530" y="17"/>
                    </a:lnTo>
                    <a:lnTo>
                      <a:pt x="539" y="17"/>
                    </a:lnTo>
                    <a:lnTo>
                      <a:pt x="556" y="17"/>
                    </a:lnTo>
                    <a:lnTo>
                      <a:pt x="600" y="17"/>
                    </a:lnTo>
                    <a:lnTo>
                      <a:pt x="617" y="17"/>
                    </a:lnTo>
                    <a:lnTo>
                      <a:pt x="634" y="17"/>
                    </a:lnTo>
                    <a:lnTo>
                      <a:pt x="669" y="17"/>
                    </a:lnTo>
                    <a:lnTo>
                      <a:pt x="695" y="8"/>
                    </a:lnTo>
                    <a:lnTo>
                      <a:pt x="704" y="8"/>
                    </a:lnTo>
                    <a:lnTo>
                      <a:pt x="730" y="0"/>
                    </a:lnTo>
                    <a:lnTo>
                      <a:pt x="747" y="0"/>
                    </a:lnTo>
                    <a:lnTo>
                      <a:pt x="773" y="8"/>
                    </a:lnTo>
                    <a:lnTo>
                      <a:pt x="791" y="17"/>
                    </a:lnTo>
                    <a:lnTo>
                      <a:pt x="808" y="17"/>
                    </a:lnTo>
                    <a:lnTo>
                      <a:pt x="826" y="8"/>
                    </a:lnTo>
                  </a:path>
                </a:pathLst>
              </a:custGeom>
              <a:solidFill>
                <a:srgbClr val="3333CC"/>
              </a:solidFill>
              <a:ln w="14288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38" name="Freeform 120"/>
              <p:cNvSpPr>
                <a:spLocks/>
              </p:cNvSpPr>
              <p:nvPr/>
            </p:nvSpPr>
            <p:spPr bwMode="auto">
              <a:xfrm>
                <a:off x="2209" y="1705"/>
                <a:ext cx="139" cy="135"/>
              </a:xfrm>
              <a:custGeom>
                <a:avLst/>
                <a:gdLst>
                  <a:gd name="T0" fmla="*/ 9 w 139"/>
                  <a:gd name="T1" fmla="*/ 93 h 135"/>
                  <a:gd name="T2" fmla="*/ 26 w 139"/>
                  <a:gd name="T3" fmla="*/ 0 h 135"/>
                  <a:gd name="T4" fmla="*/ 44 w 139"/>
                  <a:gd name="T5" fmla="*/ 85 h 135"/>
                  <a:gd name="T6" fmla="*/ 139 w 139"/>
                  <a:gd name="T7" fmla="*/ 85 h 135"/>
                  <a:gd name="T8" fmla="*/ 139 w 139"/>
                  <a:gd name="T9" fmla="*/ 118 h 135"/>
                  <a:gd name="T10" fmla="*/ 0 w 139"/>
                  <a:gd name="T11" fmla="*/ 135 h 135"/>
                  <a:gd name="T12" fmla="*/ 9 w 139"/>
                  <a:gd name="T13" fmla="*/ 93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9" h="135">
                    <a:moveTo>
                      <a:pt x="9" y="93"/>
                    </a:moveTo>
                    <a:lnTo>
                      <a:pt x="26" y="0"/>
                    </a:lnTo>
                    <a:lnTo>
                      <a:pt x="44" y="85"/>
                    </a:lnTo>
                    <a:lnTo>
                      <a:pt x="139" y="85"/>
                    </a:lnTo>
                    <a:lnTo>
                      <a:pt x="139" y="118"/>
                    </a:lnTo>
                    <a:lnTo>
                      <a:pt x="0" y="135"/>
                    </a:lnTo>
                    <a:lnTo>
                      <a:pt x="9" y="9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39" name="Freeform 121"/>
              <p:cNvSpPr>
                <a:spLocks/>
              </p:cNvSpPr>
              <p:nvPr/>
            </p:nvSpPr>
            <p:spPr bwMode="auto">
              <a:xfrm>
                <a:off x="2209" y="1705"/>
                <a:ext cx="139" cy="135"/>
              </a:xfrm>
              <a:custGeom>
                <a:avLst/>
                <a:gdLst>
                  <a:gd name="T0" fmla="*/ 9 w 139"/>
                  <a:gd name="T1" fmla="*/ 93 h 135"/>
                  <a:gd name="T2" fmla="*/ 26 w 139"/>
                  <a:gd name="T3" fmla="*/ 0 h 135"/>
                  <a:gd name="T4" fmla="*/ 44 w 139"/>
                  <a:gd name="T5" fmla="*/ 85 h 135"/>
                  <a:gd name="T6" fmla="*/ 139 w 139"/>
                  <a:gd name="T7" fmla="*/ 85 h 135"/>
                  <a:gd name="T8" fmla="*/ 139 w 139"/>
                  <a:gd name="T9" fmla="*/ 118 h 135"/>
                  <a:gd name="T10" fmla="*/ 0 w 139"/>
                  <a:gd name="T11" fmla="*/ 135 h 135"/>
                  <a:gd name="T12" fmla="*/ 9 w 139"/>
                  <a:gd name="T13" fmla="*/ 93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9" h="135">
                    <a:moveTo>
                      <a:pt x="9" y="93"/>
                    </a:moveTo>
                    <a:lnTo>
                      <a:pt x="26" y="0"/>
                    </a:lnTo>
                    <a:lnTo>
                      <a:pt x="44" y="85"/>
                    </a:lnTo>
                    <a:lnTo>
                      <a:pt x="139" y="85"/>
                    </a:lnTo>
                    <a:lnTo>
                      <a:pt x="139" y="118"/>
                    </a:lnTo>
                    <a:lnTo>
                      <a:pt x="0" y="135"/>
                    </a:lnTo>
                    <a:lnTo>
                      <a:pt x="9" y="93"/>
                    </a:lnTo>
                    <a:close/>
                  </a:path>
                </a:pathLst>
              </a:custGeom>
              <a:solidFill>
                <a:srgbClr val="3333CC"/>
              </a:solidFill>
              <a:ln w="14288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0" name="Freeform 122"/>
              <p:cNvSpPr>
                <a:spLocks/>
              </p:cNvSpPr>
              <p:nvPr/>
            </p:nvSpPr>
            <p:spPr bwMode="auto">
              <a:xfrm>
                <a:off x="2357" y="1654"/>
                <a:ext cx="87" cy="144"/>
              </a:xfrm>
              <a:custGeom>
                <a:avLst/>
                <a:gdLst>
                  <a:gd name="T0" fmla="*/ 26 w 87"/>
                  <a:gd name="T1" fmla="*/ 119 h 144"/>
                  <a:gd name="T2" fmla="*/ 26 w 87"/>
                  <a:gd name="T3" fmla="*/ 110 h 144"/>
                  <a:gd name="T4" fmla="*/ 26 w 87"/>
                  <a:gd name="T5" fmla="*/ 110 h 144"/>
                  <a:gd name="T6" fmla="*/ 26 w 87"/>
                  <a:gd name="T7" fmla="*/ 93 h 144"/>
                  <a:gd name="T8" fmla="*/ 26 w 87"/>
                  <a:gd name="T9" fmla="*/ 85 h 144"/>
                  <a:gd name="T10" fmla="*/ 26 w 87"/>
                  <a:gd name="T11" fmla="*/ 68 h 144"/>
                  <a:gd name="T12" fmla="*/ 26 w 87"/>
                  <a:gd name="T13" fmla="*/ 51 h 144"/>
                  <a:gd name="T14" fmla="*/ 26 w 87"/>
                  <a:gd name="T15" fmla="*/ 42 h 144"/>
                  <a:gd name="T16" fmla="*/ 26 w 87"/>
                  <a:gd name="T17" fmla="*/ 25 h 144"/>
                  <a:gd name="T18" fmla="*/ 35 w 87"/>
                  <a:gd name="T19" fmla="*/ 17 h 144"/>
                  <a:gd name="T20" fmla="*/ 44 w 87"/>
                  <a:gd name="T21" fmla="*/ 8 h 144"/>
                  <a:gd name="T22" fmla="*/ 52 w 87"/>
                  <a:gd name="T23" fmla="*/ 0 h 144"/>
                  <a:gd name="T24" fmla="*/ 61 w 87"/>
                  <a:gd name="T25" fmla="*/ 8 h 144"/>
                  <a:gd name="T26" fmla="*/ 61 w 87"/>
                  <a:gd name="T27" fmla="*/ 17 h 144"/>
                  <a:gd name="T28" fmla="*/ 61 w 87"/>
                  <a:gd name="T29" fmla="*/ 25 h 144"/>
                  <a:gd name="T30" fmla="*/ 70 w 87"/>
                  <a:gd name="T31" fmla="*/ 42 h 144"/>
                  <a:gd name="T32" fmla="*/ 70 w 87"/>
                  <a:gd name="T33" fmla="*/ 42 h 144"/>
                  <a:gd name="T34" fmla="*/ 78 w 87"/>
                  <a:gd name="T35" fmla="*/ 59 h 144"/>
                  <a:gd name="T36" fmla="*/ 87 w 87"/>
                  <a:gd name="T37" fmla="*/ 68 h 144"/>
                  <a:gd name="T38" fmla="*/ 87 w 87"/>
                  <a:gd name="T39" fmla="*/ 76 h 144"/>
                  <a:gd name="T40" fmla="*/ 87 w 87"/>
                  <a:gd name="T41" fmla="*/ 93 h 144"/>
                  <a:gd name="T42" fmla="*/ 87 w 87"/>
                  <a:gd name="T43" fmla="*/ 102 h 144"/>
                  <a:gd name="T44" fmla="*/ 87 w 87"/>
                  <a:gd name="T45" fmla="*/ 110 h 144"/>
                  <a:gd name="T46" fmla="*/ 78 w 87"/>
                  <a:gd name="T47" fmla="*/ 119 h 144"/>
                  <a:gd name="T48" fmla="*/ 70 w 87"/>
                  <a:gd name="T49" fmla="*/ 127 h 144"/>
                  <a:gd name="T50" fmla="*/ 61 w 87"/>
                  <a:gd name="T51" fmla="*/ 127 h 144"/>
                  <a:gd name="T52" fmla="*/ 44 w 87"/>
                  <a:gd name="T53" fmla="*/ 136 h 144"/>
                  <a:gd name="T54" fmla="*/ 35 w 87"/>
                  <a:gd name="T55" fmla="*/ 136 h 144"/>
                  <a:gd name="T56" fmla="*/ 26 w 87"/>
                  <a:gd name="T57" fmla="*/ 144 h 144"/>
                  <a:gd name="T58" fmla="*/ 17 w 87"/>
                  <a:gd name="T59" fmla="*/ 136 h 144"/>
                  <a:gd name="T60" fmla="*/ 9 w 87"/>
                  <a:gd name="T61" fmla="*/ 136 h 144"/>
                  <a:gd name="T62" fmla="*/ 0 w 87"/>
                  <a:gd name="T63" fmla="*/ 127 h 144"/>
                  <a:gd name="T64" fmla="*/ 0 w 87"/>
                  <a:gd name="T65" fmla="*/ 119 h 144"/>
                  <a:gd name="T66" fmla="*/ 9 w 87"/>
                  <a:gd name="T67" fmla="*/ 110 h 144"/>
                  <a:gd name="T68" fmla="*/ 9 w 87"/>
                  <a:gd name="T69" fmla="*/ 110 h 144"/>
                  <a:gd name="T70" fmla="*/ 9 w 87"/>
                  <a:gd name="T71" fmla="*/ 102 h 144"/>
                  <a:gd name="T72" fmla="*/ 17 w 87"/>
                  <a:gd name="T73" fmla="*/ 93 h 144"/>
                  <a:gd name="T74" fmla="*/ 26 w 87"/>
                  <a:gd name="T75" fmla="*/ 93 h 144"/>
                  <a:gd name="T76" fmla="*/ 26 w 87"/>
                  <a:gd name="T77" fmla="*/ 93 h 144"/>
                  <a:gd name="T78" fmla="*/ 26 w 87"/>
                  <a:gd name="T79" fmla="*/ 119 h 14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7" h="144">
                    <a:moveTo>
                      <a:pt x="26" y="119"/>
                    </a:moveTo>
                    <a:lnTo>
                      <a:pt x="26" y="110"/>
                    </a:lnTo>
                    <a:lnTo>
                      <a:pt x="26" y="93"/>
                    </a:lnTo>
                    <a:lnTo>
                      <a:pt x="26" y="85"/>
                    </a:lnTo>
                    <a:lnTo>
                      <a:pt x="26" y="68"/>
                    </a:lnTo>
                    <a:lnTo>
                      <a:pt x="26" y="51"/>
                    </a:lnTo>
                    <a:lnTo>
                      <a:pt x="26" y="42"/>
                    </a:lnTo>
                    <a:lnTo>
                      <a:pt x="26" y="25"/>
                    </a:lnTo>
                    <a:lnTo>
                      <a:pt x="35" y="17"/>
                    </a:lnTo>
                    <a:lnTo>
                      <a:pt x="44" y="8"/>
                    </a:lnTo>
                    <a:lnTo>
                      <a:pt x="52" y="0"/>
                    </a:lnTo>
                    <a:lnTo>
                      <a:pt x="61" y="8"/>
                    </a:lnTo>
                    <a:lnTo>
                      <a:pt x="61" y="17"/>
                    </a:lnTo>
                    <a:lnTo>
                      <a:pt x="61" y="25"/>
                    </a:lnTo>
                    <a:lnTo>
                      <a:pt x="70" y="42"/>
                    </a:lnTo>
                    <a:lnTo>
                      <a:pt x="78" y="59"/>
                    </a:lnTo>
                    <a:lnTo>
                      <a:pt x="87" y="68"/>
                    </a:lnTo>
                    <a:lnTo>
                      <a:pt x="87" y="76"/>
                    </a:lnTo>
                    <a:lnTo>
                      <a:pt x="87" y="93"/>
                    </a:lnTo>
                    <a:lnTo>
                      <a:pt x="87" y="102"/>
                    </a:lnTo>
                    <a:lnTo>
                      <a:pt x="87" y="110"/>
                    </a:lnTo>
                    <a:lnTo>
                      <a:pt x="78" y="119"/>
                    </a:lnTo>
                    <a:lnTo>
                      <a:pt x="70" y="127"/>
                    </a:lnTo>
                    <a:lnTo>
                      <a:pt x="61" y="127"/>
                    </a:lnTo>
                    <a:lnTo>
                      <a:pt x="44" y="136"/>
                    </a:lnTo>
                    <a:lnTo>
                      <a:pt x="35" y="136"/>
                    </a:lnTo>
                    <a:lnTo>
                      <a:pt x="26" y="144"/>
                    </a:lnTo>
                    <a:lnTo>
                      <a:pt x="17" y="136"/>
                    </a:lnTo>
                    <a:lnTo>
                      <a:pt x="9" y="136"/>
                    </a:lnTo>
                    <a:lnTo>
                      <a:pt x="0" y="127"/>
                    </a:lnTo>
                    <a:lnTo>
                      <a:pt x="0" y="119"/>
                    </a:lnTo>
                    <a:lnTo>
                      <a:pt x="9" y="110"/>
                    </a:lnTo>
                    <a:lnTo>
                      <a:pt x="9" y="102"/>
                    </a:lnTo>
                    <a:lnTo>
                      <a:pt x="17" y="93"/>
                    </a:lnTo>
                    <a:lnTo>
                      <a:pt x="26" y="93"/>
                    </a:lnTo>
                    <a:lnTo>
                      <a:pt x="26" y="11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1" name="Freeform 123"/>
              <p:cNvSpPr>
                <a:spLocks/>
              </p:cNvSpPr>
              <p:nvPr/>
            </p:nvSpPr>
            <p:spPr bwMode="auto">
              <a:xfrm>
                <a:off x="2366" y="1662"/>
                <a:ext cx="78" cy="136"/>
              </a:xfrm>
              <a:custGeom>
                <a:avLst/>
                <a:gdLst>
                  <a:gd name="T0" fmla="*/ 17 w 78"/>
                  <a:gd name="T1" fmla="*/ 111 h 136"/>
                  <a:gd name="T2" fmla="*/ 17 w 78"/>
                  <a:gd name="T3" fmla="*/ 77 h 136"/>
                  <a:gd name="T4" fmla="*/ 17 w 78"/>
                  <a:gd name="T5" fmla="*/ 60 h 136"/>
                  <a:gd name="T6" fmla="*/ 26 w 78"/>
                  <a:gd name="T7" fmla="*/ 26 h 136"/>
                  <a:gd name="T8" fmla="*/ 35 w 78"/>
                  <a:gd name="T9" fmla="*/ 9 h 136"/>
                  <a:gd name="T10" fmla="*/ 43 w 78"/>
                  <a:gd name="T11" fmla="*/ 0 h 136"/>
                  <a:gd name="T12" fmla="*/ 43 w 78"/>
                  <a:gd name="T13" fmla="*/ 0 h 136"/>
                  <a:gd name="T14" fmla="*/ 43 w 78"/>
                  <a:gd name="T15" fmla="*/ 0 h 136"/>
                  <a:gd name="T16" fmla="*/ 52 w 78"/>
                  <a:gd name="T17" fmla="*/ 0 h 136"/>
                  <a:gd name="T18" fmla="*/ 52 w 78"/>
                  <a:gd name="T19" fmla="*/ 9 h 136"/>
                  <a:gd name="T20" fmla="*/ 61 w 78"/>
                  <a:gd name="T21" fmla="*/ 26 h 136"/>
                  <a:gd name="T22" fmla="*/ 69 w 78"/>
                  <a:gd name="T23" fmla="*/ 51 h 136"/>
                  <a:gd name="T24" fmla="*/ 78 w 78"/>
                  <a:gd name="T25" fmla="*/ 68 h 136"/>
                  <a:gd name="T26" fmla="*/ 78 w 78"/>
                  <a:gd name="T27" fmla="*/ 68 h 136"/>
                  <a:gd name="T28" fmla="*/ 78 w 78"/>
                  <a:gd name="T29" fmla="*/ 85 h 136"/>
                  <a:gd name="T30" fmla="*/ 78 w 78"/>
                  <a:gd name="T31" fmla="*/ 102 h 136"/>
                  <a:gd name="T32" fmla="*/ 78 w 78"/>
                  <a:gd name="T33" fmla="*/ 102 h 136"/>
                  <a:gd name="T34" fmla="*/ 69 w 78"/>
                  <a:gd name="T35" fmla="*/ 111 h 136"/>
                  <a:gd name="T36" fmla="*/ 69 w 78"/>
                  <a:gd name="T37" fmla="*/ 111 h 136"/>
                  <a:gd name="T38" fmla="*/ 52 w 78"/>
                  <a:gd name="T39" fmla="*/ 128 h 136"/>
                  <a:gd name="T40" fmla="*/ 35 w 78"/>
                  <a:gd name="T41" fmla="*/ 136 h 136"/>
                  <a:gd name="T42" fmla="*/ 26 w 78"/>
                  <a:gd name="T43" fmla="*/ 136 h 136"/>
                  <a:gd name="T44" fmla="*/ 17 w 78"/>
                  <a:gd name="T45" fmla="*/ 136 h 136"/>
                  <a:gd name="T46" fmla="*/ 8 w 78"/>
                  <a:gd name="T47" fmla="*/ 136 h 136"/>
                  <a:gd name="T48" fmla="*/ 8 w 78"/>
                  <a:gd name="T49" fmla="*/ 136 h 136"/>
                  <a:gd name="T50" fmla="*/ 0 w 78"/>
                  <a:gd name="T51" fmla="*/ 128 h 136"/>
                  <a:gd name="T52" fmla="*/ 0 w 78"/>
                  <a:gd name="T53" fmla="*/ 119 h 136"/>
                  <a:gd name="T54" fmla="*/ 0 w 78"/>
                  <a:gd name="T55" fmla="*/ 111 h 136"/>
                  <a:gd name="T56" fmla="*/ 0 w 78"/>
                  <a:gd name="T57" fmla="*/ 111 h 136"/>
                  <a:gd name="T58" fmla="*/ 8 w 78"/>
                  <a:gd name="T59" fmla="*/ 94 h 136"/>
                  <a:gd name="T60" fmla="*/ 8 w 78"/>
                  <a:gd name="T61" fmla="*/ 94 h 136"/>
                  <a:gd name="T62" fmla="*/ 17 w 78"/>
                  <a:gd name="T63" fmla="*/ 85 h 136"/>
                  <a:gd name="T64" fmla="*/ 17 w 78"/>
                  <a:gd name="T65" fmla="*/ 85 h 136"/>
                  <a:gd name="T66" fmla="*/ 17 w 78"/>
                  <a:gd name="T67" fmla="*/ 111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8" h="136">
                    <a:moveTo>
                      <a:pt x="17" y="111"/>
                    </a:moveTo>
                    <a:lnTo>
                      <a:pt x="17" y="77"/>
                    </a:lnTo>
                    <a:lnTo>
                      <a:pt x="17" y="60"/>
                    </a:lnTo>
                    <a:lnTo>
                      <a:pt x="26" y="26"/>
                    </a:lnTo>
                    <a:lnTo>
                      <a:pt x="35" y="9"/>
                    </a:lnTo>
                    <a:lnTo>
                      <a:pt x="43" y="0"/>
                    </a:lnTo>
                    <a:lnTo>
                      <a:pt x="52" y="0"/>
                    </a:lnTo>
                    <a:lnTo>
                      <a:pt x="52" y="9"/>
                    </a:lnTo>
                    <a:lnTo>
                      <a:pt x="61" y="26"/>
                    </a:lnTo>
                    <a:lnTo>
                      <a:pt x="69" y="51"/>
                    </a:lnTo>
                    <a:lnTo>
                      <a:pt x="78" y="68"/>
                    </a:lnTo>
                    <a:lnTo>
                      <a:pt x="78" y="85"/>
                    </a:lnTo>
                    <a:lnTo>
                      <a:pt x="78" y="102"/>
                    </a:lnTo>
                    <a:lnTo>
                      <a:pt x="69" y="111"/>
                    </a:lnTo>
                    <a:lnTo>
                      <a:pt x="52" y="128"/>
                    </a:lnTo>
                    <a:lnTo>
                      <a:pt x="35" y="136"/>
                    </a:lnTo>
                    <a:lnTo>
                      <a:pt x="26" y="136"/>
                    </a:lnTo>
                    <a:lnTo>
                      <a:pt x="17" y="136"/>
                    </a:lnTo>
                    <a:lnTo>
                      <a:pt x="8" y="136"/>
                    </a:lnTo>
                    <a:lnTo>
                      <a:pt x="0" y="128"/>
                    </a:lnTo>
                    <a:lnTo>
                      <a:pt x="0" y="119"/>
                    </a:lnTo>
                    <a:lnTo>
                      <a:pt x="0" y="111"/>
                    </a:lnTo>
                    <a:lnTo>
                      <a:pt x="8" y="94"/>
                    </a:lnTo>
                    <a:lnTo>
                      <a:pt x="17" y="85"/>
                    </a:lnTo>
                    <a:lnTo>
                      <a:pt x="17" y="1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2" name="Freeform 124"/>
              <p:cNvSpPr>
                <a:spLocks/>
              </p:cNvSpPr>
              <p:nvPr/>
            </p:nvSpPr>
            <p:spPr bwMode="auto">
              <a:xfrm>
                <a:off x="2366" y="1662"/>
                <a:ext cx="78" cy="136"/>
              </a:xfrm>
              <a:custGeom>
                <a:avLst/>
                <a:gdLst>
                  <a:gd name="T0" fmla="*/ 17 w 78"/>
                  <a:gd name="T1" fmla="*/ 111 h 136"/>
                  <a:gd name="T2" fmla="*/ 17 w 78"/>
                  <a:gd name="T3" fmla="*/ 77 h 136"/>
                  <a:gd name="T4" fmla="*/ 17 w 78"/>
                  <a:gd name="T5" fmla="*/ 60 h 136"/>
                  <a:gd name="T6" fmla="*/ 26 w 78"/>
                  <a:gd name="T7" fmla="*/ 26 h 136"/>
                  <a:gd name="T8" fmla="*/ 35 w 78"/>
                  <a:gd name="T9" fmla="*/ 9 h 136"/>
                  <a:gd name="T10" fmla="*/ 43 w 78"/>
                  <a:gd name="T11" fmla="*/ 0 h 136"/>
                  <a:gd name="T12" fmla="*/ 52 w 78"/>
                  <a:gd name="T13" fmla="*/ 0 h 136"/>
                  <a:gd name="T14" fmla="*/ 52 w 78"/>
                  <a:gd name="T15" fmla="*/ 9 h 136"/>
                  <a:gd name="T16" fmla="*/ 61 w 78"/>
                  <a:gd name="T17" fmla="*/ 26 h 136"/>
                  <a:gd name="T18" fmla="*/ 69 w 78"/>
                  <a:gd name="T19" fmla="*/ 51 h 136"/>
                  <a:gd name="T20" fmla="*/ 78 w 78"/>
                  <a:gd name="T21" fmla="*/ 68 h 136"/>
                  <a:gd name="T22" fmla="*/ 78 w 78"/>
                  <a:gd name="T23" fmla="*/ 85 h 136"/>
                  <a:gd name="T24" fmla="*/ 78 w 78"/>
                  <a:gd name="T25" fmla="*/ 102 h 136"/>
                  <a:gd name="T26" fmla="*/ 69 w 78"/>
                  <a:gd name="T27" fmla="*/ 111 h 136"/>
                  <a:gd name="T28" fmla="*/ 52 w 78"/>
                  <a:gd name="T29" fmla="*/ 128 h 136"/>
                  <a:gd name="T30" fmla="*/ 35 w 78"/>
                  <a:gd name="T31" fmla="*/ 136 h 136"/>
                  <a:gd name="T32" fmla="*/ 26 w 78"/>
                  <a:gd name="T33" fmla="*/ 136 h 136"/>
                  <a:gd name="T34" fmla="*/ 17 w 78"/>
                  <a:gd name="T35" fmla="*/ 136 h 136"/>
                  <a:gd name="T36" fmla="*/ 8 w 78"/>
                  <a:gd name="T37" fmla="*/ 136 h 136"/>
                  <a:gd name="T38" fmla="*/ 0 w 78"/>
                  <a:gd name="T39" fmla="*/ 128 h 136"/>
                  <a:gd name="T40" fmla="*/ 0 w 78"/>
                  <a:gd name="T41" fmla="*/ 119 h 136"/>
                  <a:gd name="T42" fmla="*/ 0 w 78"/>
                  <a:gd name="T43" fmla="*/ 111 h 136"/>
                  <a:gd name="T44" fmla="*/ 8 w 78"/>
                  <a:gd name="T45" fmla="*/ 94 h 136"/>
                  <a:gd name="T46" fmla="*/ 17 w 78"/>
                  <a:gd name="T47" fmla="*/ 85 h 1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8" h="136">
                    <a:moveTo>
                      <a:pt x="17" y="111"/>
                    </a:moveTo>
                    <a:lnTo>
                      <a:pt x="17" y="77"/>
                    </a:lnTo>
                    <a:lnTo>
                      <a:pt x="17" y="60"/>
                    </a:lnTo>
                    <a:lnTo>
                      <a:pt x="26" y="26"/>
                    </a:lnTo>
                    <a:lnTo>
                      <a:pt x="35" y="9"/>
                    </a:lnTo>
                    <a:lnTo>
                      <a:pt x="43" y="0"/>
                    </a:lnTo>
                    <a:lnTo>
                      <a:pt x="52" y="0"/>
                    </a:lnTo>
                    <a:lnTo>
                      <a:pt x="52" y="9"/>
                    </a:lnTo>
                    <a:lnTo>
                      <a:pt x="61" y="26"/>
                    </a:lnTo>
                    <a:lnTo>
                      <a:pt x="69" y="51"/>
                    </a:lnTo>
                    <a:lnTo>
                      <a:pt x="78" y="68"/>
                    </a:lnTo>
                    <a:lnTo>
                      <a:pt x="78" y="85"/>
                    </a:lnTo>
                    <a:lnTo>
                      <a:pt x="78" y="102"/>
                    </a:lnTo>
                    <a:lnTo>
                      <a:pt x="69" y="111"/>
                    </a:lnTo>
                    <a:lnTo>
                      <a:pt x="52" y="128"/>
                    </a:lnTo>
                    <a:lnTo>
                      <a:pt x="35" y="136"/>
                    </a:lnTo>
                    <a:lnTo>
                      <a:pt x="26" y="136"/>
                    </a:lnTo>
                    <a:lnTo>
                      <a:pt x="17" y="136"/>
                    </a:lnTo>
                    <a:lnTo>
                      <a:pt x="8" y="136"/>
                    </a:lnTo>
                    <a:lnTo>
                      <a:pt x="0" y="128"/>
                    </a:lnTo>
                    <a:lnTo>
                      <a:pt x="0" y="119"/>
                    </a:lnTo>
                    <a:lnTo>
                      <a:pt x="0" y="111"/>
                    </a:lnTo>
                    <a:lnTo>
                      <a:pt x="8" y="94"/>
                    </a:lnTo>
                    <a:lnTo>
                      <a:pt x="17" y="85"/>
                    </a:lnTo>
                  </a:path>
                </a:pathLst>
              </a:custGeom>
              <a:solidFill>
                <a:srgbClr val="3333CC"/>
              </a:solidFill>
              <a:ln w="14288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3" name="Freeform 125"/>
              <p:cNvSpPr>
                <a:spLocks/>
              </p:cNvSpPr>
              <p:nvPr/>
            </p:nvSpPr>
            <p:spPr bwMode="auto">
              <a:xfrm>
                <a:off x="2470" y="1764"/>
                <a:ext cx="35" cy="51"/>
              </a:xfrm>
              <a:custGeom>
                <a:avLst/>
                <a:gdLst>
                  <a:gd name="T0" fmla="*/ 26 w 35"/>
                  <a:gd name="T1" fmla="*/ 42 h 51"/>
                  <a:gd name="T2" fmla="*/ 9 w 35"/>
                  <a:gd name="T3" fmla="*/ 42 h 51"/>
                  <a:gd name="T4" fmla="*/ 0 w 35"/>
                  <a:gd name="T5" fmla="*/ 42 h 51"/>
                  <a:gd name="T6" fmla="*/ 0 w 35"/>
                  <a:gd name="T7" fmla="*/ 51 h 51"/>
                  <a:gd name="T8" fmla="*/ 0 w 35"/>
                  <a:gd name="T9" fmla="*/ 42 h 51"/>
                  <a:gd name="T10" fmla="*/ 0 w 35"/>
                  <a:gd name="T11" fmla="*/ 34 h 51"/>
                  <a:gd name="T12" fmla="*/ 0 w 35"/>
                  <a:gd name="T13" fmla="*/ 26 h 51"/>
                  <a:gd name="T14" fmla="*/ 0 w 35"/>
                  <a:gd name="T15" fmla="*/ 17 h 51"/>
                  <a:gd name="T16" fmla="*/ 0 w 35"/>
                  <a:gd name="T17" fmla="*/ 0 h 51"/>
                  <a:gd name="T18" fmla="*/ 0 w 35"/>
                  <a:gd name="T19" fmla="*/ 0 h 51"/>
                  <a:gd name="T20" fmla="*/ 9 w 35"/>
                  <a:gd name="T21" fmla="*/ 0 h 51"/>
                  <a:gd name="T22" fmla="*/ 9 w 35"/>
                  <a:gd name="T23" fmla="*/ 0 h 51"/>
                  <a:gd name="T24" fmla="*/ 26 w 35"/>
                  <a:gd name="T25" fmla="*/ 9 h 51"/>
                  <a:gd name="T26" fmla="*/ 26 w 35"/>
                  <a:gd name="T27" fmla="*/ 17 h 51"/>
                  <a:gd name="T28" fmla="*/ 35 w 35"/>
                  <a:gd name="T29" fmla="*/ 26 h 51"/>
                  <a:gd name="T30" fmla="*/ 26 w 35"/>
                  <a:gd name="T31" fmla="*/ 34 h 51"/>
                  <a:gd name="T32" fmla="*/ 26 w 35"/>
                  <a:gd name="T33" fmla="*/ 42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1">
                    <a:moveTo>
                      <a:pt x="26" y="42"/>
                    </a:moveTo>
                    <a:lnTo>
                      <a:pt x="9" y="42"/>
                    </a:lnTo>
                    <a:lnTo>
                      <a:pt x="0" y="42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26" y="9"/>
                    </a:lnTo>
                    <a:lnTo>
                      <a:pt x="26" y="17"/>
                    </a:lnTo>
                    <a:lnTo>
                      <a:pt x="35" y="26"/>
                    </a:lnTo>
                    <a:lnTo>
                      <a:pt x="26" y="34"/>
                    </a:lnTo>
                    <a:lnTo>
                      <a:pt x="26" y="4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4" name="Freeform 126"/>
              <p:cNvSpPr>
                <a:spLocks/>
              </p:cNvSpPr>
              <p:nvPr/>
            </p:nvSpPr>
            <p:spPr bwMode="auto">
              <a:xfrm>
                <a:off x="2470" y="1764"/>
                <a:ext cx="44" cy="51"/>
              </a:xfrm>
              <a:custGeom>
                <a:avLst/>
                <a:gdLst>
                  <a:gd name="T0" fmla="*/ 0 w 44"/>
                  <a:gd name="T1" fmla="*/ 51 h 51"/>
                  <a:gd name="T2" fmla="*/ 0 w 44"/>
                  <a:gd name="T3" fmla="*/ 17 h 51"/>
                  <a:gd name="T4" fmla="*/ 0 w 44"/>
                  <a:gd name="T5" fmla="*/ 9 h 51"/>
                  <a:gd name="T6" fmla="*/ 0 w 44"/>
                  <a:gd name="T7" fmla="*/ 9 h 51"/>
                  <a:gd name="T8" fmla="*/ 17 w 44"/>
                  <a:gd name="T9" fmla="*/ 0 h 51"/>
                  <a:gd name="T10" fmla="*/ 26 w 44"/>
                  <a:gd name="T11" fmla="*/ 9 h 51"/>
                  <a:gd name="T12" fmla="*/ 26 w 44"/>
                  <a:gd name="T13" fmla="*/ 9 h 51"/>
                  <a:gd name="T14" fmla="*/ 35 w 44"/>
                  <a:gd name="T15" fmla="*/ 17 h 51"/>
                  <a:gd name="T16" fmla="*/ 44 w 44"/>
                  <a:gd name="T17" fmla="*/ 26 h 51"/>
                  <a:gd name="T18" fmla="*/ 44 w 44"/>
                  <a:gd name="T19" fmla="*/ 34 h 51"/>
                  <a:gd name="T20" fmla="*/ 26 w 44"/>
                  <a:gd name="T21" fmla="*/ 42 h 51"/>
                  <a:gd name="T22" fmla="*/ 26 w 44"/>
                  <a:gd name="T23" fmla="*/ 42 h 51"/>
                  <a:gd name="T24" fmla="*/ 0 w 44"/>
                  <a:gd name="T25" fmla="*/ 51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4" h="51">
                    <a:moveTo>
                      <a:pt x="0" y="51"/>
                    </a:moveTo>
                    <a:lnTo>
                      <a:pt x="0" y="17"/>
                    </a:lnTo>
                    <a:lnTo>
                      <a:pt x="0" y="9"/>
                    </a:lnTo>
                    <a:lnTo>
                      <a:pt x="17" y="0"/>
                    </a:lnTo>
                    <a:lnTo>
                      <a:pt x="26" y="9"/>
                    </a:lnTo>
                    <a:lnTo>
                      <a:pt x="35" y="17"/>
                    </a:lnTo>
                    <a:lnTo>
                      <a:pt x="44" y="26"/>
                    </a:lnTo>
                    <a:lnTo>
                      <a:pt x="44" y="34"/>
                    </a:lnTo>
                    <a:lnTo>
                      <a:pt x="26" y="4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3333CC"/>
              </a:solidFill>
              <a:ln w="14288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5" name="Freeform 127"/>
              <p:cNvSpPr>
                <a:spLocks/>
              </p:cNvSpPr>
              <p:nvPr/>
            </p:nvSpPr>
            <p:spPr bwMode="auto">
              <a:xfrm>
                <a:off x="2522" y="1790"/>
                <a:ext cx="139" cy="33"/>
              </a:xfrm>
              <a:custGeom>
                <a:avLst/>
                <a:gdLst>
                  <a:gd name="T0" fmla="*/ 105 w 139"/>
                  <a:gd name="T1" fmla="*/ 0 h 33"/>
                  <a:gd name="T2" fmla="*/ 139 w 139"/>
                  <a:gd name="T3" fmla="*/ 33 h 33"/>
                  <a:gd name="T4" fmla="*/ 35 w 139"/>
                  <a:gd name="T5" fmla="*/ 33 h 33"/>
                  <a:gd name="T6" fmla="*/ 0 w 139"/>
                  <a:gd name="T7" fmla="*/ 0 h 33"/>
                  <a:gd name="T8" fmla="*/ 105 w 139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9" h="33">
                    <a:moveTo>
                      <a:pt x="105" y="0"/>
                    </a:moveTo>
                    <a:lnTo>
                      <a:pt x="139" y="33"/>
                    </a:lnTo>
                    <a:lnTo>
                      <a:pt x="35" y="33"/>
                    </a:lnTo>
                    <a:lnTo>
                      <a:pt x="0" y="0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6" name="Freeform 128"/>
              <p:cNvSpPr>
                <a:spLocks/>
              </p:cNvSpPr>
              <p:nvPr/>
            </p:nvSpPr>
            <p:spPr bwMode="auto">
              <a:xfrm>
                <a:off x="2522" y="1790"/>
                <a:ext cx="139" cy="33"/>
              </a:xfrm>
              <a:custGeom>
                <a:avLst/>
                <a:gdLst>
                  <a:gd name="T0" fmla="*/ 105 w 139"/>
                  <a:gd name="T1" fmla="*/ 0 h 33"/>
                  <a:gd name="T2" fmla="*/ 139 w 139"/>
                  <a:gd name="T3" fmla="*/ 33 h 33"/>
                  <a:gd name="T4" fmla="*/ 35 w 139"/>
                  <a:gd name="T5" fmla="*/ 33 h 33"/>
                  <a:gd name="T6" fmla="*/ 0 w 139"/>
                  <a:gd name="T7" fmla="*/ 0 h 33"/>
                  <a:gd name="T8" fmla="*/ 105 w 139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9" h="33">
                    <a:moveTo>
                      <a:pt x="105" y="0"/>
                    </a:moveTo>
                    <a:lnTo>
                      <a:pt x="139" y="33"/>
                    </a:lnTo>
                    <a:lnTo>
                      <a:pt x="35" y="33"/>
                    </a:lnTo>
                    <a:lnTo>
                      <a:pt x="0" y="0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3333CC"/>
              </a:solidFill>
              <a:ln w="14288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7" name="Freeform 129"/>
              <p:cNvSpPr>
                <a:spLocks/>
              </p:cNvSpPr>
              <p:nvPr/>
            </p:nvSpPr>
            <p:spPr bwMode="auto">
              <a:xfrm>
                <a:off x="2505" y="1790"/>
                <a:ext cx="61" cy="50"/>
              </a:xfrm>
              <a:custGeom>
                <a:avLst/>
                <a:gdLst>
                  <a:gd name="T0" fmla="*/ 26 w 61"/>
                  <a:gd name="T1" fmla="*/ 0 h 50"/>
                  <a:gd name="T2" fmla="*/ 0 w 61"/>
                  <a:gd name="T3" fmla="*/ 42 h 50"/>
                  <a:gd name="T4" fmla="*/ 52 w 61"/>
                  <a:gd name="T5" fmla="*/ 50 h 50"/>
                  <a:gd name="T6" fmla="*/ 61 w 61"/>
                  <a:gd name="T7" fmla="*/ 33 h 50"/>
                  <a:gd name="T8" fmla="*/ 26 w 61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50">
                    <a:moveTo>
                      <a:pt x="26" y="0"/>
                    </a:moveTo>
                    <a:lnTo>
                      <a:pt x="0" y="42"/>
                    </a:lnTo>
                    <a:lnTo>
                      <a:pt x="52" y="50"/>
                    </a:lnTo>
                    <a:lnTo>
                      <a:pt x="61" y="33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48" name="Freeform 130"/>
              <p:cNvSpPr>
                <a:spLocks/>
              </p:cNvSpPr>
              <p:nvPr/>
            </p:nvSpPr>
            <p:spPr bwMode="auto">
              <a:xfrm>
                <a:off x="2505" y="1790"/>
                <a:ext cx="61" cy="50"/>
              </a:xfrm>
              <a:custGeom>
                <a:avLst/>
                <a:gdLst>
                  <a:gd name="T0" fmla="*/ 26 w 61"/>
                  <a:gd name="T1" fmla="*/ 0 h 50"/>
                  <a:gd name="T2" fmla="*/ 0 w 61"/>
                  <a:gd name="T3" fmla="*/ 42 h 50"/>
                  <a:gd name="T4" fmla="*/ 52 w 61"/>
                  <a:gd name="T5" fmla="*/ 50 h 50"/>
                  <a:gd name="T6" fmla="*/ 61 w 61"/>
                  <a:gd name="T7" fmla="*/ 33 h 50"/>
                  <a:gd name="T8" fmla="*/ 26 w 61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50">
                    <a:moveTo>
                      <a:pt x="26" y="0"/>
                    </a:moveTo>
                    <a:lnTo>
                      <a:pt x="0" y="42"/>
                    </a:lnTo>
                    <a:lnTo>
                      <a:pt x="52" y="50"/>
                    </a:lnTo>
                    <a:lnTo>
                      <a:pt x="61" y="33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3333CC"/>
              </a:solidFill>
              <a:ln w="14288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148549" name="Picture 13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4" y="1247"/>
                <a:ext cx="26" cy="2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48550" name="Picture 13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5" y="1484"/>
                <a:ext cx="52" cy="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48551" name="Picture 13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9" y="1306"/>
                <a:ext cx="52" cy="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48552" name="Picture 1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1" y="1247"/>
                <a:ext cx="53" cy="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48553" name="Picture 13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0" y="1179"/>
                <a:ext cx="53" cy="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48554" name="Picture 13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425"/>
                <a:ext cx="61" cy="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48555" name="Picture 13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8" y="857"/>
                <a:ext cx="53" cy="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48556" name="Picture 13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6" y="1340"/>
                <a:ext cx="52" cy="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48557" name="Picture 14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0" y="933"/>
                <a:ext cx="60" cy="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sp>
            <p:nvSpPr>
              <p:cNvPr id="148558" name="Rectangle 142"/>
              <p:cNvSpPr>
                <a:spLocks noChangeArrowheads="1"/>
              </p:cNvSpPr>
              <p:nvPr/>
            </p:nvSpPr>
            <p:spPr bwMode="auto">
              <a:xfrm>
                <a:off x="3622" y="666"/>
                <a:ext cx="1670" cy="1281"/>
              </a:xfrm>
              <a:prstGeom prst="rect">
                <a:avLst/>
              </a:prstGeom>
              <a:solidFill>
                <a:srgbClr val="3333CC"/>
              </a:solidFill>
              <a:ln w="14288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48559" name="Group 202"/>
              <p:cNvGrpSpPr>
                <a:grpSpLocks/>
              </p:cNvGrpSpPr>
              <p:nvPr/>
            </p:nvGrpSpPr>
            <p:grpSpPr bwMode="auto">
              <a:xfrm>
                <a:off x="3626" y="1628"/>
                <a:ext cx="1670" cy="246"/>
                <a:chOff x="3626" y="1628"/>
                <a:chExt cx="1670" cy="246"/>
              </a:xfrm>
            </p:grpSpPr>
            <p:pic>
              <p:nvPicPr>
                <p:cNvPr id="148602" name="Picture 134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1696"/>
                  <a:ext cx="52" cy="60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48603" name="Picture 141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00" y="1628"/>
                  <a:ext cx="61" cy="60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48604" name="Freeform 143"/>
                <p:cNvSpPr>
                  <a:spLocks/>
                </p:cNvSpPr>
                <p:nvPr/>
              </p:nvSpPr>
              <p:spPr bwMode="auto">
                <a:xfrm>
                  <a:off x="3626" y="1798"/>
                  <a:ext cx="1670" cy="76"/>
                </a:xfrm>
                <a:custGeom>
                  <a:avLst/>
                  <a:gdLst>
                    <a:gd name="T0" fmla="*/ 9 w 1670"/>
                    <a:gd name="T1" fmla="*/ 25 h 76"/>
                    <a:gd name="T2" fmla="*/ 44 w 1670"/>
                    <a:gd name="T3" fmla="*/ 25 h 76"/>
                    <a:gd name="T4" fmla="*/ 87 w 1670"/>
                    <a:gd name="T5" fmla="*/ 25 h 76"/>
                    <a:gd name="T6" fmla="*/ 139 w 1670"/>
                    <a:gd name="T7" fmla="*/ 25 h 76"/>
                    <a:gd name="T8" fmla="*/ 166 w 1670"/>
                    <a:gd name="T9" fmla="*/ 25 h 76"/>
                    <a:gd name="T10" fmla="*/ 192 w 1670"/>
                    <a:gd name="T11" fmla="*/ 17 h 76"/>
                    <a:gd name="T12" fmla="*/ 218 w 1670"/>
                    <a:gd name="T13" fmla="*/ 17 h 76"/>
                    <a:gd name="T14" fmla="*/ 252 w 1670"/>
                    <a:gd name="T15" fmla="*/ 8 h 76"/>
                    <a:gd name="T16" fmla="*/ 287 w 1670"/>
                    <a:gd name="T17" fmla="*/ 0 h 76"/>
                    <a:gd name="T18" fmla="*/ 322 w 1670"/>
                    <a:gd name="T19" fmla="*/ 0 h 76"/>
                    <a:gd name="T20" fmla="*/ 357 w 1670"/>
                    <a:gd name="T21" fmla="*/ 0 h 76"/>
                    <a:gd name="T22" fmla="*/ 400 w 1670"/>
                    <a:gd name="T23" fmla="*/ 0 h 76"/>
                    <a:gd name="T24" fmla="*/ 444 w 1670"/>
                    <a:gd name="T25" fmla="*/ 0 h 76"/>
                    <a:gd name="T26" fmla="*/ 487 w 1670"/>
                    <a:gd name="T27" fmla="*/ 8 h 76"/>
                    <a:gd name="T28" fmla="*/ 531 w 1670"/>
                    <a:gd name="T29" fmla="*/ 17 h 76"/>
                    <a:gd name="T30" fmla="*/ 574 w 1670"/>
                    <a:gd name="T31" fmla="*/ 17 h 76"/>
                    <a:gd name="T32" fmla="*/ 600 w 1670"/>
                    <a:gd name="T33" fmla="*/ 17 h 76"/>
                    <a:gd name="T34" fmla="*/ 626 w 1670"/>
                    <a:gd name="T35" fmla="*/ 8 h 76"/>
                    <a:gd name="T36" fmla="*/ 652 w 1670"/>
                    <a:gd name="T37" fmla="*/ 8 h 76"/>
                    <a:gd name="T38" fmla="*/ 678 w 1670"/>
                    <a:gd name="T39" fmla="*/ 17 h 76"/>
                    <a:gd name="T40" fmla="*/ 713 w 1670"/>
                    <a:gd name="T41" fmla="*/ 17 h 76"/>
                    <a:gd name="T42" fmla="*/ 739 w 1670"/>
                    <a:gd name="T43" fmla="*/ 17 h 76"/>
                    <a:gd name="T44" fmla="*/ 757 w 1670"/>
                    <a:gd name="T45" fmla="*/ 17 h 76"/>
                    <a:gd name="T46" fmla="*/ 783 w 1670"/>
                    <a:gd name="T47" fmla="*/ 17 h 76"/>
                    <a:gd name="T48" fmla="*/ 818 w 1670"/>
                    <a:gd name="T49" fmla="*/ 17 h 76"/>
                    <a:gd name="T50" fmla="*/ 835 w 1670"/>
                    <a:gd name="T51" fmla="*/ 17 h 76"/>
                    <a:gd name="T52" fmla="*/ 861 w 1670"/>
                    <a:gd name="T53" fmla="*/ 25 h 76"/>
                    <a:gd name="T54" fmla="*/ 896 w 1670"/>
                    <a:gd name="T55" fmla="*/ 25 h 76"/>
                    <a:gd name="T56" fmla="*/ 913 w 1670"/>
                    <a:gd name="T57" fmla="*/ 34 h 76"/>
                    <a:gd name="T58" fmla="*/ 948 w 1670"/>
                    <a:gd name="T59" fmla="*/ 34 h 76"/>
                    <a:gd name="T60" fmla="*/ 983 w 1670"/>
                    <a:gd name="T61" fmla="*/ 34 h 76"/>
                    <a:gd name="T62" fmla="*/ 1000 w 1670"/>
                    <a:gd name="T63" fmla="*/ 42 h 76"/>
                    <a:gd name="T64" fmla="*/ 1026 w 1670"/>
                    <a:gd name="T65" fmla="*/ 42 h 76"/>
                    <a:gd name="T66" fmla="*/ 1052 w 1670"/>
                    <a:gd name="T67" fmla="*/ 51 h 76"/>
                    <a:gd name="T68" fmla="*/ 1078 w 1670"/>
                    <a:gd name="T69" fmla="*/ 51 h 76"/>
                    <a:gd name="T70" fmla="*/ 1113 w 1670"/>
                    <a:gd name="T71" fmla="*/ 59 h 76"/>
                    <a:gd name="T72" fmla="*/ 1139 w 1670"/>
                    <a:gd name="T73" fmla="*/ 59 h 76"/>
                    <a:gd name="T74" fmla="*/ 1191 w 1670"/>
                    <a:gd name="T75" fmla="*/ 76 h 76"/>
                    <a:gd name="T76" fmla="*/ 1217 w 1670"/>
                    <a:gd name="T77" fmla="*/ 76 h 76"/>
                    <a:gd name="T78" fmla="*/ 1252 w 1670"/>
                    <a:gd name="T79" fmla="*/ 76 h 76"/>
                    <a:gd name="T80" fmla="*/ 1278 w 1670"/>
                    <a:gd name="T81" fmla="*/ 76 h 76"/>
                    <a:gd name="T82" fmla="*/ 1304 w 1670"/>
                    <a:gd name="T83" fmla="*/ 76 h 76"/>
                    <a:gd name="T84" fmla="*/ 1339 w 1670"/>
                    <a:gd name="T85" fmla="*/ 68 h 76"/>
                    <a:gd name="T86" fmla="*/ 1365 w 1670"/>
                    <a:gd name="T87" fmla="*/ 68 h 76"/>
                    <a:gd name="T88" fmla="*/ 1400 w 1670"/>
                    <a:gd name="T89" fmla="*/ 68 h 76"/>
                    <a:gd name="T90" fmla="*/ 1426 w 1670"/>
                    <a:gd name="T91" fmla="*/ 59 h 76"/>
                    <a:gd name="T92" fmla="*/ 1452 w 1670"/>
                    <a:gd name="T93" fmla="*/ 51 h 76"/>
                    <a:gd name="T94" fmla="*/ 1487 w 1670"/>
                    <a:gd name="T95" fmla="*/ 42 h 76"/>
                    <a:gd name="T96" fmla="*/ 1522 w 1670"/>
                    <a:gd name="T97" fmla="*/ 34 h 76"/>
                    <a:gd name="T98" fmla="*/ 1557 w 1670"/>
                    <a:gd name="T99" fmla="*/ 34 h 76"/>
                    <a:gd name="T100" fmla="*/ 1591 w 1670"/>
                    <a:gd name="T101" fmla="*/ 25 h 76"/>
                    <a:gd name="T102" fmla="*/ 1609 w 1670"/>
                    <a:gd name="T103" fmla="*/ 25 h 76"/>
                    <a:gd name="T104" fmla="*/ 1635 w 1670"/>
                    <a:gd name="T105" fmla="*/ 17 h 76"/>
                    <a:gd name="T106" fmla="*/ 1652 w 1670"/>
                    <a:gd name="T107" fmla="*/ 17 h 76"/>
                    <a:gd name="T108" fmla="*/ 1670 w 1670"/>
                    <a:gd name="T109" fmla="*/ 17 h 7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670" h="76">
                      <a:moveTo>
                        <a:pt x="0" y="25"/>
                      </a:moveTo>
                      <a:lnTo>
                        <a:pt x="9" y="25"/>
                      </a:lnTo>
                      <a:lnTo>
                        <a:pt x="26" y="25"/>
                      </a:lnTo>
                      <a:lnTo>
                        <a:pt x="44" y="25"/>
                      </a:lnTo>
                      <a:lnTo>
                        <a:pt x="61" y="25"/>
                      </a:lnTo>
                      <a:lnTo>
                        <a:pt x="87" y="25"/>
                      </a:lnTo>
                      <a:lnTo>
                        <a:pt x="113" y="25"/>
                      </a:lnTo>
                      <a:lnTo>
                        <a:pt x="139" y="25"/>
                      </a:lnTo>
                      <a:lnTo>
                        <a:pt x="148" y="25"/>
                      </a:lnTo>
                      <a:lnTo>
                        <a:pt x="166" y="25"/>
                      </a:lnTo>
                      <a:lnTo>
                        <a:pt x="174" y="17"/>
                      </a:lnTo>
                      <a:lnTo>
                        <a:pt x="192" y="17"/>
                      </a:lnTo>
                      <a:lnTo>
                        <a:pt x="209" y="17"/>
                      </a:lnTo>
                      <a:lnTo>
                        <a:pt x="218" y="17"/>
                      </a:lnTo>
                      <a:lnTo>
                        <a:pt x="235" y="17"/>
                      </a:lnTo>
                      <a:lnTo>
                        <a:pt x="252" y="8"/>
                      </a:lnTo>
                      <a:lnTo>
                        <a:pt x="270" y="8"/>
                      </a:lnTo>
                      <a:lnTo>
                        <a:pt x="287" y="0"/>
                      </a:lnTo>
                      <a:lnTo>
                        <a:pt x="296" y="0"/>
                      </a:lnTo>
                      <a:lnTo>
                        <a:pt x="322" y="0"/>
                      </a:lnTo>
                      <a:lnTo>
                        <a:pt x="339" y="0"/>
                      </a:lnTo>
                      <a:lnTo>
                        <a:pt x="357" y="0"/>
                      </a:lnTo>
                      <a:lnTo>
                        <a:pt x="374" y="0"/>
                      </a:lnTo>
                      <a:lnTo>
                        <a:pt x="400" y="0"/>
                      </a:lnTo>
                      <a:lnTo>
                        <a:pt x="426" y="0"/>
                      </a:lnTo>
                      <a:lnTo>
                        <a:pt x="444" y="0"/>
                      </a:lnTo>
                      <a:lnTo>
                        <a:pt x="461" y="0"/>
                      </a:lnTo>
                      <a:lnTo>
                        <a:pt x="487" y="8"/>
                      </a:lnTo>
                      <a:lnTo>
                        <a:pt x="513" y="8"/>
                      </a:lnTo>
                      <a:lnTo>
                        <a:pt x="531" y="17"/>
                      </a:lnTo>
                      <a:lnTo>
                        <a:pt x="548" y="17"/>
                      </a:lnTo>
                      <a:lnTo>
                        <a:pt x="574" y="17"/>
                      </a:lnTo>
                      <a:lnTo>
                        <a:pt x="592" y="17"/>
                      </a:lnTo>
                      <a:lnTo>
                        <a:pt x="600" y="17"/>
                      </a:lnTo>
                      <a:lnTo>
                        <a:pt x="618" y="17"/>
                      </a:lnTo>
                      <a:lnTo>
                        <a:pt x="626" y="8"/>
                      </a:lnTo>
                      <a:lnTo>
                        <a:pt x="644" y="8"/>
                      </a:lnTo>
                      <a:lnTo>
                        <a:pt x="652" y="8"/>
                      </a:lnTo>
                      <a:lnTo>
                        <a:pt x="670" y="8"/>
                      </a:lnTo>
                      <a:lnTo>
                        <a:pt x="678" y="17"/>
                      </a:lnTo>
                      <a:lnTo>
                        <a:pt x="696" y="17"/>
                      </a:lnTo>
                      <a:lnTo>
                        <a:pt x="713" y="17"/>
                      </a:lnTo>
                      <a:lnTo>
                        <a:pt x="722" y="17"/>
                      </a:lnTo>
                      <a:lnTo>
                        <a:pt x="739" y="17"/>
                      </a:lnTo>
                      <a:lnTo>
                        <a:pt x="757" y="17"/>
                      </a:lnTo>
                      <a:lnTo>
                        <a:pt x="774" y="17"/>
                      </a:lnTo>
                      <a:lnTo>
                        <a:pt x="783" y="17"/>
                      </a:lnTo>
                      <a:lnTo>
                        <a:pt x="800" y="17"/>
                      </a:lnTo>
                      <a:lnTo>
                        <a:pt x="818" y="17"/>
                      </a:lnTo>
                      <a:lnTo>
                        <a:pt x="826" y="17"/>
                      </a:lnTo>
                      <a:lnTo>
                        <a:pt x="835" y="17"/>
                      </a:lnTo>
                      <a:lnTo>
                        <a:pt x="844" y="25"/>
                      </a:lnTo>
                      <a:lnTo>
                        <a:pt x="861" y="25"/>
                      </a:lnTo>
                      <a:lnTo>
                        <a:pt x="878" y="25"/>
                      </a:lnTo>
                      <a:lnTo>
                        <a:pt x="896" y="25"/>
                      </a:lnTo>
                      <a:lnTo>
                        <a:pt x="904" y="25"/>
                      </a:lnTo>
                      <a:lnTo>
                        <a:pt x="913" y="34"/>
                      </a:lnTo>
                      <a:lnTo>
                        <a:pt x="931" y="34"/>
                      </a:lnTo>
                      <a:lnTo>
                        <a:pt x="948" y="34"/>
                      </a:lnTo>
                      <a:lnTo>
                        <a:pt x="965" y="34"/>
                      </a:lnTo>
                      <a:lnTo>
                        <a:pt x="983" y="34"/>
                      </a:lnTo>
                      <a:lnTo>
                        <a:pt x="983" y="42"/>
                      </a:lnTo>
                      <a:lnTo>
                        <a:pt x="1000" y="42"/>
                      </a:lnTo>
                      <a:lnTo>
                        <a:pt x="1018" y="42"/>
                      </a:lnTo>
                      <a:lnTo>
                        <a:pt x="1026" y="42"/>
                      </a:lnTo>
                      <a:lnTo>
                        <a:pt x="1044" y="42"/>
                      </a:lnTo>
                      <a:lnTo>
                        <a:pt x="1052" y="51"/>
                      </a:lnTo>
                      <a:lnTo>
                        <a:pt x="1061" y="51"/>
                      </a:lnTo>
                      <a:lnTo>
                        <a:pt x="1078" y="51"/>
                      </a:lnTo>
                      <a:lnTo>
                        <a:pt x="1096" y="51"/>
                      </a:lnTo>
                      <a:lnTo>
                        <a:pt x="1113" y="59"/>
                      </a:lnTo>
                      <a:lnTo>
                        <a:pt x="1131" y="59"/>
                      </a:lnTo>
                      <a:lnTo>
                        <a:pt x="1139" y="59"/>
                      </a:lnTo>
                      <a:lnTo>
                        <a:pt x="1165" y="68"/>
                      </a:lnTo>
                      <a:lnTo>
                        <a:pt x="1191" y="76"/>
                      </a:lnTo>
                      <a:lnTo>
                        <a:pt x="1209" y="76"/>
                      </a:lnTo>
                      <a:lnTo>
                        <a:pt x="1217" y="76"/>
                      </a:lnTo>
                      <a:lnTo>
                        <a:pt x="1235" y="76"/>
                      </a:lnTo>
                      <a:lnTo>
                        <a:pt x="1252" y="76"/>
                      </a:lnTo>
                      <a:lnTo>
                        <a:pt x="1261" y="76"/>
                      </a:lnTo>
                      <a:lnTo>
                        <a:pt x="1278" y="76"/>
                      </a:lnTo>
                      <a:lnTo>
                        <a:pt x="1296" y="76"/>
                      </a:lnTo>
                      <a:lnTo>
                        <a:pt x="1304" y="76"/>
                      </a:lnTo>
                      <a:lnTo>
                        <a:pt x="1322" y="76"/>
                      </a:lnTo>
                      <a:lnTo>
                        <a:pt x="1339" y="68"/>
                      </a:lnTo>
                      <a:lnTo>
                        <a:pt x="1357" y="68"/>
                      </a:lnTo>
                      <a:lnTo>
                        <a:pt x="1365" y="68"/>
                      </a:lnTo>
                      <a:lnTo>
                        <a:pt x="1374" y="68"/>
                      </a:lnTo>
                      <a:lnTo>
                        <a:pt x="1400" y="68"/>
                      </a:lnTo>
                      <a:lnTo>
                        <a:pt x="1409" y="59"/>
                      </a:lnTo>
                      <a:lnTo>
                        <a:pt x="1426" y="59"/>
                      </a:lnTo>
                      <a:lnTo>
                        <a:pt x="1443" y="51"/>
                      </a:lnTo>
                      <a:lnTo>
                        <a:pt x="1452" y="51"/>
                      </a:lnTo>
                      <a:lnTo>
                        <a:pt x="1470" y="51"/>
                      </a:lnTo>
                      <a:lnTo>
                        <a:pt x="1487" y="42"/>
                      </a:lnTo>
                      <a:lnTo>
                        <a:pt x="1504" y="42"/>
                      </a:lnTo>
                      <a:lnTo>
                        <a:pt x="1522" y="34"/>
                      </a:lnTo>
                      <a:lnTo>
                        <a:pt x="1530" y="34"/>
                      </a:lnTo>
                      <a:lnTo>
                        <a:pt x="1557" y="34"/>
                      </a:lnTo>
                      <a:lnTo>
                        <a:pt x="1574" y="34"/>
                      </a:lnTo>
                      <a:lnTo>
                        <a:pt x="1591" y="25"/>
                      </a:lnTo>
                      <a:lnTo>
                        <a:pt x="1600" y="25"/>
                      </a:lnTo>
                      <a:lnTo>
                        <a:pt x="1609" y="25"/>
                      </a:lnTo>
                      <a:lnTo>
                        <a:pt x="1626" y="25"/>
                      </a:lnTo>
                      <a:lnTo>
                        <a:pt x="1635" y="17"/>
                      </a:lnTo>
                      <a:lnTo>
                        <a:pt x="1643" y="17"/>
                      </a:lnTo>
                      <a:lnTo>
                        <a:pt x="1652" y="17"/>
                      </a:lnTo>
                      <a:lnTo>
                        <a:pt x="1661" y="17"/>
                      </a:lnTo>
                      <a:lnTo>
                        <a:pt x="1670" y="17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05" name="Freeform 144"/>
                <p:cNvSpPr>
                  <a:spLocks/>
                </p:cNvSpPr>
                <p:nvPr/>
              </p:nvSpPr>
              <p:spPr bwMode="auto">
                <a:xfrm>
                  <a:off x="3626" y="1798"/>
                  <a:ext cx="1670" cy="76"/>
                </a:xfrm>
                <a:custGeom>
                  <a:avLst/>
                  <a:gdLst>
                    <a:gd name="T0" fmla="*/ 70 w 1670"/>
                    <a:gd name="T1" fmla="*/ 25 h 76"/>
                    <a:gd name="T2" fmla="*/ 113 w 1670"/>
                    <a:gd name="T3" fmla="*/ 25 h 76"/>
                    <a:gd name="T4" fmla="*/ 157 w 1670"/>
                    <a:gd name="T5" fmla="*/ 25 h 76"/>
                    <a:gd name="T6" fmla="*/ 183 w 1670"/>
                    <a:gd name="T7" fmla="*/ 25 h 76"/>
                    <a:gd name="T8" fmla="*/ 235 w 1670"/>
                    <a:gd name="T9" fmla="*/ 17 h 76"/>
                    <a:gd name="T10" fmla="*/ 296 w 1670"/>
                    <a:gd name="T11" fmla="*/ 8 h 76"/>
                    <a:gd name="T12" fmla="*/ 348 w 1670"/>
                    <a:gd name="T13" fmla="*/ 0 h 76"/>
                    <a:gd name="T14" fmla="*/ 426 w 1670"/>
                    <a:gd name="T15" fmla="*/ 0 h 76"/>
                    <a:gd name="T16" fmla="*/ 505 w 1670"/>
                    <a:gd name="T17" fmla="*/ 17 h 76"/>
                    <a:gd name="T18" fmla="*/ 539 w 1670"/>
                    <a:gd name="T19" fmla="*/ 17 h 76"/>
                    <a:gd name="T20" fmla="*/ 592 w 1670"/>
                    <a:gd name="T21" fmla="*/ 25 h 76"/>
                    <a:gd name="T22" fmla="*/ 618 w 1670"/>
                    <a:gd name="T23" fmla="*/ 17 h 76"/>
                    <a:gd name="T24" fmla="*/ 670 w 1670"/>
                    <a:gd name="T25" fmla="*/ 17 h 76"/>
                    <a:gd name="T26" fmla="*/ 705 w 1670"/>
                    <a:gd name="T27" fmla="*/ 25 h 76"/>
                    <a:gd name="T28" fmla="*/ 757 w 1670"/>
                    <a:gd name="T29" fmla="*/ 17 h 76"/>
                    <a:gd name="T30" fmla="*/ 800 w 1670"/>
                    <a:gd name="T31" fmla="*/ 17 h 76"/>
                    <a:gd name="T32" fmla="*/ 835 w 1670"/>
                    <a:gd name="T33" fmla="*/ 25 h 76"/>
                    <a:gd name="T34" fmla="*/ 878 w 1670"/>
                    <a:gd name="T35" fmla="*/ 25 h 76"/>
                    <a:gd name="T36" fmla="*/ 931 w 1670"/>
                    <a:gd name="T37" fmla="*/ 42 h 76"/>
                    <a:gd name="T38" fmla="*/ 965 w 1670"/>
                    <a:gd name="T39" fmla="*/ 42 h 76"/>
                    <a:gd name="T40" fmla="*/ 1018 w 1670"/>
                    <a:gd name="T41" fmla="*/ 51 h 76"/>
                    <a:gd name="T42" fmla="*/ 1070 w 1670"/>
                    <a:gd name="T43" fmla="*/ 51 h 76"/>
                    <a:gd name="T44" fmla="*/ 1104 w 1670"/>
                    <a:gd name="T45" fmla="*/ 59 h 76"/>
                    <a:gd name="T46" fmla="*/ 1174 w 1670"/>
                    <a:gd name="T47" fmla="*/ 68 h 76"/>
                    <a:gd name="T48" fmla="*/ 1200 w 1670"/>
                    <a:gd name="T49" fmla="*/ 76 h 76"/>
                    <a:gd name="T50" fmla="*/ 1244 w 1670"/>
                    <a:gd name="T51" fmla="*/ 76 h 76"/>
                    <a:gd name="T52" fmla="*/ 1270 w 1670"/>
                    <a:gd name="T53" fmla="*/ 76 h 76"/>
                    <a:gd name="T54" fmla="*/ 1322 w 1670"/>
                    <a:gd name="T55" fmla="*/ 76 h 76"/>
                    <a:gd name="T56" fmla="*/ 1383 w 1670"/>
                    <a:gd name="T57" fmla="*/ 76 h 76"/>
                    <a:gd name="T58" fmla="*/ 1417 w 1670"/>
                    <a:gd name="T59" fmla="*/ 68 h 76"/>
                    <a:gd name="T60" fmla="*/ 1478 w 1670"/>
                    <a:gd name="T61" fmla="*/ 51 h 76"/>
                    <a:gd name="T62" fmla="*/ 1539 w 1670"/>
                    <a:gd name="T63" fmla="*/ 42 h 76"/>
                    <a:gd name="T64" fmla="*/ 1574 w 1670"/>
                    <a:gd name="T65" fmla="*/ 42 h 76"/>
                    <a:gd name="T66" fmla="*/ 1635 w 1670"/>
                    <a:gd name="T67" fmla="*/ 25 h 76"/>
                    <a:gd name="T68" fmla="*/ 1670 w 1670"/>
                    <a:gd name="T69" fmla="*/ 17 h 76"/>
                    <a:gd name="T70" fmla="*/ 0 w 1670"/>
                    <a:gd name="T71" fmla="*/ 25 h 7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670" h="76">
                      <a:moveTo>
                        <a:pt x="0" y="25"/>
                      </a:moveTo>
                      <a:lnTo>
                        <a:pt x="70" y="25"/>
                      </a:lnTo>
                      <a:lnTo>
                        <a:pt x="87" y="25"/>
                      </a:lnTo>
                      <a:lnTo>
                        <a:pt x="113" y="25"/>
                      </a:lnTo>
                      <a:lnTo>
                        <a:pt x="139" y="25"/>
                      </a:lnTo>
                      <a:lnTo>
                        <a:pt x="157" y="25"/>
                      </a:lnTo>
                      <a:lnTo>
                        <a:pt x="166" y="25"/>
                      </a:lnTo>
                      <a:lnTo>
                        <a:pt x="183" y="25"/>
                      </a:lnTo>
                      <a:lnTo>
                        <a:pt x="218" y="25"/>
                      </a:lnTo>
                      <a:lnTo>
                        <a:pt x="235" y="17"/>
                      </a:lnTo>
                      <a:lnTo>
                        <a:pt x="252" y="17"/>
                      </a:lnTo>
                      <a:lnTo>
                        <a:pt x="296" y="8"/>
                      </a:lnTo>
                      <a:lnTo>
                        <a:pt x="322" y="0"/>
                      </a:lnTo>
                      <a:lnTo>
                        <a:pt x="348" y="0"/>
                      </a:lnTo>
                      <a:lnTo>
                        <a:pt x="400" y="0"/>
                      </a:lnTo>
                      <a:lnTo>
                        <a:pt x="426" y="0"/>
                      </a:lnTo>
                      <a:lnTo>
                        <a:pt x="452" y="8"/>
                      </a:lnTo>
                      <a:lnTo>
                        <a:pt x="505" y="17"/>
                      </a:lnTo>
                      <a:lnTo>
                        <a:pt x="531" y="17"/>
                      </a:lnTo>
                      <a:lnTo>
                        <a:pt x="539" y="17"/>
                      </a:lnTo>
                      <a:lnTo>
                        <a:pt x="574" y="25"/>
                      </a:lnTo>
                      <a:lnTo>
                        <a:pt x="592" y="25"/>
                      </a:lnTo>
                      <a:lnTo>
                        <a:pt x="618" y="17"/>
                      </a:lnTo>
                      <a:lnTo>
                        <a:pt x="635" y="17"/>
                      </a:lnTo>
                      <a:lnTo>
                        <a:pt x="670" y="17"/>
                      </a:lnTo>
                      <a:lnTo>
                        <a:pt x="687" y="17"/>
                      </a:lnTo>
                      <a:lnTo>
                        <a:pt x="705" y="25"/>
                      </a:lnTo>
                      <a:lnTo>
                        <a:pt x="739" y="25"/>
                      </a:lnTo>
                      <a:lnTo>
                        <a:pt x="757" y="17"/>
                      </a:lnTo>
                      <a:lnTo>
                        <a:pt x="774" y="17"/>
                      </a:lnTo>
                      <a:lnTo>
                        <a:pt x="800" y="17"/>
                      </a:lnTo>
                      <a:lnTo>
                        <a:pt x="818" y="17"/>
                      </a:lnTo>
                      <a:lnTo>
                        <a:pt x="835" y="25"/>
                      </a:lnTo>
                      <a:lnTo>
                        <a:pt x="861" y="25"/>
                      </a:lnTo>
                      <a:lnTo>
                        <a:pt x="878" y="25"/>
                      </a:lnTo>
                      <a:lnTo>
                        <a:pt x="896" y="34"/>
                      </a:lnTo>
                      <a:lnTo>
                        <a:pt x="931" y="42"/>
                      </a:lnTo>
                      <a:lnTo>
                        <a:pt x="948" y="42"/>
                      </a:lnTo>
                      <a:lnTo>
                        <a:pt x="965" y="42"/>
                      </a:lnTo>
                      <a:lnTo>
                        <a:pt x="1000" y="51"/>
                      </a:lnTo>
                      <a:lnTo>
                        <a:pt x="1018" y="51"/>
                      </a:lnTo>
                      <a:lnTo>
                        <a:pt x="1035" y="51"/>
                      </a:lnTo>
                      <a:lnTo>
                        <a:pt x="1070" y="51"/>
                      </a:lnTo>
                      <a:lnTo>
                        <a:pt x="1087" y="51"/>
                      </a:lnTo>
                      <a:lnTo>
                        <a:pt x="1104" y="59"/>
                      </a:lnTo>
                      <a:lnTo>
                        <a:pt x="1148" y="68"/>
                      </a:lnTo>
                      <a:lnTo>
                        <a:pt x="1174" y="68"/>
                      </a:lnTo>
                      <a:lnTo>
                        <a:pt x="1191" y="76"/>
                      </a:lnTo>
                      <a:lnTo>
                        <a:pt x="1200" y="76"/>
                      </a:lnTo>
                      <a:lnTo>
                        <a:pt x="1217" y="76"/>
                      </a:lnTo>
                      <a:lnTo>
                        <a:pt x="1244" y="76"/>
                      </a:lnTo>
                      <a:lnTo>
                        <a:pt x="1252" y="76"/>
                      </a:lnTo>
                      <a:lnTo>
                        <a:pt x="1270" y="76"/>
                      </a:lnTo>
                      <a:lnTo>
                        <a:pt x="1304" y="76"/>
                      </a:lnTo>
                      <a:lnTo>
                        <a:pt x="1322" y="76"/>
                      </a:lnTo>
                      <a:lnTo>
                        <a:pt x="1348" y="76"/>
                      </a:lnTo>
                      <a:lnTo>
                        <a:pt x="1383" y="76"/>
                      </a:lnTo>
                      <a:lnTo>
                        <a:pt x="1400" y="68"/>
                      </a:lnTo>
                      <a:lnTo>
                        <a:pt x="1417" y="68"/>
                      </a:lnTo>
                      <a:lnTo>
                        <a:pt x="1461" y="59"/>
                      </a:lnTo>
                      <a:lnTo>
                        <a:pt x="1478" y="51"/>
                      </a:lnTo>
                      <a:lnTo>
                        <a:pt x="1496" y="51"/>
                      </a:lnTo>
                      <a:lnTo>
                        <a:pt x="1539" y="42"/>
                      </a:lnTo>
                      <a:lnTo>
                        <a:pt x="1557" y="42"/>
                      </a:lnTo>
                      <a:lnTo>
                        <a:pt x="1574" y="42"/>
                      </a:lnTo>
                      <a:lnTo>
                        <a:pt x="1617" y="34"/>
                      </a:lnTo>
                      <a:lnTo>
                        <a:pt x="1635" y="25"/>
                      </a:lnTo>
                      <a:lnTo>
                        <a:pt x="1643" y="25"/>
                      </a:lnTo>
                      <a:lnTo>
                        <a:pt x="1670" y="17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06" name="Freeform 145"/>
                <p:cNvSpPr>
                  <a:spLocks/>
                </p:cNvSpPr>
                <p:nvPr/>
              </p:nvSpPr>
              <p:spPr bwMode="auto">
                <a:xfrm>
                  <a:off x="3626" y="1798"/>
                  <a:ext cx="1670" cy="76"/>
                </a:xfrm>
                <a:custGeom>
                  <a:avLst/>
                  <a:gdLst>
                    <a:gd name="T0" fmla="*/ 70 w 1670"/>
                    <a:gd name="T1" fmla="*/ 25 h 76"/>
                    <a:gd name="T2" fmla="*/ 113 w 1670"/>
                    <a:gd name="T3" fmla="*/ 25 h 76"/>
                    <a:gd name="T4" fmla="*/ 157 w 1670"/>
                    <a:gd name="T5" fmla="*/ 25 h 76"/>
                    <a:gd name="T6" fmla="*/ 183 w 1670"/>
                    <a:gd name="T7" fmla="*/ 25 h 76"/>
                    <a:gd name="T8" fmla="*/ 235 w 1670"/>
                    <a:gd name="T9" fmla="*/ 17 h 76"/>
                    <a:gd name="T10" fmla="*/ 296 w 1670"/>
                    <a:gd name="T11" fmla="*/ 8 h 76"/>
                    <a:gd name="T12" fmla="*/ 348 w 1670"/>
                    <a:gd name="T13" fmla="*/ 0 h 76"/>
                    <a:gd name="T14" fmla="*/ 426 w 1670"/>
                    <a:gd name="T15" fmla="*/ 0 h 76"/>
                    <a:gd name="T16" fmla="*/ 505 w 1670"/>
                    <a:gd name="T17" fmla="*/ 17 h 76"/>
                    <a:gd name="T18" fmla="*/ 539 w 1670"/>
                    <a:gd name="T19" fmla="*/ 17 h 76"/>
                    <a:gd name="T20" fmla="*/ 592 w 1670"/>
                    <a:gd name="T21" fmla="*/ 25 h 76"/>
                    <a:gd name="T22" fmla="*/ 635 w 1670"/>
                    <a:gd name="T23" fmla="*/ 17 h 76"/>
                    <a:gd name="T24" fmla="*/ 687 w 1670"/>
                    <a:gd name="T25" fmla="*/ 17 h 76"/>
                    <a:gd name="T26" fmla="*/ 739 w 1670"/>
                    <a:gd name="T27" fmla="*/ 25 h 76"/>
                    <a:gd name="T28" fmla="*/ 774 w 1670"/>
                    <a:gd name="T29" fmla="*/ 17 h 76"/>
                    <a:gd name="T30" fmla="*/ 818 w 1670"/>
                    <a:gd name="T31" fmla="*/ 17 h 76"/>
                    <a:gd name="T32" fmla="*/ 861 w 1670"/>
                    <a:gd name="T33" fmla="*/ 25 h 76"/>
                    <a:gd name="T34" fmla="*/ 896 w 1670"/>
                    <a:gd name="T35" fmla="*/ 34 h 76"/>
                    <a:gd name="T36" fmla="*/ 948 w 1670"/>
                    <a:gd name="T37" fmla="*/ 42 h 76"/>
                    <a:gd name="T38" fmla="*/ 1000 w 1670"/>
                    <a:gd name="T39" fmla="*/ 51 h 76"/>
                    <a:gd name="T40" fmla="*/ 1035 w 1670"/>
                    <a:gd name="T41" fmla="*/ 51 h 76"/>
                    <a:gd name="T42" fmla="*/ 1087 w 1670"/>
                    <a:gd name="T43" fmla="*/ 51 h 76"/>
                    <a:gd name="T44" fmla="*/ 1148 w 1670"/>
                    <a:gd name="T45" fmla="*/ 68 h 76"/>
                    <a:gd name="T46" fmla="*/ 1191 w 1670"/>
                    <a:gd name="T47" fmla="*/ 76 h 76"/>
                    <a:gd name="T48" fmla="*/ 1217 w 1670"/>
                    <a:gd name="T49" fmla="*/ 76 h 76"/>
                    <a:gd name="T50" fmla="*/ 1252 w 1670"/>
                    <a:gd name="T51" fmla="*/ 76 h 76"/>
                    <a:gd name="T52" fmla="*/ 1304 w 1670"/>
                    <a:gd name="T53" fmla="*/ 76 h 76"/>
                    <a:gd name="T54" fmla="*/ 1348 w 1670"/>
                    <a:gd name="T55" fmla="*/ 76 h 76"/>
                    <a:gd name="T56" fmla="*/ 1400 w 1670"/>
                    <a:gd name="T57" fmla="*/ 68 h 76"/>
                    <a:gd name="T58" fmla="*/ 1461 w 1670"/>
                    <a:gd name="T59" fmla="*/ 59 h 76"/>
                    <a:gd name="T60" fmla="*/ 1496 w 1670"/>
                    <a:gd name="T61" fmla="*/ 51 h 76"/>
                    <a:gd name="T62" fmla="*/ 1557 w 1670"/>
                    <a:gd name="T63" fmla="*/ 42 h 76"/>
                    <a:gd name="T64" fmla="*/ 1617 w 1670"/>
                    <a:gd name="T65" fmla="*/ 34 h 76"/>
                    <a:gd name="T66" fmla="*/ 1643 w 1670"/>
                    <a:gd name="T67" fmla="*/ 25 h 7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670" h="76">
                      <a:moveTo>
                        <a:pt x="0" y="25"/>
                      </a:moveTo>
                      <a:lnTo>
                        <a:pt x="70" y="25"/>
                      </a:lnTo>
                      <a:lnTo>
                        <a:pt x="87" y="25"/>
                      </a:lnTo>
                      <a:lnTo>
                        <a:pt x="113" y="25"/>
                      </a:lnTo>
                      <a:lnTo>
                        <a:pt x="139" y="25"/>
                      </a:lnTo>
                      <a:lnTo>
                        <a:pt x="157" y="25"/>
                      </a:lnTo>
                      <a:lnTo>
                        <a:pt x="166" y="25"/>
                      </a:lnTo>
                      <a:lnTo>
                        <a:pt x="183" y="25"/>
                      </a:lnTo>
                      <a:lnTo>
                        <a:pt x="218" y="25"/>
                      </a:lnTo>
                      <a:lnTo>
                        <a:pt x="235" y="17"/>
                      </a:lnTo>
                      <a:lnTo>
                        <a:pt x="252" y="17"/>
                      </a:lnTo>
                      <a:lnTo>
                        <a:pt x="296" y="8"/>
                      </a:lnTo>
                      <a:lnTo>
                        <a:pt x="322" y="0"/>
                      </a:lnTo>
                      <a:lnTo>
                        <a:pt x="348" y="0"/>
                      </a:lnTo>
                      <a:lnTo>
                        <a:pt x="400" y="0"/>
                      </a:lnTo>
                      <a:lnTo>
                        <a:pt x="426" y="0"/>
                      </a:lnTo>
                      <a:lnTo>
                        <a:pt x="452" y="8"/>
                      </a:lnTo>
                      <a:lnTo>
                        <a:pt x="505" y="17"/>
                      </a:lnTo>
                      <a:lnTo>
                        <a:pt x="531" y="17"/>
                      </a:lnTo>
                      <a:lnTo>
                        <a:pt x="539" y="17"/>
                      </a:lnTo>
                      <a:lnTo>
                        <a:pt x="574" y="25"/>
                      </a:lnTo>
                      <a:lnTo>
                        <a:pt x="592" y="25"/>
                      </a:lnTo>
                      <a:lnTo>
                        <a:pt x="618" y="17"/>
                      </a:lnTo>
                      <a:lnTo>
                        <a:pt x="635" y="17"/>
                      </a:lnTo>
                      <a:lnTo>
                        <a:pt x="670" y="17"/>
                      </a:lnTo>
                      <a:lnTo>
                        <a:pt x="687" y="17"/>
                      </a:lnTo>
                      <a:lnTo>
                        <a:pt x="705" y="25"/>
                      </a:lnTo>
                      <a:lnTo>
                        <a:pt x="739" y="25"/>
                      </a:lnTo>
                      <a:lnTo>
                        <a:pt x="757" y="17"/>
                      </a:lnTo>
                      <a:lnTo>
                        <a:pt x="774" y="17"/>
                      </a:lnTo>
                      <a:lnTo>
                        <a:pt x="800" y="17"/>
                      </a:lnTo>
                      <a:lnTo>
                        <a:pt x="818" y="17"/>
                      </a:lnTo>
                      <a:lnTo>
                        <a:pt x="835" y="25"/>
                      </a:lnTo>
                      <a:lnTo>
                        <a:pt x="861" y="25"/>
                      </a:lnTo>
                      <a:lnTo>
                        <a:pt x="878" y="25"/>
                      </a:lnTo>
                      <a:lnTo>
                        <a:pt x="896" y="34"/>
                      </a:lnTo>
                      <a:lnTo>
                        <a:pt x="931" y="42"/>
                      </a:lnTo>
                      <a:lnTo>
                        <a:pt x="948" y="42"/>
                      </a:lnTo>
                      <a:lnTo>
                        <a:pt x="965" y="42"/>
                      </a:lnTo>
                      <a:lnTo>
                        <a:pt x="1000" y="51"/>
                      </a:lnTo>
                      <a:lnTo>
                        <a:pt x="1018" y="51"/>
                      </a:lnTo>
                      <a:lnTo>
                        <a:pt x="1035" y="51"/>
                      </a:lnTo>
                      <a:lnTo>
                        <a:pt x="1070" y="51"/>
                      </a:lnTo>
                      <a:lnTo>
                        <a:pt x="1087" y="51"/>
                      </a:lnTo>
                      <a:lnTo>
                        <a:pt x="1104" y="59"/>
                      </a:lnTo>
                      <a:lnTo>
                        <a:pt x="1148" y="68"/>
                      </a:lnTo>
                      <a:lnTo>
                        <a:pt x="1174" y="68"/>
                      </a:lnTo>
                      <a:lnTo>
                        <a:pt x="1191" y="76"/>
                      </a:lnTo>
                      <a:lnTo>
                        <a:pt x="1200" y="76"/>
                      </a:lnTo>
                      <a:lnTo>
                        <a:pt x="1217" y="76"/>
                      </a:lnTo>
                      <a:lnTo>
                        <a:pt x="1244" y="76"/>
                      </a:lnTo>
                      <a:lnTo>
                        <a:pt x="1252" y="76"/>
                      </a:lnTo>
                      <a:lnTo>
                        <a:pt x="1270" y="76"/>
                      </a:lnTo>
                      <a:lnTo>
                        <a:pt x="1304" y="76"/>
                      </a:lnTo>
                      <a:lnTo>
                        <a:pt x="1322" y="76"/>
                      </a:lnTo>
                      <a:lnTo>
                        <a:pt x="1348" y="76"/>
                      </a:lnTo>
                      <a:lnTo>
                        <a:pt x="1383" y="76"/>
                      </a:lnTo>
                      <a:lnTo>
                        <a:pt x="1400" y="68"/>
                      </a:lnTo>
                      <a:lnTo>
                        <a:pt x="1417" y="68"/>
                      </a:lnTo>
                      <a:lnTo>
                        <a:pt x="1461" y="59"/>
                      </a:lnTo>
                      <a:lnTo>
                        <a:pt x="1478" y="51"/>
                      </a:lnTo>
                      <a:lnTo>
                        <a:pt x="1496" y="51"/>
                      </a:lnTo>
                      <a:lnTo>
                        <a:pt x="1539" y="42"/>
                      </a:lnTo>
                      <a:lnTo>
                        <a:pt x="1557" y="42"/>
                      </a:lnTo>
                      <a:lnTo>
                        <a:pt x="1574" y="42"/>
                      </a:lnTo>
                      <a:lnTo>
                        <a:pt x="1617" y="34"/>
                      </a:lnTo>
                      <a:lnTo>
                        <a:pt x="1635" y="25"/>
                      </a:lnTo>
                      <a:lnTo>
                        <a:pt x="1643" y="25"/>
                      </a:lnTo>
                      <a:lnTo>
                        <a:pt x="1670" y="17"/>
                      </a:lnTo>
                    </a:path>
                  </a:pathLst>
                </a:custGeom>
                <a:noFill/>
                <a:ln w="14288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07" name="Freeform 146"/>
                <p:cNvSpPr>
                  <a:spLocks/>
                </p:cNvSpPr>
                <p:nvPr/>
              </p:nvSpPr>
              <p:spPr bwMode="auto">
                <a:xfrm>
                  <a:off x="4470" y="1764"/>
                  <a:ext cx="826" cy="59"/>
                </a:xfrm>
                <a:custGeom>
                  <a:avLst/>
                  <a:gdLst>
                    <a:gd name="T0" fmla="*/ 0 w 826"/>
                    <a:gd name="T1" fmla="*/ 51 h 59"/>
                    <a:gd name="T2" fmla="*/ 17 w 826"/>
                    <a:gd name="T3" fmla="*/ 51 h 59"/>
                    <a:gd name="T4" fmla="*/ 34 w 826"/>
                    <a:gd name="T5" fmla="*/ 51 h 59"/>
                    <a:gd name="T6" fmla="*/ 60 w 826"/>
                    <a:gd name="T7" fmla="*/ 51 h 59"/>
                    <a:gd name="T8" fmla="*/ 104 w 826"/>
                    <a:gd name="T9" fmla="*/ 51 h 59"/>
                    <a:gd name="T10" fmla="*/ 139 w 826"/>
                    <a:gd name="T11" fmla="*/ 51 h 59"/>
                    <a:gd name="T12" fmla="*/ 174 w 826"/>
                    <a:gd name="T13" fmla="*/ 51 h 59"/>
                    <a:gd name="T14" fmla="*/ 200 w 826"/>
                    <a:gd name="T15" fmla="*/ 51 h 59"/>
                    <a:gd name="T16" fmla="*/ 217 w 826"/>
                    <a:gd name="T17" fmla="*/ 51 h 59"/>
                    <a:gd name="T18" fmla="*/ 234 w 826"/>
                    <a:gd name="T19" fmla="*/ 59 h 59"/>
                    <a:gd name="T20" fmla="*/ 252 w 826"/>
                    <a:gd name="T21" fmla="*/ 51 h 59"/>
                    <a:gd name="T22" fmla="*/ 260 w 826"/>
                    <a:gd name="T23" fmla="*/ 51 h 59"/>
                    <a:gd name="T24" fmla="*/ 278 w 826"/>
                    <a:gd name="T25" fmla="*/ 51 h 59"/>
                    <a:gd name="T26" fmla="*/ 295 w 826"/>
                    <a:gd name="T27" fmla="*/ 51 h 59"/>
                    <a:gd name="T28" fmla="*/ 295 w 826"/>
                    <a:gd name="T29" fmla="*/ 51 h 59"/>
                    <a:gd name="T30" fmla="*/ 304 w 826"/>
                    <a:gd name="T31" fmla="*/ 51 h 59"/>
                    <a:gd name="T32" fmla="*/ 321 w 826"/>
                    <a:gd name="T33" fmla="*/ 51 h 59"/>
                    <a:gd name="T34" fmla="*/ 330 w 826"/>
                    <a:gd name="T35" fmla="*/ 42 h 59"/>
                    <a:gd name="T36" fmla="*/ 347 w 826"/>
                    <a:gd name="T37" fmla="*/ 42 h 59"/>
                    <a:gd name="T38" fmla="*/ 356 w 826"/>
                    <a:gd name="T39" fmla="*/ 42 h 59"/>
                    <a:gd name="T40" fmla="*/ 365 w 826"/>
                    <a:gd name="T41" fmla="*/ 42 h 59"/>
                    <a:gd name="T42" fmla="*/ 373 w 826"/>
                    <a:gd name="T43" fmla="*/ 34 h 59"/>
                    <a:gd name="T44" fmla="*/ 391 w 826"/>
                    <a:gd name="T45" fmla="*/ 34 h 59"/>
                    <a:gd name="T46" fmla="*/ 400 w 826"/>
                    <a:gd name="T47" fmla="*/ 26 h 59"/>
                    <a:gd name="T48" fmla="*/ 417 w 826"/>
                    <a:gd name="T49" fmla="*/ 26 h 59"/>
                    <a:gd name="T50" fmla="*/ 434 w 826"/>
                    <a:gd name="T51" fmla="*/ 17 h 59"/>
                    <a:gd name="T52" fmla="*/ 443 w 826"/>
                    <a:gd name="T53" fmla="*/ 9 h 59"/>
                    <a:gd name="T54" fmla="*/ 452 w 826"/>
                    <a:gd name="T55" fmla="*/ 9 h 59"/>
                    <a:gd name="T56" fmla="*/ 469 w 826"/>
                    <a:gd name="T57" fmla="*/ 9 h 59"/>
                    <a:gd name="T58" fmla="*/ 478 w 826"/>
                    <a:gd name="T59" fmla="*/ 17 h 59"/>
                    <a:gd name="T60" fmla="*/ 486 w 826"/>
                    <a:gd name="T61" fmla="*/ 17 h 59"/>
                    <a:gd name="T62" fmla="*/ 504 w 826"/>
                    <a:gd name="T63" fmla="*/ 17 h 59"/>
                    <a:gd name="T64" fmla="*/ 513 w 826"/>
                    <a:gd name="T65" fmla="*/ 17 h 59"/>
                    <a:gd name="T66" fmla="*/ 521 w 826"/>
                    <a:gd name="T67" fmla="*/ 17 h 59"/>
                    <a:gd name="T68" fmla="*/ 539 w 826"/>
                    <a:gd name="T69" fmla="*/ 26 h 59"/>
                    <a:gd name="T70" fmla="*/ 547 w 826"/>
                    <a:gd name="T71" fmla="*/ 26 h 59"/>
                    <a:gd name="T72" fmla="*/ 565 w 826"/>
                    <a:gd name="T73" fmla="*/ 26 h 59"/>
                    <a:gd name="T74" fmla="*/ 582 w 826"/>
                    <a:gd name="T75" fmla="*/ 26 h 59"/>
                    <a:gd name="T76" fmla="*/ 599 w 826"/>
                    <a:gd name="T77" fmla="*/ 26 h 59"/>
                    <a:gd name="T78" fmla="*/ 608 w 826"/>
                    <a:gd name="T79" fmla="*/ 26 h 59"/>
                    <a:gd name="T80" fmla="*/ 626 w 826"/>
                    <a:gd name="T81" fmla="*/ 17 h 59"/>
                    <a:gd name="T82" fmla="*/ 643 w 826"/>
                    <a:gd name="T83" fmla="*/ 17 h 59"/>
                    <a:gd name="T84" fmla="*/ 660 w 826"/>
                    <a:gd name="T85" fmla="*/ 17 h 59"/>
                    <a:gd name="T86" fmla="*/ 678 w 826"/>
                    <a:gd name="T87" fmla="*/ 17 h 59"/>
                    <a:gd name="T88" fmla="*/ 695 w 826"/>
                    <a:gd name="T89" fmla="*/ 9 h 59"/>
                    <a:gd name="T90" fmla="*/ 713 w 826"/>
                    <a:gd name="T91" fmla="*/ 9 h 59"/>
                    <a:gd name="T92" fmla="*/ 730 w 826"/>
                    <a:gd name="T93" fmla="*/ 0 h 59"/>
                    <a:gd name="T94" fmla="*/ 747 w 826"/>
                    <a:gd name="T95" fmla="*/ 0 h 59"/>
                    <a:gd name="T96" fmla="*/ 756 w 826"/>
                    <a:gd name="T97" fmla="*/ 9 h 59"/>
                    <a:gd name="T98" fmla="*/ 765 w 826"/>
                    <a:gd name="T99" fmla="*/ 9 h 59"/>
                    <a:gd name="T100" fmla="*/ 773 w 826"/>
                    <a:gd name="T101" fmla="*/ 17 h 59"/>
                    <a:gd name="T102" fmla="*/ 791 w 826"/>
                    <a:gd name="T103" fmla="*/ 17 h 59"/>
                    <a:gd name="T104" fmla="*/ 799 w 826"/>
                    <a:gd name="T105" fmla="*/ 17 h 59"/>
                    <a:gd name="T106" fmla="*/ 808 w 826"/>
                    <a:gd name="T107" fmla="*/ 17 h 59"/>
                    <a:gd name="T108" fmla="*/ 826 w 826"/>
                    <a:gd name="T109" fmla="*/ 17 h 59"/>
                    <a:gd name="T110" fmla="*/ 0 w 826"/>
                    <a:gd name="T111" fmla="*/ 51 h 5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826" h="59">
                      <a:moveTo>
                        <a:pt x="0" y="51"/>
                      </a:moveTo>
                      <a:lnTo>
                        <a:pt x="17" y="51"/>
                      </a:lnTo>
                      <a:lnTo>
                        <a:pt x="34" y="51"/>
                      </a:lnTo>
                      <a:lnTo>
                        <a:pt x="60" y="51"/>
                      </a:lnTo>
                      <a:lnTo>
                        <a:pt x="104" y="51"/>
                      </a:lnTo>
                      <a:lnTo>
                        <a:pt x="139" y="51"/>
                      </a:lnTo>
                      <a:lnTo>
                        <a:pt x="174" y="51"/>
                      </a:lnTo>
                      <a:lnTo>
                        <a:pt x="200" y="51"/>
                      </a:lnTo>
                      <a:lnTo>
                        <a:pt x="217" y="51"/>
                      </a:lnTo>
                      <a:lnTo>
                        <a:pt x="234" y="59"/>
                      </a:lnTo>
                      <a:lnTo>
                        <a:pt x="252" y="51"/>
                      </a:lnTo>
                      <a:lnTo>
                        <a:pt x="260" y="51"/>
                      </a:lnTo>
                      <a:lnTo>
                        <a:pt x="278" y="51"/>
                      </a:lnTo>
                      <a:lnTo>
                        <a:pt x="295" y="51"/>
                      </a:lnTo>
                      <a:lnTo>
                        <a:pt x="304" y="51"/>
                      </a:lnTo>
                      <a:lnTo>
                        <a:pt x="321" y="51"/>
                      </a:lnTo>
                      <a:lnTo>
                        <a:pt x="330" y="42"/>
                      </a:lnTo>
                      <a:lnTo>
                        <a:pt x="347" y="42"/>
                      </a:lnTo>
                      <a:lnTo>
                        <a:pt x="356" y="42"/>
                      </a:lnTo>
                      <a:lnTo>
                        <a:pt x="365" y="42"/>
                      </a:lnTo>
                      <a:lnTo>
                        <a:pt x="373" y="34"/>
                      </a:lnTo>
                      <a:lnTo>
                        <a:pt x="391" y="34"/>
                      </a:lnTo>
                      <a:lnTo>
                        <a:pt x="400" y="26"/>
                      </a:lnTo>
                      <a:lnTo>
                        <a:pt x="417" y="26"/>
                      </a:lnTo>
                      <a:lnTo>
                        <a:pt x="434" y="17"/>
                      </a:lnTo>
                      <a:lnTo>
                        <a:pt x="443" y="9"/>
                      </a:lnTo>
                      <a:lnTo>
                        <a:pt x="452" y="9"/>
                      </a:lnTo>
                      <a:lnTo>
                        <a:pt x="469" y="9"/>
                      </a:lnTo>
                      <a:lnTo>
                        <a:pt x="478" y="17"/>
                      </a:lnTo>
                      <a:lnTo>
                        <a:pt x="486" y="17"/>
                      </a:lnTo>
                      <a:lnTo>
                        <a:pt x="504" y="17"/>
                      </a:lnTo>
                      <a:lnTo>
                        <a:pt x="513" y="17"/>
                      </a:lnTo>
                      <a:lnTo>
                        <a:pt x="521" y="17"/>
                      </a:lnTo>
                      <a:lnTo>
                        <a:pt x="539" y="26"/>
                      </a:lnTo>
                      <a:lnTo>
                        <a:pt x="547" y="26"/>
                      </a:lnTo>
                      <a:lnTo>
                        <a:pt x="565" y="26"/>
                      </a:lnTo>
                      <a:lnTo>
                        <a:pt x="582" y="26"/>
                      </a:lnTo>
                      <a:lnTo>
                        <a:pt x="599" y="26"/>
                      </a:lnTo>
                      <a:lnTo>
                        <a:pt x="608" y="26"/>
                      </a:lnTo>
                      <a:lnTo>
                        <a:pt x="626" y="17"/>
                      </a:lnTo>
                      <a:lnTo>
                        <a:pt x="643" y="17"/>
                      </a:lnTo>
                      <a:lnTo>
                        <a:pt x="660" y="17"/>
                      </a:lnTo>
                      <a:lnTo>
                        <a:pt x="678" y="17"/>
                      </a:lnTo>
                      <a:lnTo>
                        <a:pt x="695" y="9"/>
                      </a:lnTo>
                      <a:lnTo>
                        <a:pt x="713" y="9"/>
                      </a:lnTo>
                      <a:lnTo>
                        <a:pt x="730" y="0"/>
                      </a:lnTo>
                      <a:lnTo>
                        <a:pt x="747" y="0"/>
                      </a:lnTo>
                      <a:lnTo>
                        <a:pt x="756" y="9"/>
                      </a:lnTo>
                      <a:lnTo>
                        <a:pt x="765" y="9"/>
                      </a:lnTo>
                      <a:lnTo>
                        <a:pt x="773" y="17"/>
                      </a:lnTo>
                      <a:lnTo>
                        <a:pt x="791" y="17"/>
                      </a:lnTo>
                      <a:lnTo>
                        <a:pt x="799" y="17"/>
                      </a:lnTo>
                      <a:lnTo>
                        <a:pt x="808" y="17"/>
                      </a:lnTo>
                      <a:lnTo>
                        <a:pt x="826" y="17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08" name="Freeform 147"/>
                <p:cNvSpPr>
                  <a:spLocks/>
                </p:cNvSpPr>
                <p:nvPr/>
              </p:nvSpPr>
              <p:spPr bwMode="auto">
                <a:xfrm>
                  <a:off x="4470" y="1773"/>
                  <a:ext cx="826" cy="50"/>
                </a:xfrm>
                <a:custGeom>
                  <a:avLst/>
                  <a:gdLst>
                    <a:gd name="T0" fmla="*/ 0 w 826"/>
                    <a:gd name="T1" fmla="*/ 42 h 50"/>
                    <a:gd name="T2" fmla="*/ 104 w 826"/>
                    <a:gd name="T3" fmla="*/ 42 h 50"/>
                    <a:gd name="T4" fmla="*/ 130 w 826"/>
                    <a:gd name="T5" fmla="*/ 42 h 50"/>
                    <a:gd name="T6" fmla="*/ 174 w 826"/>
                    <a:gd name="T7" fmla="*/ 50 h 50"/>
                    <a:gd name="T8" fmla="*/ 208 w 826"/>
                    <a:gd name="T9" fmla="*/ 50 h 50"/>
                    <a:gd name="T10" fmla="*/ 234 w 826"/>
                    <a:gd name="T11" fmla="*/ 50 h 50"/>
                    <a:gd name="T12" fmla="*/ 243 w 826"/>
                    <a:gd name="T13" fmla="*/ 50 h 50"/>
                    <a:gd name="T14" fmla="*/ 260 w 826"/>
                    <a:gd name="T15" fmla="*/ 50 h 50"/>
                    <a:gd name="T16" fmla="*/ 287 w 826"/>
                    <a:gd name="T17" fmla="*/ 50 h 50"/>
                    <a:gd name="T18" fmla="*/ 304 w 826"/>
                    <a:gd name="T19" fmla="*/ 42 h 50"/>
                    <a:gd name="T20" fmla="*/ 321 w 826"/>
                    <a:gd name="T21" fmla="*/ 42 h 50"/>
                    <a:gd name="T22" fmla="*/ 339 w 826"/>
                    <a:gd name="T23" fmla="*/ 42 h 50"/>
                    <a:gd name="T24" fmla="*/ 356 w 826"/>
                    <a:gd name="T25" fmla="*/ 33 h 50"/>
                    <a:gd name="T26" fmla="*/ 373 w 826"/>
                    <a:gd name="T27" fmla="*/ 33 h 50"/>
                    <a:gd name="T28" fmla="*/ 400 w 826"/>
                    <a:gd name="T29" fmla="*/ 25 h 50"/>
                    <a:gd name="T30" fmla="*/ 417 w 826"/>
                    <a:gd name="T31" fmla="*/ 17 h 50"/>
                    <a:gd name="T32" fmla="*/ 426 w 826"/>
                    <a:gd name="T33" fmla="*/ 17 h 50"/>
                    <a:gd name="T34" fmla="*/ 443 w 826"/>
                    <a:gd name="T35" fmla="*/ 8 h 50"/>
                    <a:gd name="T36" fmla="*/ 460 w 826"/>
                    <a:gd name="T37" fmla="*/ 8 h 50"/>
                    <a:gd name="T38" fmla="*/ 478 w 826"/>
                    <a:gd name="T39" fmla="*/ 8 h 50"/>
                    <a:gd name="T40" fmla="*/ 486 w 826"/>
                    <a:gd name="T41" fmla="*/ 8 h 50"/>
                    <a:gd name="T42" fmla="*/ 504 w 826"/>
                    <a:gd name="T43" fmla="*/ 17 h 50"/>
                    <a:gd name="T44" fmla="*/ 530 w 826"/>
                    <a:gd name="T45" fmla="*/ 17 h 50"/>
                    <a:gd name="T46" fmla="*/ 539 w 826"/>
                    <a:gd name="T47" fmla="*/ 17 h 50"/>
                    <a:gd name="T48" fmla="*/ 556 w 826"/>
                    <a:gd name="T49" fmla="*/ 17 h 50"/>
                    <a:gd name="T50" fmla="*/ 591 w 826"/>
                    <a:gd name="T51" fmla="*/ 17 h 50"/>
                    <a:gd name="T52" fmla="*/ 608 w 826"/>
                    <a:gd name="T53" fmla="*/ 17 h 50"/>
                    <a:gd name="T54" fmla="*/ 634 w 826"/>
                    <a:gd name="T55" fmla="*/ 17 h 50"/>
                    <a:gd name="T56" fmla="*/ 669 w 826"/>
                    <a:gd name="T57" fmla="*/ 17 h 50"/>
                    <a:gd name="T58" fmla="*/ 695 w 826"/>
                    <a:gd name="T59" fmla="*/ 8 h 50"/>
                    <a:gd name="T60" fmla="*/ 704 w 826"/>
                    <a:gd name="T61" fmla="*/ 8 h 50"/>
                    <a:gd name="T62" fmla="*/ 730 w 826"/>
                    <a:gd name="T63" fmla="*/ 0 h 50"/>
                    <a:gd name="T64" fmla="*/ 747 w 826"/>
                    <a:gd name="T65" fmla="*/ 0 h 50"/>
                    <a:gd name="T66" fmla="*/ 773 w 826"/>
                    <a:gd name="T67" fmla="*/ 8 h 50"/>
                    <a:gd name="T68" fmla="*/ 773 w 826"/>
                    <a:gd name="T69" fmla="*/ 8 h 50"/>
                    <a:gd name="T70" fmla="*/ 791 w 826"/>
                    <a:gd name="T71" fmla="*/ 17 h 50"/>
                    <a:gd name="T72" fmla="*/ 808 w 826"/>
                    <a:gd name="T73" fmla="*/ 17 h 50"/>
                    <a:gd name="T74" fmla="*/ 826 w 826"/>
                    <a:gd name="T75" fmla="*/ 8 h 50"/>
                    <a:gd name="T76" fmla="*/ 0 w 826"/>
                    <a:gd name="T77" fmla="*/ 42 h 5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826" h="50">
                      <a:moveTo>
                        <a:pt x="0" y="42"/>
                      </a:moveTo>
                      <a:lnTo>
                        <a:pt x="104" y="42"/>
                      </a:lnTo>
                      <a:lnTo>
                        <a:pt x="130" y="42"/>
                      </a:lnTo>
                      <a:lnTo>
                        <a:pt x="174" y="50"/>
                      </a:lnTo>
                      <a:lnTo>
                        <a:pt x="208" y="50"/>
                      </a:lnTo>
                      <a:lnTo>
                        <a:pt x="234" y="50"/>
                      </a:lnTo>
                      <a:lnTo>
                        <a:pt x="243" y="50"/>
                      </a:lnTo>
                      <a:lnTo>
                        <a:pt x="260" y="50"/>
                      </a:lnTo>
                      <a:lnTo>
                        <a:pt x="287" y="50"/>
                      </a:lnTo>
                      <a:lnTo>
                        <a:pt x="304" y="42"/>
                      </a:lnTo>
                      <a:lnTo>
                        <a:pt x="321" y="42"/>
                      </a:lnTo>
                      <a:lnTo>
                        <a:pt x="339" y="42"/>
                      </a:lnTo>
                      <a:lnTo>
                        <a:pt x="356" y="33"/>
                      </a:lnTo>
                      <a:lnTo>
                        <a:pt x="373" y="33"/>
                      </a:lnTo>
                      <a:lnTo>
                        <a:pt x="400" y="25"/>
                      </a:lnTo>
                      <a:lnTo>
                        <a:pt x="417" y="17"/>
                      </a:lnTo>
                      <a:lnTo>
                        <a:pt x="426" y="17"/>
                      </a:lnTo>
                      <a:lnTo>
                        <a:pt x="443" y="8"/>
                      </a:lnTo>
                      <a:lnTo>
                        <a:pt x="460" y="8"/>
                      </a:lnTo>
                      <a:lnTo>
                        <a:pt x="478" y="8"/>
                      </a:lnTo>
                      <a:lnTo>
                        <a:pt x="486" y="8"/>
                      </a:lnTo>
                      <a:lnTo>
                        <a:pt x="504" y="17"/>
                      </a:lnTo>
                      <a:lnTo>
                        <a:pt x="530" y="17"/>
                      </a:lnTo>
                      <a:lnTo>
                        <a:pt x="539" y="17"/>
                      </a:lnTo>
                      <a:lnTo>
                        <a:pt x="556" y="17"/>
                      </a:lnTo>
                      <a:lnTo>
                        <a:pt x="591" y="17"/>
                      </a:lnTo>
                      <a:lnTo>
                        <a:pt x="608" y="17"/>
                      </a:lnTo>
                      <a:lnTo>
                        <a:pt x="634" y="17"/>
                      </a:lnTo>
                      <a:lnTo>
                        <a:pt x="669" y="17"/>
                      </a:lnTo>
                      <a:lnTo>
                        <a:pt x="695" y="8"/>
                      </a:lnTo>
                      <a:lnTo>
                        <a:pt x="704" y="8"/>
                      </a:lnTo>
                      <a:lnTo>
                        <a:pt x="730" y="0"/>
                      </a:lnTo>
                      <a:lnTo>
                        <a:pt x="747" y="0"/>
                      </a:lnTo>
                      <a:lnTo>
                        <a:pt x="773" y="8"/>
                      </a:lnTo>
                      <a:lnTo>
                        <a:pt x="791" y="17"/>
                      </a:lnTo>
                      <a:lnTo>
                        <a:pt x="808" y="17"/>
                      </a:lnTo>
                      <a:lnTo>
                        <a:pt x="826" y="8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09" name="Freeform 148"/>
                <p:cNvSpPr>
                  <a:spLocks/>
                </p:cNvSpPr>
                <p:nvPr/>
              </p:nvSpPr>
              <p:spPr bwMode="auto">
                <a:xfrm>
                  <a:off x="4470" y="1773"/>
                  <a:ext cx="826" cy="50"/>
                </a:xfrm>
                <a:custGeom>
                  <a:avLst/>
                  <a:gdLst>
                    <a:gd name="T0" fmla="*/ 0 w 826"/>
                    <a:gd name="T1" fmla="*/ 42 h 50"/>
                    <a:gd name="T2" fmla="*/ 104 w 826"/>
                    <a:gd name="T3" fmla="*/ 42 h 50"/>
                    <a:gd name="T4" fmla="*/ 130 w 826"/>
                    <a:gd name="T5" fmla="*/ 42 h 50"/>
                    <a:gd name="T6" fmla="*/ 174 w 826"/>
                    <a:gd name="T7" fmla="*/ 50 h 50"/>
                    <a:gd name="T8" fmla="*/ 208 w 826"/>
                    <a:gd name="T9" fmla="*/ 50 h 50"/>
                    <a:gd name="T10" fmla="*/ 234 w 826"/>
                    <a:gd name="T11" fmla="*/ 50 h 50"/>
                    <a:gd name="T12" fmla="*/ 243 w 826"/>
                    <a:gd name="T13" fmla="*/ 50 h 50"/>
                    <a:gd name="T14" fmla="*/ 260 w 826"/>
                    <a:gd name="T15" fmla="*/ 50 h 50"/>
                    <a:gd name="T16" fmla="*/ 287 w 826"/>
                    <a:gd name="T17" fmla="*/ 50 h 50"/>
                    <a:gd name="T18" fmla="*/ 304 w 826"/>
                    <a:gd name="T19" fmla="*/ 42 h 50"/>
                    <a:gd name="T20" fmla="*/ 321 w 826"/>
                    <a:gd name="T21" fmla="*/ 42 h 50"/>
                    <a:gd name="T22" fmla="*/ 339 w 826"/>
                    <a:gd name="T23" fmla="*/ 42 h 50"/>
                    <a:gd name="T24" fmla="*/ 356 w 826"/>
                    <a:gd name="T25" fmla="*/ 33 h 50"/>
                    <a:gd name="T26" fmla="*/ 373 w 826"/>
                    <a:gd name="T27" fmla="*/ 33 h 50"/>
                    <a:gd name="T28" fmla="*/ 400 w 826"/>
                    <a:gd name="T29" fmla="*/ 25 h 50"/>
                    <a:gd name="T30" fmla="*/ 417 w 826"/>
                    <a:gd name="T31" fmla="*/ 17 h 50"/>
                    <a:gd name="T32" fmla="*/ 426 w 826"/>
                    <a:gd name="T33" fmla="*/ 17 h 50"/>
                    <a:gd name="T34" fmla="*/ 443 w 826"/>
                    <a:gd name="T35" fmla="*/ 8 h 50"/>
                    <a:gd name="T36" fmla="*/ 460 w 826"/>
                    <a:gd name="T37" fmla="*/ 8 h 50"/>
                    <a:gd name="T38" fmla="*/ 478 w 826"/>
                    <a:gd name="T39" fmla="*/ 8 h 50"/>
                    <a:gd name="T40" fmla="*/ 486 w 826"/>
                    <a:gd name="T41" fmla="*/ 8 h 50"/>
                    <a:gd name="T42" fmla="*/ 504 w 826"/>
                    <a:gd name="T43" fmla="*/ 17 h 50"/>
                    <a:gd name="T44" fmla="*/ 530 w 826"/>
                    <a:gd name="T45" fmla="*/ 17 h 50"/>
                    <a:gd name="T46" fmla="*/ 539 w 826"/>
                    <a:gd name="T47" fmla="*/ 17 h 50"/>
                    <a:gd name="T48" fmla="*/ 556 w 826"/>
                    <a:gd name="T49" fmla="*/ 17 h 50"/>
                    <a:gd name="T50" fmla="*/ 591 w 826"/>
                    <a:gd name="T51" fmla="*/ 17 h 50"/>
                    <a:gd name="T52" fmla="*/ 608 w 826"/>
                    <a:gd name="T53" fmla="*/ 17 h 50"/>
                    <a:gd name="T54" fmla="*/ 634 w 826"/>
                    <a:gd name="T55" fmla="*/ 17 h 50"/>
                    <a:gd name="T56" fmla="*/ 669 w 826"/>
                    <a:gd name="T57" fmla="*/ 17 h 50"/>
                    <a:gd name="T58" fmla="*/ 695 w 826"/>
                    <a:gd name="T59" fmla="*/ 8 h 50"/>
                    <a:gd name="T60" fmla="*/ 704 w 826"/>
                    <a:gd name="T61" fmla="*/ 8 h 50"/>
                    <a:gd name="T62" fmla="*/ 730 w 826"/>
                    <a:gd name="T63" fmla="*/ 0 h 50"/>
                    <a:gd name="T64" fmla="*/ 747 w 826"/>
                    <a:gd name="T65" fmla="*/ 0 h 50"/>
                    <a:gd name="T66" fmla="*/ 773 w 826"/>
                    <a:gd name="T67" fmla="*/ 8 h 50"/>
                    <a:gd name="T68" fmla="*/ 791 w 826"/>
                    <a:gd name="T69" fmla="*/ 17 h 50"/>
                    <a:gd name="T70" fmla="*/ 808 w 826"/>
                    <a:gd name="T71" fmla="*/ 17 h 50"/>
                    <a:gd name="T72" fmla="*/ 826 w 826"/>
                    <a:gd name="T73" fmla="*/ 8 h 5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826" h="50">
                      <a:moveTo>
                        <a:pt x="0" y="42"/>
                      </a:moveTo>
                      <a:lnTo>
                        <a:pt x="104" y="42"/>
                      </a:lnTo>
                      <a:lnTo>
                        <a:pt x="130" y="42"/>
                      </a:lnTo>
                      <a:lnTo>
                        <a:pt x="174" y="50"/>
                      </a:lnTo>
                      <a:lnTo>
                        <a:pt x="208" y="50"/>
                      </a:lnTo>
                      <a:lnTo>
                        <a:pt x="234" y="50"/>
                      </a:lnTo>
                      <a:lnTo>
                        <a:pt x="243" y="50"/>
                      </a:lnTo>
                      <a:lnTo>
                        <a:pt x="260" y="50"/>
                      </a:lnTo>
                      <a:lnTo>
                        <a:pt x="287" y="50"/>
                      </a:lnTo>
                      <a:lnTo>
                        <a:pt x="304" y="42"/>
                      </a:lnTo>
                      <a:lnTo>
                        <a:pt x="321" y="42"/>
                      </a:lnTo>
                      <a:lnTo>
                        <a:pt x="339" y="42"/>
                      </a:lnTo>
                      <a:lnTo>
                        <a:pt x="356" y="33"/>
                      </a:lnTo>
                      <a:lnTo>
                        <a:pt x="373" y="33"/>
                      </a:lnTo>
                      <a:lnTo>
                        <a:pt x="400" y="25"/>
                      </a:lnTo>
                      <a:lnTo>
                        <a:pt x="417" y="17"/>
                      </a:lnTo>
                      <a:lnTo>
                        <a:pt x="426" y="17"/>
                      </a:lnTo>
                      <a:lnTo>
                        <a:pt x="443" y="8"/>
                      </a:lnTo>
                      <a:lnTo>
                        <a:pt x="460" y="8"/>
                      </a:lnTo>
                      <a:lnTo>
                        <a:pt x="478" y="8"/>
                      </a:lnTo>
                      <a:lnTo>
                        <a:pt x="486" y="8"/>
                      </a:lnTo>
                      <a:lnTo>
                        <a:pt x="504" y="17"/>
                      </a:lnTo>
                      <a:lnTo>
                        <a:pt x="530" y="17"/>
                      </a:lnTo>
                      <a:lnTo>
                        <a:pt x="539" y="17"/>
                      </a:lnTo>
                      <a:lnTo>
                        <a:pt x="556" y="17"/>
                      </a:lnTo>
                      <a:lnTo>
                        <a:pt x="591" y="17"/>
                      </a:lnTo>
                      <a:lnTo>
                        <a:pt x="608" y="17"/>
                      </a:lnTo>
                      <a:lnTo>
                        <a:pt x="634" y="17"/>
                      </a:lnTo>
                      <a:lnTo>
                        <a:pt x="669" y="17"/>
                      </a:lnTo>
                      <a:lnTo>
                        <a:pt x="695" y="8"/>
                      </a:lnTo>
                      <a:lnTo>
                        <a:pt x="704" y="8"/>
                      </a:lnTo>
                      <a:lnTo>
                        <a:pt x="730" y="0"/>
                      </a:lnTo>
                      <a:lnTo>
                        <a:pt x="747" y="0"/>
                      </a:lnTo>
                      <a:lnTo>
                        <a:pt x="773" y="8"/>
                      </a:lnTo>
                      <a:lnTo>
                        <a:pt x="791" y="17"/>
                      </a:lnTo>
                      <a:lnTo>
                        <a:pt x="808" y="17"/>
                      </a:lnTo>
                      <a:lnTo>
                        <a:pt x="826" y="8"/>
                      </a:lnTo>
                    </a:path>
                  </a:pathLst>
                </a:custGeom>
                <a:noFill/>
                <a:ln w="14288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0" name="Freeform 149"/>
                <p:cNvSpPr>
                  <a:spLocks/>
                </p:cNvSpPr>
                <p:nvPr/>
              </p:nvSpPr>
              <p:spPr bwMode="auto">
                <a:xfrm>
                  <a:off x="3913" y="1705"/>
                  <a:ext cx="139" cy="135"/>
                </a:xfrm>
                <a:custGeom>
                  <a:avLst/>
                  <a:gdLst>
                    <a:gd name="T0" fmla="*/ 9 w 139"/>
                    <a:gd name="T1" fmla="*/ 93 h 135"/>
                    <a:gd name="T2" fmla="*/ 26 w 139"/>
                    <a:gd name="T3" fmla="*/ 0 h 135"/>
                    <a:gd name="T4" fmla="*/ 44 w 139"/>
                    <a:gd name="T5" fmla="*/ 85 h 135"/>
                    <a:gd name="T6" fmla="*/ 139 w 139"/>
                    <a:gd name="T7" fmla="*/ 85 h 135"/>
                    <a:gd name="T8" fmla="*/ 139 w 139"/>
                    <a:gd name="T9" fmla="*/ 118 h 135"/>
                    <a:gd name="T10" fmla="*/ 0 w 139"/>
                    <a:gd name="T11" fmla="*/ 135 h 135"/>
                    <a:gd name="T12" fmla="*/ 9 w 139"/>
                    <a:gd name="T13" fmla="*/ 93 h 1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9" h="135">
                      <a:moveTo>
                        <a:pt x="9" y="93"/>
                      </a:moveTo>
                      <a:lnTo>
                        <a:pt x="26" y="0"/>
                      </a:lnTo>
                      <a:lnTo>
                        <a:pt x="44" y="85"/>
                      </a:lnTo>
                      <a:lnTo>
                        <a:pt x="139" y="85"/>
                      </a:lnTo>
                      <a:lnTo>
                        <a:pt x="139" y="118"/>
                      </a:lnTo>
                      <a:lnTo>
                        <a:pt x="0" y="135"/>
                      </a:lnTo>
                      <a:lnTo>
                        <a:pt x="9" y="9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1" name="Freeform 150"/>
                <p:cNvSpPr>
                  <a:spLocks/>
                </p:cNvSpPr>
                <p:nvPr/>
              </p:nvSpPr>
              <p:spPr bwMode="auto">
                <a:xfrm>
                  <a:off x="3913" y="1705"/>
                  <a:ext cx="139" cy="135"/>
                </a:xfrm>
                <a:custGeom>
                  <a:avLst/>
                  <a:gdLst>
                    <a:gd name="T0" fmla="*/ 9 w 139"/>
                    <a:gd name="T1" fmla="*/ 93 h 135"/>
                    <a:gd name="T2" fmla="*/ 26 w 139"/>
                    <a:gd name="T3" fmla="*/ 0 h 135"/>
                    <a:gd name="T4" fmla="*/ 44 w 139"/>
                    <a:gd name="T5" fmla="*/ 85 h 135"/>
                    <a:gd name="T6" fmla="*/ 139 w 139"/>
                    <a:gd name="T7" fmla="*/ 85 h 135"/>
                    <a:gd name="T8" fmla="*/ 139 w 139"/>
                    <a:gd name="T9" fmla="*/ 118 h 135"/>
                    <a:gd name="T10" fmla="*/ 0 w 139"/>
                    <a:gd name="T11" fmla="*/ 135 h 135"/>
                    <a:gd name="T12" fmla="*/ 9 w 139"/>
                    <a:gd name="T13" fmla="*/ 93 h 1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9" h="135">
                      <a:moveTo>
                        <a:pt x="9" y="93"/>
                      </a:moveTo>
                      <a:lnTo>
                        <a:pt x="26" y="0"/>
                      </a:lnTo>
                      <a:lnTo>
                        <a:pt x="44" y="85"/>
                      </a:lnTo>
                      <a:lnTo>
                        <a:pt x="139" y="85"/>
                      </a:lnTo>
                      <a:lnTo>
                        <a:pt x="139" y="118"/>
                      </a:lnTo>
                      <a:lnTo>
                        <a:pt x="0" y="135"/>
                      </a:lnTo>
                      <a:lnTo>
                        <a:pt x="9" y="93"/>
                      </a:lnTo>
                      <a:close/>
                    </a:path>
                  </a:pathLst>
                </a:custGeom>
                <a:noFill/>
                <a:ln w="14288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2" name="Freeform 151"/>
                <p:cNvSpPr>
                  <a:spLocks/>
                </p:cNvSpPr>
                <p:nvPr/>
              </p:nvSpPr>
              <p:spPr bwMode="auto">
                <a:xfrm>
                  <a:off x="4061" y="1654"/>
                  <a:ext cx="87" cy="144"/>
                </a:xfrm>
                <a:custGeom>
                  <a:avLst/>
                  <a:gdLst>
                    <a:gd name="T0" fmla="*/ 26 w 87"/>
                    <a:gd name="T1" fmla="*/ 119 h 144"/>
                    <a:gd name="T2" fmla="*/ 17 w 87"/>
                    <a:gd name="T3" fmla="*/ 110 h 144"/>
                    <a:gd name="T4" fmla="*/ 17 w 87"/>
                    <a:gd name="T5" fmla="*/ 110 h 144"/>
                    <a:gd name="T6" fmla="*/ 17 w 87"/>
                    <a:gd name="T7" fmla="*/ 93 h 144"/>
                    <a:gd name="T8" fmla="*/ 17 w 87"/>
                    <a:gd name="T9" fmla="*/ 85 h 144"/>
                    <a:gd name="T10" fmla="*/ 17 w 87"/>
                    <a:gd name="T11" fmla="*/ 68 h 144"/>
                    <a:gd name="T12" fmla="*/ 17 w 87"/>
                    <a:gd name="T13" fmla="*/ 51 h 144"/>
                    <a:gd name="T14" fmla="*/ 17 w 87"/>
                    <a:gd name="T15" fmla="*/ 42 h 144"/>
                    <a:gd name="T16" fmla="*/ 26 w 87"/>
                    <a:gd name="T17" fmla="*/ 25 h 144"/>
                    <a:gd name="T18" fmla="*/ 35 w 87"/>
                    <a:gd name="T19" fmla="*/ 17 h 144"/>
                    <a:gd name="T20" fmla="*/ 43 w 87"/>
                    <a:gd name="T21" fmla="*/ 8 h 144"/>
                    <a:gd name="T22" fmla="*/ 52 w 87"/>
                    <a:gd name="T23" fmla="*/ 0 h 144"/>
                    <a:gd name="T24" fmla="*/ 61 w 87"/>
                    <a:gd name="T25" fmla="*/ 8 h 144"/>
                    <a:gd name="T26" fmla="*/ 61 w 87"/>
                    <a:gd name="T27" fmla="*/ 17 h 144"/>
                    <a:gd name="T28" fmla="*/ 61 w 87"/>
                    <a:gd name="T29" fmla="*/ 25 h 144"/>
                    <a:gd name="T30" fmla="*/ 70 w 87"/>
                    <a:gd name="T31" fmla="*/ 42 h 144"/>
                    <a:gd name="T32" fmla="*/ 70 w 87"/>
                    <a:gd name="T33" fmla="*/ 42 h 144"/>
                    <a:gd name="T34" fmla="*/ 78 w 87"/>
                    <a:gd name="T35" fmla="*/ 59 h 144"/>
                    <a:gd name="T36" fmla="*/ 87 w 87"/>
                    <a:gd name="T37" fmla="*/ 68 h 144"/>
                    <a:gd name="T38" fmla="*/ 87 w 87"/>
                    <a:gd name="T39" fmla="*/ 76 h 144"/>
                    <a:gd name="T40" fmla="*/ 87 w 87"/>
                    <a:gd name="T41" fmla="*/ 93 h 144"/>
                    <a:gd name="T42" fmla="*/ 87 w 87"/>
                    <a:gd name="T43" fmla="*/ 102 h 144"/>
                    <a:gd name="T44" fmla="*/ 87 w 87"/>
                    <a:gd name="T45" fmla="*/ 110 h 144"/>
                    <a:gd name="T46" fmla="*/ 78 w 87"/>
                    <a:gd name="T47" fmla="*/ 119 h 144"/>
                    <a:gd name="T48" fmla="*/ 70 w 87"/>
                    <a:gd name="T49" fmla="*/ 127 h 144"/>
                    <a:gd name="T50" fmla="*/ 61 w 87"/>
                    <a:gd name="T51" fmla="*/ 127 h 144"/>
                    <a:gd name="T52" fmla="*/ 43 w 87"/>
                    <a:gd name="T53" fmla="*/ 136 h 144"/>
                    <a:gd name="T54" fmla="*/ 35 w 87"/>
                    <a:gd name="T55" fmla="*/ 136 h 144"/>
                    <a:gd name="T56" fmla="*/ 26 w 87"/>
                    <a:gd name="T57" fmla="*/ 144 h 144"/>
                    <a:gd name="T58" fmla="*/ 9 w 87"/>
                    <a:gd name="T59" fmla="*/ 136 h 144"/>
                    <a:gd name="T60" fmla="*/ 9 w 87"/>
                    <a:gd name="T61" fmla="*/ 136 h 144"/>
                    <a:gd name="T62" fmla="*/ 0 w 87"/>
                    <a:gd name="T63" fmla="*/ 127 h 144"/>
                    <a:gd name="T64" fmla="*/ 0 w 87"/>
                    <a:gd name="T65" fmla="*/ 119 h 144"/>
                    <a:gd name="T66" fmla="*/ 9 w 87"/>
                    <a:gd name="T67" fmla="*/ 110 h 144"/>
                    <a:gd name="T68" fmla="*/ 9 w 87"/>
                    <a:gd name="T69" fmla="*/ 110 h 144"/>
                    <a:gd name="T70" fmla="*/ 9 w 87"/>
                    <a:gd name="T71" fmla="*/ 102 h 144"/>
                    <a:gd name="T72" fmla="*/ 9 w 87"/>
                    <a:gd name="T73" fmla="*/ 93 h 144"/>
                    <a:gd name="T74" fmla="*/ 17 w 87"/>
                    <a:gd name="T75" fmla="*/ 93 h 144"/>
                    <a:gd name="T76" fmla="*/ 26 w 87"/>
                    <a:gd name="T77" fmla="*/ 93 h 144"/>
                    <a:gd name="T78" fmla="*/ 26 w 87"/>
                    <a:gd name="T79" fmla="*/ 119 h 14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87" h="144">
                      <a:moveTo>
                        <a:pt x="26" y="119"/>
                      </a:moveTo>
                      <a:lnTo>
                        <a:pt x="17" y="110"/>
                      </a:lnTo>
                      <a:lnTo>
                        <a:pt x="17" y="93"/>
                      </a:lnTo>
                      <a:lnTo>
                        <a:pt x="17" y="85"/>
                      </a:lnTo>
                      <a:lnTo>
                        <a:pt x="17" y="68"/>
                      </a:lnTo>
                      <a:lnTo>
                        <a:pt x="17" y="51"/>
                      </a:lnTo>
                      <a:lnTo>
                        <a:pt x="17" y="42"/>
                      </a:lnTo>
                      <a:lnTo>
                        <a:pt x="26" y="25"/>
                      </a:lnTo>
                      <a:lnTo>
                        <a:pt x="35" y="17"/>
                      </a:lnTo>
                      <a:lnTo>
                        <a:pt x="43" y="8"/>
                      </a:lnTo>
                      <a:lnTo>
                        <a:pt x="52" y="0"/>
                      </a:lnTo>
                      <a:lnTo>
                        <a:pt x="61" y="8"/>
                      </a:lnTo>
                      <a:lnTo>
                        <a:pt x="61" y="17"/>
                      </a:lnTo>
                      <a:lnTo>
                        <a:pt x="61" y="25"/>
                      </a:lnTo>
                      <a:lnTo>
                        <a:pt x="70" y="42"/>
                      </a:lnTo>
                      <a:lnTo>
                        <a:pt x="78" y="59"/>
                      </a:lnTo>
                      <a:lnTo>
                        <a:pt x="87" y="68"/>
                      </a:lnTo>
                      <a:lnTo>
                        <a:pt x="87" y="76"/>
                      </a:lnTo>
                      <a:lnTo>
                        <a:pt x="87" y="93"/>
                      </a:lnTo>
                      <a:lnTo>
                        <a:pt x="87" y="102"/>
                      </a:lnTo>
                      <a:lnTo>
                        <a:pt x="87" y="110"/>
                      </a:lnTo>
                      <a:lnTo>
                        <a:pt x="78" y="119"/>
                      </a:lnTo>
                      <a:lnTo>
                        <a:pt x="70" y="127"/>
                      </a:lnTo>
                      <a:lnTo>
                        <a:pt x="61" y="127"/>
                      </a:lnTo>
                      <a:lnTo>
                        <a:pt x="43" y="136"/>
                      </a:lnTo>
                      <a:lnTo>
                        <a:pt x="35" y="136"/>
                      </a:lnTo>
                      <a:lnTo>
                        <a:pt x="26" y="144"/>
                      </a:lnTo>
                      <a:lnTo>
                        <a:pt x="9" y="136"/>
                      </a:lnTo>
                      <a:lnTo>
                        <a:pt x="0" y="127"/>
                      </a:lnTo>
                      <a:lnTo>
                        <a:pt x="0" y="119"/>
                      </a:lnTo>
                      <a:lnTo>
                        <a:pt x="9" y="110"/>
                      </a:lnTo>
                      <a:lnTo>
                        <a:pt x="9" y="102"/>
                      </a:lnTo>
                      <a:lnTo>
                        <a:pt x="9" y="93"/>
                      </a:lnTo>
                      <a:lnTo>
                        <a:pt x="17" y="93"/>
                      </a:lnTo>
                      <a:lnTo>
                        <a:pt x="26" y="93"/>
                      </a:lnTo>
                      <a:lnTo>
                        <a:pt x="26" y="11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3" name="Freeform 152"/>
                <p:cNvSpPr>
                  <a:spLocks/>
                </p:cNvSpPr>
                <p:nvPr/>
              </p:nvSpPr>
              <p:spPr bwMode="auto">
                <a:xfrm>
                  <a:off x="4070" y="1662"/>
                  <a:ext cx="78" cy="136"/>
                </a:xfrm>
                <a:custGeom>
                  <a:avLst/>
                  <a:gdLst>
                    <a:gd name="T0" fmla="*/ 17 w 78"/>
                    <a:gd name="T1" fmla="*/ 111 h 136"/>
                    <a:gd name="T2" fmla="*/ 17 w 78"/>
                    <a:gd name="T3" fmla="*/ 77 h 136"/>
                    <a:gd name="T4" fmla="*/ 17 w 78"/>
                    <a:gd name="T5" fmla="*/ 68 h 136"/>
                    <a:gd name="T6" fmla="*/ 17 w 78"/>
                    <a:gd name="T7" fmla="*/ 51 h 136"/>
                    <a:gd name="T8" fmla="*/ 17 w 78"/>
                    <a:gd name="T9" fmla="*/ 34 h 136"/>
                    <a:gd name="T10" fmla="*/ 26 w 78"/>
                    <a:gd name="T11" fmla="*/ 17 h 136"/>
                    <a:gd name="T12" fmla="*/ 34 w 78"/>
                    <a:gd name="T13" fmla="*/ 9 h 136"/>
                    <a:gd name="T14" fmla="*/ 43 w 78"/>
                    <a:gd name="T15" fmla="*/ 0 h 136"/>
                    <a:gd name="T16" fmla="*/ 43 w 78"/>
                    <a:gd name="T17" fmla="*/ 0 h 136"/>
                    <a:gd name="T18" fmla="*/ 43 w 78"/>
                    <a:gd name="T19" fmla="*/ 0 h 136"/>
                    <a:gd name="T20" fmla="*/ 52 w 78"/>
                    <a:gd name="T21" fmla="*/ 0 h 136"/>
                    <a:gd name="T22" fmla="*/ 52 w 78"/>
                    <a:gd name="T23" fmla="*/ 9 h 136"/>
                    <a:gd name="T24" fmla="*/ 61 w 78"/>
                    <a:gd name="T25" fmla="*/ 26 h 136"/>
                    <a:gd name="T26" fmla="*/ 69 w 78"/>
                    <a:gd name="T27" fmla="*/ 51 h 136"/>
                    <a:gd name="T28" fmla="*/ 78 w 78"/>
                    <a:gd name="T29" fmla="*/ 68 h 136"/>
                    <a:gd name="T30" fmla="*/ 78 w 78"/>
                    <a:gd name="T31" fmla="*/ 68 h 136"/>
                    <a:gd name="T32" fmla="*/ 78 w 78"/>
                    <a:gd name="T33" fmla="*/ 85 h 136"/>
                    <a:gd name="T34" fmla="*/ 78 w 78"/>
                    <a:gd name="T35" fmla="*/ 102 h 136"/>
                    <a:gd name="T36" fmla="*/ 78 w 78"/>
                    <a:gd name="T37" fmla="*/ 102 h 136"/>
                    <a:gd name="T38" fmla="*/ 69 w 78"/>
                    <a:gd name="T39" fmla="*/ 111 h 136"/>
                    <a:gd name="T40" fmla="*/ 69 w 78"/>
                    <a:gd name="T41" fmla="*/ 111 h 136"/>
                    <a:gd name="T42" fmla="*/ 52 w 78"/>
                    <a:gd name="T43" fmla="*/ 128 h 136"/>
                    <a:gd name="T44" fmla="*/ 34 w 78"/>
                    <a:gd name="T45" fmla="*/ 136 h 136"/>
                    <a:gd name="T46" fmla="*/ 26 w 78"/>
                    <a:gd name="T47" fmla="*/ 136 h 136"/>
                    <a:gd name="T48" fmla="*/ 17 w 78"/>
                    <a:gd name="T49" fmla="*/ 136 h 136"/>
                    <a:gd name="T50" fmla="*/ 8 w 78"/>
                    <a:gd name="T51" fmla="*/ 136 h 136"/>
                    <a:gd name="T52" fmla="*/ 8 w 78"/>
                    <a:gd name="T53" fmla="*/ 136 h 136"/>
                    <a:gd name="T54" fmla="*/ 0 w 78"/>
                    <a:gd name="T55" fmla="*/ 128 h 136"/>
                    <a:gd name="T56" fmla="*/ 0 w 78"/>
                    <a:gd name="T57" fmla="*/ 119 h 136"/>
                    <a:gd name="T58" fmla="*/ 0 w 78"/>
                    <a:gd name="T59" fmla="*/ 111 h 136"/>
                    <a:gd name="T60" fmla="*/ 0 w 78"/>
                    <a:gd name="T61" fmla="*/ 102 h 136"/>
                    <a:gd name="T62" fmla="*/ 0 w 78"/>
                    <a:gd name="T63" fmla="*/ 102 h 136"/>
                    <a:gd name="T64" fmla="*/ 8 w 78"/>
                    <a:gd name="T65" fmla="*/ 85 h 136"/>
                    <a:gd name="T66" fmla="*/ 17 w 78"/>
                    <a:gd name="T67" fmla="*/ 85 h 136"/>
                    <a:gd name="T68" fmla="*/ 17 w 78"/>
                    <a:gd name="T69" fmla="*/ 85 h 136"/>
                    <a:gd name="T70" fmla="*/ 17 w 78"/>
                    <a:gd name="T71" fmla="*/ 111 h 1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8" h="136">
                      <a:moveTo>
                        <a:pt x="17" y="111"/>
                      </a:moveTo>
                      <a:lnTo>
                        <a:pt x="17" y="77"/>
                      </a:lnTo>
                      <a:lnTo>
                        <a:pt x="17" y="68"/>
                      </a:lnTo>
                      <a:lnTo>
                        <a:pt x="17" y="51"/>
                      </a:lnTo>
                      <a:lnTo>
                        <a:pt x="17" y="34"/>
                      </a:lnTo>
                      <a:lnTo>
                        <a:pt x="26" y="17"/>
                      </a:lnTo>
                      <a:lnTo>
                        <a:pt x="34" y="9"/>
                      </a:lnTo>
                      <a:lnTo>
                        <a:pt x="43" y="0"/>
                      </a:lnTo>
                      <a:lnTo>
                        <a:pt x="52" y="0"/>
                      </a:lnTo>
                      <a:lnTo>
                        <a:pt x="52" y="9"/>
                      </a:lnTo>
                      <a:lnTo>
                        <a:pt x="61" y="26"/>
                      </a:lnTo>
                      <a:lnTo>
                        <a:pt x="69" y="51"/>
                      </a:lnTo>
                      <a:lnTo>
                        <a:pt x="78" y="68"/>
                      </a:lnTo>
                      <a:lnTo>
                        <a:pt x="78" y="85"/>
                      </a:lnTo>
                      <a:lnTo>
                        <a:pt x="78" y="102"/>
                      </a:lnTo>
                      <a:lnTo>
                        <a:pt x="69" y="111"/>
                      </a:lnTo>
                      <a:lnTo>
                        <a:pt x="52" y="128"/>
                      </a:lnTo>
                      <a:lnTo>
                        <a:pt x="34" y="136"/>
                      </a:lnTo>
                      <a:lnTo>
                        <a:pt x="26" y="136"/>
                      </a:lnTo>
                      <a:lnTo>
                        <a:pt x="17" y="136"/>
                      </a:lnTo>
                      <a:lnTo>
                        <a:pt x="8" y="136"/>
                      </a:lnTo>
                      <a:lnTo>
                        <a:pt x="0" y="128"/>
                      </a:lnTo>
                      <a:lnTo>
                        <a:pt x="0" y="119"/>
                      </a:lnTo>
                      <a:lnTo>
                        <a:pt x="0" y="111"/>
                      </a:lnTo>
                      <a:lnTo>
                        <a:pt x="0" y="102"/>
                      </a:lnTo>
                      <a:lnTo>
                        <a:pt x="8" y="85"/>
                      </a:lnTo>
                      <a:lnTo>
                        <a:pt x="17" y="85"/>
                      </a:lnTo>
                      <a:lnTo>
                        <a:pt x="17" y="11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4" name="Freeform 153"/>
                <p:cNvSpPr>
                  <a:spLocks/>
                </p:cNvSpPr>
                <p:nvPr/>
              </p:nvSpPr>
              <p:spPr bwMode="auto">
                <a:xfrm>
                  <a:off x="4070" y="1662"/>
                  <a:ext cx="78" cy="136"/>
                </a:xfrm>
                <a:custGeom>
                  <a:avLst/>
                  <a:gdLst>
                    <a:gd name="T0" fmla="*/ 17 w 78"/>
                    <a:gd name="T1" fmla="*/ 111 h 136"/>
                    <a:gd name="T2" fmla="*/ 17 w 78"/>
                    <a:gd name="T3" fmla="*/ 77 h 136"/>
                    <a:gd name="T4" fmla="*/ 17 w 78"/>
                    <a:gd name="T5" fmla="*/ 68 h 136"/>
                    <a:gd name="T6" fmla="*/ 17 w 78"/>
                    <a:gd name="T7" fmla="*/ 51 h 136"/>
                    <a:gd name="T8" fmla="*/ 17 w 78"/>
                    <a:gd name="T9" fmla="*/ 34 h 136"/>
                    <a:gd name="T10" fmla="*/ 26 w 78"/>
                    <a:gd name="T11" fmla="*/ 17 h 136"/>
                    <a:gd name="T12" fmla="*/ 34 w 78"/>
                    <a:gd name="T13" fmla="*/ 9 h 136"/>
                    <a:gd name="T14" fmla="*/ 43 w 78"/>
                    <a:gd name="T15" fmla="*/ 0 h 136"/>
                    <a:gd name="T16" fmla="*/ 52 w 78"/>
                    <a:gd name="T17" fmla="*/ 0 h 136"/>
                    <a:gd name="T18" fmla="*/ 52 w 78"/>
                    <a:gd name="T19" fmla="*/ 9 h 136"/>
                    <a:gd name="T20" fmla="*/ 61 w 78"/>
                    <a:gd name="T21" fmla="*/ 26 h 136"/>
                    <a:gd name="T22" fmla="*/ 69 w 78"/>
                    <a:gd name="T23" fmla="*/ 51 h 136"/>
                    <a:gd name="T24" fmla="*/ 78 w 78"/>
                    <a:gd name="T25" fmla="*/ 68 h 136"/>
                    <a:gd name="T26" fmla="*/ 78 w 78"/>
                    <a:gd name="T27" fmla="*/ 85 h 136"/>
                    <a:gd name="T28" fmla="*/ 78 w 78"/>
                    <a:gd name="T29" fmla="*/ 102 h 136"/>
                    <a:gd name="T30" fmla="*/ 69 w 78"/>
                    <a:gd name="T31" fmla="*/ 111 h 136"/>
                    <a:gd name="T32" fmla="*/ 52 w 78"/>
                    <a:gd name="T33" fmla="*/ 128 h 136"/>
                    <a:gd name="T34" fmla="*/ 34 w 78"/>
                    <a:gd name="T35" fmla="*/ 136 h 136"/>
                    <a:gd name="T36" fmla="*/ 26 w 78"/>
                    <a:gd name="T37" fmla="*/ 136 h 136"/>
                    <a:gd name="T38" fmla="*/ 17 w 78"/>
                    <a:gd name="T39" fmla="*/ 136 h 136"/>
                    <a:gd name="T40" fmla="*/ 8 w 78"/>
                    <a:gd name="T41" fmla="*/ 136 h 136"/>
                    <a:gd name="T42" fmla="*/ 0 w 78"/>
                    <a:gd name="T43" fmla="*/ 128 h 136"/>
                    <a:gd name="T44" fmla="*/ 0 w 78"/>
                    <a:gd name="T45" fmla="*/ 119 h 136"/>
                    <a:gd name="T46" fmla="*/ 0 w 78"/>
                    <a:gd name="T47" fmla="*/ 111 h 136"/>
                    <a:gd name="T48" fmla="*/ 0 w 78"/>
                    <a:gd name="T49" fmla="*/ 102 h 136"/>
                    <a:gd name="T50" fmla="*/ 8 w 78"/>
                    <a:gd name="T51" fmla="*/ 85 h 136"/>
                    <a:gd name="T52" fmla="*/ 17 w 78"/>
                    <a:gd name="T53" fmla="*/ 85 h 1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78" h="136">
                      <a:moveTo>
                        <a:pt x="17" y="111"/>
                      </a:moveTo>
                      <a:lnTo>
                        <a:pt x="17" y="77"/>
                      </a:lnTo>
                      <a:lnTo>
                        <a:pt x="17" y="68"/>
                      </a:lnTo>
                      <a:lnTo>
                        <a:pt x="17" y="51"/>
                      </a:lnTo>
                      <a:lnTo>
                        <a:pt x="17" y="34"/>
                      </a:lnTo>
                      <a:lnTo>
                        <a:pt x="26" y="17"/>
                      </a:lnTo>
                      <a:lnTo>
                        <a:pt x="34" y="9"/>
                      </a:lnTo>
                      <a:lnTo>
                        <a:pt x="43" y="0"/>
                      </a:lnTo>
                      <a:lnTo>
                        <a:pt x="52" y="0"/>
                      </a:lnTo>
                      <a:lnTo>
                        <a:pt x="52" y="9"/>
                      </a:lnTo>
                      <a:lnTo>
                        <a:pt x="61" y="26"/>
                      </a:lnTo>
                      <a:lnTo>
                        <a:pt x="69" y="51"/>
                      </a:lnTo>
                      <a:lnTo>
                        <a:pt x="78" y="68"/>
                      </a:lnTo>
                      <a:lnTo>
                        <a:pt x="78" y="85"/>
                      </a:lnTo>
                      <a:lnTo>
                        <a:pt x="78" y="102"/>
                      </a:lnTo>
                      <a:lnTo>
                        <a:pt x="69" y="111"/>
                      </a:lnTo>
                      <a:lnTo>
                        <a:pt x="52" y="128"/>
                      </a:lnTo>
                      <a:lnTo>
                        <a:pt x="34" y="136"/>
                      </a:lnTo>
                      <a:lnTo>
                        <a:pt x="26" y="136"/>
                      </a:lnTo>
                      <a:lnTo>
                        <a:pt x="17" y="136"/>
                      </a:lnTo>
                      <a:lnTo>
                        <a:pt x="8" y="136"/>
                      </a:lnTo>
                      <a:lnTo>
                        <a:pt x="0" y="128"/>
                      </a:lnTo>
                      <a:lnTo>
                        <a:pt x="0" y="119"/>
                      </a:lnTo>
                      <a:lnTo>
                        <a:pt x="0" y="111"/>
                      </a:lnTo>
                      <a:lnTo>
                        <a:pt x="0" y="102"/>
                      </a:lnTo>
                      <a:lnTo>
                        <a:pt x="8" y="85"/>
                      </a:lnTo>
                      <a:lnTo>
                        <a:pt x="17" y="85"/>
                      </a:lnTo>
                    </a:path>
                  </a:pathLst>
                </a:custGeom>
                <a:noFill/>
                <a:ln w="14288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5" name="Freeform 154"/>
                <p:cNvSpPr>
                  <a:spLocks/>
                </p:cNvSpPr>
                <p:nvPr/>
              </p:nvSpPr>
              <p:spPr bwMode="auto">
                <a:xfrm>
                  <a:off x="4174" y="1764"/>
                  <a:ext cx="35" cy="51"/>
                </a:xfrm>
                <a:custGeom>
                  <a:avLst/>
                  <a:gdLst>
                    <a:gd name="T0" fmla="*/ 26 w 35"/>
                    <a:gd name="T1" fmla="*/ 42 h 51"/>
                    <a:gd name="T2" fmla="*/ 9 w 35"/>
                    <a:gd name="T3" fmla="*/ 42 h 51"/>
                    <a:gd name="T4" fmla="*/ 0 w 35"/>
                    <a:gd name="T5" fmla="*/ 42 h 51"/>
                    <a:gd name="T6" fmla="*/ 0 w 35"/>
                    <a:gd name="T7" fmla="*/ 51 h 51"/>
                    <a:gd name="T8" fmla="*/ 0 w 35"/>
                    <a:gd name="T9" fmla="*/ 42 h 51"/>
                    <a:gd name="T10" fmla="*/ 0 w 35"/>
                    <a:gd name="T11" fmla="*/ 34 h 51"/>
                    <a:gd name="T12" fmla="*/ 0 w 35"/>
                    <a:gd name="T13" fmla="*/ 26 h 51"/>
                    <a:gd name="T14" fmla="*/ 0 w 35"/>
                    <a:gd name="T15" fmla="*/ 17 h 51"/>
                    <a:gd name="T16" fmla="*/ 0 w 35"/>
                    <a:gd name="T17" fmla="*/ 0 h 51"/>
                    <a:gd name="T18" fmla="*/ 0 w 35"/>
                    <a:gd name="T19" fmla="*/ 0 h 51"/>
                    <a:gd name="T20" fmla="*/ 9 w 35"/>
                    <a:gd name="T21" fmla="*/ 0 h 51"/>
                    <a:gd name="T22" fmla="*/ 9 w 35"/>
                    <a:gd name="T23" fmla="*/ 0 h 51"/>
                    <a:gd name="T24" fmla="*/ 26 w 35"/>
                    <a:gd name="T25" fmla="*/ 9 h 51"/>
                    <a:gd name="T26" fmla="*/ 26 w 35"/>
                    <a:gd name="T27" fmla="*/ 17 h 51"/>
                    <a:gd name="T28" fmla="*/ 35 w 35"/>
                    <a:gd name="T29" fmla="*/ 26 h 51"/>
                    <a:gd name="T30" fmla="*/ 26 w 35"/>
                    <a:gd name="T31" fmla="*/ 34 h 51"/>
                    <a:gd name="T32" fmla="*/ 26 w 35"/>
                    <a:gd name="T33" fmla="*/ 42 h 5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5" h="51">
                      <a:moveTo>
                        <a:pt x="26" y="42"/>
                      </a:moveTo>
                      <a:lnTo>
                        <a:pt x="9" y="42"/>
                      </a:lnTo>
                      <a:lnTo>
                        <a:pt x="0" y="42"/>
                      </a:lnTo>
                      <a:lnTo>
                        <a:pt x="0" y="51"/>
                      </a:lnTo>
                      <a:lnTo>
                        <a:pt x="0" y="42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0" y="1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6" y="9"/>
                      </a:lnTo>
                      <a:lnTo>
                        <a:pt x="26" y="17"/>
                      </a:lnTo>
                      <a:lnTo>
                        <a:pt x="35" y="26"/>
                      </a:lnTo>
                      <a:lnTo>
                        <a:pt x="26" y="34"/>
                      </a:lnTo>
                      <a:lnTo>
                        <a:pt x="26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6" name="Freeform 155"/>
                <p:cNvSpPr>
                  <a:spLocks/>
                </p:cNvSpPr>
                <p:nvPr/>
              </p:nvSpPr>
              <p:spPr bwMode="auto">
                <a:xfrm>
                  <a:off x="4174" y="1764"/>
                  <a:ext cx="44" cy="51"/>
                </a:xfrm>
                <a:custGeom>
                  <a:avLst/>
                  <a:gdLst>
                    <a:gd name="T0" fmla="*/ 0 w 44"/>
                    <a:gd name="T1" fmla="*/ 51 h 51"/>
                    <a:gd name="T2" fmla="*/ 0 w 44"/>
                    <a:gd name="T3" fmla="*/ 17 h 51"/>
                    <a:gd name="T4" fmla="*/ 0 w 44"/>
                    <a:gd name="T5" fmla="*/ 9 h 51"/>
                    <a:gd name="T6" fmla="*/ 0 w 44"/>
                    <a:gd name="T7" fmla="*/ 9 h 51"/>
                    <a:gd name="T8" fmla="*/ 17 w 44"/>
                    <a:gd name="T9" fmla="*/ 0 h 51"/>
                    <a:gd name="T10" fmla="*/ 26 w 44"/>
                    <a:gd name="T11" fmla="*/ 9 h 51"/>
                    <a:gd name="T12" fmla="*/ 26 w 44"/>
                    <a:gd name="T13" fmla="*/ 9 h 51"/>
                    <a:gd name="T14" fmla="*/ 35 w 44"/>
                    <a:gd name="T15" fmla="*/ 17 h 51"/>
                    <a:gd name="T16" fmla="*/ 44 w 44"/>
                    <a:gd name="T17" fmla="*/ 26 h 51"/>
                    <a:gd name="T18" fmla="*/ 44 w 44"/>
                    <a:gd name="T19" fmla="*/ 34 h 51"/>
                    <a:gd name="T20" fmla="*/ 26 w 44"/>
                    <a:gd name="T21" fmla="*/ 42 h 51"/>
                    <a:gd name="T22" fmla="*/ 26 w 44"/>
                    <a:gd name="T23" fmla="*/ 42 h 51"/>
                    <a:gd name="T24" fmla="*/ 0 w 44"/>
                    <a:gd name="T25" fmla="*/ 51 h 5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4" h="51">
                      <a:moveTo>
                        <a:pt x="0" y="51"/>
                      </a:moveTo>
                      <a:lnTo>
                        <a:pt x="0" y="17"/>
                      </a:lnTo>
                      <a:lnTo>
                        <a:pt x="0" y="9"/>
                      </a:lnTo>
                      <a:lnTo>
                        <a:pt x="17" y="0"/>
                      </a:lnTo>
                      <a:lnTo>
                        <a:pt x="26" y="9"/>
                      </a:lnTo>
                      <a:lnTo>
                        <a:pt x="35" y="17"/>
                      </a:lnTo>
                      <a:lnTo>
                        <a:pt x="44" y="26"/>
                      </a:lnTo>
                      <a:lnTo>
                        <a:pt x="44" y="34"/>
                      </a:lnTo>
                      <a:lnTo>
                        <a:pt x="26" y="42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noFill/>
                <a:ln w="14288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7" name="Freeform 156"/>
                <p:cNvSpPr>
                  <a:spLocks/>
                </p:cNvSpPr>
                <p:nvPr/>
              </p:nvSpPr>
              <p:spPr bwMode="auto">
                <a:xfrm>
                  <a:off x="4226" y="1790"/>
                  <a:ext cx="139" cy="33"/>
                </a:xfrm>
                <a:custGeom>
                  <a:avLst/>
                  <a:gdLst>
                    <a:gd name="T0" fmla="*/ 105 w 139"/>
                    <a:gd name="T1" fmla="*/ 0 h 33"/>
                    <a:gd name="T2" fmla="*/ 139 w 139"/>
                    <a:gd name="T3" fmla="*/ 33 h 33"/>
                    <a:gd name="T4" fmla="*/ 35 w 139"/>
                    <a:gd name="T5" fmla="*/ 33 h 33"/>
                    <a:gd name="T6" fmla="*/ 0 w 139"/>
                    <a:gd name="T7" fmla="*/ 0 h 33"/>
                    <a:gd name="T8" fmla="*/ 105 w 13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33">
                      <a:moveTo>
                        <a:pt x="105" y="0"/>
                      </a:moveTo>
                      <a:lnTo>
                        <a:pt x="139" y="33"/>
                      </a:lnTo>
                      <a:lnTo>
                        <a:pt x="35" y="33"/>
                      </a:ln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8" name="Freeform 157"/>
                <p:cNvSpPr>
                  <a:spLocks/>
                </p:cNvSpPr>
                <p:nvPr/>
              </p:nvSpPr>
              <p:spPr bwMode="auto">
                <a:xfrm>
                  <a:off x="4226" y="1790"/>
                  <a:ext cx="139" cy="33"/>
                </a:xfrm>
                <a:custGeom>
                  <a:avLst/>
                  <a:gdLst>
                    <a:gd name="T0" fmla="*/ 105 w 139"/>
                    <a:gd name="T1" fmla="*/ 0 h 33"/>
                    <a:gd name="T2" fmla="*/ 139 w 139"/>
                    <a:gd name="T3" fmla="*/ 33 h 33"/>
                    <a:gd name="T4" fmla="*/ 35 w 139"/>
                    <a:gd name="T5" fmla="*/ 33 h 33"/>
                    <a:gd name="T6" fmla="*/ 0 w 139"/>
                    <a:gd name="T7" fmla="*/ 0 h 33"/>
                    <a:gd name="T8" fmla="*/ 105 w 13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9" h="33">
                      <a:moveTo>
                        <a:pt x="105" y="0"/>
                      </a:moveTo>
                      <a:lnTo>
                        <a:pt x="139" y="33"/>
                      </a:lnTo>
                      <a:lnTo>
                        <a:pt x="35" y="33"/>
                      </a:lnTo>
                      <a:lnTo>
                        <a:pt x="0" y="0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noFill/>
                <a:ln w="14288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19" name="Freeform 158"/>
                <p:cNvSpPr>
                  <a:spLocks/>
                </p:cNvSpPr>
                <p:nvPr/>
              </p:nvSpPr>
              <p:spPr bwMode="auto">
                <a:xfrm>
                  <a:off x="4209" y="1790"/>
                  <a:ext cx="61" cy="50"/>
                </a:xfrm>
                <a:custGeom>
                  <a:avLst/>
                  <a:gdLst>
                    <a:gd name="T0" fmla="*/ 17 w 61"/>
                    <a:gd name="T1" fmla="*/ 0 h 50"/>
                    <a:gd name="T2" fmla="*/ 0 w 61"/>
                    <a:gd name="T3" fmla="*/ 42 h 50"/>
                    <a:gd name="T4" fmla="*/ 52 w 61"/>
                    <a:gd name="T5" fmla="*/ 50 h 50"/>
                    <a:gd name="T6" fmla="*/ 61 w 61"/>
                    <a:gd name="T7" fmla="*/ 33 h 50"/>
                    <a:gd name="T8" fmla="*/ 17 w 6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1" h="50">
                      <a:moveTo>
                        <a:pt x="17" y="0"/>
                      </a:moveTo>
                      <a:lnTo>
                        <a:pt x="0" y="42"/>
                      </a:lnTo>
                      <a:lnTo>
                        <a:pt x="52" y="50"/>
                      </a:lnTo>
                      <a:lnTo>
                        <a:pt x="61" y="3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20" name="Freeform 159"/>
                <p:cNvSpPr>
                  <a:spLocks/>
                </p:cNvSpPr>
                <p:nvPr/>
              </p:nvSpPr>
              <p:spPr bwMode="auto">
                <a:xfrm>
                  <a:off x="4209" y="1790"/>
                  <a:ext cx="61" cy="50"/>
                </a:xfrm>
                <a:custGeom>
                  <a:avLst/>
                  <a:gdLst>
                    <a:gd name="T0" fmla="*/ 17 w 61"/>
                    <a:gd name="T1" fmla="*/ 0 h 50"/>
                    <a:gd name="T2" fmla="*/ 0 w 61"/>
                    <a:gd name="T3" fmla="*/ 42 h 50"/>
                    <a:gd name="T4" fmla="*/ 52 w 61"/>
                    <a:gd name="T5" fmla="*/ 50 h 50"/>
                    <a:gd name="T6" fmla="*/ 61 w 61"/>
                    <a:gd name="T7" fmla="*/ 33 h 50"/>
                    <a:gd name="T8" fmla="*/ 17 w 61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1" h="50">
                      <a:moveTo>
                        <a:pt x="17" y="0"/>
                      </a:moveTo>
                      <a:lnTo>
                        <a:pt x="0" y="42"/>
                      </a:lnTo>
                      <a:lnTo>
                        <a:pt x="52" y="50"/>
                      </a:lnTo>
                      <a:lnTo>
                        <a:pt x="61" y="33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noFill/>
                <a:ln w="14288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48560" name="Rectangle 160"/>
              <p:cNvSpPr>
                <a:spLocks noChangeArrowheads="1"/>
              </p:cNvSpPr>
              <p:nvPr/>
            </p:nvSpPr>
            <p:spPr bwMode="auto">
              <a:xfrm>
                <a:off x="2839" y="1036"/>
                <a:ext cx="375" cy="263"/>
              </a:xfrm>
              <a:prstGeom prst="rect">
                <a:avLst/>
              </a:prstGeom>
              <a:solidFill>
                <a:schemeClr val="accent2"/>
              </a:solidFill>
              <a:ln w="14288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8561" name="Freeform 161"/>
              <p:cNvSpPr>
                <a:spLocks/>
              </p:cNvSpPr>
              <p:nvPr/>
            </p:nvSpPr>
            <p:spPr bwMode="auto">
              <a:xfrm>
                <a:off x="4553" y="1085"/>
                <a:ext cx="443" cy="356"/>
              </a:xfrm>
              <a:custGeom>
                <a:avLst/>
                <a:gdLst>
                  <a:gd name="T0" fmla="*/ 87 w 443"/>
                  <a:gd name="T1" fmla="*/ 0 h 356"/>
                  <a:gd name="T2" fmla="*/ 443 w 443"/>
                  <a:gd name="T3" fmla="*/ 102 h 356"/>
                  <a:gd name="T4" fmla="*/ 356 w 443"/>
                  <a:gd name="T5" fmla="*/ 356 h 356"/>
                  <a:gd name="T6" fmla="*/ 0 w 443"/>
                  <a:gd name="T7" fmla="*/ 246 h 356"/>
                  <a:gd name="T8" fmla="*/ 87 w 443"/>
                  <a:gd name="T9" fmla="*/ 0 h 3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3" h="356">
                    <a:moveTo>
                      <a:pt x="87" y="0"/>
                    </a:moveTo>
                    <a:lnTo>
                      <a:pt x="443" y="102"/>
                    </a:lnTo>
                    <a:lnTo>
                      <a:pt x="356" y="356"/>
                    </a:lnTo>
                    <a:lnTo>
                      <a:pt x="0" y="246"/>
                    </a:lnTo>
                    <a:lnTo>
                      <a:pt x="87" y="0"/>
                    </a:lnTo>
                    <a:close/>
                  </a:path>
                </a:pathLst>
              </a:custGeom>
              <a:noFill/>
              <a:ln w="14288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62" name="Rectangle 162"/>
              <p:cNvSpPr>
                <a:spLocks noChangeArrowheads="1"/>
              </p:cNvSpPr>
              <p:nvPr/>
            </p:nvSpPr>
            <p:spPr bwMode="auto">
              <a:xfrm>
                <a:off x="2601" y="1976"/>
                <a:ext cx="310" cy="21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900">
                    <a:solidFill>
                      <a:srgbClr val="000000"/>
                    </a:solidFill>
                    <a:latin typeface="New York" charset="0"/>
                  </a:rPr>
                  <a:t>20 h</a:t>
                </a:r>
                <a:endParaRPr lang="fr-FR" altLang="fr-FR" sz="2800"/>
              </a:p>
            </p:txBody>
          </p:sp>
          <p:sp>
            <p:nvSpPr>
              <p:cNvPr id="148563" name="Rectangle 163"/>
              <p:cNvSpPr>
                <a:spLocks noChangeArrowheads="1"/>
              </p:cNvSpPr>
              <p:nvPr/>
            </p:nvSpPr>
            <p:spPr bwMode="auto">
              <a:xfrm>
                <a:off x="4175" y="1976"/>
                <a:ext cx="310" cy="21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1900">
                    <a:solidFill>
                      <a:srgbClr val="000000"/>
                    </a:solidFill>
                    <a:latin typeface="New York" charset="0"/>
                  </a:rPr>
                  <a:t>21 h</a:t>
                </a:r>
                <a:endParaRPr lang="fr-FR" altLang="fr-FR" sz="2800"/>
              </a:p>
            </p:txBody>
          </p:sp>
          <p:grpSp>
            <p:nvGrpSpPr>
              <p:cNvPr id="148564" name="Group 164"/>
              <p:cNvGrpSpPr>
                <a:grpSpLocks/>
              </p:cNvGrpSpPr>
              <p:nvPr/>
            </p:nvGrpSpPr>
            <p:grpSpPr bwMode="auto">
              <a:xfrm>
                <a:off x="3026" y="1098"/>
                <a:ext cx="166" cy="146"/>
                <a:chOff x="2246" y="2792"/>
                <a:chExt cx="166" cy="146"/>
              </a:xfrm>
            </p:grpSpPr>
            <p:sp>
              <p:nvSpPr>
                <p:cNvPr id="148598" name="Oval 165"/>
                <p:cNvSpPr>
                  <a:spLocks noChangeArrowheads="1"/>
                </p:cNvSpPr>
                <p:nvPr/>
              </p:nvSpPr>
              <p:spPr bwMode="auto">
                <a:xfrm>
                  <a:off x="2255" y="2792"/>
                  <a:ext cx="157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599" name="Freeform 166"/>
                <p:cNvSpPr>
                  <a:spLocks/>
                </p:cNvSpPr>
                <p:nvPr/>
              </p:nvSpPr>
              <p:spPr bwMode="auto">
                <a:xfrm>
                  <a:off x="2264" y="2801"/>
                  <a:ext cx="148" cy="135"/>
                </a:xfrm>
                <a:custGeom>
                  <a:avLst/>
                  <a:gdLst>
                    <a:gd name="T0" fmla="*/ 0 w 148"/>
                    <a:gd name="T1" fmla="*/ 34 h 135"/>
                    <a:gd name="T2" fmla="*/ 9 w 148"/>
                    <a:gd name="T3" fmla="*/ 25 h 135"/>
                    <a:gd name="T4" fmla="*/ 26 w 148"/>
                    <a:gd name="T5" fmla="*/ 8 h 135"/>
                    <a:gd name="T6" fmla="*/ 43 w 148"/>
                    <a:gd name="T7" fmla="*/ 0 h 135"/>
                    <a:gd name="T8" fmla="*/ 52 w 148"/>
                    <a:gd name="T9" fmla="*/ 0 h 135"/>
                    <a:gd name="T10" fmla="*/ 78 w 148"/>
                    <a:gd name="T11" fmla="*/ 0 h 135"/>
                    <a:gd name="T12" fmla="*/ 96 w 148"/>
                    <a:gd name="T13" fmla="*/ 0 h 135"/>
                    <a:gd name="T14" fmla="*/ 104 w 148"/>
                    <a:gd name="T15" fmla="*/ 8 h 135"/>
                    <a:gd name="T16" fmla="*/ 122 w 148"/>
                    <a:gd name="T17" fmla="*/ 17 h 135"/>
                    <a:gd name="T18" fmla="*/ 130 w 148"/>
                    <a:gd name="T19" fmla="*/ 25 h 135"/>
                    <a:gd name="T20" fmla="*/ 139 w 148"/>
                    <a:gd name="T21" fmla="*/ 42 h 135"/>
                    <a:gd name="T22" fmla="*/ 139 w 148"/>
                    <a:gd name="T23" fmla="*/ 42 h 135"/>
                    <a:gd name="T24" fmla="*/ 148 w 148"/>
                    <a:gd name="T25" fmla="*/ 59 h 135"/>
                    <a:gd name="T26" fmla="*/ 148 w 148"/>
                    <a:gd name="T27" fmla="*/ 76 h 135"/>
                    <a:gd name="T28" fmla="*/ 139 w 148"/>
                    <a:gd name="T29" fmla="*/ 93 h 135"/>
                    <a:gd name="T30" fmla="*/ 130 w 148"/>
                    <a:gd name="T31" fmla="*/ 110 h 135"/>
                    <a:gd name="T32" fmla="*/ 104 w 148"/>
                    <a:gd name="T33" fmla="*/ 127 h 135"/>
                    <a:gd name="T34" fmla="*/ 96 w 148"/>
                    <a:gd name="T35" fmla="*/ 127 h 135"/>
                    <a:gd name="T36" fmla="*/ 78 w 148"/>
                    <a:gd name="T37" fmla="*/ 135 h 135"/>
                    <a:gd name="T38" fmla="*/ 61 w 148"/>
                    <a:gd name="T39" fmla="*/ 135 h 135"/>
                    <a:gd name="T40" fmla="*/ 43 w 148"/>
                    <a:gd name="T41" fmla="*/ 127 h 135"/>
                    <a:gd name="T42" fmla="*/ 35 w 148"/>
                    <a:gd name="T43" fmla="*/ 127 h 135"/>
                    <a:gd name="T44" fmla="*/ 17 w 148"/>
                    <a:gd name="T45" fmla="*/ 110 h 135"/>
                    <a:gd name="T46" fmla="*/ 9 w 148"/>
                    <a:gd name="T47" fmla="*/ 102 h 135"/>
                    <a:gd name="T48" fmla="*/ 0 w 148"/>
                    <a:gd name="T49" fmla="*/ 85 h 135"/>
                    <a:gd name="T50" fmla="*/ 0 w 148"/>
                    <a:gd name="T51" fmla="*/ 85 h 135"/>
                    <a:gd name="T52" fmla="*/ 0 w 148"/>
                    <a:gd name="T53" fmla="*/ 76 h 135"/>
                    <a:gd name="T54" fmla="*/ 0 w 148"/>
                    <a:gd name="T55" fmla="*/ 51 h 135"/>
                    <a:gd name="T56" fmla="*/ 0 w 148"/>
                    <a:gd name="T57" fmla="*/ 34 h 1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48" h="135">
                      <a:moveTo>
                        <a:pt x="0" y="34"/>
                      </a:moveTo>
                      <a:lnTo>
                        <a:pt x="9" y="25"/>
                      </a:lnTo>
                      <a:lnTo>
                        <a:pt x="26" y="8"/>
                      </a:lnTo>
                      <a:lnTo>
                        <a:pt x="43" y="0"/>
                      </a:lnTo>
                      <a:lnTo>
                        <a:pt x="52" y="0"/>
                      </a:lnTo>
                      <a:lnTo>
                        <a:pt x="78" y="0"/>
                      </a:lnTo>
                      <a:lnTo>
                        <a:pt x="96" y="0"/>
                      </a:lnTo>
                      <a:lnTo>
                        <a:pt x="104" y="8"/>
                      </a:lnTo>
                      <a:lnTo>
                        <a:pt x="122" y="17"/>
                      </a:lnTo>
                      <a:lnTo>
                        <a:pt x="130" y="25"/>
                      </a:lnTo>
                      <a:lnTo>
                        <a:pt x="139" y="42"/>
                      </a:lnTo>
                      <a:lnTo>
                        <a:pt x="148" y="59"/>
                      </a:lnTo>
                      <a:lnTo>
                        <a:pt x="148" y="76"/>
                      </a:lnTo>
                      <a:lnTo>
                        <a:pt x="139" y="93"/>
                      </a:lnTo>
                      <a:lnTo>
                        <a:pt x="130" y="110"/>
                      </a:lnTo>
                      <a:lnTo>
                        <a:pt x="104" y="127"/>
                      </a:lnTo>
                      <a:lnTo>
                        <a:pt x="96" y="127"/>
                      </a:lnTo>
                      <a:lnTo>
                        <a:pt x="78" y="135"/>
                      </a:lnTo>
                      <a:lnTo>
                        <a:pt x="61" y="135"/>
                      </a:lnTo>
                      <a:lnTo>
                        <a:pt x="43" y="127"/>
                      </a:lnTo>
                      <a:lnTo>
                        <a:pt x="35" y="127"/>
                      </a:lnTo>
                      <a:lnTo>
                        <a:pt x="17" y="110"/>
                      </a:lnTo>
                      <a:lnTo>
                        <a:pt x="9" y="102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0" y="5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4288">
                      <a:solidFill>
                        <a:schemeClr val="bg2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00" name="Oval 167"/>
                <p:cNvSpPr>
                  <a:spLocks noChangeArrowheads="1"/>
                </p:cNvSpPr>
                <p:nvPr/>
              </p:nvSpPr>
              <p:spPr bwMode="auto">
                <a:xfrm>
                  <a:off x="2264" y="2792"/>
                  <a:ext cx="113" cy="13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601" name="Freeform 168"/>
                <p:cNvSpPr>
                  <a:spLocks/>
                </p:cNvSpPr>
                <p:nvPr/>
              </p:nvSpPr>
              <p:spPr bwMode="auto">
                <a:xfrm>
                  <a:off x="2246" y="2792"/>
                  <a:ext cx="131" cy="146"/>
                </a:xfrm>
                <a:custGeom>
                  <a:avLst/>
                  <a:gdLst>
                    <a:gd name="T0" fmla="*/ 12 w 113"/>
                    <a:gd name="T1" fmla="*/ 52 h 118"/>
                    <a:gd name="T2" fmla="*/ 24 w 113"/>
                    <a:gd name="T3" fmla="*/ 26 h 118"/>
                    <a:gd name="T4" fmla="*/ 35 w 113"/>
                    <a:gd name="T5" fmla="*/ 12 h 118"/>
                    <a:gd name="T6" fmla="*/ 59 w 113"/>
                    <a:gd name="T7" fmla="*/ 0 h 118"/>
                    <a:gd name="T8" fmla="*/ 70 w 113"/>
                    <a:gd name="T9" fmla="*/ 0 h 118"/>
                    <a:gd name="T10" fmla="*/ 94 w 113"/>
                    <a:gd name="T11" fmla="*/ 0 h 118"/>
                    <a:gd name="T12" fmla="*/ 117 w 113"/>
                    <a:gd name="T13" fmla="*/ 0 h 118"/>
                    <a:gd name="T14" fmla="*/ 129 w 113"/>
                    <a:gd name="T15" fmla="*/ 12 h 118"/>
                    <a:gd name="T16" fmla="*/ 152 w 113"/>
                    <a:gd name="T17" fmla="*/ 38 h 118"/>
                    <a:gd name="T18" fmla="*/ 152 w 113"/>
                    <a:gd name="T19" fmla="*/ 52 h 118"/>
                    <a:gd name="T20" fmla="*/ 152 w 113"/>
                    <a:gd name="T21" fmla="*/ 64 h 118"/>
                    <a:gd name="T22" fmla="*/ 152 w 113"/>
                    <a:gd name="T23" fmla="*/ 90 h 118"/>
                    <a:gd name="T24" fmla="*/ 141 w 113"/>
                    <a:gd name="T25" fmla="*/ 116 h 118"/>
                    <a:gd name="T26" fmla="*/ 141 w 113"/>
                    <a:gd name="T27" fmla="*/ 130 h 118"/>
                    <a:gd name="T28" fmla="*/ 104 w 113"/>
                    <a:gd name="T29" fmla="*/ 168 h 118"/>
                    <a:gd name="T30" fmla="*/ 94 w 113"/>
                    <a:gd name="T31" fmla="*/ 168 h 118"/>
                    <a:gd name="T32" fmla="*/ 82 w 113"/>
                    <a:gd name="T33" fmla="*/ 181 h 118"/>
                    <a:gd name="T34" fmla="*/ 82 w 113"/>
                    <a:gd name="T35" fmla="*/ 181 h 118"/>
                    <a:gd name="T36" fmla="*/ 70 w 113"/>
                    <a:gd name="T37" fmla="*/ 181 h 118"/>
                    <a:gd name="T38" fmla="*/ 35 w 113"/>
                    <a:gd name="T39" fmla="*/ 181 h 118"/>
                    <a:gd name="T40" fmla="*/ 35 w 113"/>
                    <a:gd name="T41" fmla="*/ 181 h 118"/>
                    <a:gd name="T42" fmla="*/ 24 w 113"/>
                    <a:gd name="T43" fmla="*/ 168 h 118"/>
                    <a:gd name="T44" fmla="*/ 12 w 113"/>
                    <a:gd name="T45" fmla="*/ 142 h 118"/>
                    <a:gd name="T46" fmla="*/ 0 w 113"/>
                    <a:gd name="T47" fmla="*/ 130 h 118"/>
                    <a:gd name="T48" fmla="*/ 0 w 113"/>
                    <a:gd name="T49" fmla="*/ 116 h 118"/>
                    <a:gd name="T50" fmla="*/ 12 w 113"/>
                    <a:gd name="T51" fmla="*/ 64 h 118"/>
                    <a:gd name="T52" fmla="*/ 12 w 113"/>
                    <a:gd name="T53" fmla="*/ 52 h 11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13" h="118">
                      <a:moveTo>
                        <a:pt x="9" y="34"/>
                      </a:moveTo>
                      <a:lnTo>
                        <a:pt x="18" y="17"/>
                      </a:lnTo>
                      <a:lnTo>
                        <a:pt x="26" y="8"/>
                      </a:lnTo>
                      <a:lnTo>
                        <a:pt x="44" y="0"/>
                      </a:lnTo>
                      <a:lnTo>
                        <a:pt x="52" y="0"/>
                      </a:lnTo>
                      <a:lnTo>
                        <a:pt x="70" y="0"/>
                      </a:lnTo>
                      <a:lnTo>
                        <a:pt x="87" y="0"/>
                      </a:lnTo>
                      <a:lnTo>
                        <a:pt x="96" y="8"/>
                      </a:lnTo>
                      <a:lnTo>
                        <a:pt x="113" y="25"/>
                      </a:lnTo>
                      <a:lnTo>
                        <a:pt x="113" y="34"/>
                      </a:lnTo>
                      <a:lnTo>
                        <a:pt x="113" y="42"/>
                      </a:lnTo>
                      <a:lnTo>
                        <a:pt x="113" y="59"/>
                      </a:lnTo>
                      <a:lnTo>
                        <a:pt x="105" y="76"/>
                      </a:lnTo>
                      <a:lnTo>
                        <a:pt x="105" y="85"/>
                      </a:lnTo>
                      <a:lnTo>
                        <a:pt x="78" y="110"/>
                      </a:lnTo>
                      <a:lnTo>
                        <a:pt x="70" y="110"/>
                      </a:lnTo>
                      <a:lnTo>
                        <a:pt x="61" y="118"/>
                      </a:lnTo>
                      <a:lnTo>
                        <a:pt x="52" y="118"/>
                      </a:lnTo>
                      <a:lnTo>
                        <a:pt x="26" y="118"/>
                      </a:lnTo>
                      <a:lnTo>
                        <a:pt x="18" y="110"/>
                      </a:lnTo>
                      <a:lnTo>
                        <a:pt x="9" y="93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9" y="42"/>
                      </a:lnTo>
                      <a:lnTo>
                        <a:pt x="9" y="34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4288">
                      <a:solidFill>
                        <a:schemeClr val="bg2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48565" name="Group 169"/>
              <p:cNvGrpSpPr>
                <a:grpSpLocks/>
              </p:cNvGrpSpPr>
              <p:nvPr/>
            </p:nvGrpSpPr>
            <p:grpSpPr bwMode="auto">
              <a:xfrm>
                <a:off x="4785" y="1186"/>
                <a:ext cx="168" cy="146"/>
                <a:chOff x="4269" y="3016"/>
                <a:chExt cx="168" cy="146"/>
              </a:xfrm>
            </p:grpSpPr>
            <p:sp>
              <p:nvSpPr>
                <p:cNvPr id="148594" name="Oval 170"/>
                <p:cNvSpPr>
                  <a:spLocks noChangeArrowheads="1"/>
                </p:cNvSpPr>
                <p:nvPr/>
              </p:nvSpPr>
              <p:spPr bwMode="auto">
                <a:xfrm>
                  <a:off x="4280" y="3016"/>
                  <a:ext cx="157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595" name="Freeform 171"/>
                <p:cNvSpPr>
                  <a:spLocks/>
                </p:cNvSpPr>
                <p:nvPr/>
              </p:nvSpPr>
              <p:spPr bwMode="auto">
                <a:xfrm>
                  <a:off x="4289" y="3025"/>
                  <a:ext cx="148" cy="135"/>
                </a:xfrm>
                <a:custGeom>
                  <a:avLst/>
                  <a:gdLst>
                    <a:gd name="T0" fmla="*/ 0 w 148"/>
                    <a:gd name="T1" fmla="*/ 34 h 135"/>
                    <a:gd name="T2" fmla="*/ 9 w 148"/>
                    <a:gd name="T3" fmla="*/ 25 h 135"/>
                    <a:gd name="T4" fmla="*/ 26 w 148"/>
                    <a:gd name="T5" fmla="*/ 8 h 135"/>
                    <a:gd name="T6" fmla="*/ 43 w 148"/>
                    <a:gd name="T7" fmla="*/ 0 h 135"/>
                    <a:gd name="T8" fmla="*/ 52 w 148"/>
                    <a:gd name="T9" fmla="*/ 0 h 135"/>
                    <a:gd name="T10" fmla="*/ 78 w 148"/>
                    <a:gd name="T11" fmla="*/ 0 h 135"/>
                    <a:gd name="T12" fmla="*/ 96 w 148"/>
                    <a:gd name="T13" fmla="*/ 0 h 135"/>
                    <a:gd name="T14" fmla="*/ 104 w 148"/>
                    <a:gd name="T15" fmla="*/ 8 h 135"/>
                    <a:gd name="T16" fmla="*/ 122 w 148"/>
                    <a:gd name="T17" fmla="*/ 17 h 135"/>
                    <a:gd name="T18" fmla="*/ 130 w 148"/>
                    <a:gd name="T19" fmla="*/ 25 h 135"/>
                    <a:gd name="T20" fmla="*/ 139 w 148"/>
                    <a:gd name="T21" fmla="*/ 42 h 135"/>
                    <a:gd name="T22" fmla="*/ 139 w 148"/>
                    <a:gd name="T23" fmla="*/ 42 h 135"/>
                    <a:gd name="T24" fmla="*/ 148 w 148"/>
                    <a:gd name="T25" fmla="*/ 59 h 135"/>
                    <a:gd name="T26" fmla="*/ 148 w 148"/>
                    <a:gd name="T27" fmla="*/ 76 h 135"/>
                    <a:gd name="T28" fmla="*/ 139 w 148"/>
                    <a:gd name="T29" fmla="*/ 93 h 135"/>
                    <a:gd name="T30" fmla="*/ 130 w 148"/>
                    <a:gd name="T31" fmla="*/ 110 h 135"/>
                    <a:gd name="T32" fmla="*/ 104 w 148"/>
                    <a:gd name="T33" fmla="*/ 127 h 135"/>
                    <a:gd name="T34" fmla="*/ 96 w 148"/>
                    <a:gd name="T35" fmla="*/ 127 h 135"/>
                    <a:gd name="T36" fmla="*/ 78 w 148"/>
                    <a:gd name="T37" fmla="*/ 135 h 135"/>
                    <a:gd name="T38" fmla="*/ 61 w 148"/>
                    <a:gd name="T39" fmla="*/ 135 h 135"/>
                    <a:gd name="T40" fmla="*/ 43 w 148"/>
                    <a:gd name="T41" fmla="*/ 127 h 135"/>
                    <a:gd name="T42" fmla="*/ 35 w 148"/>
                    <a:gd name="T43" fmla="*/ 127 h 135"/>
                    <a:gd name="T44" fmla="*/ 17 w 148"/>
                    <a:gd name="T45" fmla="*/ 110 h 135"/>
                    <a:gd name="T46" fmla="*/ 9 w 148"/>
                    <a:gd name="T47" fmla="*/ 102 h 135"/>
                    <a:gd name="T48" fmla="*/ 0 w 148"/>
                    <a:gd name="T49" fmla="*/ 85 h 135"/>
                    <a:gd name="T50" fmla="*/ 0 w 148"/>
                    <a:gd name="T51" fmla="*/ 85 h 135"/>
                    <a:gd name="T52" fmla="*/ 0 w 148"/>
                    <a:gd name="T53" fmla="*/ 76 h 135"/>
                    <a:gd name="T54" fmla="*/ 0 w 148"/>
                    <a:gd name="T55" fmla="*/ 51 h 135"/>
                    <a:gd name="T56" fmla="*/ 0 w 148"/>
                    <a:gd name="T57" fmla="*/ 34 h 1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48" h="135">
                      <a:moveTo>
                        <a:pt x="0" y="34"/>
                      </a:moveTo>
                      <a:lnTo>
                        <a:pt x="9" y="25"/>
                      </a:lnTo>
                      <a:lnTo>
                        <a:pt x="26" y="8"/>
                      </a:lnTo>
                      <a:lnTo>
                        <a:pt x="43" y="0"/>
                      </a:lnTo>
                      <a:lnTo>
                        <a:pt x="52" y="0"/>
                      </a:lnTo>
                      <a:lnTo>
                        <a:pt x="78" y="0"/>
                      </a:lnTo>
                      <a:lnTo>
                        <a:pt x="96" y="0"/>
                      </a:lnTo>
                      <a:lnTo>
                        <a:pt x="104" y="8"/>
                      </a:lnTo>
                      <a:lnTo>
                        <a:pt x="122" y="17"/>
                      </a:lnTo>
                      <a:lnTo>
                        <a:pt x="130" y="25"/>
                      </a:lnTo>
                      <a:lnTo>
                        <a:pt x="139" y="42"/>
                      </a:lnTo>
                      <a:lnTo>
                        <a:pt x="148" y="59"/>
                      </a:lnTo>
                      <a:lnTo>
                        <a:pt x="148" y="76"/>
                      </a:lnTo>
                      <a:lnTo>
                        <a:pt x="139" y="93"/>
                      </a:lnTo>
                      <a:lnTo>
                        <a:pt x="130" y="110"/>
                      </a:lnTo>
                      <a:lnTo>
                        <a:pt x="104" y="127"/>
                      </a:lnTo>
                      <a:lnTo>
                        <a:pt x="96" y="127"/>
                      </a:lnTo>
                      <a:lnTo>
                        <a:pt x="78" y="135"/>
                      </a:lnTo>
                      <a:lnTo>
                        <a:pt x="61" y="135"/>
                      </a:lnTo>
                      <a:lnTo>
                        <a:pt x="43" y="127"/>
                      </a:lnTo>
                      <a:lnTo>
                        <a:pt x="35" y="127"/>
                      </a:lnTo>
                      <a:lnTo>
                        <a:pt x="17" y="110"/>
                      </a:lnTo>
                      <a:lnTo>
                        <a:pt x="9" y="102"/>
                      </a:lnTo>
                      <a:lnTo>
                        <a:pt x="0" y="85"/>
                      </a:lnTo>
                      <a:lnTo>
                        <a:pt x="0" y="76"/>
                      </a:lnTo>
                      <a:lnTo>
                        <a:pt x="0" y="5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4288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596" name="Oval 172"/>
                <p:cNvSpPr>
                  <a:spLocks noChangeArrowheads="1"/>
                </p:cNvSpPr>
                <p:nvPr/>
              </p:nvSpPr>
              <p:spPr bwMode="auto">
                <a:xfrm>
                  <a:off x="4289" y="3016"/>
                  <a:ext cx="113" cy="13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597" name="Freeform 173"/>
                <p:cNvSpPr>
                  <a:spLocks/>
                </p:cNvSpPr>
                <p:nvPr/>
              </p:nvSpPr>
              <p:spPr bwMode="auto">
                <a:xfrm>
                  <a:off x="4269" y="3016"/>
                  <a:ext cx="133" cy="146"/>
                </a:xfrm>
                <a:custGeom>
                  <a:avLst/>
                  <a:gdLst>
                    <a:gd name="T0" fmla="*/ 12 w 133"/>
                    <a:gd name="T1" fmla="*/ 42 h 146"/>
                    <a:gd name="T2" fmla="*/ 23 w 133"/>
                    <a:gd name="T3" fmla="*/ 21 h 146"/>
                    <a:gd name="T4" fmla="*/ 32 w 133"/>
                    <a:gd name="T5" fmla="*/ 10 h 146"/>
                    <a:gd name="T6" fmla="*/ 53 w 133"/>
                    <a:gd name="T7" fmla="*/ 0 h 146"/>
                    <a:gd name="T8" fmla="*/ 62 w 133"/>
                    <a:gd name="T9" fmla="*/ 0 h 146"/>
                    <a:gd name="T10" fmla="*/ 83 w 133"/>
                    <a:gd name="T11" fmla="*/ 0 h 146"/>
                    <a:gd name="T12" fmla="*/ 103 w 133"/>
                    <a:gd name="T13" fmla="*/ 0 h 146"/>
                    <a:gd name="T14" fmla="*/ 113 w 133"/>
                    <a:gd name="T15" fmla="*/ 10 h 146"/>
                    <a:gd name="T16" fmla="*/ 133 w 133"/>
                    <a:gd name="T17" fmla="*/ 31 h 146"/>
                    <a:gd name="T18" fmla="*/ 133 w 133"/>
                    <a:gd name="T19" fmla="*/ 42 h 146"/>
                    <a:gd name="T20" fmla="*/ 133 w 133"/>
                    <a:gd name="T21" fmla="*/ 52 h 146"/>
                    <a:gd name="T22" fmla="*/ 133 w 133"/>
                    <a:gd name="T23" fmla="*/ 73 h 146"/>
                    <a:gd name="T24" fmla="*/ 124 w 133"/>
                    <a:gd name="T25" fmla="*/ 94 h 146"/>
                    <a:gd name="T26" fmla="*/ 124 w 133"/>
                    <a:gd name="T27" fmla="*/ 105 h 146"/>
                    <a:gd name="T28" fmla="*/ 92 w 133"/>
                    <a:gd name="T29" fmla="*/ 136 h 146"/>
                    <a:gd name="T30" fmla="*/ 83 w 133"/>
                    <a:gd name="T31" fmla="*/ 136 h 146"/>
                    <a:gd name="T32" fmla="*/ 73 w 133"/>
                    <a:gd name="T33" fmla="*/ 146 h 146"/>
                    <a:gd name="T34" fmla="*/ 73 w 133"/>
                    <a:gd name="T35" fmla="*/ 146 h 146"/>
                    <a:gd name="T36" fmla="*/ 62 w 133"/>
                    <a:gd name="T37" fmla="*/ 146 h 146"/>
                    <a:gd name="T38" fmla="*/ 32 w 133"/>
                    <a:gd name="T39" fmla="*/ 146 h 146"/>
                    <a:gd name="T40" fmla="*/ 32 w 133"/>
                    <a:gd name="T41" fmla="*/ 146 h 146"/>
                    <a:gd name="T42" fmla="*/ 23 w 133"/>
                    <a:gd name="T43" fmla="*/ 136 h 146"/>
                    <a:gd name="T44" fmla="*/ 12 w 133"/>
                    <a:gd name="T45" fmla="*/ 115 h 146"/>
                    <a:gd name="T46" fmla="*/ 2 w 133"/>
                    <a:gd name="T47" fmla="*/ 105 h 146"/>
                    <a:gd name="T48" fmla="*/ 2 w 133"/>
                    <a:gd name="T49" fmla="*/ 94 h 146"/>
                    <a:gd name="T50" fmla="*/ 0 w 133"/>
                    <a:gd name="T51" fmla="*/ 68 h 146"/>
                    <a:gd name="T52" fmla="*/ 12 w 133"/>
                    <a:gd name="T53" fmla="*/ 42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33" h="146">
                      <a:moveTo>
                        <a:pt x="12" y="42"/>
                      </a:moveTo>
                      <a:lnTo>
                        <a:pt x="23" y="21"/>
                      </a:lnTo>
                      <a:lnTo>
                        <a:pt x="32" y="10"/>
                      </a:lnTo>
                      <a:lnTo>
                        <a:pt x="53" y="0"/>
                      </a:lnTo>
                      <a:lnTo>
                        <a:pt x="62" y="0"/>
                      </a:lnTo>
                      <a:lnTo>
                        <a:pt x="83" y="0"/>
                      </a:lnTo>
                      <a:lnTo>
                        <a:pt x="103" y="0"/>
                      </a:lnTo>
                      <a:lnTo>
                        <a:pt x="113" y="10"/>
                      </a:lnTo>
                      <a:lnTo>
                        <a:pt x="133" y="31"/>
                      </a:lnTo>
                      <a:lnTo>
                        <a:pt x="133" y="42"/>
                      </a:lnTo>
                      <a:lnTo>
                        <a:pt x="133" y="52"/>
                      </a:lnTo>
                      <a:lnTo>
                        <a:pt x="133" y="73"/>
                      </a:lnTo>
                      <a:lnTo>
                        <a:pt x="124" y="94"/>
                      </a:lnTo>
                      <a:lnTo>
                        <a:pt x="124" y="105"/>
                      </a:lnTo>
                      <a:lnTo>
                        <a:pt x="92" y="136"/>
                      </a:lnTo>
                      <a:lnTo>
                        <a:pt x="83" y="136"/>
                      </a:lnTo>
                      <a:lnTo>
                        <a:pt x="73" y="146"/>
                      </a:lnTo>
                      <a:lnTo>
                        <a:pt x="62" y="146"/>
                      </a:lnTo>
                      <a:lnTo>
                        <a:pt x="32" y="146"/>
                      </a:lnTo>
                      <a:lnTo>
                        <a:pt x="23" y="136"/>
                      </a:lnTo>
                      <a:lnTo>
                        <a:pt x="12" y="115"/>
                      </a:lnTo>
                      <a:lnTo>
                        <a:pt x="2" y="105"/>
                      </a:lnTo>
                      <a:lnTo>
                        <a:pt x="2" y="94"/>
                      </a:lnTo>
                      <a:lnTo>
                        <a:pt x="0" y="68"/>
                      </a:lnTo>
                      <a:lnTo>
                        <a:pt x="12" y="42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4288">
                      <a:solidFill>
                        <a:schemeClr val="accent1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48566" name="Group 174"/>
              <p:cNvGrpSpPr>
                <a:grpSpLocks/>
              </p:cNvGrpSpPr>
              <p:nvPr/>
            </p:nvGrpSpPr>
            <p:grpSpPr bwMode="auto">
              <a:xfrm>
                <a:off x="2104" y="738"/>
                <a:ext cx="1318" cy="864"/>
                <a:chOff x="1324" y="2436"/>
                <a:chExt cx="1318" cy="864"/>
              </a:xfrm>
            </p:grpSpPr>
            <p:sp>
              <p:nvSpPr>
                <p:cNvPr id="365743" name="AutoShape 175"/>
                <p:cNvSpPr>
                  <a:spLocks noChangeArrowheads="1"/>
                </p:cNvSpPr>
                <p:nvPr/>
              </p:nvSpPr>
              <p:spPr bwMode="auto">
                <a:xfrm>
                  <a:off x="1352" y="2436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44" name="AutoShape 176"/>
                <p:cNvSpPr>
                  <a:spLocks noChangeArrowheads="1"/>
                </p:cNvSpPr>
                <p:nvPr/>
              </p:nvSpPr>
              <p:spPr bwMode="auto">
                <a:xfrm>
                  <a:off x="1447" y="2532"/>
                  <a:ext cx="77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45" name="AutoShape 177"/>
                <p:cNvSpPr>
                  <a:spLocks noChangeArrowheads="1"/>
                </p:cNvSpPr>
                <p:nvPr/>
              </p:nvSpPr>
              <p:spPr bwMode="auto">
                <a:xfrm>
                  <a:off x="1460" y="2630"/>
                  <a:ext cx="78" cy="63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46" name="AutoShape 178"/>
                <p:cNvSpPr>
                  <a:spLocks noChangeArrowheads="1"/>
                </p:cNvSpPr>
                <p:nvPr/>
              </p:nvSpPr>
              <p:spPr bwMode="auto">
                <a:xfrm>
                  <a:off x="1748" y="2724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47" name="AutoShape 179"/>
                <p:cNvSpPr>
                  <a:spLocks noChangeArrowheads="1"/>
                </p:cNvSpPr>
                <p:nvPr/>
              </p:nvSpPr>
              <p:spPr bwMode="auto">
                <a:xfrm>
                  <a:off x="2054" y="278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48" name="AutoShape 180"/>
                <p:cNvSpPr>
                  <a:spLocks noChangeArrowheads="1"/>
                </p:cNvSpPr>
                <p:nvPr/>
              </p:nvSpPr>
              <p:spPr bwMode="auto">
                <a:xfrm>
                  <a:off x="1840" y="2916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49" name="AutoShape 181"/>
                <p:cNvSpPr>
                  <a:spLocks noChangeArrowheads="1"/>
                </p:cNvSpPr>
                <p:nvPr/>
              </p:nvSpPr>
              <p:spPr bwMode="auto">
                <a:xfrm>
                  <a:off x="1632" y="3127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50" name="AutoShape 182"/>
                <p:cNvSpPr>
                  <a:spLocks noChangeArrowheads="1"/>
                </p:cNvSpPr>
                <p:nvPr/>
              </p:nvSpPr>
              <p:spPr bwMode="auto">
                <a:xfrm>
                  <a:off x="1424" y="3236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51" name="AutoShape 183"/>
                <p:cNvSpPr>
                  <a:spLocks noChangeArrowheads="1"/>
                </p:cNvSpPr>
                <p:nvPr/>
              </p:nvSpPr>
              <p:spPr bwMode="auto">
                <a:xfrm>
                  <a:off x="1324" y="2869"/>
                  <a:ext cx="78" cy="63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52" name="AutoShape 184"/>
                <p:cNvSpPr>
                  <a:spLocks noChangeArrowheads="1"/>
                </p:cNvSpPr>
                <p:nvPr/>
              </p:nvSpPr>
              <p:spPr bwMode="auto">
                <a:xfrm>
                  <a:off x="2220" y="3196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53" name="AutoShape 185"/>
                <p:cNvSpPr>
                  <a:spLocks noChangeArrowheads="1"/>
                </p:cNvSpPr>
                <p:nvPr/>
              </p:nvSpPr>
              <p:spPr bwMode="auto">
                <a:xfrm>
                  <a:off x="2316" y="304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54" name="AutoShape 186"/>
                <p:cNvSpPr>
                  <a:spLocks noChangeArrowheads="1"/>
                </p:cNvSpPr>
                <p:nvPr/>
              </p:nvSpPr>
              <p:spPr bwMode="auto">
                <a:xfrm>
                  <a:off x="2564" y="2836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55" name="AutoShape 187"/>
                <p:cNvSpPr>
                  <a:spLocks noChangeArrowheads="1"/>
                </p:cNvSpPr>
                <p:nvPr/>
              </p:nvSpPr>
              <p:spPr bwMode="auto">
                <a:xfrm>
                  <a:off x="2492" y="256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</p:grpSp>
          <p:grpSp>
            <p:nvGrpSpPr>
              <p:cNvPr id="148567" name="Group 188"/>
              <p:cNvGrpSpPr>
                <a:grpSpLocks/>
              </p:cNvGrpSpPr>
              <p:nvPr/>
            </p:nvGrpSpPr>
            <p:grpSpPr bwMode="auto">
              <a:xfrm>
                <a:off x="3994" y="834"/>
                <a:ext cx="1318" cy="864"/>
                <a:chOff x="1324" y="2436"/>
                <a:chExt cx="1318" cy="864"/>
              </a:xfrm>
            </p:grpSpPr>
            <p:sp>
              <p:nvSpPr>
                <p:cNvPr id="365757" name="AutoShape 189"/>
                <p:cNvSpPr>
                  <a:spLocks noChangeArrowheads="1"/>
                </p:cNvSpPr>
                <p:nvPr/>
              </p:nvSpPr>
              <p:spPr bwMode="auto">
                <a:xfrm>
                  <a:off x="1352" y="2436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58" name="AutoShape 190"/>
                <p:cNvSpPr>
                  <a:spLocks noChangeArrowheads="1"/>
                </p:cNvSpPr>
                <p:nvPr/>
              </p:nvSpPr>
              <p:spPr bwMode="auto">
                <a:xfrm>
                  <a:off x="1447" y="2531"/>
                  <a:ext cx="77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59" name="AutoShape 191"/>
                <p:cNvSpPr>
                  <a:spLocks noChangeArrowheads="1"/>
                </p:cNvSpPr>
                <p:nvPr/>
              </p:nvSpPr>
              <p:spPr bwMode="auto">
                <a:xfrm>
                  <a:off x="1460" y="262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0" name="AutoShape 192"/>
                <p:cNvSpPr>
                  <a:spLocks noChangeArrowheads="1"/>
                </p:cNvSpPr>
                <p:nvPr/>
              </p:nvSpPr>
              <p:spPr bwMode="auto">
                <a:xfrm>
                  <a:off x="1748" y="2724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1" name="AutoShape 193"/>
                <p:cNvSpPr>
                  <a:spLocks noChangeArrowheads="1"/>
                </p:cNvSpPr>
                <p:nvPr/>
              </p:nvSpPr>
              <p:spPr bwMode="auto">
                <a:xfrm>
                  <a:off x="2054" y="278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2" name="AutoShape 194"/>
                <p:cNvSpPr>
                  <a:spLocks noChangeArrowheads="1"/>
                </p:cNvSpPr>
                <p:nvPr/>
              </p:nvSpPr>
              <p:spPr bwMode="auto">
                <a:xfrm>
                  <a:off x="1840" y="2916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3" name="AutoShape 195"/>
                <p:cNvSpPr>
                  <a:spLocks noChangeArrowheads="1"/>
                </p:cNvSpPr>
                <p:nvPr/>
              </p:nvSpPr>
              <p:spPr bwMode="auto">
                <a:xfrm>
                  <a:off x="1632" y="312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4" name="AutoShape 196"/>
                <p:cNvSpPr>
                  <a:spLocks noChangeArrowheads="1"/>
                </p:cNvSpPr>
                <p:nvPr/>
              </p:nvSpPr>
              <p:spPr bwMode="auto">
                <a:xfrm>
                  <a:off x="1424" y="3236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5" name="AutoShape 197"/>
                <p:cNvSpPr>
                  <a:spLocks noChangeArrowheads="1"/>
                </p:cNvSpPr>
                <p:nvPr/>
              </p:nvSpPr>
              <p:spPr bwMode="auto">
                <a:xfrm>
                  <a:off x="1324" y="286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6" name="AutoShape 198"/>
                <p:cNvSpPr>
                  <a:spLocks noChangeArrowheads="1"/>
                </p:cNvSpPr>
                <p:nvPr/>
              </p:nvSpPr>
              <p:spPr bwMode="auto">
                <a:xfrm>
                  <a:off x="2220" y="319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7" name="AutoShape 199"/>
                <p:cNvSpPr>
                  <a:spLocks noChangeArrowheads="1"/>
                </p:cNvSpPr>
                <p:nvPr/>
              </p:nvSpPr>
              <p:spPr bwMode="auto">
                <a:xfrm>
                  <a:off x="2316" y="3049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8" name="AutoShape 200"/>
                <p:cNvSpPr>
                  <a:spLocks noChangeArrowheads="1"/>
                </p:cNvSpPr>
                <p:nvPr/>
              </p:nvSpPr>
              <p:spPr bwMode="auto">
                <a:xfrm>
                  <a:off x="2564" y="2837"/>
                  <a:ext cx="78" cy="63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5769" name="AutoShape 201"/>
                <p:cNvSpPr>
                  <a:spLocks noChangeArrowheads="1"/>
                </p:cNvSpPr>
                <p:nvPr/>
              </p:nvSpPr>
              <p:spPr bwMode="auto">
                <a:xfrm>
                  <a:off x="2492" y="2568"/>
                  <a:ext cx="78" cy="64"/>
                </a:xfrm>
                <a:prstGeom prst="star5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</p:grpSp>
        </p:grpSp>
        <p:sp>
          <p:nvSpPr>
            <p:cNvPr id="148529" name="Text Box 204"/>
            <p:cNvSpPr txBox="1">
              <a:spLocks noChangeArrowheads="1"/>
            </p:cNvSpPr>
            <p:nvPr/>
          </p:nvSpPr>
          <p:spPr bwMode="auto">
            <a:xfrm>
              <a:off x="565" y="1100"/>
              <a:ext cx="230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la lune dérive </a:t>
              </a:r>
            </a:p>
            <a:p>
              <a:r>
                <a:rPr lang="fr-FR" altLang="fr-FR" sz="2000"/>
                <a:t>par rapport au grand manège,</a:t>
              </a:r>
            </a:p>
            <a:p>
              <a:r>
                <a:rPr lang="fr-FR" altLang="fr-FR" sz="2000"/>
                <a:t>elle vient cacher des étoiles</a:t>
              </a:r>
              <a:endParaRPr lang="fr-FR" altLang="fr-FR" sz="2800"/>
            </a:p>
          </p:txBody>
        </p:sp>
      </p:grpSp>
      <p:grpSp>
        <p:nvGrpSpPr>
          <p:cNvPr id="365795" name="Group 227"/>
          <p:cNvGrpSpPr>
            <a:grpSpLocks/>
          </p:cNvGrpSpPr>
          <p:nvPr/>
        </p:nvGrpSpPr>
        <p:grpSpPr bwMode="auto">
          <a:xfrm>
            <a:off x="85725" y="3178175"/>
            <a:ext cx="9058275" cy="3679825"/>
            <a:chOff x="54" y="2002"/>
            <a:chExt cx="5706" cy="2318"/>
          </a:xfrm>
        </p:grpSpPr>
        <p:grpSp>
          <p:nvGrpSpPr>
            <p:cNvPr id="148486" name="Group 56"/>
            <p:cNvGrpSpPr>
              <a:grpSpLocks/>
            </p:cNvGrpSpPr>
            <p:nvPr/>
          </p:nvGrpSpPr>
          <p:grpSpPr bwMode="auto">
            <a:xfrm>
              <a:off x="507" y="2622"/>
              <a:ext cx="2908" cy="1696"/>
              <a:chOff x="155" y="2624"/>
              <a:chExt cx="2908" cy="1696"/>
            </a:xfrm>
          </p:grpSpPr>
          <p:sp>
            <p:nvSpPr>
              <p:cNvPr id="148509" name="Rectangle 25"/>
              <p:cNvSpPr>
                <a:spLocks noChangeArrowheads="1"/>
              </p:cNvSpPr>
              <p:nvPr/>
            </p:nvSpPr>
            <p:spPr bwMode="auto">
              <a:xfrm>
                <a:off x="155" y="2624"/>
                <a:ext cx="2908" cy="1696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48510" name="Group 55"/>
              <p:cNvGrpSpPr>
                <a:grpSpLocks/>
              </p:cNvGrpSpPr>
              <p:nvPr/>
            </p:nvGrpSpPr>
            <p:grpSpPr bwMode="auto">
              <a:xfrm>
                <a:off x="1005" y="2797"/>
                <a:ext cx="1234" cy="1405"/>
                <a:chOff x="174" y="2734"/>
                <a:chExt cx="1234" cy="1405"/>
              </a:xfrm>
            </p:grpSpPr>
            <p:sp>
              <p:nvSpPr>
                <p:cNvPr id="148526" name="AutoShape 53"/>
                <p:cNvSpPr>
                  <a:spLocks noChangeArrowheads="1"/>
                </p:cNvSpPr>
                <p:nvPr/>
              </p:nvSpPr>
              <p:spPr bwMode="auto">
                <a:xfrm>
                  <a:off x="312" y="2981"/>
                  <a:ext cx="937" cy="1158"/>
                </a:xfrm>
                <a:prstGeom prst="curvedRightArrow">
                  <a:avLst>
                    <a:gd name="adj1" fmla="val 16049"/>
                    <a:gd name="adj2" fmla="val 40766"/>
                    <a:gd name="adj3" fmla="val 36032"/>
                  </a:avLst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527" name="Freeform 54"/>
                <p:cNvSpPr>
                  <a:spLocks/>
                </p:cNvSpPr>
                <p:nvPr/>
              </p:nvSpPr>
              <p:spPr bwMode="auto">
                <a:xfrm>
                  <a:off x="174" y="2734"/>
                  <a:ext cx="1234" cy="1079"/>
                </a:xfrm>
                <a:custGeom>
                  <a:avLst/>
                  <a:gdLst>
                    <a:gd name="T0" fmla="*/ 1225 w 1234"/>
                    <a:gd name="T1" fmla="*/ 512 h 1079"/>
                    <a:gd name="T2" fmla="*/ 1216 w 1234"/>
                    <a:gd name="T3" fmla="*/ 0 h 1079"/>
                    <a:gd name="T4" fmla="*/ 0 w 1234"/>
                    <a:gd name="T5" fmla="*/ 18 h 1079"/>
                    <a:gd name="T6" fmla="*/ 9 w 1234"/>
                    <a:gd name="T7" fmla="*/ 1079 h 1079"/>
                    <a:gd name="T8" fmla="*/ 1234 w 1234"/>
                    <a:gd name="T9" fmla="*/ 356 h 10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34" h="1079">
                      <a:moveTo>
                        <a:pt x="1225" y="512"/>
                      </a:moveTo>
                      <a:lnTo>
                        <a:pt x="1216" y="0"/>
                      </a:lnTo>
                      <a:lnTo>
                        <a:pt x="0" y="18"/>
                      </a:lnTo>
                      <a:lnTo>
                        <a:pt x="9" y="1079"/>
                      </a:lnTo>
                      <a:lnTo>
                        <a:pt x="1234" y="356"/>
                      </a:lnTo>
                    </a:path>
                  </a:pathLst>
                </a:custGeom>
                <a:solidFill>
                  <a:schemeClr val="tx2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48511" name="Group 23"/>
              <p:cNvGrpSpPr>
                <a:grpSpLocks/>
              </p:cNvGrpSpPr>
              <p:nvPr/>
            </p:nvGrpSpPr>
            <p:grpSpPr bwMode="auto">
              <a:xfrm>
                <a:off x="1893" y="2776"/>
                <a:ext cx="969" cy="948"/>
                <a:chOff x="1893" y="2774"/>
                <a:chExt cx="969" cy="937"/>
              </a:xfrm>
            </p:grpSpPr>
            <p:sp>
              <p:nvSpPr>
                <p:cNvPr id="148518" name="Oval 9"/>
                <p:cNvSpPr>
                  <a:spLocks noChangeArrowheads="1"/>
                </p:cNvSpPr>
                <p:nvPr/>
              </p:nvSpPr>
              <p:spPr bwMode="auto">
                <a:xfrm>
                  <a:off x="1909" y="2774"/>
                  <a:ext cx="953" cy="937"/>
                </a:xfrm>
                <a:prstGeom prst="ellipse">
                  <a:avLst/>
                </a:prstGeom>
                <a:solidFill>
                  <a:srgbClr val="33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519" name="Freeform 10"/>
                <p:cNvSpPr>
                  <a:spLocks/>
                </p:cNvSpPr>
                <p:nvPr/>
              </p:nvSpPr>
              <p:spPr bwMode="auto">
                <a:xfrm>
                  <a:off x="2142" y="3177"/>
                  <a:ext cx="418" cy="448"/>
                </a:xfrm>
                <a:custGeom>
                  <a:avLst/>
                  <a:gdLst>
                    <a:gd name="T0" fmla="*/ 161 w 418"/>
                    <a:gd name="T1" fmla="*/ 0 h 448"/>
                    <a:gd name="T2" fmla="*/ 33 w 418"/>
                    <a:gd name="T3" fmla="*/ 45 h 448"/>
                    <a:gd name="T4" fmla="*/ 0 w 418"/>
                    <a:gd name="T5" fmla="*/ 187 h 448"/>
                    <a:gd name="T6" fmla="*/ 121 w 418"/>
                    <a:gd name="T7" fmla="*/ 262 h 448"/>
                    <a:gd name="T8" fmla="*/ 209 w 418"/>
                    <a:gd name="T9" fmla="*/ 262 h 448"/>
                    <a:gd name="T10" fmla="*/ 209 w 418"/>
                    <a:gd name="T11" fmla="*/ 321 h 448"/>
                    <a:gd name="T12" fmla="*/ 282 w 418"/>
                    <a:gd name="T13" fmla="*/ 403 h 448"/>
                    <a:gd name="T14" fmla="*/ 378 w 418"/>
                    <a:gd name="T15" fmla="*/ 448 h 448"/>
                    <a:gd name="T16" fmla="*/ 418 w 418"/>
                    <a:gd name="T17" fmla="*/ 403 h 448"/>
                    <a:gd name="T18" fmla="*/ 394 w 418"/>
                    <a:gd name="T19" fmla="*/ 284 h 448"/>
                    <a:gd name="T20" fmla="*/ 386 w 418"/>
                    <a:gd name="T21" fmla="*/ 194 h 448"/>
                    <a:gd name="T22" fmla="*/ 410 w 418"/>
                    <a:gd name="T23" fmla="*/ 112 h 448"/>
                    <a:gd name="T24" fmla="*/ 322 w 418"/>
                    <a:gd name="T25" fmla="*/ 38 h 448"/>
                    <a:gd name="T26" fmla="*/ 217 w 418"/>
                    <a:gd name="T27" fmla="*/ 30 h 448"/>
                    <a:gd name="T28" fmla="*/ 161 w 418"/>
                    <a:gd name="T29" fmla="*/ 8 h 448"/>
                    <a:gd name="T30" fmla="*/ 161 w 418"/>
                    <a:gd name="T31" fmla="*/ 0 h 44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18" h="448">
                      <a:moveTo>
                        <a:pt x="161" y="0"/>
                      </a:moveTo>
                      <a:lnTo>
                        <a:pt x="33" y="45"/>
                      </a:lnTo>
                      <a:lnTo>
                        <a:pt x="0" y="187"/>
                      </a:lnTo>
                      <a:lnTo>
                        <a:pt x="121" y="262"/>
                      </a:lnTo>
                      <a:lnTo>
                        <a:pt x="209" y="262"/>
                      </a:lnTo>
                      <a:lnTo>
                        <a:pt x="209" y="321"/>
                      </a:lnTo>
                      <a:lnTo>
                        <a:pt x="282" y="403"/>
                      </a:lnTo>
                      <a:lnTo>
                        <a:pt x="378" y="448"/>
                      </a:lnTo>
                      <a:lnTo>
                        <a:pt x="418" y="403"/>
                      </a:lnTo>
                      <a:lnTo>
                        <a:pt x="394" y="284"/>
                      </a:lnTo>
                      <a:lnTo>
                        <a:pt x="386" y="194"/>
                      </a:lnTo>
                      <a:lnTo>
                        <a:pt x="410" y="112"/>
                      </a:lnTo>
                      <a:lnTo>
                        <a:pt x="322" y="38"/>
                      </a:lnTo>
                      <a:lnTo>
                        <a:pt x="217" y="30"/>
                      </a:lnTo>
                      <a:lnTo>
                        <a:pt x="161" y="8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6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520" name="Freeform 11"/>
                <p:cNvSpPr>
                  <a:spLocks/>
                </p:cNvSpPr>
                <p:nvPr/>
              </p:nvSpPr>
              <p:spPr bwMode="auto">
                <a:xfrm>
                  <a:off x="2142" y="2849"/>
                  <a:ext cx="652" cy="478"/>
                </a:xfrm>
                <a:custGeom>
                  <a:avLst/>
                  <a:gdLst>
                    <a:gd name="T0" fmla="*/ 322 w 652"/>
                    <a:gd name="T1" fmla="*/ 351 h 478"/>
                    <a:gd name="T2" fmla="*/ 362 w 652"/>
                    <a:gd name="T3" fmla="*/ 314 h 478"/>
                    <a:gd name="T4" fmla="*/ 354 w 652"/>
                    <a:gd name="T5" fmla="*/ 246 h 478"/>
                    <a:gd name="T6" fmla="*/ 250 w 652"/>
                    <a:gd name="T7" fmla="*/ 239 h 478"/>
                    <a:gd name="T8" fmla="*/ 298 w 652"/>
                    <a:gd name="T9" fmla="*/ 284 h 478"/>
                    <a:gd name="T10" fmla="*/ 258 w 652"/>
                    <a:gd name="T11" fmla="*/ 299 h 478"/>
                    <a:gd name="T12" fmla="*/ 234 w 652"/>
                    <a:gd name="T13" fmla="*/ 239 h 478"/>
                    <a:gd name="T14" fmla="*/ 169 w 652"/>
                    <a:gd name="T15" fmla="*/ 231 h 478"/>
                    <a:gd name="T16" fmla="*/ 217 w 652"/>
                    <a:gd name="T17" fmla="*/ 269 h 478"/>
                    <a:gd name="T18" fmla="*/ 225 w 652"/>
                    <a:gd name="T19" fmla="*/ 299 h 478"/>
                    <a:gd name="T20" fmla="*/ 193 w 652"/>
                    <a:gd name="T21" fmla="*/ 314 h 478"/>
                    <a:gd name="T22" fmla="*/ 201 w 652"/>
                    <a:gd name="T23" fmla="*/ 284 h 478"/>
                    <a:gd name="T24" fmla="*/ 145 w 652"/>
                    <a:gd name="T25" fmla="*/ 254 h 478"/>
                    <a:gd name="T26" fmla="*/ 97 w 652"/>
                    <a:gd name="T27" fmla="*/ 261 h 478"/>
                    <a:gd name="T28" fmla="*/ 89 w 652"/>
                    <a:gd name="T29" fmla="*/ 314 h 478"/>
                    <a:gd name="T30" fmla="*/ 33 w 652"/>
                    <a:gd name="T31" fmla="*/ 328 h 478"/>
                    <a:gd name="T32" fmla="*/ 0 w 652"/>
                    <a:gd name="T33" fmla="*/ 314 h 478"/>
                    <a:gd name="T34" fmla="*/ 16 w 652"/>
                    <a:gd name="T35" fmla="*/ 239 h 478"/>
                    <a:gd name="T36" fmla="*/ 81 w 652"/>
                    <a:gd name="T37" fmla="*/ 239 h 478"/>
                    <a:gd name="T38" fmla="*/ 97 w 652"/>
                    <a:gd name="T39" fmla="*/ 194 h 478"/>
                    <a:gd name="T40" fmla="*/ 73 w 652"/>
                    <a:gd name="T41" fmla="*/ 179 h 478"/>
                    <a:gd name="T42" fmla="*/ 97 w 652"/>
                    <a:gd name="T43" fmla="*/ 179 h 478"/>
                    <a:gd name="T44" fmla="*/ 121 w 652"/>
                    <a:gd name="T45" fmla="*/ 179 h 478"/>
                    <a:gd name="T46" fmla="*/ 121 w 652"/>
                    <a:gd name="T47" fmla="*/ 164 h 478"/>
                    <a:gd name="T48" fmla="*/ 145 w 652"/>
                    <a:gd name="T49" fmla="*/ 164 h 478"/>
                    <a:gd name="T50" fmla="*/ 193 w 652"/>
                    <a:gd name="T51" fmla="*/ 164 h 478"/>
                    <a:gd name="T52" fmla="*/ 201 w 652"/>
                    <a:gd name="T53" fmla="*/ 119 h 478"/>
                    <a:gd name="T54" fmla="*/ 225 w 652"/>
                    <a:gd name="T55" fmla="*/ 149 h 478"/>
                    <a:gd name="T56" fmla="*/ 274 w 652"/>
                    <a:gd name="T57" fmla="*/ 119 h 478"/>
                    <a:gd name="T58" fmla="*/ 258 w 652"/>
                    <a:gd name="T59" fmla="*/ 45 h 478"/>
                    <a:gd name="T60" fmla="*/ 217 w 652"/>
                    <a:gd name="T61" fmla="*/ 30 h 478"/>
                    <a:gd name="T62" fmla="*/ 201 w 652"/>
                    <a:gd name="T63" fmla="*/ 90 h 478"/>
                    <a:gd name="T64" fmla="*/ 161 w 652"/>
                    <a:gd name="T65" fmla="*/ 119 h 478"/>
                    <a:gd name="T66" fmla="*/ 153 w 652"/>
                    <a:gd name="T67" fmla="*/ 90 h 478"/>
                    <a:gd name="T68" fmla="*/ 113 w 652"/>
                    <a:gd name="T69" fmla="*/ 134 h 478"/>
                    <a:gd name="T70" fmla="*/ 145 w 652"/>
                    <a:gd name="T71" fmla="*/ 45 h 478"/>
                    <a:gd name="T72" fmla="*/ 209 w 652"/>
                    <a:gd name="T73" fmla="*/ 0 h 478"/>
                    <a:gd name="T74" fmla="*/ 266 w 652"/>
                    <a:gd name="T75" fmla="*/ 0 h 478"/>
                    <a:gd name="T76" fmla="*/ 306 w 652"/>
                    <a:gd name="T77" fmla="*/ 45 h 478"/>
                    <a:gd name="T78" fmla="*/ 362 w 652"/>
                    <a:gd name="T79" fmla="*/ 60 h 478"/>
                    <a:gd name="T80" fmla="*/ 402 w 652"/>
                    <a:gd name="T81" fmla="*/ 30 h 478"/>
                    <a:gd name="T82" fmla="*/ 443 w 652"/>
                    <a:gd name="T83" fmla="*/ 45 h 478"/>
                    <a:gd name="T84" fmla="*/ 475 w 652"/>
                    <a:gd name="T85" fmla="*/ 0 h 478"/>
                    <a:gd name="T86" fmla="*/ 571 w 652"/>
                    <a:gd name="T87" fmla="*/ 82 h 478"/>
                    <a:gd name="T88" fmla="*/ 644 w 652"/>
                    <a:gd name="T89" fmla="*/ 202 h 478"/>
                    <a:gd name="T90" fmla="*/ 652 w 652"/>
                    <a:gd name="T91" fmla="*/ 351 h 478"/>
                    <a:gd name="T92" fmla="*/ 636 w 652"/>
                    <a:gd name="T93" fmla="*/ 425 h 478"/>
                    <a:gd name="T94" fmla="*/ 571 w 652"/>
                    <a:gd name="T95" fmla="*/ 351 h 478"/>
                    <a:gd name="T96" fmla="*/ 467 w 652"/>
                    <a:gd name="T97" fmla="*/ 306 h 478"/>
                    <a:gd name="T98" fmla="*/ 435 w 652"/>
                    <a:gd name="T99" fmla="*/ 351 h 478"/>
                    <a:gd name="T100" fmla="*/ 539 w 652"/>
                    <a:gd name="T101" fmla="*/ 396 h 478"/>
                    <a:gd name="T102" fmla="*/ 547 w 652"/>
                    <a:gd name="T103" fmla="*/ 463 h 478"/>
                    <a:gd name="T104" fmla="*/ 475 w 652"/>
                    <a:gd name="T105" fmla="*/ 478 h 478"/>
                    <a:gd name="T106" fmla="*/ 443 w 652"/>
                    <a:gd name="T107" fmla="*/ 411 h 478"/>
                    <a:gd name="T108" fmla="*/ 370 w 652"/>
                    <a:gd name="T109" fmla="*/ 373 h 478"/>
                    <a:gd name="T110" fmla="*/ 346 w 652"/>
                    <a:gd name="T111" fmla="*/ 381 h 478"/>
                    <a:gd name="T112" fmla="*/ 306 w 652"/>
                    <a:gd name="T113" fmla="*/ 358 h 478"/>
                    <a:gd name="T114" fmla="*/ 322 w 652"/>
                    <a:gd name="T115" fmla="*/ 351 h 47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652" h="478">
                      <a:moveTo>
                        <a:pt x="322" y="351"/>
                      </a:moveTo>
                      <a:lnTo>
                        <a:pt x="362" y="314"/>
                      </a:lnTo>
                      <a:lnTo>
                        <a:pt x="354" y="246"/>
                      </a:lnTo>
                      <a:lnTo>
                        <a:pt x="250" y="239"/>
                      </a:lnTo>
                      <a:lnTo>
                        <a:pt x="298" y="284"/>
                      </a:lnTo>
                      <a:lnTo>
                        <a:pt x="258" y="299"/>
                      </a:lnTo>
                      <a:lnTo>
                        <a:pt x="234" y="239"/>
                      </a:lnTo>
                      <a:lnTo>
                        <a:pt x="169" y="231"/>
                      </a:lnTo>
                      <a:lnTo>
                        <a:pt x="217" y="269"/>
                      </a:lnTo>
                      <a:lnTo>
                        <a:pt x="225" y="299"/>
                      </a:lnTo>
                      <a:lnTo>
                        <a:pt x="193" y="314"/>
                      </a:lnTo>
                      <a:lnTo>
                        <a:pt x="201" y="284"/>
                      </a:lnTo>
                      <a:lnTo>
                        <a:pt x="145" y="254"/>
                      </a:lnTo>
                      <a:lnTo>
                        <a:pt x="97" y="261"/>
                      </a:lnTo>
                      <a:lnTo>
                        <a:pt x="89" y="314"/>
                      </a:lnTo>
                      <a:lnTo>
                        <a:pt x="33" y="328"/>
                      </a:lnTo>
                      <a:lnTo>
                        <a:pt x="0" y="314"/>
                      </a:lnTo>
                      <a:lnTo>
                        <a:pt x="16" y="239"/>
                      </a:lnTo>
                      <a:lnTo>
                        <a:pt x="81" y="239"/>
                      </a:lnTo>
                      <a:lnTo>
                        <a:pt x="97" y="194"/>
                      </a:lnTo>
                      <a:lnTo>
                        <a:pt x="73" y="179"/>
                      </a:lnTo>
                      <a:lnTo>
                        <a:pt x="97" y="179"/>
                      </a:lnTo>
                      <a:lnTo>
                        <a:pt x="121" y="179"/>
                      </a:lnTo>
                      <a:lnTo>
                        <a:pt x="121" y="164"/>
                      </a:lnTo>
                      <a:lnTo>
                        <a:pt x="145" y="164"/>
                      </a:lnTo>
                      <a:lnTo>
                        <a:pt x="193" y="164"/>
                      </a:lnTo>
                      <a:lnTo>
                        <a:pt x="201" y="119"/>
                      </a:lnTo>
                      <a:lnTo>
                        <a:pt x="225" y="149"/>
                      </a:lnTo>
                      <a:lnTo>
                        <a:pt x="274" y="119"/>
                      </a:lnTo>
                      <a:lnTo>
                        <a:pt x="258" y="45"/>
                      </a:lnTo>
                      <a:lnTo>
                        <a:pt x="217" y="30"/>
                      </a:lnTo>
                      <a:lnTo>
                        <a:pt x="201" y="90"/>
                      </a:lnTo>
                      <a:lnTo>
                        <a:pt x="161" y="119"/>
                      </a:lnTo>
                      <a:lnTo>
                        <a:pt x="153" y="90"/>
                      </a:lnTo>
                      <a:lnTo>
                        <a:pt x="113" y="134"/>
                      </a:lnTo>
                      <a:lnTo>
                        <a:pt x="145" y="45"/>
                      </a:lnTo>
                      <a:lnTo>
                        <a:pt x="209" y="0"/>
                      </a:lnTo>
                      <a:lnTo>
                        <a:pt x="266" y="0"/>
                      </a:lnTo>
                      <a:lnTo>
                        <a:pt x="306" y="45"/>
                      </a:lnTo>
                      <a:lnTo>
                        <a:pt x="362" y="60"/>
                      </a:lnTo>
                      <a:lnTo>
                        <a:pt x="402" y="30"/>
                      </a:lnTo>
                      <a:lnTo>
                        <a:pt x="443" y="45"/>
                      </a:lnTo>
                      <a:lnTo>
                        <a:pt x="475" y="0"/>
                      </a:lnTo>
                      <a:lnTo>
                        <a:pt x="571" y="82"/>
                      </a:lnTo>
                      <a:lnTo>
                        <a:pt x="644" y="202"/>
                      </a:lnTo>
                      <a:lnTo>
                        <a:pt x="652" y="351"/>
                      </a:lnTo>
                      <a:lnTo>
                        <a:pt x="636" y="425"/>
                      </a:lnTo>
                      <a:lnTo>
                        <a:pt x="571" y="351"/>
                      </a:lnTo>
                      <a:lnTo>
                        <a:pt x="467" y="306"/>
                      </a:lnTo>
                      <a:lnTo>
                        <a:pt x="435" y="351"/>
                      </a:lnTo>
                      <a:lnTo>
                        <a:pt x="539" y="396"/>
                      </a:lnTo>
                      <a:lnTo>
                        <a:pt x="547" y="463"/>
                      </a:lnTo>
                      <a:lnTo>
                        <a:pt x="475" y="478"/>
                      </a:lnTo>
                      <a:lnTo>
                        <a:pt x="443" y="411"/>
                      </a:lnTo>
                      <a:lnTo>
                        <a:pt x="370" y="373"/>
                      </a:lnTo>
                      <a:lnTo>
                        <a:pt x="346" y="381"/>
                      </a:lnTo>
                      <a:lnTo>
                        <a:pt x="306" y="358"/>
                      </a:lnTo>
                      <a:lnTo>
                        <a:pt x="322" y="351"/>
                      </a:lnTo>
                      <a:close/>
                    </a:path>
                  </a:pathLst>
                </a:custGeom>
                <a:solidFill>
                  <a:srgbClr val="6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521" name="Freeform 12"/>
                <p:cNvSpPr>
                  <a:spLocks/>
                </p:cNvSpPr>
                <p:nvPr/>
              </p:nvSpPr>
              <p:spPr bwMode="auto">
                <a:xfrm>
                  <a:off x="1893" y="3245"/>
                  <a:ext cx="314" cy="425"/>
                </a:xfrm>
                <a:custGeom>
                  <a:avLst/>
                  <a:gdLst>
                    <a:gd name="T0" fmla="*/ 8 w 314"/>
                    <a:gd name="T1" fmla="*/ 89 h 425"/>
                    <a:gd name="T2" fmla="*/ 89 w 314"/>
                    <a:gd name="T3" fmla="*/ 104 h 425"/>
                    <a:gd name="T4" fmla="*/ 113 w 314"/>
                    <a:gd name="T5" fmla="*/ 209 h 425"/>
                    <a:gd name="T6" fmla="*/ 121 w 314"/>
                    <a:gd name="T7" fmla="*/ 276 h 425"/>
                    <a:gd name="T8" fmla="*/ 233 w 314"/>
                    <a:gd name="T9" fmla="*/ 365 h 425"/>
                    <a:gd name="T10" fmla="*/ 314 w 314"/>
                    <a:gd name="T11" fmla="*/ 425 h 425"/>
                    <a:gd name="T12" fmla="*/ 153 w 314"/>
                    <a:gd name="T13" fmla="*/ 343 h 425"/>
                    <a:gd name="T14" fmla="*/ 48 w 314"/>
                    <a:gd name="T15" fmla="*/ 224 h 425"/>
                    <a:gd name="T16" fmla="*/ 8 w 314"/>
                    <a:gd name="T17" fmla="*/ 82 h 425"/>
                    <a:gd name="T18" fmla="*/ 0 w 314"/>
                    <a:gd name="T19" fmla="*/ 0 h 425"/>
                    <a:gd name="T20" fmla="*/ 8 w 314"/>
                    <a:gd name="T21" fmla="*/ 89 h 4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14" h="425">
                      <a:moveTo>
                        <a:pt x="8" y="89"/>
                      </a:moveTo>
                      <a:lnTo>
                        <a:pt x="89" y="104"/>
                      </a:lnTo>
                      <a:lnTo>
                        <a:pt x="113" y="209"/>
                      </a:lnTo>
                      <a:lnTo>
                        <a:pt x="121" y="276"/>
                      </a:lnTo>
                      <a:lnTo>
                        <a:pt x="233" y="365"/>
                      </a:lnTo>
                      <a:lnTo>
                        <a:pt x="314" y="425"/>
                      </a:lnTo>
                      <a:lnTo>
                        <a:pt x="153" y="343"/>
                      </a:lnTo>
                      <a:lnTo>
                        <a:pt x="48" y="224"/>
                      </a:lnTo>
                      <a:lnTo>
                        <a:pt x="8" y="82"/>
                      </a:lnTo>
                      <a:lnTo>
                        <a:pt x="0" y="0"/>
                      </a:lnTo>
                      <a:lnTo>
                        <a:pt x="8" y="89"/>
                      </a:lnTo>
                      <a:close/>
                    </a:path>
                  </a:pathLst>
                </a:custGeom>
                <a:solidFill>
                  <a:srgbClr val="6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522" name="Freeform 13"/>
                <p:cNvSpPr>
                  <a:spLocks/>
                </p:cNvSpPr>
                <p:nvPr/>
              </p:nvSpPr>
              <p:spPr bwMode="auto">
                <a:xfrm>
                  <a:off x="2770" y="3394"/>
                  <a:ext cx="64" cy="82"/>
                </a:xfrm>
                <a:custGeom>
                  <a:avLst/>
                  <a:gdLst>
                    <a:gd name="T0" fmla="*/ 56 w 64"/>
                    <a:gd name="T1" fmla="*/ 0 h 82"/>
                    <a:gd name="T2" fmla="*/ 0 w 64"/>
                    <a:gd name="T3" fmla="*/ 37 h 82"/>
                    <a:gd name="T4" fmla="*/ 8 w 64"/>
                    <a:gd name="T5" fmla="*/ 82 h 82"/>
                    <a:gd name="T6" fmla="*/ 64 w 64"/>
                    <a:gd name="T7" fmla="*/ 22 h 82"/>
                    <a:gd name="T8" fmla="*/ 56 w 64"/>
                    <a:gd name="T9" fmla="*/ 7 h 82"/>
                    <a:gd name="T10" fmla="*/ 56 w 64"/>
                    <a:gd name="T11" fmla="*/ 0 h 8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4" h="82">
                      <a:moveTo>
                        <a:pt x="56" y="0"/>
                      </a:moveTo>
                      <a:lnTo>
                        <a:pt x="0" y="37"/>
                      </a:lnTo>
                      <a:lnTo>
                        <a:pt x="8" y="82"/>
                      </a:lnTo>
                      <a:lnTo>
                        <a:pt x="64" y="22"/>
                      </a:lnTo>
                      <a:lnTo>
                        <a:pt x="56" y="7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6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523" name="Freeform 14"/>
                <p:cNvSpPr>
                  <a:spLocks/>
                </p:cNvSpPr>
                <p:nvPr/>
              </p:nvSpPr>
              <p:spPr bwMode="auto">
                <a:xfrm>
                  <a:off x="2046" y="2812"/>
                  <a:ext cx="161" cy="119"/>
                </a:xfrm>
                <a:custGeom>
                  <a:avLst/>
                  <a:gdLst>
                    <a:gd name="T0" fmla="*/ 161 w 161"/>
                    <a:gd name="T1" fmla="*/ 0 h 119"/>
                    <a:gd name="T2" fmla="*/ 120 w 161"/>
                    <a:gd name="T3" fmla="*/ 82 h 119"/>
                    <a:gd name="T4" fmla="*/ 56 w 161"/>
                    <a:gd name="T5" fmla="*/ 104 h 119"/>
                    <a:gd name="T6" fmla="*/ 0 w 161"/>
                    <a:gd name="T7" fmla="*/ 119 h 119"/>
                    <a:gd name="T8" fmla="*/ 104 w 161"/>
                    <a:gd name="T9" fmla="*/ 30 h 119"/>
                    <a:gd name="T10" fmla="*/ 153 w 161"/>
                    <a:gd name="T11" fmla="*/ 7 h 119"/>
                    <a:gd name="T12" fmla="*/ 161 w 161"/>
                    <a:gd name="T13" fmla="*/ 0 h 11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1" h="119">
                      <a:moveTo>
                        <a:pt x="161" y="0"/>
                      </a:moveTo>
                      <a:lnTo>
                        <a:pt x="120" y="82"/>
                      </a:lnTo>
                      <a:lnTo>
                        <a:pt x="56" y="104"/>
                      </a:lnTo>
                      <a:lnTo>
                        <a:pt x="0" y="119"/>
                      </a:lnTo>
                      <a:lnTo>
                        <a:pt x="104" y="30"/>
                      </a:lnTo>
                      <a:lnTo>
                        <a:pt x="153" y="7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6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524" name="Oval 15"/>
                <p:cNvSpPr>
                  <a:spLocks noChangeArrowheads="1"/>
                </p:cNvSpPr>
                <p:nvPr/>
              </p:nvSpPr>
              <p:spPr bwMode="auto">
                <a:xfrm>
                  <a:off x="2263" y="3043"/>
                  <a:ext cx="56" cy="52"/>
                </a:xfrm>
                <a:prstGeom prst="ellipse">
                  <a:avLst/>
                </a:prstGeom>
                <a:solidFill>
                  <a:srgbClr val="6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525" name="Oval 16"/>
                <p:cNvSpPr>
                  <a:spLocks noChangeArrowheads="1"/>
                </p:cNvSpPr>
                <p:nvPr/>
              </p:nvSpPr>
              <p:spPr bwMode="auto">
                <a:xfrm>
                  <a:off x="2263" y="3044"/>
                  <a:ext cx="56" cy="51"/>
                </a:xfrm>
                <a:prstGeom prst="ellipse">
                  <a:avLst/>
                </a:prstGeom>
                <a:solidFill>
                  <a:srgbClr val="66FF66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148512" name="Line 20"/>
              <p:cNvSpPr>
                <a:spLocks noChangeShapeType="1"/>
              </p:cNvSpPr>
              <p:nvPr/>
            </p:nvSpPr>
            <p:spPr bwMode="auto">
              <a:xfrm flipV="1">
                <a:off x="365" y="3101"/>
                <a:ext cx="1882" cy="847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13" name="Freeform 21"/>
              <p:cNvSpPr>
                <a:spLocks/>
              </p:cNvSpPr>
              <p:nvPr/>
            </p:nvSpPr>
            <p:spPr bwMode="auto">
              <a:xfrm>
                <a:off x="1274" y="3101"/>
                <a:ext cx="1158" cy="446"/>
              </a:xfrm>
              <a:custGeom>
                <a:avLst/>
                <a:gdLst>
                  <a:gd name="T0" fmla="*/ 0 w 1158"/>
                  <a:gd name="T1" fmla="*/ 451 h 441"/>
                  <a:gd name="T2" fmla="*/ 1061 w 1158"/>
                  <a:gd name="T3" fmla="*/ 0 h 441"/>
                  <a:gd name="T4" fmla="*/ 1110 w 1158"/>
                  <a:gd name="T5" fmla="*/ 15 h 441"/>
                  <a:gd name="T6" fmla="*/ 24 w 1158"/>
                  <a:gd name="T7" fmla="*/ 443 h 441"/>
                  <a:gd name="T8" fmla="*/ 1150 w 1158"/>
                  <a:gd name="T9" fmla="*/ 38 h 441"/>
                  <a:gd name="T10" fmla="*/ 1158 w 1158"/>
                  <a:gd name="T11" fmla="*/ 55 h 441"/>
                  <a:gd name="T12" fmla="*/ 40 w 1158"/>
                  <a:gd name="T13" fmla="*/ 443 h 4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58" h="441">
                    <a:moveTo>
                      <a:pt x="0" y="441"/>
                    </a:moveTo>
                    <a:lnTo>
                      <a:pt x="1061" y="0"/>
                    </a:lnTo>
                    <a:lnTo>
                      <a:pt x="1110" y="15"/>
                    </a:lnTo>
                    <a:lnTo>
                      <a:pt x="24" y="433"/>
                    </a:lnTo>
                    <a:lnTo>
                      <a:pt x="1150" y="38"/>
                    </a:lnTo>
                    <a:lnTo>
                      <a:pt x="1158" y="53"/>
                    </a:lnTo>
                    <a:lnTo>
                      <a:pt x="40" y="433"/>
                    </a:lnTo>
                  </a:path>
                </a:pathLst>
              </a:custGeom>
              <a:noFill/>
              <a:ln w="6350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514" name="Freeform 22"/>
              <p:cNvSpPr>
                <a:spLocks/>
              </p:cNvSpPr>
              <p:nvPr/>
            </p:nvSpPr>
            <p:spPr bwMode="auto">
              <a:xfrm>
                <a:off x="257" y="3906"/>
                <a:ext cx="134" cy="145"/>
              </a:xfrm>
              <a:custGeom>
                <a:avLst/>
                <a:gdLst>
                  <a:gd name="T0" fmla="*/ 54 w 97"/>
                  <a:gd name="T1" fmla="*/ 91 h 97"/>
                  <a:gd name="T2" fmla="*/ 69 w 97"/>
                  <a:gd name="T3" fmla="*/ 0 h 97"/>
                  <a:gd name="T4" fmla="*/ 115 w 97"/>
                  <a:gd name="T5" fmla="*/ 85 h 97"/>
                  <a:gd name="T6" fmla="*/ 185 w 97"/>
                  <a:gd name="T7" fmla="*/ 67 h 97"/>
                  <a:gd name="T8" fmla="*/ 130 w 97"/>
                  <a:gd name="T9" fmla="*/ 126 h 97"/>
                  <a:gd name="T10" fmla="*/ 170 w 97"/>
                  <a:gd name="T11" fmla="*/ 217 h 97"/>
                  <a:gd name="T12" fmla="*/ 91 w 97"/>
                  <a:gd name="T13" fmla="*/ 144 h 97"/>
                  <a:gd name="T14" fmla="*/ 8 w 97"/>
                  <a:gd name="T15" fmla="*/ 211 h 97"/>
                  <a:gd name="T16" fmla="*/ 39 w 97"/>
                  <a:gd name="T17" fmla="*/ 126 h 97"/>
                  <a:gd name="T18" fmla="*/ 0 w 97"/>
                  <a:gd name="T19" fmla="*/ 85 h 97"/>
                  <a:gd name="T20" fmla="*/ 54 w 97"/>
                  <a:gd name="T21" fmla="*/ 85 h 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7" h="97">
                    <a:moveTo>
                      <a:pt x="28" y="41"/>
                    </a:moveTo>
                    <a:lnTo>
                      <a:pt x="36" y="0"/>
                    </a:lnTo>
                    <a:lnTo>
                      <a:pt x="60" y="38"/>
                    </a:lnTo>
                    <a:lnTo>
                      <a:pt x="97" y="30"/>
                    </a:lnTo>
                    <a:lnTo>
                      <a:pt x="68" y="56"/>
                    </a:lnTo>
                    <a:lnTo>
                      <a:pt x="89" y="97"/>
                    </a:lnTo>
                    <a:lnTo>
                      <a:pt x="48" y="64"/>
                    </a:lnTo>
                    <a:lnTo>
                      <a:pt x="4" y="94"/>
                    </a:lnTo>
                    <a:lnTo>
                      <a:pt x="20" y="56"/>
                    </a:lnTo>
                    <a:lnTo>
                      <a:pt x="0" y="38"/>
                    </a:lnTo>
                    <a:lnTo>
                      <a:pt x="28" y="38"/>
                    </a:lnTo>
                  </a:path>
                </a:pathLst>
              </a:custGeom>
              <a:solidFill>
                <a:schemeClr val="accent1"/>
              </a:solidFill>
              <a:ln w="12700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48515" name="Group 24"/>
              <p:cNvGrpSpPr>
                <a:grpSpLocks/>
              </p:cNvGrpSpPr>
              <p:nvPr/>
            </p:nvGrpSpPr>
            <p:grpSpPr bwMode="auto">
              <a:xfrm>
                <a:off x="960" y="3366"/>
                <a:ext cx="370" cy="354"/>
                <a:chOff x="960" y="3357"/>
                <a:chExt cx="370" cy="350"/>
              </a:xfrm>
            </p:grpSpPr>
            <p:sp>
              <p:nvSpPr>
                <p:cNvPr id="148516" name="Oval 17"/>
                <p:cNvSpPr>
                  <a:spLocks noChangeArrowheads="1"/>
                </p:cNvSpPr>
                <p:nvPr/>
              </p:nvSpPr>
              <p:spPr bwMode="auto">
                <a:xfrm>
                  <a:off x="960" y="3357"/>
                  <a:ext cx="370" cy="35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8517" name="Freeform 18"/>
                <p:cNvSpPr>
                  <a:spLocks/>
                </p:cNvSpPr>
                <p:nvPr/>
              </p:nvSpPr>
              <p:spPr bwMode="auto">
                <a:xfrm>
                  <a:off x="1137" y="3364"/>
                  <a:ext cx="185" cy="336"/>
                </a:xfrm>
                <a:custGeom>
                  <a:avLst/>
                  <a:gdLst>
                    <a:gd name="T0" fmla="*/ 73 w 185"/>
                    <a:gd name="T1" fmla="*/ 328 h 336"/>
                    <a:gd name="T2" fmla="*/ 161 w 185"/>
                    <a:gd name="T3" fmla="*/ 261 h 336"/>
                    <a:gd name="T4" fmla="*/ 185 w 185"/>
                    <a:gd name="T5" fmla="*/ 149 h 336"/>
                    <a:gd name="T6" fmla="*/ 153 w 185"/>
                    <a:gd name="T7" fmla="*/ 67 h 336"/>
                    <a:gd name="T8" fmla="*/ 97 w 185"/>
                    <a:gd name="T9" fmla="*/ 7 h 336"/>
                    <a:gd name="T10" fmla="*/ 0 w 185"/>
                    <a:gd name="T11" fmla="*/ 0 h 336"/>
                    <a:gd name="T12" fmla="*/ 121 w 185"/>
                    <a:gd name="T13" fmla="*/ 60 h 336"/>
                    <a:gd name="T14" fmla="*/ 145 w 185"/>
                    <a:gd name="T15" fmla="*/ 194 h 336"/>
                    <a:gd name="T16" fmla="*/ 129 w 185"/>
                    <a:gd name="T17" fmla="*/ 254 h 336"/>
                    <a:gd name="T18" fmla="*/ 65 w 185"/>
                    <a:gd name="T19" fmla="*/ 328 h 336"/>
                    <a:gd name="T20" fmla="*/ 32 w 185"/>
                    <a:gd name="T21" fmla="*/ 336 h 336"/>
                    <a:gd name="T22" fmla="*/ 73 w 185"/>
                    <a:gd name="T23" fmla="*/ 328 h 3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85" h="336">
                      <a:moveTo>
                        <a:pt x="73" y="328"/>
                      </a:moveTo>
                      <a:lnTo>
                        <a:pt x="161" y="261"/>
                      </a:lnTo>
                      <a:lnTo>
                        <a:pt x="185" y="149"/>
                      </a:lnTo>
                      <a:lnTo>
                        <a:pt x="153" y="67"/>
                      </a:lnTo>
                      <a:lnTo>
                        <a:pt x="97" y="7"/>
                      </a:lnTo>
                      <a:lnTo>
                        <a:pt x="0" y="0"/>
                      </a:lnTo>
                      <a:lnTo>
                        <a:pt x="121" y="60"/>
                      </a:lnTo>
                      <a:lnTo>
                        <a:pt x="145" y="194"/>
                      </a:lnTo>
                      <a:lnTo>
                        <a:pt x="129" y="254"/>
                      </a:lnTo>
                      <a:lnTo>
                        <a:pt x="65" y="328"/>
                      </a:lnTo>
                      <a:lnTo>
                        <a:pt x="32" y="336"/>
                      </a:lnTo>
                      <a:lnTo>
                        <a:pt x="73" y="3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pic>
          <p:nvPicPr>
            <p:cNvPr id="148487" name="Picture 1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" y="3475"/>
              <a:ext cx="1760" cy="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8488" name="Text Box 205"/>
            <p:cNvSpPr txBox="1">
              <a:spLocks noChangeArrowheads="1"/>
            </p:cNvSpPr>
            <p:nvPr/>
          </p:nvSpPr>
          <p:spPr bwMode="auto">
            <a:xfrm>
              <a:off x="54" y="2002"/>
              <a:ext cx="320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à cause de la diffraction de Fresnel</a:t>
              </a:r>
            </a:p>
            <a:p>
              <a:r>
                <a:rPr lang="fr-FR" altLang="fr-FR" sz="2000"/>
                <a:t>la lumière de l'étoile projette sur  Terre </a:t>
              </a:r>
            </a:p>
            <a:p>
              <a:r>
                <a:rPr lang="fr-FR" altLang="fr-FR" sz="2000"/>
                <a:t>des franges de bord d'écran </a:t>
              </a:r>
              <a:endParaRPr lang="fr-FR" altLang="fr-FR" sz="2400"/>
            </a:p>
          </p:txBody>
        </p:sp>
        <p:grpSp>
          <p:nvGrpSpPr>
            <p:cNvPr id="148489" name="Group 206"/>
            <p:cNvGrpSpPr>
              <a:grpSpLocks/>
            </p:cNvGrpSpPr>
            <p:nvPr/>
          </p:nvGrpSpPr>
          <p:grpSpPr bwMode="auto">
            <a:xfrm>
              <a:off x="3586" y="2388"/>
              <a:ext cx="2174" cy="608"/>
              <a:chOff x="381" y="1326"/>
              <a:chExt cx="2960" cy="828"/>
            </a:xfrm>
          </p:grpSpPr>
          <p:sp>
            <p:nvSpPr>
              <p:cNvPr id="148490" name="Rectangle 207"/>
              <p:cNvSpPr>
                <a:spLocks noChangeArrowheads="1"/>
              </p:cNvSpPr>
              <p:nvPr/>
            </p:nvSpPr>
            <p:spPr bwMode="auto">
              <a:xfrm>
                <a:off x="2559" y="1655"/>
                <a:ext cx="763" cy="482"/>
              </a:xfrm>
              <a:prstGeom prst="rect">
                <a:avLst/>
              </a:prstGeom>
              <a:gradFill rotWithShape="0">
                <a:gsLst>
                  <a:gs pos="0">
                    <a:srgbClr val="FF8939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8491" name="Rectangle 208"/>
              <p:cNvSpPr>
                <a:spLocks noChangeArrowheads="1"/>
              </p:cNvSpPr>
              <p:nvPr/>
            </p:nvSpPr>
            <p:spPr bwMode="auto">
              <a:xfrm>
                <a:off x="2559" y="1509"/>
                <a:ext cx="763" cy="209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48492" name="Group 209"/>
              <p:cNvGrpSpPr>
                <a:grpSpLocks/>
              </p:cNvGrpSpPr>
              <p:nvPr/>
            </p:nvGrpSpPr>
            <p:grpSpPr bwMode="auto">
              <a:xfrm flipV="1">
                <a:off x="2559" y="1784"/>
                <a:ext cx="782" cy="114"/>
                <a:chOff x="2712" y="3323"/>
                <a:chExt cx="754" cy="114"/>
              </a:xfrm>
            </p:grpSpPr>
            <p:sp>
              <p:nvSpPr>
                <p:cNvPr id="148506" name="Line 210"/>
                <p:cNvSpPr>
                  <a:spLocks noChangeShapeType="1"/>
                </p:cNvSpPr>
                <p:nvPr/>
              </p:nvSpPr>
              <p:spPr bwMode="auto">
                <a:xfrm>
                  <a:off x="2712" y="3437"/>
                  <a:ext cx="754" cy="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8507" name="Line 211"/>
                <p:cNvSpPr>
                  <a:spLocks noChangeShapeType="1"/>
                </p:cNvSpPr>
                <p:nvPr/>
              </p:nvSpPr>
              <p:spPr bwMode="auto">
                <a:xfrm>
                  <a:off x="2712" y="3380"/>
                  <a:ext cx="754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8508" name="Line 212"/>
                <p:cNvSpPr>
                  <a:spLocks noChangeShapeType="1"/>
                </p:cNvSpPr>
                <p:nvPr/>
              </p:nvSpPr>
              <p:spPr bwMode="auto">
                <a:xfrm>
                  <a:off x="2712" y="3323"/>
                  <a:ext cx="754" cy="0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48493" name="Rectangle 213"/>
              <p:cNvSpPr>
                <a:spLocks noChangeArrowheads="1"/>
              </p:cNvSpPr>
              <p:nvPr/>
            </p:nvSpPr>
            <p:spPr bwMode="auto">
              <a:xfrm>
                <a:off x="2550" y="1372"/>
                <a:ext cx="763" cy="163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8494" name="Rectangle 214"/>
              <p:cNvSpPr>
                <a:spLocks noChangeArrowheads="1"/>
              </p:cNvSpPr>
              <p:nvPr/>
            </p:nvSpPr>
            <p:spPr bwMode="auto">
              <a:xfrm>
                <a:off x="2547" y="1382"/>
                <a:ext cx="772" cy="755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8495" name="Rectangle 215"/>
              <p:cNvSpPr>
                <a:spLocks noChangeArrowheads="1"/>
              </p:cNvSpPr>
              <p:nvPr/>
            </p:nvSpPr>
            <p:spPr bwMode="auto">
              <a:xfrm flipV="1">
                <a:off x="381" y="1326"/>
                <a:ext cx="1820" cy="82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8496" name="Line 216"/>
              <p:cNvSpPr>
                <a:spLocks noChangeShapeType="1"/>
              </p:cNvSpPr>
              <p:nvPr/>
            </p:nvSpPr>
            <p:spPr bwMode="auto">
              <a:xfrm flipV="1">
                <a:off x="853" y="1529"/>
                <a:ext cx="0" cy="350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8497" name="Line 217"/>
              <p:cNvSpPr>
                <a:spLocks noChangeShapeType="1"/>
              </p:cNvSpPr>
              <p:nvPr/>
            </p:nvSpPr>
            <p:spPr bwMode="auto">
              <a:xfrm flipH="1" flipV="1">
                <a:off x="851" y="1694"/>
                <a:ext cx="0" cy="59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8498" name="AutoShape 218"/>
              <p:cNvSpPr>
                <a:spLocks noChangeArrowheads="1"/>
              </p:cNvSpPr>
              <p:nvPr/>
            </p:nvSpPr>
            <p:spPr bwMode="auto">
              <a:xfrm rot="5400000" flipV="1">
                <a:off x="923" y="1483"/>
                <a:ext cx="325" cy="480"/>
              </a:xfrm>
              <a:prstGeom prst="triangle">
                <a:avLst>
                  <a:gd name="adj" fmla="val 50000"/>
                </a:avLst>
              </a:prstGeom>
              <a:solidFill>
                <a:srgbClr val="FF8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48499" name="Line 219"/>
              <p:cNvSpPr>
                <a:spLocks noChangeShapeType="1"/>
              </p:cNvSpPr>
              <p:nvPr/>
            </p:nvSpPr>
            <p:spPr bwMode="auto">
              <a:xfrm flipV="1">
                <a:off x="1322" y="1348"/>
                <a:ext cx="0" cy="381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8500" name="AutoShape 220"/>
              <p:cNvSpPr>
                <a:spLocks noChangeArrowheads="1"/>
              </p:cNvSpPr>
              <p:nvPr/>
            </p:nvSpPr>
            <p:spPr bwMode="auto">
              <a:xfrm flipH="1" flipV="1">
                <a:off x="838" y="1727"/>
                <a:ext cx="1178" cy="410"/>
              </a:xfrm>
              <a:prstGeom prst="rtTriangle">
                <a:avLst/>
              </a:prstGeom>
              <a:solidFill>
                <a:srgbClr val="FF8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48501" name="Group 221"/>
              <p:cNvGrpSpPr>
                <a:grpSpLocks/>
              </p:cNvGrpSpPr>
              <p:nvPr/>
            </p:nvGrpSpPr>
            <p:grpSpPr bwMode="auto">
              <a:xfrm flipV="1">
                <a:off x="1322" y="1739"/>
                <a:ext cx="675" cy="222"/>
                <a:chOff x="1466" y="3422"/>
                <a:chExt cx="675" cy="149"/>
              </a:xfrm>
            </p:grpSpPr>
            <p:sp>
              <p:nvSpPr>
                <p:cNvPr id="148503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1475" y="3474"/>
                  <a:ext cx="652" cy="91"/>
                </a:xfrm>
                <a:prstGeom prst="line">
                  <a:avLst/>
                </a:prstGeom>
                <a:noFill/>
                <a:ln w="2857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8504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1466" y="3519"/>
                  <a:ext cx="675" cy="52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8505" name="Line 224"/>
                <p:cNvSpPr>
                  <a:spLocks noChangeShapeType="1"/>
                </p:cNvSpPr>
                <p:nvPr/>
              </p:nvSpPr>
              <p:spPr bwMode="auto">
                <a:xfrm flipV="1">
                  <a:off x="1466" y="3422"/>
                  <a:ext cx="652" cy="136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48502" name="Freeform 225"/>
              <p:cNvSpPr>
                <a:spLocks/>
              </p:cNvSpPr>
              <p:nvPr/>
            </p:nvSpPr>
            <p:spPr bwMode="auto">
              <a:xfrm>
                <a:off x="1319" y="1610"/>
                <a:ext cx="691" cy="127"/>
              </a:xfrm>
              <a:custGeom>
                <a:avLst/>
                <a:gdLst>
                  <a:gd name="T0" fmla="*/ 0 w 691"/>
                  <a:gd name="T1" fmla="*/ 68 h 218"/>
                  <a:gd name="T2" fmla="*/ 691 w 691"/>
                  <a:gd name="T3" fmla="*/ 0 h 218"/>
                  <a:gd name="T4" fmla="*/ 691 w 691"/>
                  <a:gd name="T5" fmla="*/ 74 h 218"/>
                  <a:gd name="T6" fmla="*/ 0 w 691"/>
                  <a:gd name="T7" fmla="*/ 68 h 2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1" h="218">
                    <a:moveTo>
                      <a:pt x="0" y="200"/>
                    </a:moveTo>
                    <a:lnTo>
                      <a:pt x="691" y="0"/>
                    </a:lnTo>
                    <a:lnTo>
                      <a:pt x="691" y="218"/>
                    </a:lnTo>
                    <a:lnTo>
                      <a:pt x="0" y="2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1739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" y="619125"/>
            <a:ext cx="5767388" cy="403225"/>
          </a:xfr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1024" tIns="24409" rIns="61024" bIns="24409" numCol="1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4000"/>
              </a:lnSpc>
            </a:pPr>
            <a:r>
              <a:rPr lang="fr-FR" altLang="fr-FR" sz="2400" b="1" smtClean="0">
                <a:solidFill>
                  <a:schemeClr val="tx1"/>
                </a:solidFill>
                <a:latin typeface="Comic Sans MS" pitchFamily="66" charset="0"/>
              </a:rPr>
              <a:t>Occultations d'étoiles par la Lune - 2</a:t>
            </a:r>
          </a:p>
        </p:txBody>
      </p:sp>
      <p:sp>
        <p:nvSpPr>
          <p:cNvPr id="149507" name="Text Box 23"/>
          <p:cNvSpPr txBox="1">
            <a:spLocks noChangeArrowheads="1"/>
          </p:cNvSpPr>
          <p:nvPr/>
        </p:nvSpPr>
        <p:spPr bwMode="auto">
          <a:xfrm>
            <a:off x="214313" y="1130300"/>
            <a:ext cx="429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/>
              <a:t>l'observation du phénomène :</a:t>
            </a:r>
          </a:p>
        </p:txBody>
      </p:sp>
      <p:grpSp>
        <p:nvGrpSpPr>
          <p:cNvPr id="366761" name="Group 169"/>
          <p:cNvGrpSpPr>
            <a:grpSpLocks/>
          </p:cNvGrpSpPr>
          <p:nvPr/>
        </p:nvGrpSpPr>
        <p:grpSpPr bwMode="auto">
          <a:xfrm>
            <a:off x="238125" y="3341688"/>
            <a:ext cx="8886825" cy="3327400"/>
            <a:chOff x="150" y="2105"/>
            <a:chExt cx="5598" cy="2096"/>
          </a:xfrm>
        </p:grpSpPr>
        <p:sp>
          <p:nvSpPr>
            <p:cNvPr id="149530" name="Rectangle 139"/>
            <p:cNvSpPr>
              <a:spLocks noChangeArrowheads="1"/>
            </p:cNvSpPr>
            <p:nvPr/>
          </p:nvSpPr>
          <p:spPr bwMode="auto">
            <a:xfrm>
              <a:off x="150" y="2105"/>
              <a:ext cx="3961" cy="2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1544" tIns="24618" rIns="61544" bIns="24618">
              <a:spAutoFit/>
            </a:bodyPr>
            <a:lstStyle>
              <a:lvl1pPr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738188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738188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fr-FR" altLang="fr-FR" sz="2100"/>
                <a:t>l'observable est une courbe de lumière (bruitée) :</a:t>
              </a:r>
            </a:p>
            <a:p>
              <a:pPr>
                <a:lnSpc>
                  <a:spcPct val="85000"/>
                </a:lnSpc>
              </a:pPr>
              <a:endParaRPr lang="fr-FR" altLang="fr-FR" sz="2100"/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signal photométrique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donnant la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puissance collectée 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par le télescope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au cours du passage 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des franges </a:t>
              </a:r>
            </a:p>
            <a:p>
              <a:pPr>
                <a:lnSpc>
                  <a:spcPct val="85000"/>
                </a:lnSpc>
              </a:pPr>
              <a:endParaRPr lang="fr-FR" altLang="fr-FR" sz="2100"/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(durée typique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du passage </a:t>
              </a:r>
            </a:p>
            <a:p>
              <a:pPr>
                <a:lnSpc>
                  <a:spcPct val="85000"/>
                </a:lnSpc>
              </a:pPr>
              <a:r>
                <a:rPr lang="fr-FR" altLang="fr-FR" sz="2100"/>
                <a:t>0.1 seconde  en visible)</a:t>
              </a:r>
            </a:p>
          </p:txBody>
        </p:sp>
        <p:grpSp>
          <p:nvGrpSpPr>
            <p:cNvPr id="149531" name="Group 167"/>
            <p:cNvGrpSpPr>
              <a:grpSpLocks/>
            </p:cNvGrpSpPr>
            <p:nvPr/>
          </p:nvGrpSpPr>
          <p:grpSpPr bwMode="auto">
            <a:xfrm>
              <a:off x="2552" y="2442"/>
              <a:ext cx="3196" cy="1524"/>
              <a:chOff x="2390" y="2442"/>
              <a:chExt cx="3196" cy="1524"/>
            </a:xfrm>
          </p:grpSpPr>
          <p:sp>
            <p:nvSpPr>
              <p:cNvPr id="149532" name="Line 141"/>
              <p:cNvSpPr>
                <a:spLocks noChangeShapeType="1"/>
              </p:cNvSpPr>
              <p:nvPr/>
            </p:nvSpPr>
            <p:spPr bwMode="auto">
              <a:xfrm>
                <a:off x="2390" y="3823"/>
                <a:ext cx="301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9533" name="Line 142"/>
              <p:cNvSpPr>
                <a:spLocks noChangeShapeType="1"/>
              </p:cNvSpPr>
              <p:nvPr/>
            </p:nvSpPr>
            <p:spPr bwMode="auto">
              <a:xfrm flipV="1">
                <a:off x="2525" y="2516"/>
                <a:ext cx="0" cy="14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9534" name="Rectangle 143"/>
              <p:cNvSpPr>
                <a:spLocks noChangeArrowheads="1"/>
              </p:cNvSpPr>
              <p:nvPr/>
            </p:nvSpPr>
            <p:spPr bwMode="auto">
              <a:xfrm>
                <a:off x="2579" y="2442"/>
                <a:ext cx="30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1544" tIns="24618" rIns="61544" bIns="24618">
                <a:spAutoFit/>
              </a:bodyPr>
              <a:lstStyle>
                <a:lvl1pPr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fr-FR" altLang="fr-FR" sz="1700" b="1">
                    <a:latin typeface="Arial" pitchFamily="34" charset="0"/>
                  </a:rPr>
                  <a:t>S(t)</a:t>
                </a:r>
              </a:p>
            </p:txBody>
          </p:sp>
          <p:sp>
            <p:nvSpPr>
              <p:cNvPr id="149535" name="Rectangle 144"/>
              <p:cNvSpPr>
                <a:spLocks noChangeArrowheads="1"/>
              </p:cNvSpPr>
              <p:nvPr/>
            </p:nvSpPr>
            <p:spPr bwMode="auto">
              <a:xfrm>
                <a:off x="5463" y="3745"/>
                <a:ext cx="123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1544" tIns="24618" rIns="61544" bIns="24618">
                <a:spAutoFit/>
              </a:bodyPr>
              <a:lstStyle>
                <a:lvl1pPr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defTabSz="738188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7381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fr-FR" altLang="fr-FR" sz="1700" b="1">
                    <a:latin typeface="Arial" pitchFamily="34" charset="0"/>
                  </a:rPr>
                  <a:t>t</a:t>
                </a:r>
              </a:p>
            </p:txBody>
          </p:sp>
          <p:pic>
            <p:nvPicPr>
              <p:cNvPr id="149536" name="Picture 145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8" y="2780"/>
                <a:ext cx="2333" cy="1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9537" name="Freeform 146"/>
              <p:cNvSpPr>
                <a:spLocks/>
              </p:cNvSpPr>
              <p:nvPr/>
            </p:nvSpPr>
            <p:spPr bwMode="auto">
              <a:xfrm>
                <a:off x="2583" y="2859"/>
                <a:ext cx="2280" cy="751"/>
              </a:xfrm>
              <a:custGeom>
                <a:avLst/>
                <a:gdLst>
                  <a:gd name="T0" fmla="*/ 0 w 2280"/>
                  <a:gd name="T1" fmla="*/ 227 h 751"/>
                  <a:gd name="T2" fmla="*/ 60 w 2280"/>
                  <a:gd name="T3" fmla="*/ 219 h 751"/>
                  <a:gd name="T4" fmla="*/ 92 w 2280"/>
                  <a:gd name="T5" fmla="*/ 243 h 751"/>
                  <a:gd name="T6" fmla="*/ 128 w 2280"/>
                  <a:gd name="T7" fmla="*/ 231 h 751"/>
                  <a:gd name="T8" fmla="*/ 172 w 2280"/>
                  <a:gd name="T9" fmla="*/ 211 h 751"/>
                  <a:gd name="T10" fmla="*/ 196 w 2280"/>
                  <a:gd name="T11" fmla="*/ 243 h 751"/>
                  <a:gd name="T12" fmla="*/ 248 w 2280"/>
                  <a:gd name="T13" fmla="*/ 227 h 751"/>
                  <a:gd name="T14" fmla="*/ 304 w 2280"/>
                  <a:gd name="T15" fmla="*/ 211 h 751"/>
                  <a:gd name="T16" fmla="*/ 336 w 2280"/>
                  <a:gd name="T17" fmla="*/ 235 h 751"/>
                  <a:gd name="T18" fmla="*/ 364 w 2280"/>
                  <a:gd name="T19" fmla="*/ 207 h 751"/>
                  <a:gd name="T20" fmla="*/ 396 w 2280"/>
                  <a:gd name="T21" fmla="*/ 231 h 751"/>
                  <a:gd name="T22" fmla="*/ 424 w 2280"/>
                  <a:gd name="T23" fmla="*/ 211 h 751"/>
                  <a:gd name="T24" fmla="*/ 456 w 2280"/>
                  <a:gd name="T25" fmla="*/ 231 h 751"/>
                  <a:gd name="T26" fmla="*/ 484 w 2280"/>
                  <a:gd name="T27" fmla="*/ 187 h 751"/>
                  <a:gd name="T28" fmla="*/ 512 w 2280"/>
                  <a:gd name="T29" fmla="*/ 223 h 751"/>
                  <a:gd name="T30" fmla="*/ 540 w 2280"/>
                  <a:gd name="T31" fmla="*/ 211 h 751"/>
                  <a:gd name="T32" fmla="*/ 568 w 2280"/>
                  <a:gd name="T33" fmla="*/ 251 h 751"/>
                  <a:gd name="T34" fmla="*/ 592 w 2280"/>
                  <a:gd name="T35" fmla="*/ 207 h 751"/>
                  <a:gd name="T36" fmla="*/ 628 w 2280"/>
                  <a:gd name="T37" fmla="*/ 235 h 751"/>
                  <a:gd name="T38" fmla="*/ 672 w 2280"/>
                  <a:gd name="T39" fmla="*/ 207 h 751"/>
                  <a:gd name="T40" fmla="*/ 708 w 2280"/>
                  <a:gd name="T41" fmla="*/ 267 h 751"/>
                  <a:gd name="T42" fmla="*/ 728 w 2280"/>
                  <a:gd name="T43" fmla="*/ 227 h 751"/>
                  <a:gd name="T44" fmla="*/ 764 w 2280"/>
                  <a:gd name="T45" fmla="*/ 263 h 751"/>
                  <a:gd name="T46" fmla="*/ 788 w 2280"/>
                  <a:gd name="T47" fmla="*/ 175 h 751"/>
                  <a:gd name="T48" fmla="*/ 820 w 2280"/>
                  <a:gd name="T49" fmla="*/ 299 h 751"/>
                  <a:gd name="T50" fmla="*/ 860 w 2280"/>
                  <a:gd name="T51" fmla="*/ 171 h 751"/>
                  <a:gd name="T52" fmla="*/ 900 w 2280"/>
                  <a:gd name="T53" fmla="*/ 303 h 751"/>
                  <a:gd name="T54" fmla="*/ 956 w 2280"/>
                  <a:gd name="T55" fmla="*/ 131 h 751"/>
                  <a:gd name="T56" fmla="*/ 1008 w 2280"/>
                  <a:gd name="T57" fmla="*/ 299 h 751"/>
                  <a:gd name="T58" fmla="*/ 1092 w 2280"/>
                  <a:gd name="T59" fmla="*/ 43 h 751"/>
                  <a:gd name="T60" fmla="*/ 1208 w 2280"/>
                  <a:gd name="T61" fmla="*/ 559 h 751"/>
                  <a:gd name="T62" fmla="*/ 1292 w 2280"/>
                  <a:gd name="T63" fmla="*/ 691 h 751"/>
                  <a:gd name="T64" fmla="*/ 1424 w 2280"/>
                  <a:gd name="T65" fmla="*/ 735 h 751"/>
                  <a:gd name="T66" fmla="*/ 1892 w 2280"/>
                  <a:gd name="T67" fmla="*/ 743 h 751"/>
                  <a:gd name="T68" fmla="*/ 2280 w 2280"/>
                  <a:gd name="T69" fmla="*/ 751 h 7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280" h="751">
                    <a:moveTo>
                      <a:pt x="0" y="227"/>
                    </a:moveTo>
                    <a:cubicBezTo>
                      <a:pt x="10" y="226"/>
                      <a:pt x="45" y="216"/>
                      <a:pt x="60" y="219"/>
                    </a:cubicBezTo>
                    <a:cubicBezTo>
                      <a:pt x="75" y="222"/>
                      <a:pt x="81" y="241"/>
                      <a:pt x="92" y="243"/>
                    </a:cubicBezTo>
                    <a:cubicBezTo>
                      <a:pt x="103" y="245"/>
                      <a:pt x="115" y="236"/>
                      <a:pt x="128" y="231"/>
                    </a:cubicBezTo>
                    <a:cubicBezTo>
                      <a:pt x="141" y="226"/>
                      <a:pt x="161" y="209"/>
                      <a:pt x="172" y="211"/>
                    </a:cubicBezTo>
                    <a:cubicBezTo>
                      <a:pt x="183" y="213"/>
                      <a:pt x="183" y="240"/>
                      <a:pt x="196" y="243"/>
                    </a:cubicBezTo>
                    <a:cubicBezTo>
                      <a:pt x="209" y="246"/>
                      <a:pt x="230" y="232"/>
                      <a:pt x="248" y="227"/>
                    </a:cubicBezTo>
                    <a:cubicBezTo>
                      <a:pt x="266" y="222"/>
                      <a:pt x="289" y="210"/>
                      <a:pt x="304" y="211"/>
                    </a:cubicBezTo>
                    <a:cubicBezTo>
                      <a:pt x="319" y="212"/>
                      <a:pt x="326" y="236"/>
                      <a:pt x="336" y="235"/>
                    </a:cubicBezTo>
                    <a:cubicBezTo>
                      <a:pt x="346" y="234"/>
                      <a:pt x="354" y="208"/>
                      <a:pt x="364" y="207"/>
                    </a:cubicBezTo>
                    <a:cubicBezTo>
                      <a:pt x="374" y="206"/>
                      <a:pt x="386" y="230"/>
                      <a:pt x="396" y="231"/>
                    </a:cubicBezTo>
                    <a:cubicBezTo>
                      <a:pt x="406" y="232"/>
                      <a:pt x="414" y="211"/>
                      <a:pt x="424" y="211"/>
                    </a:cubicBezTo>
                    <a:cubicBezTo>
                      <a:pt x="434" y="211"/>
                      <a:pt x="446" y="235"/>
                      <a:pt x="456" y="231"/>
                    </a:cubicBezTo>
                    <a:cubicBezTo>
                      <a:pt x="466" y="227"/>
                      <a:pt x="475" y="188"/>
                      <a:pt x="484" y="187"/>
                    </a:cubicBezTo>
                    <a:cubicBezTo>
                      <a:pt x="493" y="186"/>
                      <a:pt x="503" y="219"/>
                      <a:pt x="512" y="223"/>
                    </a:cubicBezTo>
                    <a:cubicBezTo>
                      <a:pt x="521" y="227"/>
                      <a:pt x="531" y="206"/>
                      <a:pt x="540" y="211"/>
                    </a:cubicBezTo>
                    <a:cubicBezTo>
                      <a:pt x="549" y="216"/>
                      <a:pt x="559" y="252"/>
                      <a:pt x="568" y="251"/>
                    </a:cubicBezTo>
                    <a:cubicBezTo>
                      <a:pt x="577" y="250"/>
                      <a:pt x="582" y="210"/>
                      <a:pt x="592" y="207"/>
                    </a:cubicBezTo>
                    <a:cubicBezTo>
                      <a:pt x="602" y="204"/>
                      <a:pt x="615" y="235"/>
                      <a:pt x="628" y="235"/>
                    </a:cubicBezTo>
                    <a:cubicBezTo>
                      <a:pt x="641" y="235"/>
                      <a:pt x="659" y="202"/>
                      <a:pt x="672" y="207"/>
                    </a:cubicBezTo>
                    <a:cubicBezTo>
                      <a:pt x="685" y="212"/>
                      <a:pt x="699" y="264"/>
                      <a:pt x="708" y="267"/>
                    </a:cubicBezTo>
                    <a:cubicBezTo>
                      <a:pt x="717" y="270"/>
                      <a:pt x="719" y="228"/>
                      <a:pt x="728" y="227"/>
                    </a:cubicBezTo>
                    <a:cubicBezTo>
                      <a:pt x="737" y="226"/>
                      <a:pt x="754" y="272"/>
                      <a:pt x="764" y="263"/>
                    </a:cubicBezTo>
                    <a:cubicBezTo>
                      <a:pt x="774" y="254"/>
                      <a:pt x="779" y="169"/>
                      <a:pt x="788" y="175"/>
                    </a:cubicBezTo>
                    <a:cubicBezTo>
                      <a:pt x="797" y="181"/>
                      <a:pt x="808" y="300"/>
                      <a:pt x="820" y="299"/>
                    </a:cubicBezTo>
                    <a:cubicBezTo>
                      <a:pt x="832" y="298"/>
                      <a:pt x="847" y="170"/>
                      <a:pt x="860" y="171"/>
                    </a:cubicBezTo>
                    <a:cubicBezTo>
                      <a:pt x="873" y="172"/>
                      <a:pt x="884" y="310"/>
                      <a:pt x="900" y="303"/>
                    </a:cubicBezTo>
                    <a:cubicBezTo>
                      <a:pt x="916" y="296"/>
                      <a:pt x="938" y="132"/>
                      <a:pt x="956" y="131"/>
                    </a:cubicBezTo>
                    <a:cubicBezTo>
                      <a:pt x="974" y="130"/>
                      <a:pt x="985" y="314"/>
                      <a:pt x="1008" y="299"/>
                    </a:cubicBezTo>
                    <a:cubicBezTo>
                      <a:pt x="1031" y="284"/>
                      <a:pt x="1059" y="0"/>
                      <a:pt x="1092" y="43"/>
                    </a:cubicBezTo>
                    <a:cubicBezTo>
                      <a:pt x="1125" y="86"/>
                      <a:pt x="1175" y="451"/>
                      <a:pt x="1208" y="559"/>
                    </a:cubicBezTo>
                    <a:cubicBezTo>
                      <a:pt x="1241" y="667"/>
                      <a:pt x="1256" y="662"/>
                      <a:pt x="1292" y="691"/>
                    </a:cubicBezTo>
                    <a:cubicBezTo>
                      <a:pt x="1328" y="720"/>
                      <a:pt x="1324" y="726"/>
                      <a:pt x="1424" y="735"/>
                    </a:cubicBezTo>
                    <a:cubicBezTo>
                      <a:pt x="1524" y="744"/>
                      <a:pt x="1749" y="740"/>
                      <a:pt x="1892" y="743"/>
                    </a:cubicBezTo>
                    <a:cubicBezTo>
                      <a:pt x="2035" y="746"/>
                      <a:pt x="2215" y="750"/>
                      <a:pt x="2280" y="751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66760" name="Group 168"/>
          <p:cNvGrpSpPr>
            <a:grpSpLocks/>
          </p:cNvGrpSpPr>
          <p:nvPr/>
        </p:nvGrpSpPr>
        <p:grpSpPr bwMode="auto">
          <a:xfrm>
            <a:off x="635000" y="938213"/>
            <a:ext cx="7554913" cy="2155825"/>
            <a:chOff x="400" y="591"/>
            <a:chExt cx="4759" cy="1358"/>
          </a:xfrm>
        </p:grpSpPr>
        <p:grpSp>
          <p:nvGrpSpPr>
            <p:cNvPr id="149510" name="Group 147"/>
            <p:cNvGrpSpPr>
              <a:grpSpLocks/>
            </p:cNvGrpSpPr>
            <p:nvPr/>
          </p:nvGrpSpPr>
          <p:grpSpPr bwMode="auto">
            <a:xfrm>
              <a:off x="3464" y="591"/>
              <a:ext cx="1695" cy="1358"/>
              <a:chOff x="573" y="907"/>
              <a:chExt cx="1695" cy="1358"/>
            </a:xfrm>
          </p:grpSpPr>
          <p:grpSp>
            <p:nvGrpSpPr>
              <p:cNvPr id="149512" name="Group 148"/>
              <p:cNvGrpSpPr>
                <a:grpSpLocks/>
              </p:cNvGrpSpPr>
              <p:nvPr/>
            </p:nvGrpSpPr>
            <p:grpSpPr bwMode="auto">
              <a:xfrm>
                <a:off x="1227" y="939"/>
                <a:ext cx="1041" cy="687"/>
                <a:chOff x="2980" y="1276"/>
                <a:chExt cx="2341" cy="1546"/>
              </a:xfrm>
            </p:grpSpPr>
            <p:sp>
              <p:nvSpPr>
                <p:cNvPr id="149523" name="AutoShape 149"/>
                <p:cNvSpPr>
                  <a:spLocks noChangeArrowheads="1"/>
                </p:cNvSpPr>
                <p:nvPr/>
              </p:nvSpPr>
              <p:spPr bwMode="auto">
                <a:xfrm rot="5400000">
                  <a:off x="4494" y="1996"/>
                  <a:ext cx="1103" cy="550"/>
                </a:xfrm>
                <a:prstGeom prst="parallelogram">
                  <a:avLst>
                    <a:gd name="adj" fmla="val 22691"/>
                  </a:avLst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49524" name="AutoShape 150"/>
                <p:cNvSpPr>
                  <a:spLocks noChangeArrowheads="1"/>
                </p:cNvSpPr>
                <p:nvPr/>
              </p:nvSpPr>
              <p:spPr bwMode="auto">
                <a:xfrm rot="5400000">
                  <a:off x="3206" y="1050"/>
                  <a:ext cx="1432" cy="1884"/>
                </a:xfrm>
                <a:prstGeom prst="parallelogram">
                  <a:avLst>
                    <a:gd name="adj" fmla="val 32593"/>
                  </a:avLst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366743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3449" y="1858"/>
                  <a:ext cx="1060" cy="265"/>
                </a:xfrm>
                <a:prstGeom prst="parallelogram">
                  <a:avLst>
                    <a:gd name="adj" fmla="val 30006"/>
                  </a:avLst>
                </a:prstGeom>
                <a:gradFill rotWithShape="0">
                  <a:gsLst>
                    <a:gs pos="0">
                      <a:srgbClr val="CCCCFF"/>
                    </a:gs>
                    <a:gs pos="50000">
                      <a:schemeClr val="accent1"/>
                    </a:gs>
                    <a:gs pos="100000">
                      <a:srgbClr val="CCCC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6744" name="AutoShape 152"/>
                <p:cNvSpPr>
                  <a:spLocks noChangeArrowheads="1"/>
                </p:cNvSpPr>
                <p:nvPr/>
              </p:nvSpPr>
              <p:spPr bwMode="auto">
                <a:xfrm rot="5400000">
                  <a:off x="3275" y="1894"/>
                  <a:ext cx="1013" cy="119"/>
                </a:xfrm>
                <a:prstGeom prst="parallelogram">
                  <a:avLst>
                    <a:gd name="adj" fmla="val 10050"/>
                  </a:avLst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chemeClr val="accent1"/>
                    </a:gs>
                    <a:gs pos="100000">
                      <a:schemeClr val="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6745" name="AutoShape 153"/>
                <p:cNvSpPr>
                  <a:spLocks noChangeArrowheads="1"/>
                </p:cNvSpPr>
                <p:nvPr/>
              </p:nvSpPr>
              <p:spPr bwMode="auto">
                <a:xfrm rot="5400000">
                  <a:off x="3166" y="1906"/>
                  <a:ext cx="1022" cy="54"/>
                </a:xfrm>
                <a:prstGeom prst="parallelogram">
                  <a:avLst>
                    <a:gd name="adj" fmla="val 22343"/>
                  </a:avLst>
                </a:prstGeom>
                <a:gradFill rotWithShape="0">
                  <a:gsLst>
                    <a:gs pos="0">
                      <a:schemeClr val="bg2"/>
                    </a:gs>
                    <a:gs pos="50000">
                      <a:schemeClr val="accent1"/>
                    </a:gs>
                    <a:gs pos="100000">
                      <a:schemeClr val="bg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66746" name="AutoShape 154"/>
                <p:cNvSpPr>
                  <a:spLocks noChangeArrowheads="1"/>
                </p:cNvSpPr>
                <p:nvPr/>
              </p:nvSpPr>
              <p:spPr bwMode="auto">
                <a:xfrm rot="5400000">
                  <a:off x="3712" y="1966"/>
                  <a:ext cx="1013" cy="200"/>
                </a:xfrm>
                <a:prstGeom prst="parallelogram">
                  <a:avLst>
                    <a:gd name="adj" fmla="val 29626"/>
                  </a:avLst>
                </a:prstGeom>
                <a:gradFill rotWithShape="0">
                  <a:gsLst>
                    <a:gs pos="0">
                      <a:srgbClr val="9999FF"/>
                    </a:gs>
                    <a:gs pos="50000">
                      <a:schemeClr val="accent1"/>
                    </a:gs>
                    <a:gs pos="100000">
                      <a:srgbClr val="99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149529" name="AutoShape 155"/>
                <p:cNvSpPr>
                  <a:spLocks noChangeArrowheads="1"/>
                </p:cNvSpPr>
                <p:nvPr/>
              </p:nvSpPr>
              <p:spPr bwMode="auto">
                <a:xfrm rot="5400000">
                  <a:off x="3924" y="1929"/>
                  <a:ext cx="1031" cy="375"/>
                </a:xfrm>
                <a:prstGeom prst="parallelogram">
                  <a:avLst>
                    <a:gd name="adj" fmla="val 18787"/>
                  </a:avLst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</p:grpSp>
          <p:sp>
            <p:nvSpPr>
              <p:cNvPr id="366748" name="Oval 156"/>
              <p:cNvSpPr>
                <a:spLocks noChangeArrowheads="1"/>
              </p:cNvSpPr>
              <p:nvPr/>
            </p:nvSpPr>
            <p:spPr bwMode="auto">
              <a:xfrm>
                <a:off x="2159" y="1347"/>
                <a:ext cx="61" cy="110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50000">
                    <a:schemeClr val="accent1"/>
                  </a:gs>
                  <a:gs pos="100000">
                    <a:srgbClr val="CCECFF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effectLst/>
              <a:scene3d>
                <a:camera prst="legacyObliqueTopRight">
                  <a:rot lat="21299999" lon="300000" rev="0"/>
                </a:camera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  <a:flatTx/>
              </a:bodyPr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49514" name="AutoShape 157"/>
              <p:cNvSpPr>
                <a:spLocks noChangeArrowheads="1"/>
              </p:cNvSpPr>
              <p:nvPr/>
            </p:nvSpPr>
            <p:spPr bwMode="auto">
              <a:xfrm rot="1171112">
                <a:off x="1560" y="1814"/>
                <a:ext cx="274" cy="136"/>
              </a:xfrm>
              <a:prstGeom prst="rightArrow">
                <a:avLst>
                  <a:gd name="adj1" fmla="val 50000"/>
                  <a:gd name="adj2" fmla="val 50368"/>
                </a:avLst>
              </a:prstGeom>
              <a:solidFill>
                <a:srgbClr val="66FF66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grpSp>
            <p:nvGrpSpPr>
              <p:cNvPr id="149515" name="Group 158"/>
              <p:cNvGrpSpPr>
                <a:grpSpLocks/>
              </p:cNvGrpSpPr>
              <p:nvPr/>
            </p:nvGrpSpPr>
            <p:grpSpPr bwMode="auto">
              <a:xfrm>
                <a:off x="910" y="1236"/>
                <a:ext cx="533" cy="951"/>
                <a:chOff x="1773" y="1865"/>
                <a:chExt cx="1198" cy="2140"/>
              </a:xfrm>
            </p:grpSpPr>
            <p:sp>
              <p:nvSpPr>
                <p:cNvPr id="149521" name="Arc 159" descr="D:\AAA_OCA\ENSEIGNEMENT\PORQUEROLLES_2006\farside_vertic.jpg"/>
                <p:cNvSpPr>
                  <a:spLocks/>
                </p:cNvSpPr>
                <p:nvPr/>
              </p:nvSpPr>
              <p:spPr bwMode="auto">
                <a:xfrm>
                  <a:off x="2679" y="2280"/>
                  <a:ext cx="292" cy="1725"/>
                </a:xfrm>
                <a:custGeom>
                  <a:avLst/>
                  <a:gdLst>
                    <a:gd name="T0" fmla="*/ 3 w 21600"/>
                    <a:gd name="T1" fmla="*/ 0 h 32108"/>
                    <a:gd name="T2" fmla="*/ 3 w 21600"/>
                    <a:gd name="T3" fmla="*/ 93 h 32108"/>
                    <a:gd name="T4" fmla="*/ 0 w 21600"/>
                    <a:gd name="T5" fmla="*/ 48 h 3210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32108" fill="none" extrusionOk="0">
                      <a:moveTo>
                        <a:pt x="13928" y="0"/>
                      </a:moveTo>
                      <a:cubicBezTo>
                        <a:pt x="18793" y="4104"/>
                        <a:pt x="21600" y="10144"/>
                        <a:pt x="21600" y="16509"/>
                      </a:cubicBezTo>
                      <a:cubicBezTo>
                        <a:pt x="21600" y="22399"/>
                        <a:pt x="19194" y="28033"/>
                        <a:pt x="14940" y="32107"/>
                      </a:cubicBezTo>
                    </a:path>
                    <a:path w="21600" h="32108" stroke="0" extrusionOk="0">
                      <a:moveTo>
                        <a:pt x="13928" y="0"/>
                      </a:moveTo>
                      <a:cubicBezTo>
                        <a:pt x="18793" y="4104"/>
                        <a:pt x="21600" y="10144"/>
                        <a:pt x="21600" y="16509"/>
                      </a:cubicBezTo>
                      <a:cubicBezTo>
                        <a:pt x="21600" y="22399"/>
                        <a:pt x="19194" y="28033"/>
                        <a:pt x="14940" y="32107"/>
                      </a:cubicBezTo>
                      <a:lnTo>
                        <a:pt x="0" y="16509"/>
                      </a:lnTo>
                      <a:lnTo>
                        <a:pt x="13928" y="0"/>
                      </a:lnTo>
                      <a:close/>
                    </a:path>
                  </a:pathLst>
                </a:custGeom>
                <a:blipFill dpi="0" rotWithShape="0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9522" name="Freeform 160" descr="D:\AAA_OCA\ENSEIGNEMENT\PORQUEROLLES_2006\farside_vertic.jpg"/>
                <p:cNvSpPr>
                  <a:spLocks/>
                </p:cNvSpPr>
                <p:nvPr/>
              </p:nvSpPr>
              <p:spPr bwMode="auto">
                <a:xfrm>
                  <a:off x="1773" y="1865"/>
                  <a:ext cx="1134" cy="2121"/>
                </a:xfrm>
                <a:custGeom>
                  <a:avLst/>
                  <a:gdLst>
                    <a:gd name="T0" fmla="*/ 1107 w 1134"/>
                    <a:gd name="T1" fmla="*/ 402 h 2121"/>
                    <a:gd name="T2" fmla="*/ 0 w 1134"/>
                    <a:gd name="T3" fmla="*/ 0 h 2121"/>
                    <a:gd name="T4" fmla="*/ 9 w 1134"/>
                    <a:gd name="T5" fmla="*/ 1655 h 2121"/>
                    <a:gd name="T6" fmla="*/ 1134 w 1134"/>
                    <a:gd name="T7" fmla="*/ 2121 h 212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34" h="2121">
                      <a:moveTo>
                        <a:pt x="1107" y="402"/>
                      </a:moveTo>
                      <a:lnTo>
                        <a:pt x="0" y="0"/>
                      </a:lnTo>
                      <a:lnTo>
                        <a:pt x="9" y="1655"/>
                      </a:lnTo>
                      <a:lnTo>
                        <a:pt x="1134" y="2121"/>
                      </a:lnTo>
                    </a:path>
                  </a:pathLst>
                </a:custGeom>
                <a:blipFill dpi="0" rotWithShape="0">
                  <a:blip r:embed="rId3"/>
                  <a:srcRect/>
                  <a:stretch>
                    <a:fillRect/>
                  </a:stretch>
                </a:blip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49516" name="Line 161"/>
              <p:cNvSpPr>
                <a:spLocks noChangeShapeType="1"/>
              </p:cNvSpPr>
              <p:nvPr/>
            </p:nvSpPr>
            <p:spPr bwMode="auto">
              <a:xfrm flipH="1">
                <a:off x="802" y="1361"/>
                <a:ext cx="1065" cy="735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 type="arrow" w="med" len="med"/>
                <a:tailEnd/>
              </a:ln>
              <a:effectLst>
                <a:outerShdw dist="117088" dir="8363922" algn="ctr" rotWithShape="0">
                  <a:srgbClr val="FFFF9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9517" name="Line 162"/>
              <p:cNvSpPr>
                <a:spLocks noChangeShapeType="1"/>
              </p:cNvSpPr>
              <p:nvPr/>
            </p:nvSpPr>
            <p:spPr bwMode="auto">
              <a:xfrm>
                <a:off x="796" y="1612"/>
                <a:ext cx="903" cy="337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>
                <a:outerShdw dist="28398" dir="3806097" algn="ctr" rotWithShape="0">
                  <a:srgbClr val="FFFF9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9518" name="Line 163"/>
              <p:cNvSpPr>
                <a:spLocks noChangeShapeType="1"/>
              </p:cNvSpPr>
              <p:nvPr/>
            </p:nvSpPr>
            <p:spPr bwMode="auto">
              <a:xfrm flipV="1">
                <a:off x="1264" y="907"/>
                <a:ext cx="0" cy="135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>
                <a:outerShdw dist="28398" dir="3806097" algn="ctr" rotWithShape="0">
                  <a:srgbClr val="FFFF9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66756" name="AutoShape 164"/>
              <p:cNvSpPr>
                <a:spLocks noChangeArrowheads="1"/>
              </p:cNvSpPr>
              <p:nvPr/>
            </p:nvSpPr>
            <p:spPr bwMode="auto">
              <a:xfrm>
                <a:off x="573" y="2077"/>
                <a:ext cx="201" cy="188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49520" name="Line 165"/>
              <p:cNvSpPr>
                <a:spLocks noChangeShapeType="1"/>
              </p:cNvSpPr>
              <p:nvPr/>
            </p:nvSpPr>
            <p:spPr bwMode="auto">
              <a:xfrm flipH="1">
                <a:off x="812" y="1404"/>
                <a:ext cx="1379" cy="74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arrow" w="med" len="med"/>
                <a:tailEnd/>
              </a:ln>
              <a:effectLst>
                <a:outerShdw dist="35921" dir="2700000" algn="ctr" rotWithShape="0">
                  <a:srgbClr val="FFFF99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49511" name="Text Box 166"/>
            <p:cNvSpPr txBox="1">
              <a:spLocks noChangeArrowheads="1"/>
            </p:cNvSpPr>
            <p:nvPr/>
          </p:nvSpPr>
          <p:spPr bwMode="auto">
            <a:xfrm>
              <a:off x="400" y="1090"/>
              <a:ext cx="2126" cy="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les franges se déplacent </a:t>
              </a:r>
            </a:p>
            <a:p>
              <a:r>
                <a:rPr lang="fr-FR" altLang="fr-FR" sz="2000"/>
                <a:t>devant le telescope</a:t>
              </a:r>
            </a:p>
            <a:p>
              <a:endParaRPr lang="fr-FR" altLang="fr-FR" sz="2000"/>
            </a:p>
            <a:p>
              <a:r>
                <a:rPr lang="fr-FR" altLang="fr-FR" sz="1800"/>
                <a:t>vitesse de l'ordre de 700 m/s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758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30188" y="579438"/>
            <a:ext cx="4700624" cy="710067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000" b="1" smtClean="0">
                <a:solidFill>
                  <a:schemeClr val="tx1"/>
                </a:solidFill>
                <a:latin typeface="Comic Sans MS" pitchFamily="66" charset="0"/>
              </a:rPr>
              <a:t>Occultations d'étoiles par la Lune_3</a:t>
            </a:r>
            <a:br>
              <a:rPr lang="fr-FR" altLang="fr-FR" sz="2000" b="1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fr-FR" altLang="fr-FR" sz="2000" smtClean="0">
                <a:solidFill>
                  <a:schemeClr val="tx1"/>
                </a:solidFill>
                <a:latin typeface="Comic Sans MS" pitchFamily="66" charset="0"/>
              </a:rPr>
              <a:t>un interféromètre grand comme ça !</a:t>
            </a:r>
          </a:p>
        </p:txBody>
      </p:sp>
      <p:grpSp>
        <p:nvGrpSpPr>
          <p:cNvPr id="350247" name="Group 39"/>
          <p:cNvGrpSpPr>
            <a:grpSpLocks/>
          </p:cNvGrpSpPr>
          <p:nvPr/>
        </p:nvGrpSpPr>
        <p:grpSpPr bwMode="auto">
          <a:xfrm>
            <a:off x="6372225" y="2686050"/>
            <a:ext cx="2908300" cy="3619500"/>
            <a:chOff x="4056" y="1866"/>
            <a:chExt cx="1832" cy="2280"/>
          </a:xfrm>
        </p:grpSpPr>
        <p:sp>
          <p:nvSpPr>
            <p:cNvPr id="150551" name="Oval 29"/>
            <p:cNvSpPr>
              <a:spLocks noChangeArrowheads="1"/>
            </p:cNvSpPr>
            <p:nvPr/>
          </p:nvSpPr>
          <p:spPr bwMode="auto">
            <a:xfrm>
              <a:off x="4056" y="3894"/>
              <a:ext cx="252" cy="1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0552" name="Line 32"/>
            <p:cNvSpPr>
              <a:spLocks noChangeShapeType="1"/>
            </p:cNvSpPr>
            <p:nvPr/>
          </p:nvSpPr>
          <p:spPr bwMode="auto">
            <a:xfrm>
              <a:off x="4176" y="1866"/>
              <a:ext cx="0" cy="228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50553" name="Text Box 34"/>
            <p:cNvSpPr txBox="1">
              <a:spLocks noChangeArrowheads="1"/>
            </p:cNvSpPr>
            <p:nvPr/>
          </p:nvSpPr>
          <p:spPr bwMode="auto">
            <a:xfrm>
              <a:off x="4267" y="3035"/>
              <a:ext cx="162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400">
                  <a:solidFill>
                    <a:srgbClr val="FF3300"/>
                  </a:solidFill>
                </a:rPr>
                <a:t>base de  </a:t>
              </a:r>
            </a:p>
            <a:p>
              <a:r>
                <a:rPr lang="fr-FR" altLang="fr-FR" sz="2400">
                  <a:solidFill>
                    <a:srgbClr val="FF3300"/>
                  </a:solidFill>
                </a:rPr>
                <a:t>l'interferometre</a:t>
              </a:r>
            </a:p>
          </p:txBody>
        </p:sp>
        <p:sp>
          <p:nvSpPr>
            <p:cNvPr id="150554" name="Line 35"/>
            <p:cNvSpPr>
              <a:spLocks noChangeShapeType="1"/>
            </p:cNvSpPr>
            <p:nvPr/>
          </p:nvSpPr>
          <p:spPr bwMode="auto">
            <a:xfrm flipH="1" flipV="1">
              <a:off x="4176" y="2838"/>
              <a:ext cx="64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50555" name="Text Box 36"/>
            <p:cNvSpPr txBox="1">
              <a:spLocks noChangeArrowheads="1"/>
            </p:cNvSpPr>
            <p:nvPr/>
          </p:nvSpPr>
          <p:spPr bwMode="auto">
            <a:xfrm>
              <a:off x="4359" y="3833"/>
              <a:ext cx="8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telescope</a:t>
              </a:r>
            </a:p>
          </p:txBody>
        </p:sp>
        <p:sp>
          <p:nvSpPr>
            <p:cNvPr id="150556" name="Oval 38"/>
            <p:cNvSpPr>
              <a:spLocks noChangeArrowheads="1"/>
            </p:cNvSpPr>
            <p:nvPr/>
          </p:nvSpPr>
          <p:spPr bwMode="auto">
            <a:xfrm>
              <a:off x="4846" y="2459"/>
              <a:ext cx="658" cy="65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0557" name="Text Box 33"/>
            <p:cNvSpPr txBox="1">
              <a:spLocks noChangeArrowheads="1"/>
            </p:cNvSpPr>
            <p:nvPr/>
          </p:nvSpPr>
          <p:spPr bwMode="auto">
            <a:xfrm>
              <a:off x="4919" y="2609"/>
              <a:ext cx="53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800"/>
                <a:t>lune</a:t>
              </a:r>
            </a:p>
          </p:txBody>
        </p:sp>
        <p:sp>
          <p:nvSpPr>
            <p:cNvPr id="350239" name="AutoShape 31"/>
            <p:cNvSpPr>
              <a:spLocks noChangeArrowheads="1"/>
            </p:cNvSpPr>
            <p:nvPr/>
          </p:nvSpPr>
          <p:spPr bwMode="auto">
            <a:xfrm>
              <a:off x="4080" y="2154"/>
              <a:ext cx="186" cy="132"/>
            </a:xfrm>
            <a:prstGeom prst="star5">
              <a:avLst/>
            </a:prstGeom>
            <a:solidFill>
              <a:srgbClr val="FFFF66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150532" name="Text Box 40"/>
          <p:cNvSpPr txBox="1">
            <a:spLocks noChangeArrowheads="1"/>
          </p:cNvSpPr>
          <p:nvPr/>
        </p:nvSpPr>
        <p:spPr bwMode="auto">
          <a:xfrm>
            <a:off x="242888" y="1417638"/>
            <a:ext cx="4148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/>
              <a:t>l'exploitation du phénomène</a:t>
            </a:r>
          </a:p>
        </p:txBody>
      </p:sp>
      <p:grpSp>
        <p:nvGrpSpPr>
          <p:cNvPr id="350253" name="Group 45"/>
          <p:cNvGrpSpPr>
            <a:grpSpLocks/>
          </p:cNvGrpSpPr>
          <p:nvPr/>
        </p:nvGrpSpPr>
        <p:grpSpPr bwMode="auto">
          <a:xfrm>
            <a:off x="317500" y="1208088"/>
            <a:ext cx="8726488" cy="3952875"/>
            <a:chOff x="200" y="761"/>
            <a:chExt cx="5497" cy="2490"/>
          </a:xfrm>
        </p:grpSpPr>
        <p:grpSp>
          <p:nvGrpSpPr>
            <p:cNvPr id="150535" name="Group 37"/>
            <p:cNvGrpSpPr>
              <a:grpSpLocks/>
            </p:cNvGrpSpPr>
            <p:nvPr/>
          </p:nvGrpSpPr>
          <p:grpSpPr bwMode="auto">
            <a:xfrm>
              <a:off x="3488" y="761"/>
              <a:ext cx="2209" cy="813"/>
              <a:chOff x="648" y="924"/>
              <a:chExt cx="4596" cy="1692"/>
            </a:xfrm>
          </p:grpSpPr>
          <p:grpSp>
            <p:nvGrpSpPr>
              <p:cNvPr id="150539" name="Group 18"/>
              <p:cNvGrpSpPr>
                <a:grpSpLocks/>
              </p:cNvGrpSpPr>
              <p:nvPr/>
            </p:nvGrpSpPr>
            <p:grpSpPr bwMode="auto">
              <a:xfrm>
                <a:off x="2868" y="924"/>
                <a:ext cx="720" cy="1092"/>
                <a:chOff x="3156" y="852"/>
                <a:chExt cx="720" cy="1092"/>
              </a:xfrm>
            </p:grpSpPr>
            <p:sp>
              <p:nvSpPr>
                <p:cNvPr id="150549" name="Line 12"/>
                <p:cNvSpPr>
                  <a:spLocks noChangeShapeType="1"/>
                </p:cNvSpPr>
                <p:nvPr/>
              </p:nvSpPr>
              <p:spPr bwMode="auto">
                <a:xfrm>
                  <a:off x="3156" y="1200"/>
                  <a:ext cx="0" cy="744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50550" name="Freeform 14"/>
                <p:cNvSpPr>
                  <a:spLocks/>
                </p:cNvSpPr>
                <p:nvPr/>
              </p:nvSpPr>
              <p:spPr bwMode="auto">
                <a:xfrm>
                  <a:off x="3156" y="852"/>
                  <a:ext cx="720" cy="1080"/>
                </a:xfrm>
                <a:custGeom>
                  <a:avLst/>
                  <a:gdLst>
                    <a:gd name="T0" fmla="*/ 0 w 720"/>
                    <a:gd name="T1" fmla="*/ 336 h 1080"/>
                    <a:gd name="T2" fmla="*/ 624 w 720"/>
                    <a:gd name="T3" fmla="*/ 0 h 1080"/>
                    <a:gd name="T4" fmla="*/ 720 w 720"/>
                    <a:gd name="T5" fmla="*/ 684 h 1080"/>
                    <a:gd name="T6" fmla="*/ 12 w 720"/>
                    <a:gd name="T7" fmla="*/ 1080 h 10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0" h="1080">
                      <a:moveTo>
                        <a:pt x="0" y="336"/>
                      </a:moveTo>
                      <a:lnTo>
                        <a:pt x="624" y="0"/>
                      </a:lnTo>
                      <a:lnTo>
                        <a:pt x="720" y="684"/>
                      </a:lnTo>
                      <a:lnTo>
                        <a:pt x="12" y="1080"/>
                      </a:lnTo>
                    </a:path>
                  </a:pathLst>
                </a:custGeom>
                <a:solidFill>
                  <a:schemeClr val="folHlink"/>
                </a:solidFill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50540" name="Line 8"/>
              <p:cNvSpPr>
                <a:spLocks noChangeShapeType="1"/>
              </p:cNvSpPr>
              <p:nvPr/>
            </p:nvSpPr>
            <p:spPr bwMode="auto">
              <a:xfrm>
                <a:off x="816" y="1704"/>
                <a:ext cx="3804" cy="42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0541" name="Oval 9"/>
              <p:cNvSpPr>
                <a:spLocks noChangeArrowheads="1"/>
              </p:cNvSpPr>
              <p:nvPr/>
            </p:nvSpPr>
            <p:spPr bwMode="auto">
              <a:xfrm>
                <a:off x="4536" y="1932"/>
                <a:ext cx="216" cy="336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50542" name="Line 10"/>
              <p:cNvSpPr>
                <a:spLocks noChangeShapeType="1"/>
              </p:cNvSpPr>
              <p:nvPr/>
            </p:nvSpPr>
            <p:spPr bwMode="auto">
              <a:xfrm>
                <a:off x="2544" y="1548"/>
                <a:ext cx="0" cy="61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50223" name="AutoShape 15"/>
              <p:cNvSpPr>
                <a:spLocks noChangeArrowheads="1"/>
              </p:cNvSpPr>
              <p:nvPr/>
            </p:nvSpPr>
            <p:spPr bwMode="auto">
              <a:xfrm>
                <a:off x="648" y="1588"/>
                <a:ext cx="185" cy="177"/>
              </a:xfrm>
              <a:prstGeom prst="star5">
                <a:avLst/>
              </a:prstGeom>
              <a:solidFill>
                <a:srgbClr val="FF33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50544" name="Line 17"/>
              <p:cNvSpPr>
                <a:spLocks noChangeShapeType="1"/>
              </p:cNvSpPr>
              <p:nvPr/>
            </p:nvSpPr>
            <p:spPr bwMode="auto">
              <a:xfrm>
                <a:off x="840" y="1668"/>
                <a:ext cx="4404" cy="7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0545" name="Line 11"/>
              <p:cNvSpPr>
                <a:spLocks noChangeShapeType="1"/>
              </p:cNvSpPr>
              <p:nvPr/>
            </p:nvSpPr>
            <p:spPr bwMode="auto">
              <a:xfrm flipV="1">
                <a:off x="2088" y="1560"/>
                <a:ext cx="1008" cy="63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0546" name="Line 19"/>
              <p:cNvSpPr>
                <a:spLocks noChangeShapeType="1"/>
              </p:cNvSpPr>
              <p:nvPr/>
            </p:nvSpPr>
            <p:spPr bwMode="auto">
              <a:xfrm flipV="1">
                <a:off x="4092" y="1812"/>
                <a:ext cx="1008" cy="63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0547" name="Freeform 21"/>
              <p:cNvSpPr>
                <a:spLocks/>
              </p:cNvSpPr>
              <p:nvPr/>
            </p:nvSpPr>
            <p:spPr bwMode="auto">
              <a:xfrm>
                <a:off x="4572" y="1872"/>
                <a:ext cx="670" cy="744"/>
              </a:xfrm>
              <a:custGeom>
                <a:avLst/>
                <a:gdLst>
                  <a:gd name="T0" fmla="*/ 492 w 670"/>
                  <a:gd name="T1" fmla="*/ 0 h 744"/>
                  <a:gd name="T2" fmla="*/ 348 w 670"/>
                  <a:gd name="T3" fmla="*/ 120 h 744"/>
                  <a:gd name="T4" fmla="*/ 660 w 670"/>
                  <a:gd name="T5" fmla="*/ 300 h 744"/>
                  <a:gd name="T6" fmla="*/ 408 w 670"/>
                  <a:gd name="T7" fmla="*/ 312 h 744"/>
                  <a:gd name="T8" fmla="*/ 564 w 670"/>
                  <a:gd name="T9" fmla="*/ 420 h 744"/>
                  <a:gd name="T10" fmla="*/ 348 w 670"/>
                  <a:gd name="T11" fmla="*/ 408 h 744"/>
                  <a:gd name="T12" fmla="*/ 456 w 670"/>
                  <a:gd name="T13" fmla="*/ 504 h 744"/>
                  <a:gd name="T14" fmla="*/ 360 w 670"/>
                  <a:gd name="T15" fmla="*/ 492 h 744"/>
                  <a:gd name="T16" fmla="*/ 0 w 670"/>
                  <a:gd name="T17" fmla="*/ 744 h 7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70" h="744">
                    <a:moveTo>
                      <a:pt x="492" y="0"/>
                    </a:moveTo>
                    <a:cubicBezTo>
                      <a:pt x="406" y="35"/>
                      <a:pt x="320" y="70"/>
                      <a:pt x="348" y="120"/>
                    </a:cubicBezTo>
                    <a:cubicBezTo>
                      <a:pt x="376" y="170"/>
                      <a:pt x="650" y="268"/>
                      <a:pt x="660" y="300"/>
                    </a:cubicBezTo>
                    <a:cubicBezTo>
                      <a:pt x="670" y="332"/>
                      <a:pt x="424" y="292"/>
                      <a:pt x="408" y="312"/>
                    </a:cubicBezTo>
                    <a:cubicBezTo>
                      <a:pt x="392" y="332"/>
                      <a:pt x="574" y="404"/>
                      <a:pt x="564" y="420"/>
                    </a:cubicBezTo>
                    <a:cubicBezTo>
                      <a:pt x="554" y="436"/>
                      <a:pt x="366" y="394"/>
                      <a:pt x="348" y="408"/>
                    </a:cubicBezTo>
                    <a:cubicBezTo>
                      <a:pt x="330" y="422"/>
                      <a:pt x="454" y="490"/>
                      <a:pt x="456" y="504"/>
                    </a:cubicBezTo>
                    <a:cubicBezTo>
                      <a:pt x="458" y="518"/>
                      <a:pt x="436" y="452"/>
                      <a:pt x="360" y="492"/>
                    </a:cubicBezTo>
                    <a:cubicBezTo>
                      <a:pt x="284" y="532"/>
                      <a:pt x="142" y="638"/>
                      <a:pt x="0" y="744"/>
                    </a:cubicBezTo>
                  </a:path>
                </a:pathLst>
              </a:custGeom>
              <a:noFill/>
              <a:ln w="3810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0548" name="Text Box 27"/>
              <p:cNvSpPr txBox="1">
                <a:spLocks noChangeArrowheads="1"/>
              </p:cNvSpPr>
              <p:nvPr/>
            </p:nvSpPr>
            <p:spPr bwMode="auto">
              <a:xfrm>
                <a:off x="3172" y="1482"/>
                <a:ext cx="859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2000"/>
                  <a:t>lune</a:t>
                </a:r>
              </a:p>
            </p:txBody>
          </p:sp>
        </p:grpSp>
        <p:sp>
          <p:nvSpPr>
            <p:cNvPr id="150536" name="Text Box 41"/>
            <p:cNvSpPr txBox="1">
              <a:spLocks noChangeArrowheads="1"/>
            </p:cNvSpPr>
            <p:nvPr/>
          </p:nvSpPr>
          <p:spPr bwMode="auto">
            <a:xfrm>
              <a:off x="200" y="1273"/>
              <a:ext cx="461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le profil des franges est donné par  la convolution </a:t>
              </a:r>
            </a:p>
            <a:p>
              <a:r>
                <a:rPr lang="fr-FR" altLang="fr-FR" sz="2000"/>
                <a:t>I</a:t>
              </a:r>
              <a:r>
                <a:rPr lang="fr-FR" altLang="fr-FR" sz="2000" baseline="-25000"/>
                <a:t>franges</a:t>
              </a:r>
              <a:r>
                <a:rPr lang="fr-FR" altLang="fr-FR" sz="2000"/>
                <a:t> (</a:t>
              </a:r>
              <a:r>
                <a:rPr lang="fr-FR" altLang="fr-FR" sz="2000">
                  <a:latin typeface="Symbol" pitchFamily="18" charset="2"/>
                </a:rPr>
                <a:t>a</a:t>
              </a:r>
              <a:r>
                <a:rPr lang="fr-FR" altLang="fr-FR" sz="2000"/>
                <a:t>) = O(</a:t>
              </a:r>
              <a:r>
                <a:rPr lang="fr-FR" altLang="fr-FR" sz="2000">
                  <a:latin typeface="Symbol" pitchFamily="18" charset="2"/>
                </a:rPr>
                <a:t>a</a:t>
              </a:r>
              <a:r>
                <a:rPr lang="fr-FR" altLang="fr-FR" sz="2000"/>
                <a:t>) </a:t>
              </a:r>
              <a:r>
                <a:rPr lang="fr-FR" altLang="fr-FR" sz="2400">
                  <a:sym typeface="Symbol" pitchFamily="18" charset="2"/>
                </a:rPr>
                <a:t>* R(</a:t>
              </a:r>
              <a:r>
                <a:rPr lang="fr-FR" altLang="fr-FR" sz="2400">
                  <a:latin typeface="Symbol" pitchFamily="18" charset="2"/>
                  <a:sym typeface="Symbol" pitchFamily="18" charset="2"/>
                </a:rPr>
                <a:t>a</a:t>
              </a:r>
              <a:r>
                <a:rPr lang="fr-FR" altLang="fr-FR" sz="2400">
                  <a:sym typeface="Symbol" pitchFamily="18" charset="2"/>
                </a:rPr>
                <a:t>)</a:t>
              </a:r>
              <a:r>
                <a:rPr lang="fr-FR" altLang="fr-FR" sz="2400"/>
                <a:t> </a:t>
              </a:r>
            </a:p>
          </p:txBody>
        </p:sp>
        <p:pic>
          <p:nvPicPr>
            <p:cNvPr id="150537" name="Picture 4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" y="1917"/>
              <a:ext cx="2269" cy="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0538" name="Picture 4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2431"/>
              <a:ext cx="2809" cy="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0252" name="Text Box 44"/>
          <p:cNvSpPr txBox="1">
            <a:spLocks noChangeArrowheads="1"/>
          </p:cNvSpPr>
          <p:nvPr/>
        </p:nvSpPr>
        <p:spPr bwMode="auto">
          <a:xfrm>
            <a:off x="490538" y="5022850"/>
            <a:ext cx="60864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/>
              <a:t>l'information HRA est dans la forme</a:t>
            </a:r>
          </a:p>
          <a:p>
            <a:r>
              <a:rPr lang="fr-FR" altLang="fr-FR" sz="2000"/>
              <a:t>de la courbe (contraste et enveloppe des franges)</a:t>
            </a:r>
          </a:p>
          <a:p>
            <a:r>
              <a:rPr lang="fr-FR" altLang="fr-FR" sz="2000"/>
              <a:t>on peut dire qu'on a un interféromètre</a:t>
            </a:r>
          </a:p>
          <a:p>
            <a:endParaRPr lang="fr-FR" altLang="fr-FR" sz="2000"/>
          </a:p>
          <a:p>
            <a:r>
              <a:rPr lang="fr-FR" altLang="fr-FR" sz="2000"/>
              <a:t>l'interféromètre d'Augustin Fresnel</a:t>
            </a:r>
          </a:p>
        </p:txBody>
      </p:sp>
    </p:spTree>
    <p:extLst>
      <p:ext uri="{BB962C8B-B14F-4D97-AF65-F5344CB8AC3E}">
        <p14:creationId xmlns:p14="http://schemas.microsoft.com/office/powerpoint/2010/main" val="18762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52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30188" y="579438"/>
            <a:ext cx="8550275" cy="711200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000" b="1" smtClean="0">
                <a:solidFill>
                  <a:schemeClr val="tx1"/>
                </a:solidFill>
                <a:latin typeface="Comic Sans MS" pitchFamily="66" charset="0"/>
              </a:rPr>
              <a:t>Occultations d'étoiles par la Lune_4</a:t>
            </a:r>
            <a:br>
              <a:rPr lang="fr-FR" altLang="fr-FR" sz="2000" b="1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fr-FR" altLang="fr-FR" sz="2000" smtClean="0">
                <a:solidFill>
                  <a:schemeClr val="tx1"/>
                </a:solidFill>
                <a:latin typeface="Comic Sans MS" pitchFamily="66" charset="0"/>
              </a:rPr>
              <a:t>interféromètre  grand comme ça .....   et instrument petit comme ça ?</a:t>
            </a:r>
          </a:p>
        </p:txBody>
      </p:sp>
      <p:grpSp>
        <p:nvGrpSpPr>
          <p:cNvPr id="368710" name="Group 70"/>
          <p:cNvGrpSpPr>
            <a:grpSpLocks/>
          </p:cNvGrpSpPr>
          <p:nvPr/>
        </p:nvGrpSpPr>
        <p:grpSpPr bwMode="auto">
          <a:xfrm>
            <a:off x="188913" y="3709988"/>
            <a:ext cx="8397875" cy="2228850"/>
            <a:chOff x="119" y="2337"/>
            <a:chExt cx="5290" cy="1404"/>
          </a:xfrm>
        </p:grpSpPr>
        <p:grpSp>
          <p:nvGrpSpPr>
            <p:cNvPr id="151580" name="Group 66"/>
            <p:cNvGrpSpPr>
              <a:grpSpLocks/>
            </p:cNvGrpSpPr>
            <p:nvPr/>
          </p:nvGrpSpPr>
          <p:grpSpPr bwMode="auto">
            <a:xfrm>
              <a:off x="1533" y="3227"/>
              <a:ext cx="3648" cy="514"/>
              <a:chOff x="371" y="3682"/>
              <a:chExt cx="4554" cy="642"/>
            </a:xfrm>
          </p:grpSpPr>
          <p:sp>
            <p:nvSpPr>
              <p:cNvPr id="151582" name="Freeform 65"/>
              <p:cNvSpPr>
                <a:spLocks/>
              </p:cNvSpPr>
              <p:nvPr/>
            </p:nvSpPr>
            <p:spPr bwMode="auto">
              <a:xfrm>
                <a:off x="3012" y="3718"/>
                <a:ext cx="1913" cy="467"/>
              </a:xfrm>
              <a:custGeom>
                <a:avLst/>
                <a:gdLst>
                  <a:gd name="T0" fmla="*/ 0 w 1913"/>
                  <a:gd name="T1" fmla="*/ 441 h 467"/>
                  <a:gd name="T2" fmla="*/ 264 w 1913"/>
                  <a:gd name="T3" fmla="*/ 432 h 467"/>
                  <a:gd name="T4" fmla="*/ 515 w 1913"/>
                  <a:gd name="T5" fmla="*/ 417 h 467"/>
                  <a:gd name="T6" fmla="*/ 723 w 1913"/>
                  <a:gd name="T7" fmla="*/ 267 h 467"/>
                  <a:gd name="T8" fmla="*/ 837 w 1913"/>
                  <a:gd name="T9" fmla="*/ 95 h 467"/>
                  <a:gd name="T10" fmla="*/ 892 w 1913"/>
                  <a:gd name="T11" fmla="*/ 49 h 467"/>
                  <a:gd name="T12" fmla="*/ 1048 w 1913"/>
                  <a:gd name="T13" fmla="*/ 159 h 467"/>
                  <a:gd name="T14" fmla="*/ 1176 w 1913"/>
                  <a:gd name="T15" fmla="*/ 113 h 467"/>
                  <a:gd name="T16" fmla="*/ 1295 w 1913"/>
                  <a:gd name="T17" fmla="*/ 132 h 467"/>
                  <a:gd name="T18" fmla="*/ 1372 w 1913"/>
                  <a:gd name="T19" fmla="*/ 103 h 467"/>
                  <a:gd name="T20" fmla="*/ 1472 w 1913"/>
                  <a:gd name="T21" fmla="*/ 112 h 467"/>
                  <a:gd name="T22" fmla="*/ 1570 w 1913"/>
                  <a:gd name="T23" fmla="*/ 97 h 467"/>
                  <a:gd name="T24" fmla="*/ 1710 w 1913"/>
                  <a:gd name="T25" fmla="*/ 94 h 467"/>
                  <a:gd name="T26" fmla="*/ 1884 w 1913"/>
                  <a:gd name="T27" fmla="*/ 74 h 467"/>
                  <a:gd name="T28" fmla="*/ 1884 w 1913"/>
                  <a:gd name="T29" fmla="*/ 65 h 467"/>
                  <a:gd name="T30" fmla="*/ 1903 w 1913"/>
                  <a:gd name="T31" fmla="*/ 467 h 4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13" h="467">
                    <a:moveTo>
                      <a:pt x="0" y="441"/>
                    </a:moveTo>
                    <a:cubicBezTo>
                      <a:pt x="44" y="440"/>
                      <a:pt x="178" y="436"/>
                      <a:pt x="264" y="432"/>
                    </a:cubicBezTo>
                    <a:cubicBezTo>
                      <a:pt x="351" y="428"/>
                      <a:pt x="439" y="444"/>
                      <a:pt x="515" y="417"/>
                    </a:cubicBezTo>
                    <a:cubicBezTo>
                      <a:pt x="591" y="390"/>
                      <a:pt x="669" y="321"/>
                      <a:pt x="723" y="267"/>
                    </a:cubicBezTo>
                    <a:cubicBezTo>
                      <a:pt x="777" y="213"/>
                      <a:pt x="809" y="131"/>
                      <a:pt x="837" y="95"/>
                    </a:cubicBezTo>
                    <a:cubicBezTo>
                      <a:pt x="865" y="59"/>
                      <a:pt x="857" y="38"/>
                      <a:pt x="892" y="49"/>
                    </a:cubicBezTo>
                    <a:cubicBezTo>
                      <a:pt x="927" y="60"/>
                      <a:pt x="1001" y="148"/>
                      <a:pt x="1048" y="159"/>
                    </a:cubicBezTo>
                    <a:cubicBezTo>
                      <a:pt x="1095" y="170"/>
                      <a:pt x="1135" y="117"/>
                      <a:pt x="1176" y="113"/>
                    </a:cubicBezTo>
                    <a:cubicBezTo>
                      <a:pt x="1217" y="109"/>
                      <a:pt x="1262" y="134"/>
                      <a:pt x="1295" y="132"/>
                    </a:cubicBezTo>
                    <a:cubicBezTo>
                      <a:pt x="1328" y="130"/>
                      <a:pt x="1343" y="106"/>
                      <a:pt x="1372" y="103"/>
                    </a:cubicBezTo>
                    <a:cubicBezTo>
                      <a:pt x="1401" y="100"/>
                      <a:pt x="1439" y="113"/>
                      <a:pt x="1472" y="112"/>
                    </a:cubicBezTo>
                    <a:cubicBezTo>
                      <a:pt x="1505" y="111"/>
                      <a:pt x="1530" y="100"/>
                      <a:pt x="1570" y="97"/>
                    </a:cubicBezTo>
                    <a:cubicBezTo>
                      <a:pt x="1610" y="94"/>
                      <a:pt x="1658" y="98"/>
                      <a:pt x="1710" y="94"/>
                    </a:cubicBezTo>
                    <a:cubicBezTo>
                      <a:pt x="1762" y="90"/>
                      <a:pt x="1855" y="79"/>
                      <a:pt x="1884" y="74"/>
                    </a:cubicBezTo>
                    <a:cubicBezTo>
                      <a:pt x="1913" y="69"/>
                      <a:pt x="1881" y="0"/>
                      <a:pt x="1884" y="65"/>
                    </a:cubicBezTo>
                    <a:cubicBezTo>
                      <a:pt x="1887" y="130"/>
                      <a:pt x="1899" y="383"/>
                      <a:pt x="1903" y="467"/>
                    </a:cubicBezTo>
                  </a:path>
                </a:pathLst>
              </a:custGeom>
              <a:solidFill>
                <a:schemeClr val="hlink"/>
              </a:solidFill>
              <a:ln w="2857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1583" name="Rectangle 51"/>
              <p:cNvSpPr>
                <a:spLocks noChangeArrowheads="1"/>
              </p:cNvSpPr>
              <p:nvPr/>
            </p:nvSpPr>
            <p:spPr bwMode="auto">
              <a:xfrm>
                <a:off x="548" y="3933"/>
                <a:ext cx="91" cy="247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151584" name="Rectangle 32"/>
              <p:cNvSpPr>
                <a:spLocks noChangeArrowheads="1"/>
              </p:cNvSpPr>
              <p:nvPr/>
            </p:nvSpPr>
            <p:spPr bwMode="auto">
              <a:xfrm>
                <a:off x="971" y="3917"/>
                <a:ext cx="17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3400" b="1">
                    <a:solidFill>
                      <a:srgbClr val="000000"/>
                    </a:solidFill>
                    <a:latin typeface="Times" pitchFamily="18" charset="0"/>
                  </a:rPr>
                  <a:t>*</a:t>
                </a:r>
                <a:endParaRPr lang="fr-FR" altLang="fr-FR" sz="2800"/>
              </a:p>
            </p:txBody>
          </p:sp>
          <p:sp>
            <p:nvSpPr>
              <p:cNvPr id="151585" name="Rectangle 33"/>
              <p:cNvSpPr>
                <a:spLocks noChangeArrowheads="1"/>
              </p:cNvSpPr>
              <p:nvPr/>
            </p:nvSpPr>
            <p:spPr bwMode="auto">
              <a:xfrm>
                <a:off x="2754" y="3831"/>
                <a:ext cx="19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fr-FR" altLang="fr-FR" sz="3400" b="1">
                    <a:solidFill>
                      <a:srgbClr val="000000"/>
                    </a:solidFill>
                    <a:latin typeface="Times" pitchFamily="18" charset="0"/>
                  </a:rPr>
                  <a:t>=</a:t>
                </a:r>
                <a:endParaRPr lang="fr-FR" altLang="fr-FR" sz="2800"/>
              </a:p>
            </p:txBody>
          </p:sp>
          <p:sp>
            <p:nvSpPr>
              <p:cNvPr id="151586" name="Line 34"/>
              <p:cNvSpPr>
                <a:spLocks noChangeShapeType="1"/>
              </p:cNvSpPr>
              <p:nvPr/>
            </p:nvSpPr>
            <p:spPr bwMode="auto">
              <a:xfrm>
                <a:off x="371" y="4180"/>
                <a:ext cx="487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51587" name="Group 37"/>
              <p:cNvGrpSpPr>
                <a:grpSpLocks/>
              </p:cNvGrpSpPr>
              <p:nvPr/>
            </p:nvGrpSpPr>
            <p:grpSpPr bwMode="auto">
              <a:xfrm>
                <a:off x="554" y="3730"/>
                <a:ext cx="78" cy="458"/>
                <a:chOff x="554" y="2704"/>
                <a:chExt cx="78" cy="458"/>
              </a:xfrm>
            </p:grpSpPr>
            <p:sp>
              <p:nvSpPr>
                <p:cNvPr id="151590" name="Freeform 35"/>
                <p:cNvSpPr>
                  <a:spLocks/>
                </p:cNvSpPr>
                <p:nvPr/>
              </p:nvSpPr>
              <p:spPr bwMode="auto">
                <a:xfrm>
                  <a:off x="554" y="2704"/>
                  <a:ext cx="78" cy="128"/>
                </a:xfrm>
                <a:custGeom>
                  <a:avLst/>
                  <a:gdLst>
                    <a:gd name="T0" fmla="*/ 43 w 78"/>
                    <a:gd name="T1" fmla="*/ 0 h 128"/>
                    <a:gd name="T2" fmla="*/ 78 w 78"/>
                    <a:gd name="T3" fmla="*/ 128 h 128"/>
                    <a:gd name="T4" fmla="*/ 43 w 78"/>
                    <a:gd name="T5" fmla="*/ 128 h 128"/>
                    <a:gd name="T6" fmla="*/ 0 w 78"/>
                    <a:gd name="T7" fmla="*/ 128 h 128"/>
                    <a:gd name="T8" fmla="*/ 43 w 78"/>
                    <a:gd name="T9" fmla="*/ 0 h 1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8" h="128">
                      <a:moveTo>
                        <a:pt x="43" y="0"/>
                      </a:moveTo>
                      <a:lnTo>
                        <a:pt x="78" y="128"/>
                      </a:lnTo>
                      <a:lnTo>
                        <a:pt x="43" y="128"/>
                      </a:lnTo>
                      <a:lnTo>
                        <a:pt x="0" y="128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59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597" y="2824"/>
                  <a:ext cx="1" cy="338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51588" name="Freeform 40"/>
              <p:cNvSpPr>
                <a:spLocks/>
              </p:cNvSpPr>
              <p:nvPr/>
            </p:nvSpPr>
            <p:spPr bwMode="auto">
              <a:xfrm>
                <a:off x="941" y="3682"/>
                <a:ext cx="1930" cy="519"/>
              </a:xfrm>
              <a:custGeom>
                <a:avLst/>
                <a:gdLst>
                  <a:gd name="T0" fmla="*/ 0 w 1271"/>
                  <a:gd name="T1" fmla="*/ 516 h 519"/>
                  <a:gd name="T2" fmla="*/ 401 w 1271"/>
                  <a:gd name="T3" fmla="*/ 507 h 519"/>
                  <a:gd name="T4" fmla="*/ 782 w 1271"/>
                  <a:gd name="T5" fmla="*/ 492 h 519"/>
                  <a:gd name="T6" fmla="*/ 1098 w 1271"/>
                  <a:gd name="T7" fmla="*/ 342 h 519"/>
                  <a:gd name="T8" fmla="*/ 1266 w 1271"/>
                  <a:gd name="T9" fmla="*/ 160 h 519"/>
                  <a:gd name="T10" fmla="*/ 1414 w 1271"/>
                  <a:gd name="T11" fmla="*/ 25 h 519"/>
                  <a:gd name="T12" fmla="*/ 1623 w 1271"/>
                  <a:gd name="T13" fmla="*/ 309 h 519"/>
                  <a:gd name="T14" fmla="*/ 1793 w 1271"/>
                  <a:gd name="T15" fmla="*/ 99 h 519"/>
                  <a:gd name="T16" fmla="*/ 1983 w 1271"/>
                  <a:gd name="T17" fmla="*/ 263 h 519"/>
                  <a:gd name="T18" fmla="*/ 2089 w 1271"/>
                  <a:gd name="T19" fmla="*/ 126 h 519"/>
                  <a:gd name="T20" fmla="*/ 2193 w 1271"/>
                  <a:gd name="T21" fmla="*/ 227 h 519"/>
                  <a:gd name="T22" fmla="*/ 2384 w 1271"/>
                  <a:gd name="T23" fmla="*/ 172 h 519"/>
                  <a:gd name="T24" fmla="*/ 2931 w 1271"/>
                  <a:gd name="T25" fmla="*/ 163 h 5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71" h="519">
                    <a:moveTo>
                      <a:pt x="0" y="516"/>
                    </a:moveTo>
                    <a:cubicBezTo>
                      <a:pt x="29" y="515"/>
                      <a:pt x="117" y="511"/>
                      <a:pt x="174" y="507"/>
                    </a:cubicBezTo>
                    <a:cubicBezTo>
                      <a:pt x="231" y="503"/>
                      <a:pt x="289" y="519"/>
                      <a:pt x="339" y="492"/>
                    </a:cubicBezTo>
                    <a:cubicBezTo>
                      <a:pt x="389" y="465"/>
                      <a:pt x="441" y="397"/>
                      <a:pt x="476" y="342"/>
                    </a:cubicBezTo>
                    <a:cubicBezTo>
                      <a:pt x="511" y="287"/>
                      <a:pt x="526" y="213"/>
                      <a:pt x="549" y="160"/>
                    </a:cubicBezTo>
                    <a:cubicBezTo>
                      <a:pt x="572" y="107"/>
                      <a:pt x="587" y="0"/>
                      <a:pt x="613" y="25"/>
                    </a:cubicBezTo>
                    <a:cubicBezTo>
                      <a:pt x="639" y="50"/>
                      <a:pt x="677" y="297"/>
                      <a:pt x="704" y="309"/>
                    </a:cubicBezTo>
                    <a:cubicBezTo>
                      <a:pt x="731" y="321"/>
                      <a:pt x="752" y="107"/>
                      <a:pt x="778" y="99"/>
                    </a:cubicBezTo>
                    <a:cubicBezTo>
                      <a:pt x="804" y="91"/>
                      <a:pt x="839" y="258"/>
                      <a:pt x="860" y="263"/>
                    </a:cubicBezTo>
                    <a:cubicBezTo>
                      <a:pt x="881" y="268"/>
                      <a:pt x="891" y="132"/>
                      <a:pt x="906" y="126"/>
                    </a:cubicBezTo>
                    <a:cubicBezTo>
                      <a:pt x="921" y="120"/>
                      <a:pt x="930" y="219"/>
                      <a:pt x="951" y="227"/>
                    </a:cubicBezTo>
                    <a:cubicBezTo>
                      <a:pt x="972" y="235"/>
                      <a:pt x="981" y="183"/>
                      <a:pt x="1034" y="172"/>
                    </a:cubicBezTo>
                    <a:cubicBezTo>
                      <a:pt x="1087" y="161"/>
                      <a:pt x="1179" y="162"/>
                      <a:pt x="1271" y="163"/>
                    </a:cubicBezTo>
                  </a:path>
                </a:pathLst>
              </a:cu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1589" name="Freeform 52"/>
              <p:cNvSpPr>
                <a:spLocks/>
              </p:cNvSpPr>
              <p:nvPr/>
            </p:nvSpPr>
            <p:spPr bwMode="auto">
              <a:xfrm>
                <a:off x="2998" y="3719"/>
                <a:ext cx="1913" cy="470"/>
              </a:xfrm>
              <a:custGeom>
                <a:avLst/>
                <a:gdLst>
                  <a:gd name="T0" fmla="*/ 0 w 1913"/>
                  <a:gd name="T1" fmla="*/ 444 h 470"/>
                  <a:gd name="T2" fmla="*/ 264 w 1913"/>
                  <a:gd name="T3" fmla="*/ 435 h 470"/>
                  <a:gd name="T4" fmla="*/ 515 w 1913"/>
                  <a:gd name="T5" fmla="*/ 420 h 470"/>
                  <a:gd name="T6" fmla="*/ 723 w 1913"/>
                  <a:gd name="T7" fmla="*/ 270 h 470"/>
                  <a:gd name="T8" fmla="*/ 834 w 1913"/>
                  <a:gd name="T9" fmla="*/ 88 h 470"/>
                  <a:gd name="T10" fmla="*/ 906 w 1913"/>
                  <a:gd name="T11" fmla="*/ 15 h 470"/>
                  <a:gd name="T12" fmla="*/ 1043 w 1913"/>
                  <a:gd name="T13" fmla="*/ 179 h 470"/>
                  <a:gd name="T14" fmla="*/ 1180 w 1913"/>
                  <a:gd name="T15" fmla="*/ 97 h 470"/>
                  <a:gd name="T16" fmla="*/ 1290 w 1913"/>
                  <a:gd name="T17" fmla="*/ 152 h 470"/>
                  <a:gd name="T18" fmla="*/ 1372 w 1913"/>
                  <a:gd name="T19" fmla="*/ 106 h 470"/>
                  <a:gd name="T20" fmla="*/ 1472 w 1913"/>
                  <a:gd name="T21" fmla="*/ 115 h 470"/>
                  <a:gd name="T22" fmla="*/ 1570 w 1913"/>
                  <a:gd name="T23" fmla="*/ 100 h 470"/>
                  <a:gd name="T24" fmla="*/ 1710 w 1913"/>
                  <a:gd name="T25" fmla="*/ 97 h 470"/>
                  <a:gd name="T26" fmla="*/ 1884 w 1913"/>
                  <a:gd name="T27" fmla="*/ 77 h 470"/>
                  <a:gd name="T28" fmla="*/ 1884 w 1913"/>
                  <a:gd name="T29" fmla="*/ 68 h 470"/>
                  <a:gd name="T30" fmla="*/ 1903 w 1913"/>
                  <a:gd name="T31" fmla="*/ 470 h 47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13" h="470">
                    <a:moveTo>
                      <a:pt x="0" y="444"/>
                    </a:moveTo>
                    <a:cubicBezTo>
                      <a:pt x="44" y="443"/>
                      <a:pt x="178" y="439"/>
                      <a:pt x="264" y="435"/>
                    </a:cubicBezTo>
                    <a:cubicBezTo>
                      <a:pt x="351" y="431"/>
                      <a:pt x="439" y="447"/>
                      <a:pt x="515" y="420"/>
                    </a:cubicBezTo>
                    <a:cubicBezTo>
                      <a:pt x="591" y="393"/>
                      <a:pt x="670" y="325"/>
                      <a:pt x="723" y="270"/>
                    </a:cubicBezTo>
                    <a:cubicBezTo>
                      <a:pt x="776" y="215"/>
                      <a:pt x="804" y="130"/>
                      <a:pt x="834" y="88"/>
                    </a:cubicBezTo>
                    <a:cubicBezTo>
                      <a:pt x="864" y="46"/>
                      <a:pt x="871" y="0"/>
                      <a:pt x="906" y="15"/>
                    </a:cubicBezTo>
                    <a:cubicBezTo>
                      <a:pt x="941" y="30"/>
                      <a:pt x="997" y="165"/>
                      <a:pt x="1043" y="179"/>
                    </a:cubicBezTo>
                    <a:cubicBezTo>
                      <a:pt x="1089" y="193"/>
                      <a:pt x="1139" y="101"/>
                      <a:pt x="1180" y="97"/>
                    </a:cubicBezTo>
                    <a:cubicBezTo>
                      <a:pt x="1221" y="93"/>
                      <a:pt x="1258" y="150"/>
                      <a:pt x="1290" y="152"/>
                    </a:cubicBezTo>
                    <a:cubicBezTo>
                      <a:pt x="1322" y="154"/>
                      <a:pt x="1342" y="112"/>
                      <a:pt x="1372" y="106"/>
                    </a:cubicBezTo>
                    <a:cubicBezTo>
                      <a:pt x="1402" y="100"/>
                      <a:pt x="1439" y="116"/>
                      <a:pt x="1472" y="115"/>
                    </a:cubicBezTo>
                    <a:cubicBezTo>
                      <a:pt x="1505" y="114"/>
                      <a:pt x="1530" y="103"/>
                      <a:pt x="1570" y="100"/>
                    </a:cubicBezTo>
                    <a:cubicBezTo>
                      <a:pt x="1610" y="97"/>
                      <a:pt x="1658" y="101"/>
                      <a:pt x="1710" y="97"/>
                    </a:cubicBezTo>
                    <a:cubicBezTo>
                      <a:pt x="1762" y="93"/>
                      <a:pt x="1855" y="82"/>
                      <a:pt x="1884" y="77"/>
                    </a:cubicBezTo>
                    <a:cubicBezTo>
                      <a:pt x="1913" y="72"/>
                      <a:pt x="1881" y="3"/>
                      <a:pt x="1884" y="68"/>
                    </a:cubicBezTo>
                    <a:cubicBezTo>
                      <a:pt x="1887" y="133"/>
                      <a:pt x="1899" y="386"/>
                      <a:pt x="1903" y="470"/>
                    </a:cubicBezTo>
                  </a:path>
                </a:pathLst>
              </a:custGeom>
              <a:noFill/>
              <a:ln w="28575" cap="flat" cmpd="sng">
                <a:solidFill>
                  <a:srgbClr val="3333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51581" name="Text Box 53"/>
            <p:cNvSpPr txBox="1">
              <a:spLocks noChangeArrowheads="1"/>
            </p:cNvSpPr>
            <p:nvPr/>
          </p:nvSpPr>
          <p:spPr bwMode="auto">
            <a:xfrm>
              <a:off x="119" y="2337"/>
              <a:ext cx="5290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/>
                <a:t>le profil enregistré est donné par la convolution avec T(</a:t>
              </a:r>
              <a:r>
                <a:rPr lang="fr-FR" altLang="fr-FR" sz="2000">
                  <a:latin typeface="Symbol" pitchFamily="18" charset="2"/>
                </a:rPr>
                <a:t>a</a:t>
              </a:r>
              <a:r>
                <a:rPr lang="fr-FR" altLang="fr-FR" sz="2000"/>
                <a:t>) (telescope)</a:t>
              </a:r>
            </a:p>
            <a:p>
              <a:r>
                <a:rPr lang="fr-FR" altLang="fr-FR" sz="2000"/>
                <a:t>I</a:t>
              </a:r>
              <a:r>
                <a:rPr lang="fr-FR" altLang="fr-FR" sz="2000" baseline="-25000"/>
                <a:t>telescope</a:t>
              </a:r>
              <a:r>
                <a:rPr lang="fr-FR" altLang="fr-FR" sz="2000"/>
                <a:t>(</a:t>
              </a:r>
              <a:r>
                <a:rPr lang="fr-FR" altLang="fr-FR" sz="2000">
                  <a:latin typeface="Symbol" pitchFamily="18" charset="2"/>
                </a:rPr>
                <a:t>a</a:t>
              </a:r>
              <a:r>
                <a:rPr lang="fr-FR" altLang="fr-FR" sz="2000"/>
                <a:t>) = I</a:t>
              </a:r>
              <a:r>
                <a:rPr lang="fr-FR" altLang="fr-FR" sz="2000" baseline="-25000"/>
                <a:t>franges</a:t>
              </a:r>
              <a:r>
                <a:rPr lang="fr-FR" altLang="fr-FR" sz="2000"/>
                <a:t>(</a:t>
              </a:r>
              <a:r>
                <a:rPr lang="fr-FR" altLang="fr-FR" sz="2000">
                  <a:latin typeface="Symbol" pitchFamily="18" charset="2"/>
                </a:rPr>
                <a:t>a</a:t>
              </a:r>
              <a:r>
                <a:rPr lang="fr-FR" altLang="fr-FR" sz="2000"/>
                <a:t>) </a:t>
              </a:r>
              <a:r>
                <a:rPr lang="fr-FR" altLang="fr-FR" sz="2400">
                  <a:sym typeface="Symbol" pitchFamily="18" charset="2"/>
                </a:rPr>
                <a:t>* T(</a:t>
              </a:r>
              <a:r>
                <a:rPr lang="fr-FR" altLang="fr-FR" sz="2400">
                  <a:latin typeface="Symbol" pitchFamily="18" charset="2"/>
                  <a:sym typeface="Symbol" pitchFamily="18" charset="2"/>
                </a:rPr>
                <a:t>a</a:t>
              </a:r>
              <a:r>
                <a:rPr lang="fr-FR" altLang="fr-FR" sz="2400">
                  <a:sym typeface="Symbol" pitchFamily="18" charset="2"/>
                </a:rPr>
                <a:t>)</a:t>
              </a:r>
            </a:p>
            <a:p>
              <a:endParaRPr lang="fr-FR" altLang="fr-FR" sz="2400">
                <a:sym typeface="Symbol" pitchFamily="18" charset="2"/>
              </a:endParaRPr>
            </a:p>
            <a:p>
              <a:r>
                <a:rPr lang="fr-FR" altLang="fr-FR" sz="2000">
                  <a:sym typeface="Symbol" pitchFamily="18" charset="2"/>
                </a:rPr>
                <a:t>alors plus petit le diamètre, plus fidèle l'enregistrement ?</a:t>
              </a:r>
            </a:p>
          </p:txBody>
        </p:sp>
      </p:grpSp>
      <p:grpSp>
        <p:nvGrpSpPr>
          <p:cNvPr id="368709" name="Group 69"/>
          <p:cNvGrpSpPr>
            <a:grpSpLocks/>
          </p:cNvGrpSpPr>
          <p:nvPr/>
        </p:nvGrpSpPr>
        <p:grpSpPr bwMode="auto">
          <a:xfrm>
            <a:off x="96838" y="1416050"/>
            <a:ext cx="9047162" cy="2085975"/>
            <a:chOff x="61" y="982"/>
            <a:chExt cx="5699" cy="1314"/>
          </a:xfrm>
        </p:grpSpPr>
        <p:sp>
          <p:nvSpPr>
            <p:cNvPr id="151558" name="Text Box 26"/>
            <p:cNvSpPr txBox="1">
              <a:spLocks noChangeArrowheads="1"/>
            </p:cNvSpPr>
            <p:nvPr/>
          </p:nvSpPr>
          <p:spPr bwMode="auto">
            <a:xfrm>
              <a:off x="61" y="982"/>
              <a:ext cx="5699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1800"/>
                <a:t>le profil des franges est donné par la convolution  I</a:t>
              </a:r>
              <a:r>
                <a:rPr lang="fr-FR" altLang="fr-FR" sz="1800" baseline="-25000"/>
                <a:t>franges</a:t>
              </a:r>
              <a:r>
                <a:rPr lang="fr-FR" altLang="fr-FR" sz="1800"/>
                <a:t> (</a:t>
              </a:r>
              <a:r>
                <a:rPr lang="fr-FR" altLang="fr-FR" sz="1800">
                  <a:latin typeface="Symbol" pitchFamily="18" charset="2"/>
                </a:rPr>
                <a:t>a</a:t>
              </a:r>
              <a:r>
                <a:rPr lang="fr-FR" altLang="fr-FR" sz="1800"/>
                <a:t>) = O(</a:t>
              </a:r>
              <a:r>
                <a:rPr lang="fr-FR" altLang="fr-FR" sz="1800">
                  <a:latin typeface="Symbol" pitchFamily="18" charset="2"/>
                </a:rPr>
                <a:t>a</a:t>
              </a:r>
              <a:r>
                <a:rPr lang="fr-FR" altLang="fr-FR" sz="1800"/>
                <a:t>) </a:t>
              </a:r>
              <a:r>
                <a:rPr lang="fr-FR" altLang="fr-FR" sz="2000">
                  <a:sym typeface="Symbol" pitchFamily="18" charset="2"/>
                </a:rPr>
                <a:t>* R(</a:t>
              </a:r>
              <a:r>
                <a:rPr lang="fr-FR" altLang="fr-FR" sz="2000">
                  <a:latin typeface="Symbol" pitchFamily="18" charset="2"/>
                  <a:sym typeface="Symbol" pitchFamily="18" charset="2"/>
                </a:rPr>
                <a:t>a</a:t>
              </a:r>
              <a:r>
                <a:rPr lang="fr-FR" altLang="fr-FR" sz="2000">
                  <a:sym typeface="Symbol" pitchFamily="18" charset="2"/>
                </a:rPr>
                <a:t>)</a:t>
              </a:r>
              <a:r>
                <a:rPr lang="fr-FR" altLang="fr-FR" sz="2000"/>
                <a:t> </a:t>
              </a:r>
            </a:p>
            <a:p>
              <a:r>
                <a:rPr lang="fr-FR" altLang="fr-FR" sz="1800"/>
                <a:t>plus grosse l'étoile, plus faible est le contraste</a:t>
              </a:r>
            </a:p>
            <a:p>
              <a:r>
                <a:rPr lang="fr-FR" altLang="fr-FR" sz="1800"/>
                <a:t>convolution </a:t>
              </a:r>
              <a:r>
                <a:rPr lang="fr-FR" altLang="fr-FR" sz="1800">
                  <a:sym typeface="Wingdings" pitchFamily="2" charset="2"/>
                </a:rPr>
                <a:t> lissage</a:t>
              </a:r>
              <a:endParaRPr lang="fr-FR" altLang="fr-FR" sz="1800"/>
            </a:p>
          </p:txBody>
        </p:sp>
        <p:grpSp>
          <p:nvGrpSpPr>
            <p:cNvPr id="151559" name="Group 67"/>
            <p:cNvGrpSpPr>
              <a:grpSpLocks/>
            </p:cNvGrpSpPr>
            <p:nvPr/>
          </p:nvGrpSpPr>
          <p:grpSpPr bwMode="auto">
            <a:xfrm>
              <a:off x="1702" y="1353"/>
              <a:ext cx="3713" cy="943"/>
              <a:chOff x="330" y="1766"/>
              <a:chExt cx="4573" cy="1161"/>
            </a:xfrm>
          </p:grpSpPr>
          <p:grpSp>
            <p:nvGrpSpPr>
              <p:cNvPr id="151560" name="Group 50"/>
              <p:cNvGrpSpPr>
                <a:grpSpLocks/>
              </p:cNvGrpSpPr>
              <p:nvPr/>
            </p:nvGrpSpPr>
            <p:grpSpPr bwMode="auto">
              <a:xfrm>
                <a:off x="368" y="1766"/>
                <a:ext cx="4535" cy="677"/>
                <a:chOff x="467" y="2711"/>
                <a:chExt cx="4535" cy="677"/>
              </a:xfrm>
            </p:grpSpPr>
            <p:sp>
              <p:nvSpPr>
                <p:cNvPr id="151572" name="Rectangle 42"/>
                <p:cNvSpPr>
                  <a:spLocks noChangeArrowheads="1"/>
                </p:cNvSpPr>
                <p:nvPr/>
              </p:nvSpPr>
              <p:spPr bwMode="auto">
                <a:xfrm>
                  <a:off x="1067" y="2987"/>
                  <a:ext cx="16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3400" b="1">
                      <a:solidFill>
                        <a:srgbClr val="000000"/>
                      </a:solidFill>
                      <a:latin typeface="Times" pitchFamily="18" charset="0"/>
                    </a:rPr>
                    <a:t>*</a:t>
                  </a:r>
                  <a:endParaRPr lang="fr-FR" altLang="fr-FR" sz="2800"/>
                </a:p>
              </p:txBody>
            </p:sp>
            <p:sp>
              <p:nvSpPr>
                <p:cNvPr id="151573" name="Rectangle 43"/>
                <p:cNvSpPr>
                  <a:spLocks noChangeArrowheads="1"/>
                </p:cNvSpPr>
                <p:nvPr/>
              </p:nvSpPr>
              <p:spPr bwMode="auto">
                <a:xfrm>
                  <a:off x="2850" y="2901"/>
                  <a:ext cx="191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3400" b="1">
                      <a:solidFill>
                        <a:srgbClr val="000000"/>
                      </a:solidFill>
                      <a:latin typeface="Times" pitchFamily="18" charset="0"/>
                    </a:rPr>
                    <a:t>=</a:t>
                  </a:r>
                  <a:endParaRPr lang="fr-FR" altLang="fr-FR" sz="2800"/>
                </a:p>
              </p:txBody>
            </p:sp>
            <p:sp>
              <p:nvSpPr>
                <p:cNvPr id="151574" name="Line 44"/>
                <p:cNvSpPr>
                  <a:spLocks noChangeShapeType="1"/>
                </p:cNvSpPr>
                <p:nvPr/>
              </p:nvSpPr>
              <p:spPr bwMode="auto">
                <a:xfrm>
                  <a:off x="467" y="3250"/>
                  <a:ext cx="487" cy="1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51575" name="Group 45"/>
                <p:cNvGrpSpPr>
                  <a:grpSpLocks/>
                </p:cNvGrpSpPr>
                <p:nvPr/>
              </p:nvGrpSpPr>
              <p:grpSpPr bwMode="auto">
                <a:xfrm>
                  <a:off x="650" y="2800"/>
                  <a:ext cx="78" cy="458"/>
                  <a:chOff x="554" y="2704"/>
                  <a:chExt cx="78" cy="458"/>
                </a:xfrm>
              </p:grpSpPr>
              <p:sp>
                <p:nvSpPr>
                  <p:cNvPr id="151578" name="Freeform 46"/>
                  <p:cNvSpPr>
                    <a:spLocks/>
                  </p:cNvSpPr>
                  <p:nvPr/>
                </p:nvSpPr>
                <p:spPr bwMode="auto">
                  <a:xfrm>
                    <a:off x="554" y="2704"/>
                    <a:ext cx="78" cy="128"/>
                  </a:xfrm>
                  <a:custGeom>
                    <a:avLst/>
                    <a:gdLst>
                      <a:gd name="T0" fmla="*/ 43 w 78"/>
                      <a:gd name="T1" fmla="*/ 0 h 128"/>
                      <a:gd name="T2" fmla="*/ 78 w 78"/>
                      <a:gd name="T3" fmla="*/ 128 h 128"/>
                      <a:gd name="T4" fmla="*/ 43 w 78"/>
                      <a:gd name="T5" fmla="*/ 128 h 128"/>
                      <a:gd name="T6" fmla="*/ 0 w 78"/>
                      <a:gd name="T7" fmla="*/ 128 h 128"/>
                      <a:gd name="T8" fmla="*/ 43 w 78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8" h="128">
                        <a:moveTo>
                          <a:pt x="43" y="0"/>
                        </a:moveTo>
                        <a:lnTo>
                          <a:pt x="78" y="128"/>
                        </a:lnTo>
                        <a:lnTo>
                          <a:pt x="43" y="128"/>
                        </a:lnTo>
                        <a:lnTo>
                          <a:pt x="0" y="128"/>
                        </a:ln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1579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97" y="2824"/>
                    <a:ext cx="1" cy="33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51576" name="Freeform 48"/>
                <p:cNvSpPr>
                  <a:spLocks/>
                </p:cNvSpPr>
                <p:nvPr/>
              </p:nvSpPr>
              <p:spPr bwMode="auto">
                <a:xfrm>
                  <a:off x="1037" y="2752"/>
                  <a:ext cx="1930" cy="519"/>
                </a:xfrm>
                <a:custGeom>
                  <a:avLst/>
                  <a:gdLst>
                    <a:gd name="T0" fmla="*/ 0 w 1271"/>
                    <a:gd name="T1" fmla="*/ 516 h 519"/>
                    <a:gd name="T2" fmla="*/ 401 w 1271"/>
                    <a:gd name="T3" fmla="*/ 507 h 519"/>
                    <a:gd name="T4" fmla="*/ 782 w 1271"/>
                    <a:gd name="T5" fmla="*/ 492 h 519"/>
                    <a:gd name="T6" fmla="*/ 1098 w 1271"/>
                    <a:gd name="T7" fmla="*/ 342 h 519"/>
                    <a:gd name="T8" fmla="*/ 1266 w 1271"/>
                    <a:gd name="T9" fmla="*/ 160 h 519"/>
                    <a:gd name="T10" fmla="*/ 1414 w 1271"/>
                    <a:gd name="T11" fmla="*/ 25 h 519"/>
                    <a:gd name="T12" fmla="*/ 1623 w 1271"/>
                    <a:gd name="T13" fmla="*/ 309 h 519"/>
                    <a:gd name="T14" fmla="*/ 1793 w 1271"/>
                    <a:gd name="T15" fmla="*/ 99 h 519"/>
                    <a:gd name="T16" fmla="*/ 1983 w 1271"/>
                    <a:gd name="T17" fmla="*/ 263 h 519"/>
                    <a:gd name="T18" fmla="*/ 2089 w 1271"/>
                    <a:gd name="T19" fmla="*/ 126 h 519"/>
                    <a:gd name="T20" fmla="*/ 2193 w 1271"/>
                    <a:gd name="T21" fmla="*/ 227 h 519"/>
                    <a:gd name="T22" fmla="*/ 2384 w 1271"/>
                    <a:gd name="T23" fmla="*/ 172 h 519"/>
                    <a:gd name="T24" fmla="*/ 2931 w 1271"/>
                    <a:gd name="T25" fmla="*/ 163 h 51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71" h="519">
                      <a:moveTo>
                        <a:pt x="0" y="516"/>
                      </a:moveTo>
                      <a:cubicBezTo>
                        <a:pt x="29" y="515"/>
                        <a:pt x="117" y="511"/>
                        <a:pt x="174" y="507"/>
                      </a:cubicBezTo>
                      <a:cubicBezTo>
                        <a:pt x="231" y="503"/>
                        <a:pt x="289" y="519"/>
                        <a:pt x="339" y="492"/>
                      </a:cubicBezTo>
                      <a:cubicBezTo>
                        <a:pt x="389" y="465"/>
                        <a:pt x="441" y="397"/>
                        <a:pt x="476" y="342"/>
                      </a:cubicBezTo>
                      <a:cubicBezTo>
                        <a:pt x="511" y="287"/>
                        <a:pt x="526" y="213"/>
                        <a:pt x="549" y="160"/>
                      </a:cubicBezTo>
                      <a:cubicBezTo>
                        <a:pt x="572" y="107"/>
                        <a:pt x="587" y="0"/>
                        <a:pt x="613" y="25"/>
                      </a:cubicBezTo>
                      <a:cubicBezTo>
                        <a:pt x="639" y="50"/>
                        <a:pt x="677" y="297"/>
                        <a:pt x="704" y="309"/>
                      </a:cubicBezTo>
                      <a:cubicBezTo>
                        <a:pt x="731" y="321"/>
                        <a:pt x="752" y="107"/>
                        <a:pt x="778" y="99"/>
                      </a:cubicBezTo>
                      <a:cubicBezTo>
                        <a:pt x="804" y="91"/>
                        <a:pt x="839" y="258"/>
                        <a:pt x="860" y="263"/>
                      </a:cubicBezTo>
                      <a:cubicBezTo>
                        <a:pt x="881" y="268"/>
                        <a:pt x="891" y="132"/>
                        <a:pt x="906" y="126"/>
                      </a:cubicBezTo>
                      <a:cubicBezTo>
                        <a:pt x="921" y="120"/>
                        <a:pt x="930" y="219"/>
                        <a:pt x="951" y="227"/>
                      </a:cubicBezTo>
                      <a:cubicBezTo>
                        <a:pt x="972" y="235"/>
                        <a:pt x="981" y="183"/>
                        <a:pt x="1034" y="172"/>
                      </a:cubicBezTo>
                      <a:cubicBezTo>
                        <a:pt x="1087" y="161"/>
                        <a:pt x="1179" y="162"/>
                        <a:pt x="1271" y="163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51577" name="Freeform 49"/>
                <p:cNvSpPr>
                  <a:spLocks/>
                </p:cNvSpPr>
                <p:nvPr/>
              </p:nvSpPr>
              <p:spPr bwMode="auto">
                <a:xfrm>
                  <a:off x="3072" y="2711"/>
                  <a:ext cx="1930" cy="519"/>
                </a:xfrm>
                <a:custGeom>
                  <a:avLst/>
                  <a:gdLst>
                    <a:gd name="T0" fmla="*/ 0 w 1271"/>
                    <a:gd name="T1" fmla="*/ 516 h 519"/>
                    <a:gd name="T2" fmla="*/ 401 w 1271"/>
                    <a:gd name="T3" fmla="*/ 507 h 519"/>
                    <a:gd name="T4" fmla="*/ 782 w 1271"/>
                    <a:gd name="T5" fmla="*/ 492 h 519"/>
                    <a:gd name="T6" fmla="*/ 1098 w 1271"/>
                    <a:gd name="T7" fmla="*/ 342 h 519"/>
                    <a:gd name="T8" fmla="*/ 1266 w 1271"/>
                    <a:gd name="T9" fmla="*/ 160 h 519"/>
                    <a:gd name="T10" fmla="*/ 1414 w 1271"/>
                    <a:gd name="T11" fmla="*/ 25 h 519"/>
                    <a:gd name="T12" fmla="*/ 1623 w 1271"/>
                    <a:gd name="T13" fmla="*/ 309 h 519"/>
                    <a:gd name="T14" fmla="*/ 1793 w 1271"/>
                    <a:gd name="T15" fmla="*/ 99 h 519"/>
                    <a:gd name="T16" fmla="*/ 1983 w 1271"/>
                    <a:gd name="T17" fmla="*/ 263 h 519"/>
                    <a:gd name="T18" fmla="*/ 2089 w 1271"/>
                    <a:gd name="T19" fmla="*/ 126 h 519"/>
                    <a:gd name="T20" fmla="*/ 2193 w 1271"/>
                    <a:gd name="T21" fmla="*/ 227 h 519"/>
                    <a:gd name="T22" fmla="*/ 2384 w 1271"/>
                    <a:gd name="T23" fmla="*/ 172 h 519"/>
                    <a:gd name="T24" fmla="*/ 2931 w 1271"/>
                    <a:gd name="T25" fmla="*/ 163 h 51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71" h="519">
                      <a:moveTo>
                        <a:pt x="0" y="516"/>
                      </a:moveTo>
                      <a:cubicBezTo>
                        <a:pt x="29" y="515"/>
                        <a:pt x="117" y="511"/>
                        <a:pt x="174" y="507"/>
                      </a:cubicBezTo>
                      <a:cubicBezTo>
                        <a:pt x="231" y="503"/>
                        <a:pt x="289" y="519"/>
                        <a:pt x="339" y="492"/>
                      </a:cubicBezTo>
                      <a:cubicBezTo>
                        <a:pt x="389" y="465"/>
                        <a:pt x="441" y="397"/>
                        <a:pt x="476" y="342"/>
                      </a:cubicBezTo>
                      <a:cubicBezTo>
                        <a:pt x="511" y="287"/>
                        <a:pt x="526" y="213"/>
                        <a:pt x="549" y="160"/>
                      </a:cubicBezTo>
                      <a:cubicBezTo>
                        <a:pt x="572" y="107"/>
                        <a:pt x="587" y="0"/>
                        <a:pt x="613" y="25"/>
                      </a:cubicBezTo>
                      <a:cubicBezTo>
                        <a:pt x="639" y="50"/>
                        <a:pt x="677" y="297"/>
                        <a:pt x="704" y="309"/>
                      </a:cubicBezTo>
                      <a:cubicBezTo>
                        <a:pt x="731" y="321"/>
                        <a:pt x="752" y="107"/>
                        <a:pt x="778" y="99"/>
                      </a:cubicBezTo>
                      <a:cubicBezTo>
                        <a:pt x="804" y="91"/>
                        <a:pt x="839" y="258"/>
                        <a:pt x="860" y="263"/>
                      </a:cubicBezTo>
                      <a:cubicBezTo>
                        <a:pt x="881" y="268"/>
                        <a:pt x="891" y="132"/>
                        <a:pt x="906" y="126"/>
                      </a:cubicBezTo>
                      <a:cubicBezTo>
                        <a:pt x="921" y="120"/>
                        <a:pt x="930" y="219"/>
                        <a:pt x="951" y="227"/>
                      </a:cubicBezTo>
                      <a:cubicBezTo>
                        <a:pt x="972" y="235"/>
                        <a:pt x="981" y="183"/>
                        <a:pt x="1034" y="172"/>
                      </a:cubicBezTo>
                      <a:cubicBezTo>
                        <a:pt x="1087" y="161"/>
                        <a:pt x="1179" y="162"/>
                        <a:pt x="1271" y="163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51561" name="Group 64"/>
              <p:cNvGrpSpPr>
                <a:grpSpLocks/>
              </p:cNvGrpSpPr>
              <p:nvPr/>
            </p:nvGrpSpPr>
            <p:grpSpPr bwMode="auto">
              <a:xfrm>
                <a:off x="330" y="2259"/>
                <a:ext cx="4540" cy="668"/>
                <a:chOff x="467" y="2450"/>
                <a:chExt cx="4540" cy="668"/>
              </a:xfrm>
            </p:grpSpPr>
            <p:sp>
              <p:nvSpPr>
                <p:cNvPr id="151562" name="Rectangle 54"/>
                <p:cNvSpPr>
                  <a:spLocks noChangeArrowheads="1"/>
                </p:cNvSpPr>
                <p:nvPr/>
              </p:nvSpPr>
              <p:spPr bwMode="auto">
                <a:xfrm>
                  <a:off x="617" y="2733"/>
                  <a:ext cx="146" cy="247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endParaRPr lang="fr-FR" altLang="fr-FR"/>
                </a:p>
              </p:txBody>
            </p:sp>
            <p:sp>
              <p:nvSpPr>
                <p:cNvPr id="151563" name="Rectangle 55"/>
                <p:cNvSpPr>
                  <a:spLocks noChangeArrowheads="1"/>
                </p:cNvSpPr>
                <p:nvPr/>
              </p:nvSpPr>
              <p:spPr bwMode="auto">
                <a:xfrm>
                  <a:off x="1067" y="2717"/>
                  <a:ext cx="16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3400" b="1">
                      <a:solidFill>
                        <a:srgbClr val="000000"/>
                      </a:solidFill>
                      <a:latin typeface="Times" pitchFamily="18" charset="0"/>
                    </a:rPr>
                    <a:t>*</a:t>
                  </a:r>
                  <a:endParaRPr lang="fr-FR" altLang="fr-FR" sz="2800"/>
                </a:p>
              </p:txBody>
            </p:sp>
            <p:sp>
              <p:nvSpPr>
                <p:cNvPr id="151564" name="Rectangle 56"/>
                <p:cNvSpPr>
                  <a:spLocks noChangeArrowheads="1"/>
                </p:cNvSpPr>
                <p:nvPr/>
              </p:nvSpPr>
              <p:spPr bwMode="auto">
                <a:xfrm>
                  <a:off x="2850" y="2631"/>
                  <a:ext cx="191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fr-FR" altLang="fr-FR" sz="3400" b="1">
                      <a:solidFill>
                        <a:srgbClr val="000000"/>
                      </a:solidFill>
                      <a:latin typeface="Times" pitchFamily="18" charset="0"/>
                    </a:rPr>
                    <a:t>=</a:t>
                  </a:r>
                  <a:endParaRPr lang="fr-FR" altLang="fr-FR" sz="2800"/>
                </a:p>
              </p:txBody>
            </p:sp>
            <p:sp>
              <p:nvSpPr>
                <p:cNvPr id="151565" name="Line 57"/>
                <p:cNvSpPr>
                  <a:spLocks noChangeShapeType="1"/>
                </p:cNvSpPr>
                <p:nvPr/>
              </p:nvSpPr>
              <p:spPr bwMode="auto">
                <a:xfrm>
                  <a:off x="467" y="2980"/>
                  <a:ext cx="487" cy="1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51566" name="Group 58"/>
                <p:cNvGrpSpPr>
                  <a:grpSpLocks/>
                </p:cNvGrpSpPr>
                <p:nvPr/>
              </p:nvGrpSpPr>
              <p:grpSpPr bwMode="auto">
                <a:xfrm>
                  <a:off x="650" y="2530"/>
                  <a:ext cx="78" cy="458"/>
                  <a:chOff x="554" y="2704"/>
                  <a:chExt cx="78" cy="458"/>
                </a:xfrm>
              </p:grpSpPr>
              <p:sp>
                <p:nvSpPr>
                  <p:cNvPr id="151570" name="Freeform 59"/>
                  <p:cNvSpPr>
                    <a:spLocks/>
                  </p:cNvSpPr>
                  <p:nvPr/>
                </p:nvSpPr>
                <p:spPr bwMode="auto">
                  <a:xfrm>
                    <a:off x="554" y="2704"/>
                    <a:ext cx="78" cy="128"/>
                  </a:xfrm>
                  <a:custGeom>
                    <a:avLst/>
                    <a:gdLst>
                      <a:gd name="T0" fmla="*/ 43 w 78"/>
                      <a:gd name="T1" fmla="*/ 0 h 128"/>
                      <a:gd name="T2" fmla="*/ 78 w 78"/>
                      <a:gd name="T3" fmla="*/ 128 h 128"/>
                      <a:gd name="T4" fmla="*/ 43 w 78"/>
                      <a:gd name="T5" fmla="*/ 128 h 128"/>
                      <a:gd name="T6" fmla="*/ 0 w 78"/>
                      <a:gd name="T7" fmla="*/ 128 h 128"/>
                      <a:gd name="T8" fmla="*/ 43 w 78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78" h="128">
                        <a:moveTo>
                          <a:pt x="43" y="0"/>
                        </a:moveTo>
                        <a:lnTo>
                          <a:pt x="78" y="128"/>
                        </a:lnTo>
                        <a:lnTo>
                          <a:pt x="43" y="128"/>
                        </a:lnTo>
                        <a:lnTo>
                          <a:pt x="0" y="128"/>
                        </a:ln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9050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51571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97" y="2824"/>
                    <a:ext cx="1" cy="3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51567" name="Freeform 61"/>
                <p:cNvSpPr>
                  <a:spLocks/>
                </p:cNvSpPr>
                <p:nvPr/>
              </p:nvSpPr>
              <p:spPr bwMode="auto">
                <a:xfrm>
                  <a:off x="1037" y="2482"/>
                  <a:ext cx="1930" cy="519"/>
                </a:xfrm>
                <a:custGeom>
                  <a:avLst/>
                  <a:gdLst>
                    <a:gd name="T0" fmla="*/ 0 w 1271"/>
                    <a:gd name="T1" fmla="*/ 516 h 519"/>
                    <a:gd name="T2" fmla="*/ 401 w 1271"/>
                    <a:gd name="T3" fmla="*/ 507 h 519"/>
                    <a:gd name="T4" fmla="*/ 782 w 1271"/>
                    <a:gd name="T5" fmla="*/ 492 h 519"/>
                    <a:gd name="T6" fmla="*/ 1098 w 1271"/>
                    <a:gd name="T7" fmla="*/ 342 h 519"/>
                    <a:gd name="T8" fmla="*/ 1266 w 1271"/>
                    <a:gd name="T9" fmla="*/ 160 h 519"/>
                    <a:gd name="T10" fmla="*/ 1414 w 1271"/>
                    <a:gd name="T11" fmla="*/ 25 h 519"/>
                    <a:gd name="T12" fmla="*/ 1623 w 1271"/>
                    <a:gd name="T13" fmla="*/ 309 h 519"/>
                    <a:gd name="T14" fmla="*/ 1793 w 1271"/>
                    <a:gd name="T15" fmla="*/ 99 h 519"/>
                    <a:gd name="T16" fmla="*/ 1983 w 1271"/>
                    <a:gd name="T17" fmla="*/ 263 h 519"/>
                    <a:gd name="T18" fmla="*/ 2089 w 1271"/>
                    <a:gd name="T19" fmla="*/ 126 h 519"/>
                    <a:gd name="T20" fmla="*/ 2193 w 1271"/>
                    <a:gd name="T21" fmla="*/ 227 h 519"/>
                    <a:gd name="T22" fmla="*/ 2384 w 1271"/>
                    <a:gd name="T23" fmla="*/ 172 h 519"/>
                    <a:gd name="T24" fmla="*/ 2931 w 1271"/>
                    <a:gd name="T25" fmla="*/ 163 h 51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71" h="519">
                      <a:moveTo>
                        <a:pt x="0" y="516"/>
                      </a:moveTo>
                      <a:cubicBezTo>
                        <a:pt x="29" y="515"/>
                        <a:pt x="117" y="511"/>
                        <a:pt x="174" y="507"/>
                      </a:cubicBezTo>
                      <a:cubicBezTo>
                        <a:pt x="231" y="503"/>
                        <a:pt x="289" y="519"/>
                        <a:pt x="339" y="492"/>
                      </a:cubicBezTo>
                      <a:cubicBezTo>
                        <a:pt x="389" y="465"/>
                        <a:pt x="441" y="397"/>
                        <a:pt x="476" y="342"/>
                      </a:cubicBezTo>
                      <a:cubicBezTo>
                        <a:pt x="511" y="287"/>
                        <a:pt x="526" y="213"/>
                        <a:pt x="549" y="160"/>
                      </a:cubicBezTo>
                      <a:cubicBezTo>
                        <a:pt x="572" y="107"/>
                        <a:pt x="587" y="0"/>
                        <a:pt x="613" y="25"/>
                      </a:cubicBezTo>
                      <a:cubicBezTo>
                        <a:pt x="639" y="50"/>
                        <a:pt x="677" y="297"/>
                        <a:pt x="704" y="309"/>
                      </a:cubicBezTo>
                      <a:cubicBezTo>
                        <a:pt x="731" y="321"/>
                        <a:pt x="752" y="107"/>
                        <a:pt x="778" y="99"/>
                      </a:cubicBezTo>
                      <a:cubicBezTo>
                        <a:pt x="804" y="91"/>
                        <a:pt x="839" y="258"/>
                        <a:pt x="860" y="263"/>
                      </a:cubicBezTo>
                      <a:cubicBezTo>
                        <a:pt x="881" y="268"/>
                        <a:pt x="891" y="132"/>
                        <a:pt x="906" y="126"/>
                      </a:cubicBezTo>
                      <a:cubicBezTo>
                        <a:pt x="921" y="120"/>
                        <a:pt x="930" y="219"/>
                        <a:pt x="951" y="227"/>
                      </a:cubicBezTo>
                      <a:cubicBezTo>
                        <a:pt x="972" y="235"/>
                        <a:pt x="981" y="183"/>
                        <a:pt x="1034" y="172"/>
                      </a:cubicBezTo>
                      <a:cubicBezTo>
                        <a:pt x="1087" y="161"/>
                        <a:pt x="1179" y="162"/>
                        <a:pt x="1271" y="163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51568" name="Freeform 62"/>
                <p:cNvSpPr>
                  <a:spLocks/>
                </p:cNvSpPr>
                <p:nvPr/>
              </p:nvSpPr>
              <p:spPr bwMode="auto">
                <a:xfrm>
                  <a:off x="3094" y="2519"/>
                  <a:ext cx="1913" cy="470"/>
                </a:xfrm>
                <a:custGeom>
                  <a:avLst/>
                  <a:gdLst>
                    <a:gd name="T0" fmla="*/ 0 w 1913"/>
                    <a:gd name="T1" fmla="*/ 444 h 470"/>
                    <a:gd name="T2" fmla="*/ 264 w 1913"/>
                    <a:gd name="T3" fmla="*/ 435 h 470"/>
                    <a:gd name="T4" fmla="*/ 515 w 1913"/>
                    <a:gd name="T5" fmla="*/ 420 h 470"/>
                    <a:gd name="T6" fmla="*/ 723 w 1913"/>
                    <a:gd name="T7" fmla="*/ 270 h 470"/>
                    <a:gd name="T8" fmla="*/ 834 w 1913"/>
                    <a:gd name="T9" fmla="*/ 88 h 470"/>
                    <a:gd name="T10" fmla="*/ 906 w 1913"/>
                    <a:gd name="T11" fmla="*/ 15 h 470"/>
                    <a:gd name="T12" fmla="*/ 1043 w 1913"/>
                    <a:gd name="T13" fmla="*/ 179 h 470"/>
                    <a:gd name="T14" fmla="*/ 1180 w 1913"/>
                    <a:gd name="T15" fmla="*/ 97 h 470"/>
                    <a:gd name="T16" fmla="*/ 1290 w 1913"/>
                    <a:gd name="T17" fmla="*/ 152 h 470"/>
                    <a:gd name="T18" fmla="*/ 1372 w 1913"/>
                    <a:gd name="T19" fmla="*/ 106 h 470"/>
                    <a:gd name="T20" fmla="*/ 1472 w 1913"/>
                    <a:gd name="T21" fmla="*/ 115 h 470"/>
                    <a:gd name="T22" fmla="*/ 1570 w 1913"/>
                    <a:gd name="T23" fmla="*/ 100 h 470"/>
                    <a:gd name="T24" fmla="*/ 1710 w 1913"/>
                    <a:gd name="T25" fmla="*/ 97 h 470"/>
                    <a:gd name="T26" fmla="*/ 1884 w 1913"/>
                    <a:gd name="T27" fmla="*/ 77 h 470"/>
                    <a:gd name="T28" fmla="*/ 1884 w 1913"/>
                    <a:gd name="T29" fmla="*/ 68 h 470"/>
                    <a:gd name="T30" fmla="*/ 1903 w 1913"/>
                    <a:gd name="T31" fmla="*/ 470 h 47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13" h="470">
                      <a:moveTo>
                        <a:pt x="0" y="444"/>
                      </a:moveTo>
                      <a:cubicBezTo>
                        <a:pt x="44" y="443"/>
                        <a:pt x="178" y="439"/>
                        <a:pt x="264" y="435"/>
                      </a:cubicBezTo>
                      <a:cubicBezTo>
                        <a:pt x="351" y="431"/>
                        <a:pt x="439" y="447"/>
                        <a:pt x="515" y="420"/>
                      </a:cubicBezTo>
                      <a:cubicBezTo>
                        <a:pt x="591" y="393"/>
                        <a:pt x="670" y="325"/>
                        <a:pt x="723" y="270"/>
                      </a:cubicBezTo>
                      <a:cubicBezTo>
                        <a:pt x="776" y="215"/>
                        <a:pt x="804" y="130"/>
                        <a:pt x="834" y="88"/>
                      </a:cubicBezTo>
                      <a:cubicBezTo>
                        <a:pt x="864" y="46"/>
                        <a:pt x="871" y="0"/>
                        <a:pt x="906" y="15"/>
                      </a:cubicBezTo>
                      <a:cubicBezTo>
                        <a:pt x="941" y="30"/>
                        <a:pt x="997" y="165"/>
                        <a:pt x="1043" y="179"/>
                      </a:cubicBezTo>
                      <a:cubicBezTo>
                        <a:pt x="1089" y="193"/>
                        <a:pt x="1139" y="101"/>
                        <a:pt x="1180" y="97"/>
                      </a:cubicBezTo>
                      <a:cubicBezTo>
                        <a:pt x="1221" y="93"/>
                        <a:pt x="1258" y="150"/>
                        <a:pt x="1290" y="152"/>
                      </a:cubicBezTo>
                      <a:cubicBezTo>
                        <a:pt x="1322" y="154"/>
                        <a:pt x="1342" y="112"/>
                        <a:pt x="1372" y="106"/>
                      </a:cubicBezTo>
                      <a:cubicBezTo>
                        <a:pt x="1402" y="100"/>
                        <a:pt x="1439" y="116"/>
                        <a:pt x="1472" y="115"/>
                      </a:cubicBezTo>
                      <a:cubicBezTo>
                        <a:pt x="1505" y="114"/>
                        <a:pt x="1530" y="103"/>
                        <a:pt x="1570" y="100"/>
                      </a:cubicBezTo>
                      <a:cubicBezTo>
                        <a:pt x="1610" y="97"/>
                        <a:pt x="1658" y="101"/>
                        <a:pt x="1710" y="97"/>
                      </a:cubicBezTo>
                      <a:cubicBezTo>
                        <a:pt x="1762" y="93"/>
                        <a:pt x="1855" y="82"/>
                        <a:pt x="1884" y="77"/>
                      </a:cubicBezTo>
                      <a:cubicBezTo>
                        <a:pt x="1913" y="72"/>
                        <a:pt x="1881" y="3"/>
                        <a:pt x="1884" y="68"/>
                      </a:cubicBezTo>
                      <a:cubicBezTo>
                        <a:pt x="1887" y="133"/>
                        <a:pt x="1899" y="386"/>
                        <a:pt x="1903" y="470"/>
                      </a:cubicBezTo>
                    </a:path>
                  </a:pathLst>
                </a:custGeom>
                <a:solidFill>
                  <a:srgbClr val="FFFF66"/>
                </a:solidFill>
                <a:ln w="38100" cap="flat" cmpd="sng">
                  <a:solidFill>
                    <a:schemeClr val="accent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51569" name="Freeform 63"/>
                <p:cNvSpPr>
                  <a:spLocks/>
                </p:cNvSpPr>
                <p:nvPr/>
              </p:nvSpPr>
              <p:spPr bwMode="auto">
                <a:xfrm>
                  <a:off x="3072" y="2450"/>
                  <a:ext cx="1909" cy="539"/>
                </a:xfrm>
                <a:custGeom>
                  <a:avLst/>
                  <a:gdLst>
                    <a:gd name="T0" fmla="*/ 0 w 1909"/>
                    <a:gd name="T1" fmla="*/ 516 h 539"/>
                    <a:gd name="T2" fmla="*/ 264 w 1909"/>
                    <a:gd name="T3" fmla="*/ 507 h 539"/>
                    <a:gd name="T4" fmla="*/ 515 w 1909"/>
                    <a:gd name="T5" fmla="*/ 492 h 539"/>
                    <a:gd name="T6" fmla="*/ 723 w 1909"/>
                    <a:gd name="T7" fmla="*/ 342 h 539"/>
                    <a:gd name="T8" fmla="*/ 834 w 1909"/>
                    <a:gd name="T9" fmla="*/ 160 h 539"/>
                    <a:gd name="T10" fmla="*/ 931 w 1909"/>
                    <a:gd name="T11" fmla="*/ 25 h 539"/>
                    <a:gd name="T12" fmla="*/ 1069 w 1909"/>
                    <a:gd name="T13" fmla="*/ 309 h 539"/>
                    <a:gd name="T14" fmla="*/ 1181 w 1909"/>
                    <a:gd name="T15" fmla="*/ 99 h 539"/>
                    <a:gd name="T16" fmla="*/ 1306 w 1909"/>
                    <a:gd name="T17" fmla="*/ 263 h 539"/>
                    <a:gd name="T18" fmla="*/ 1376 w 1909"/>
                    <a:gd name="T19" fmla="*/ 126 h 539"/>
                    <a:gd name="T20" fmla="*/ 1444 w 1909"/>
                    <a:gd name="T21" fmla="*/ 227 h 539"/>
                    <a:gd name="T22" fmla="*/ 1570 w 1909"/>
                    <a:gd name="T23" fmla="*/ 172 h 539"/>
                    <a:gd name="T24" fmla="*/ 1815 w 1909"/>
                    <a:gd name="T25" fmla="*/ 164 h 539"/>
                    <a:gd name="T26" fmla="*/ 1888 w 1909"/>
                    <a:gd name="T27" fmla="*/ 174 h 539"/>
                    <a:gd name="T28" fmla="*/ 1906 w 1909"/>
                    <a:gd name="T29" fmla="*/ 155 h 539"/>
                    <a:gd name="T30" fmla="*/ 1906 w 1909"/>
                    <a:gd name="T31" fmla="*/ 539 h 53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909" h="539">
                      <a:moveTo>
                        <a:pt x="0" y="516"/>
                      </a:moveTo>
                      <a:cubicBezTo>
                        <a:pt x="44" y="515"/>
                        <a:pt x="178" y="511"/>
                        <a:pt x="264" y="507"/>
                      </a:cubicBezTo>
                      <a:cubicBezTo>
                        <a:pt x="351" y="503"/>
                        <a:pt x="439" y="519"/>
                        <a:pt x="515" y="492"/>
                      </a:cubicBezTo>
                      <a:cubicBezTo>
                        <a:pt x="591" y="465"/>
                        <a:pt x="670" y="397"/>
                        <a:pt x="723" y="342"/>
                      </a:cubicBezTo>
                      <a:cubicBezTo>
                        <a:pt x="776" y="287"/>
                        <a:pt x="799" y="213"/>
                        <a:pt x="834" y="160"/>
                      </a:cubicBezTo>
                      <a:cubicBezTo>
                        <a:pt x="869" y="107"/>
                        <a:pt x="891" y="0"/>
                        <a:pt x="931" y="25"/>
                      </a:cubicBezTo>
                      <a:cubicBezTo>
                        <a:pt x="970" y="50"/>
                        <a:pt x="1028" y="297"/>
                        <a:pt x="1069" y="309"/>
                      </a:cubicBezTo>
                      <a:cubicBezTo>
                        <a:pt x="1110" y="321"/>
                        <a:pt x="1142" y="107"/>
                        <a:pt x="1181" y="99"/>
                      </a:cubicBezTo>
                      <a:cubicBezTo>
                        <a:pt x="1221" y="91"/>
                        <a:pt x="1274" y="258"/>
                        <a:pt x="1306" y="263"/>
                      </a:cubicBezTo>
                      <a:cubicBezTo>
                        <a:pt x="1338" y="268"/>
                        <a:pt x="1353" y="132"/>
                        <a:pt x="1376" y="126"/>
                      </a:cubicBezTo>
                      <a:cubicBezTo>
                        <a:pt x="1399" y="120"/>
                        <a:pt x="1412" y="219"/>
                        <a:pt x="1444" y="227"/>
                      </a:cubicBezTo>
                      <a:cubicBezTo>
                        <a:pt x="1476" y="235"/>
                        <a:pt x="1508" y="182"/>
                        <a:pt x="1570" y="172"/>
                      </a:cubicBezTo>
                      <a:cubicBezTo>
                        <a:pt x="1632" y="162"/>
                        <a:pt x="1762" y="164"/>
                        <a:pt x="1815" y="164"/>
                      </a:cubicBezTo>
                      <a:cubicBezTo>
                        <a:pt x="1868" y="164"/>
                        <a:pt x="1873" y="175"/>
                        <a:pt x="1888" y="174"/>
                      </a:cubicBezTo>
                      <a:cubicBezTo>
                        <a:pt x="1903" y="173"/>
                        <a:pt x="1903" y="94"/>
                        <a:pt x="1906" y="155"/>
                      </a:cubicBezTo>
                      <a:cubicBezTo>
                        <a:pt x="1909" y="216"/>
                        <a:pt x="1906" y="459"/>
                        <a:pt x="1906" y="539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368708" name="Text Box 68"/>
          <p:cNvSpPr txBox="1">
            <a:spLocks noChangeArrowheads="1"/>
          </p:cNvSpPr>
          <p:nvPr/>
        </p:nvSpPr>
        <p:spPr bwMode="auto">
          <a:xfrm>
            <a:off x="214313" y="5938838"/>
            <a:ext cx="821213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>
                <a:solidFill>
                  <a:srgbClr val="FF0000"/>
                </a:solidFill>
                <a:sym typeface="Symbol" pitchFamily="18" charset="2"/>
              </a:rPr>
              <a:t>peut être, mais plus faible le rapport signal à bruit !!!</a:t>
            </a:r>
          </a:p>
          <a:p>
            <a:r>
              <a:rPr lang="fr-FR" altLang="fr-FR" sz="2000"/>
              <a:t>moins fiable l'exploitation des franges, moins bon l'interféromètre</a:t>
            </a:r>
            <a:r>
              <a:rPr lang="fr-FR" altLang="fr-FR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606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8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768350"/>
            <a:ext cx="5359457" cy="586957"/>
          </a:xfrm>
          <a:solidFill>
            <a:srgbClr val="99FF99"/>
          </a:solidFill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3200" smtClean="0">
                <a:solidFill>
                  <a:schemeClr val="tx1"/>
                </a:solidFill>
                <a:latin typeface="Comic Sans MS" pitchFamily="66" charset="0"/>
              </a:rPr>
              <a:t>conclusion   (absence de ?) 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685800" y="2582863"/>
            <a:ext cx="7583488" cy="4857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fr-FR" altLang="fr-FR" sz="2400"/>
              <a:t>interferometrie sur le papier : très beau magnifique</a:t>
            </a: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827088" y="3300413"/>
            <a:ext cx="4733925" cy="15811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/>
              <a:t>interferometrie sur le terrain : </a:t>
            </a:r>
          </a:p>
          <a:p>
            <a:r>
              <a:rPr lang="fr-FR" altLang="fr-FR" sz="2400"/>
              <a:t>très beau magnifique aussi</a:t>
            </a:r>
          </a:p>
          <a:p>
            <a:endParaRPr lang="fr-FR" altLang="fr-FR" sz="2400"/>
          </a:p>
          <a:p>
            <a:r>
              <a:rPr lang="fr-FR" altLang="fr-FR" sz="2400"/>
              <a:t>mais il faut le moral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4035425" y="5326063"/>
            <a:ext cx="4311650" cy="12160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400"/>
              <a:t>conseil aux jeunes : </a:t>
            </a:r>
          </a:p>
          <a:p>
            <a:r>
              <a:rPr lang="fr-FR" altLang="fr-FR" sz="2400"/>
              <a:t>mettez vous du coté des bits</a:t>
            </a:r>
          </a:p>
          <a:p>
            <a:r>
              <a:rPr lang="fr-FR" altLang="fr-FR" sz="2400"/>
              <a:t>et pas du coté des photons</a:t>
            </a:r>
          </a:p>
        </p:txBody>
      </p:sp>
    </p:spTree>
    <p:extLst>
      <p:ext uri="{BB962C8B-B14F-4D97-AF65-F5344CB8AC3E}">
        <p14:creationId xmlns:p14="http://schemas.microsoft.com/office/powerpoint/2010/main" val="21031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52400" y="685800"/>
            <a:ext cx="4649788" cy="4667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le syndrome de la Joconde - 1</a:t>
            </a:r>
          </a:p>
        </p:txBody>
      </p:sp>
      <p:grpSp>
        <p:nvGrpSpPr>
          <p:cNvPr id="351235" name="Group 3"/>
          <p:cNvGrpSpPr>
            <a:grpSpLocks/>
          </p:cNvGrpSpPr>
          <p:nvPr/>
        </p:nvGrpSpPr>
        <p:grpSpPr bwMode="auto">
          <a:xfrm>
            <a:off x="304800" y="1371600"/>
            <a:ext cx="2965450" cy="4038600"/>
            <a:chOff x="192" y="864"/>
            <a:chExt cx="1868" cy="2544"/>
          </a:xfrm>
        </p:grpSpPr>
        <p:pic>
          <p:nvPicPr>
            <p:cNvPr id="153616" name="Picture 4" descr="D:\DOCUMENTS\OCA\ENSEIGNEMENT\ecoleVLTI\images\jocond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64"/>
              <a:ext cx="186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17" name="Rectangle 5"/>
            <p:cNvSpPr>
              <a:spLocks noChangeArrowheads="1"/>
            </p:cNvSpPr>
            <p:nvPr/>
          </p:nvSpPr>
          <p:spPr bwMode="auto">
            <a:xfrm>
              <a:off x="768" y="1152"/>
              <a:ext cx="624" cy="816"/>
            </a:xfrm>
            <a:prstGeom prst="rect">
              <a:avLst/>
            </a:prstGeom>
            <a:noFill/>
            <a:ln w="38100">
              <a:solidFill>
                <a:srgbClr val="66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sp>
        <p:nvSpPr>
          <p:cNvPr id="153604" name="Text Box 6"/>
          <p:cNvSpPr txBox="1">
            <a:spLocks noChangeArrowheads="1"/>
          </p:cNvSpPr>
          <p:nvPr/>
        </p:nvSpPr>
        <p:spPr bwMode="auto">
          <a:xfrm>
            <a:off x="4325938" y="1743075"/>
            <a:ext cx="443131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2000">
                <a:latin typeface="+mj-lt"/>
              </a:rPr>
              <a:t>La Joconde , c'est comme le Soleil, </a:t>
            </a:r>
          </a:p>
          <a:p>
            <a:r>
              <a:rPr lang="fr-FR" altLang="fr-FR" sz="2000">
                <a:latin typeface="+mj-lt"/>
              </a:rPr>
              <a:t>on connaît la physionomie en détail</a:t>
            </a:r>
          </a:p>
        </p:txBody>
      </p:sp>
      <p:grpSp>
        <p:nvGrpSpPr>
          <p:cNvPr id="351239" name="Group 7"/>
          <p:cNvGrpSpPr>
            <a:grpSpLocks/>
          </p:cNvGrpSpPr>
          <p:nvPr/>
        </p:nvGrpSpPr>
        <p:grpSpPr bwMode="auto">
          <a:xfrm>
            <a:off x="3354388" y="2584450"/>
            <a:ext cx="866775" cy="1139825"/>
            <a:chOff x="1056" y="2160"/>
            <a:chExt cx="1362" cy="1776"/>
          </a:xfrm>
        </p:grpSpPr>
        <p:pic>
          <p:nvPicPr>
            <p:cNvPr id="153614" name="Picture 8" descr="D:\DOCUMENTS\OCA\ENSEIGNEMENT\ecoleVLTI\images\joc_degr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160"/>
              <a:ext cx="136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15" name="Rectangle 9"/>
            <p:cNvSpPr>
              <a:spLocks noChangeArrowheads="1"/>
            </p:cNvSpPr>
            <p:nvPr/>
          </p:nvSpPr>
          <p:spPr bwMode="auto">
            <a:xfrm>
              <a:off x="1056" y="2160"/>
              <a:ext cx="1344" cy="1776"/>
            </a:xfrm>
            <a:prstGeom prst="rect">
              <a:avLst/>
            </a:prstGeom>
            <a:noFill/>
            <a:ln w="76200">
              <a:solidFill>
                <a:srgbClr val="66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351242" name="Group 10"/>
          <p:cNvGrpSpPr>
            <a:grpSpLocks/>
          </p:cNvGrpSpPr>
          <p:nvPr/>
        </p:nvGrpSpPr>
        <p:grpSpPr bwMode="auto">
          <a:xfrm>
            <a:off x="4084638" y="3430589"/>
            <a:ext cx="4640263" cy="1325563"/>
            <a:chOff x="2573" y="2161"/>
            <a:chExt cx="2923" cy="835"/>
          </a:xfrm>
        </p:grpSpPr>
        <p:sp>
          <p:nvSpPr>
            <p:cNvPr id="153612" name="AutoShape 11"/>
            <p:cNvSpPr>
              <a:spLocks noChangeArrowheads="1"/>
            </p:cNvSpPr>
            <p:nvPr/>
          </p:nvSpPr>
          <p:spPr bwMode="auto">
            <a:xfrm rot="13481788">
              <a:off x="2573" y="2540"/>
              <a:ext cx="546" cy="183"/>
            </a:xfrm>
            <a:prstGeom prst="rightArrow">
              <a:avLst>
                <a:gd name="adj1" fmla="val 33333"/>
                <a:gd name="adj2" fmla="val 74590"/>
              </a:avLst>
            </a:prstGeom>
            <a:solidFill>
              <a:schemeClr val="hlink"/>
            </a:solidFill>
            <a:ln w="38100">
              <a:solidFill>
                <a:srgbClr val="66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3613" name="Text Box 12"/>
            <p:cNvSpPr txBox="1">
              <a:spLocks noChangeArrowheads="1"/>
            </p:cNvSpPr>
            <p:nvPr/>
          </p:nvSpPr>
          <p:spPr bwMode="auto">
            <a:xfrm>
              <a:off x="3025" y="2161"/>
              <a:ext cx="2471" cy="835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>
                  <a:latin typeface="+mj-lt"/>
                </a:rPr>
                <a:t>Si on observait </a:t>
              </a:r>
            </a:p>
            <a:p>
              <a:r>
                <a:rPr lang="fr-FR" altLang="fr-FR" sz="2000">
                  <a:latin typeface="+mj-lt"/>
                </a:rPr>
                <a:t>à résolution angulaire dégradée</a:t>
              </a:r>
            </a:p>
            <a:p>
              <a:r>
                <a:rPr lang="fr-FR" altLang="fr-FR" sz="2000">
                  <a:latin typeface="+mj-lt"/>
                </a:rPr>
                <a:t>on aurait </a:t>
              </a:r>
            </a:p>
            <a:p>
              <a:r>
                <a:rPr lang="fr-FR" altLang="fr-FR" sz="2000" smtClean="0">
                  <a:latin typeface="+mj-lt"/>
                </a:rPr>
                <a:t>quelque chose comme ça</a:t>
              </a:r>
              <a:endParaRPr lang="fr-FR" altLang="fr-FR" sz="2000">
                <a:latin typeface="+mj-lt"/>
              </a:endParaRPr>
            </a:p>
          </p:txBody>
        </p:sp>
      </p:grpSp>
      <p:grpSp>
        <p:nvGrpSpPr>
          <p:cNvPr id="351245" name="Group 13"/>
          <p:cNvGrpSpPr>
            <a:grpSpLocks/>
          </p:cNvGrpSpPr>
          <p:nvPr/>
        </p:nvGrpSpPr>
        <p:grpSpPr bwMode="auto">
          <a:xfrm>
            <a:off x="1143000" y="4014788"/>
            <a:ext cx="1066800" cy="2506662"/>
            <a:chOff x="720" y="2529"/>
            <a:chExt cx="672" cy="1579"/>
          </a:xfrm>
        </p:grpSpPr>
        <p:grpSp>
          <p:nvGrpSpPr>
            <p:cNvPr id="153608" name="Group 14"/>
            <p:cNvGrpSpPr>
              <a:grpSpLocks/>
            </p:cNvGrpSpPr>
            <p:nvPr/>
          </p:nvGrpSpPr>
          <p:grpSpPr bwMode="auto">
            <a:xfrm>
              <a:off x="720" y="2832"/>
              <a:ext cx="672" cy="1276"/>
              <a:chOff x="864" y="2880"/>
              <a:chExt cx="672" cy="1276"/>
            </a:xfrm>
          </p:grpSpPr>
          <p:pic>
            <p:nvPicPr>
              <p:cNvPr id="153610" name="Picture 15" descr="D:\DOCUMENTS\OCA\ENSEIGNEMENT\UDEC\udec2001_02\cours_et_TDs\images_cours_udec\sun_red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3504"/>
                <a:ext cx="672" cy="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611" name="Line 16"/>
              <p:cNvSpPr>
                <a:spLocks noChangeShapeType="1"/>
              </p:cNvSpPr>
              <p:nvPr/>
            </p:nvSpPr>
            <p:spPr bwMode="auto">
              <a:xfrm flipV="1">
                <a:off x="1200" y="2880"/>
                <a:ext cx="0" cy="672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53609" name="Freeform 17"/>
            <p:cNvSpPr>
              <a:spLocks/>
            </p:cNvSpPr>
            <p:nvPr/>
          </p:nvSpPr>
          <p:spPr bwMode="auto">
            <a:xfrm>
              <a:off x="843" y="2529"/>
              <a:ext cx="235" cy="625"/>
            </a:xfrm>
            <a:custGeom>
              <a:avLst/>
              <a:gdLst>
                <a:gd name="T0" fmla="*/ 213 w 235"/>
                <a:gd name="T1" fmla="*/ 207 h 625"/>
                <a:gd name="T2" fmla="*/ 227 w 235"/>
                <a:gd name="T3" fmla="*/ 138 h 625"/>
                <a:gd name="T4" fmla="*/ 162 w 235"/>
                <a:gd name="T5" fmla="*/ 41 h 625"/>
                <a:gd name="T6" fmla="*/ 57 w 235"/>
                <a:gd name="T7" fmla="*/ 49 h 625"/>
                <a:gd name="T8" fmla="*/ 8 w 235"/>
                <a:gd name="T9" fmla="*/ 333 h 625"/>
                <a:gd name="T10" fmla="*/ 8 w 235"/>
                <a:gd name="T11" fmla="*/ 503 h 625"/>
                <a:gd name="T12" fmla="*/ 0 w 235"/>
                <a:gd name="T13" fmla="*/ 625 h 6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5" h="625">
                  <a:moveTo>
                    <a:pt x="213" y="207"/>
                  </a:moveTo>
                  <a:cubicBezTo>
                    <a:pt x="215" y="196"/>
                    <a:pt x="235" y="166"/>
                    <a:pt x="227" y="138"/>
                  </a:cubicBezTo>
                  <a:cubicBezTo>
                    <a:pt x="219" y="110"/>
                    <a:pt x="190" y="56"/>
                    <a:pt x="162" y="41"/>
                  </a:cubicBezTo>
                  <a:cubicBezTo>
                    <a:pt x="134" y="26"/>
                    <a:pt x="83" y="0"/>
                    <a:pt x="57" y="49"/>
                  </a:cubicBezTo>
                  <a:cubicBezTo>
                    <a:pt x="31" y="98"/>
                    <a:pt x="16" y="257"/>
                    <a:pt x="8" y="333"/>
                  </a:cubicBezTo>
                  <a:cubicBezTo>
                    <a:pt x="0" y="409"/>
                    <a:pt x="9" y="454"/>
                    <a:pt x="8" y="503"/>
                  </a:cubicBezTo>
                  <a:cubicBezTo>
                    <a:pt x="7" y="552"/>
                    <a:pt x="2" y="600"/>
                    <a:pt x="0" y="625"/>
                  </a:cubicBezTo>
                </a:path>
              </a:pathLst>
            </a:custGeom>
            <a:noFill/>
            <a:ln w="9525" cap="flat" cmpd="sng">
              <a:solidFill>
                <a:srgbClr val="FFFF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5143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52400" y="685800"/>
            <a:ext cx="4797972" cy="466725"/>
          </a:xfrm>
          <a:solidFill>
            <a:srgbClr val="FFFF00"/>
          </a:solidFill>
          <a:ln>
            <a:solidFill>
              <a:schemeClr val="tx2"/>
            </a:solidFill>
            <a:miter lim="800000"/>
            <a:headEnd/>
            <a:tailEnd/>
          </a:ln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fr-FR" sz="2400" smtClean="0"/>
              <a:t>le syndrome de la Joconde - 2</a:t>
            </a:r>
          </a:p>
        </p:txBody>
      </p:sp>
      <p:grpSp>
        <p:nvGrpSpPr>
          <p:cNvPr id="154627" name="Group 3"/>
          <p:cNvGrpSpPr>
            <a:grpSpLocks/>
          </p:cNvGrpSpPr>
          <p:nvPr/>
        </p:nvGrpSpPr>
        <p:grpSpPr bwMode="auto">
          <a:xfrm>
            <a:off x="249238" y="1230313"/>
            <a:ext cx="2919412" cy="3721100"/>
            <a:chOff x="192" y="192"/>
            <a:chExt cx="3072" cy="3916"/>
          </a:xfrm>
        </p:grpSpPr>
        <p:grpSp>
          <p:nvGrpSpPr>
            <p:cNvPr id="154643" name="Group 4"/>
            <p:cNvGrpSpPr>
              <a:grpSpLocks/>
            </p:cNvGrpSpPr>
            <p:nvPr/>
          </p:nvGrpSpPr>
          <p:grpSpPr bwMode="auto">
            <a:xfrm>
              <a:off x="2352" y="192"/>
              <a:ext cx="912" cy="1200"/>
              <a:chOff x="1056" y="2160"/>
              <a:chExt cx="1362" cy="1776"/>
            </a:xfrm>
          </p:grpSpPr>
          <p:pic>
            <p:nvPicPr>
              <p:cNvPr id="154652" name="Picture 5" descr="D:\DOCUMENTS\OCA\ENSEIGNEMENT\ecoleVLTI\images\joc_degrad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2160"/>
                <a:ext cx="1362" cy="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53" name="Rectangle 6"/>
              <p:cNvSpPr>
                <a:spLocks noChangeArrowheads="1"/>
              </p:cNvSpPr>
              <p:nvPr/>
            </p:nvSpPr>
            <p:spPr bwMode="auto">
              <a:xfrm>
                <a:off x="1056" y="2160"/>
                <a:ext cx="1344" cy="1776"/>
              </a:xfrm>
              <a:prstGeom prst="rect">
                <a:avLst/>
              </a:prstGeom>
              <a:noFill/>
              <a:ln w="76200">
                <a:solidFill>
                  <a:srgbClr val="66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endParaRPr lang="fr-FR" altLang="fr-FR"/>
              </a:p>
            </p:txBody>
          </p:sp>
        </p:grpSp>
        <p:pic>
          <p:nvPicPr>
            <p:cNvPr id="154644" name="Picture 7" descr="D:\DOCUMENTS\OCA\ENSEIGNEMENT\ecoleVLTI\images\jocond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64"/>
              <a:ext cx="186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4645" name="Group 8"/>
            <p:cNvGrpSpPr>
              <a:grpSpLocks/>
            </p:cNvGrpSpPr>
            <p:nvPr/>
          </p:nvGrpSpPr>
          <p:grpSpPr bwMode="auto">
            <a:xfrm>
              <a:off x="720" y="2529"/>
              <a:ext cx="672" cy="1579"/>
              <a:chOff x="720" y="2529"/>
              <a:chExt cx="672" cy="1579"/>
            </a:xfrm>
          </p:grpSpPr>
          <p:grpSp>
            <p:nvGrpSpPr>
              <p:cNvPr id="154648" name="Group 9"/>
              <p:cNvGrpSpPr>
                <a:grpSpLocks/>
              </p:cNvGrpSpPr>
              <p:nvPr/>
            </p:nvGrpSpPr>
            <p:grpSpPr bwMode="auto">
              <a:xfrm>
                <a:off x="720" y="2832"/>
                <a:ext cx="672" cy="1276"/>
                <a:chOff x="864" y="2880"/>
                <a:chExt cx="672" cy="1276"/>
              </a:xfrm>
            </p:grpSpPr>
            <p:pic>
              <p:nvPicPr>
                <p:cNvPr id="154650" name="Picture 10" descr="D:\DOCUMENTS\OCA\ENSEIGNEMENT\UDEC\udec2001_02\cours_et_TDs\images_cours_udec\sun_red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4" y="3504"/>
                  <a:ext cx="672" cy="6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651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00" y="2880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rgbClr val="FFFF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54649" name="Freeform 12"/>
              <p:cNvSpPr>
                <a:spLocks/>
              </p:cNvSpPr>
              <p:nvPr/>
            </p:nvSpPr>
            <p:spPr bwMode="auto">
              <a:xfrm>
                <a:off x="843" y="2529"/>
                <a:ext cx="235" cy="625"/>
              </a:xfrm>
              <a:custGeom>
                <a:avLst/>
                <a:gdLst>
                  <a:gd name="T0" fmla="*/ 213 w 235"/>
                  <a:gd name="T1" fmla="*/ 207 h 625"/>
                  <a:gd name="T2" fmla="*/ 227 w 235"/>
                  <a:gd name="T3" fmla="*/ 138 h 625"/>
                  <a:gd name="T4" fmla="*/ 162 w 235"/>
                  <a:gd name="T5" fmla="*/ 41 h 625"/>
                  <a:gd name="T6" fmla="*/ 57 w 235"/>
                  <a:gd name="T7" fmla="*/ 49 h 625"/>
                  <a:gd name="T8" fmla="*/ 8 w 235"/>
                  <a:gd name="T9" fmla="*/ 333 h 625"/>
                  <a:gd name="T10" fmla="*/ 8 w 235"/>
                  <a:gd name="T11" fmla="*/ 503 h 625"/>
                  <a:gd name="T12" fmla="*/ 0 w 235"/>
                  <a:gd name="T13" fmla="*/ 625 h 6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5" h="625">
                    <a:moveTo>
                      <a:pt x="213" y="207"/>
                    </a:moveTo>
                    <a:cubicBezTo>
                      <a:pt x="215" y="196"/>
                      <a:pt x="235" y="166"/>
                      <a:pt x="227" y="138"/>
                    </a:cubicBezTo>
                    <a:cubicBezTo>
                      <a:pt x="219" y="110"/>
                      <a:pt x="190" y="56"/>
                      <a:pt x="162" y="41"/>
                    </a:cubicBezTo>
                    <a:cubicBezTo>
                      <a:pt x="134" y="26"/>
                      <a:pt x="83" y="0"/>
                      <a:pt x="57" y="49"/>
                    </a:cubicBezTo>
                    <a:cubicBezTo>
                      <a:pt x="31" y="98"/>
                      <a:pt x="16" y="257"/>
                      <a:pt x="8" y="333"/>
                    </a:cubicBezTo>
                    <a:cubicBezTo>
                      <a:pt x="0" y="409"/>
                      <a:pt x="9" y="454"/>
                      <a:pt x="8" y="503"/>
                    </a:cubicBezTo>
                    <a:cubicBezTo>
                      <a:pt x="7" y="552"/>
                      <a:pt x="2" y="600"/>
                      <a:pt x="0" y="625"/>
                    </a:cubicBezTo>
                  </a:path>
                </a:pathLst>
              </a:custGeom>
              <a:noFill/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154646" name="AutoShape 13"/>
            <p:cNvSpPr>
              <a:spLocks noChangeArrowheads="1"/>
            </p:cNvSpPr>
            <p:nvPr/>
          </p:nvSpPr>
          <p:spPr bwMode="auto">
            <a:xfrm rot="-946215">
              <a:off x="1392" y="1248"/>
              <a:ext cx="912" cy="306"/>
            </a:xfrm>
            <a:prstGeom prst="rightArrow">
              <a:avLst>
                <a:gd name="adj1" fmla="val 33333"/>
                <a:gd name="adj2" fmla="val 74510"/>
              </a:avLst>
            </a:prstGeom>
            <a:solidFill>
              <a:schemeClr val="hlink"/>
            </a:solidFill>
            <a:ln w="38100">
              <a:solidFill>
                <a:srgbClr val="66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4647" name="Rectangle 14"/>
            <p:cNvSpPr>
              <a:spLocks noChangeArrowheads="1"/>
            </p:cNvSpPr>
            <p:nvPr/>
          </p:nvSpPr>
          <p:spPr bwMode="auto">
            <a:xfrm>
              <a:off x="768" y="1152"/>
              <a:ext cx="624" cy="816"/>
            </a:xfrm>
            <a:prstGeom prst="rect">
              <a:avLst/>
            </a:prstGeom>
            <a:noFill/>
            <a:ln w="38100">
              <a:solidFill>
                <a:srgbClr val="66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</p:grpSp>
      <p:grpSp>
        <p:nvGrpSpPr>
          <p:cNvPr id="352271" name="Group 15"/>
          <p:cNvGrpSpPr>
            <a:grpSpLocks/>
          </p:cNvGrpSpPr>
          <p:nvPr/>
        </p:nvGrpSpPr>
        <p:grpSpPr bwMode="auto">
          <a:xfrm>
            <a:off x="2262188" y="4003675"/>
            <a:ext cx="2820987" cy="1685925"/>
            <a:chOff x="1425" y="2522"/>
            <a:chExt cx="1777" cy="1062"/>
          </a:xfrm>
        </p:grpSpPr>
        <p:pic>
          <p:nvPicPr>
            <p:cNvPr id="154641" name="Picture 16" descr="D:\DOCUMENTS\OCA\ENSEIGNEMENT\ecoleVLTI\images\chardin_mosaic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" y="2528"/>
              <a:ext cx="86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2" name="Picture 17" descr="D:\DOCUMENTS\OCA\ENSEIGNEMENT\ecoleVLTI\images\ingres_mosaic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" y="2522"/>
              <a:ext cx="829" cy="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2274" name="Group 18"/>
          <p:cNvGrpSpPr>
            <a:grpSpLocks/>
          </p:cNvGrpSpPr>
          <p:nvPr/>
        </p:nvGrpSpPr>
        <p:grpSpPr bwMode="auto">
          <a:xfrm>
            <a:off x="5719763" y="4192588"/>
            <a:ext cx="3101975" cy="1616075"/>
            <a:chOff x="3603" y="2641"/>
            <a:chExt cx="1954" cy="1018"/>
          </a:xfrm>
        </p:grpSpPr>
        <p:pic>
          <p:nvPicPr>
            <p:cNvPr id="154639" name="Picture 19" descr="D:\DOCUMENTS\OCA\ENSEIGNEMENT\ecoleVLTI\last\images\joc_chardi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" y="2641"/>
              <a:ext cx="87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0" name="Picture 20" descr="D:\DOCUMENTS\OCA\ENSEIGNEMENT\ecoleVLTI\last\images\joc_ingres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" y="2651"/>
              <a:ext cx="92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3"/>
          <p:cNvGrpSpPr/>
          <p:nvPr/>
        </p:nvGrpSpPr>
        <p:grpSpPr>
          <a:xfrm>
            <a:off x="3651250" y="1352745"/>
            <a:ext cx="4810231" cy="2376948"/>
            <a:chOff x="3651250" y="1352745"/>
            <a:chExt cx="4810231" cy="2376948"/>
          </a:xfrm>
        </p:grpSpPr>
        <p:sp>
          <p:nvSpPr>
            <p:cNvPr id="352277" name="Text Box 21"/>
            <p:cNvSpPr txBox="1">
              <a:spLocks noChangeArrowheads="1"/>
            </p:cNvSpPr>
            <p:nvPr/>
          </p:nvSpPr>
          <p:spPr bwMode="auto">
            <a:xfrm>
              <a:off x="3980469" y="1352745"/>
              <a:ext cx="4481012" cy="1017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>
                  <a:latin typeface="+mn-lt"/>
                </a:rPr>
                <a:t>si on a un modèle  a priori (Joconde)</a:t>
              </a:r>
            </a:p>
            <a:p>
              <a:r>
                <a:rPr lang="fr-FR" altLang="fr-FR" sz="2000">
                  <a:latin typeface="+mn-lt"/>
                </a:rPr>
                <a:t>et qu'on observe des choses</a:t>
              </a:r>
            </a:p>
            <a:p>
              <a:r>
                <a:rPr lang="fr-FR" altLang="fr-FR" sz="2000">
                  <a:latin typeface="+mn-lt"/>
                </a:rPr>
                <a:t> comme ça</a:t>
              </a:r>
            </a:p>
          </p:txBody>
        </p:sp>
        <p:sp>
          <p:nvSpPr>
            <p:cNvPr id="154637" name="Rectangle 23"/>
            <p:cNvSpPr>
              <a:spLocks noChangeArrowheads="1"/>
            </p:cNvSpPr>
            <p:nvPr/>
          </p:nvSpPr>
          <p:spPr bwMode="auto">
            <a:xfrm flipH="1">
              <a:off x="3981342" y="2021760"/>
              <a:ext cx="1441990" cy="476936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4638" name="Freeform 24"/>
            <p:cNvSpPr>
              <a:spLocks/>
            </p:cNvSpPr>
            <p:nvPr/>
          </p:nvSpPr>
          <p:spPr bwMode="auto">
            <a:xfrm flipH="1">
              <a:off x="3651250" y="2258080"/>
              <a:ext cx="374650" cy="1471613"/>
            </a:xfrm>
            <a:custGeom>
              <a:avLst/>
              <a:gdLst>
                <a:gd name="T0" fmla="*/ 0 w 454"/>
                <a:gd name="T1" fmla="*/ 0 h 764"/>
                <a:gd name="T2" fmla="*/ 123 w 454"/>
                <a:gd name="T3" fmla="*/ 0 h 764"/>
                <a:gd name="T4" fmla="*/ 123 w 454"/>
                <a:gd name="T5" fmla="*/ 1125 h 7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4" h="764">
                  <a:moveTo>
                    <a:pt x="0" y="0"/>
                  </a:moveTo>
                  <a:lnTo>
                    <a:pt x="454" y="0"/>
                  </a:lnTo>
                  <a:lnTo>
                    <a:pt x="454" y="764"/>
                  </a:ln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163856" y="2754313"/>
            <a:ext cx="3881345" cy="1330217"/>
            <a:chOff x="4163856" y="2754313"/>
            <a:chExt cx="3881345" cy="1330217"/>
          </a:xfrm>
        </p:grpSpPr>
        <p:sp>
          <p:nvSpPr>
            <p:cNvPr id="154635" name="Rectangle 27"/>
            <p:cNvSpPr>
              <a:spLocks noChangeArrowheads="1"/>
            </p:cNvSpPr>
            <p:nvPr/>
          </p:nvSpPr>
          <p:spPr bwMode="auto">
            <a:xfrm flipH="1">
              <a:off x="6598194" y="3139204"/>
              <a:ext cx="1447007" cy="587375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fr-FR" altLang="fr-FR">
                <a:latin typeface="+mn-lt"/>
              </a:endParaRPr>
            </a:p>
          </p:txBody>
        </p:sp>
        <p:sp>
          <p:nvSpPr>
            <p:cNvPr id="154636" name="Freeform 28"/>
            <p:cNvSpPr>
              <a:spLocks/>
            </p:cNvSpPr>
            <p:nvPr/>
          </p:nvSpPr>
          <p:spPr bwMode="auto">
            <a:xfrm flipH="1">
              <a:off x="7283450" y="3713055"/>
              <a:ext cx="74613" cy="371475"/>
            </a:xfrm>
            <a:custGeom>
              <a:avLst/>
              <a:gdLst>
                <a:gd name="T0" fmla="*/ 0 w 454"/>
                <a:gd name="T1" fmla="*/ 0 h 764"/>
                <a:gd name="T2" fmla="*/ 5 w 454"/>
                <a:gd name="T3" fmla="*/ 0 h 764"/>
                <a:gd name="T4" fmla="*/ 5 w 454"/>
                <a:gd name="T5" fmla="*/ 351 h 7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4" h="764">
                  <a:moveTo>
                    <a:pt x="0" y="0"/>
                  </a:moveTo>
                  <a:lnTo>
                    <a:pt x="454" y="0"/>
                  </a:lnTo>
                  <a:lnTo>
                    <a:pt x="454" y="764"/>
                  </a:ln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154634" name="Text Box 29"/>
            <p:cNvSpPr txBox="1">
              <a:spLocks noChangeArrowheads="1"/>
            </p:cNvSpPr>
            <p:nvPr/>
          </p:nvSpPr>
          <p:spPr bwMode="auto">
            <a:xfrm>
              <a:off x="4163856" y="2754313"/>
              <a:ext cx="3823780" cy="71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fr-FR" altLang="fr-FR" sz="2000">
                  <a:latin typeface="+mn-lt"/>
                </a:rPr>
                <a:t>alors on est tenté de </a:t>
              </a:r>
              <a:r>
                <a:rPr lang="fr-FR" altLang="fr-FR" sz="2000" smtClean="0">
                  <a:latin typeface="+mn-lt"/>
                </a:rPr>
                <a:t>dire </a:t>
              </a:r>
            </a:p>
            <a:p>
              <a:r>
                <a:rPr lang="fr-FR" altLang="fr-FR" sz="2000" smtClean="0">
                  <a:latin typeface="+mn-lt"/>
                </a:rPr>
                <a:t>que les objets sont   comme ça</a:t>
              </a:r>
              <a:endParaRPr lang="fr-FR" altLang="fr-FR" sz="240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6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ady">
  <a:themeElements>
    <a:clrScheme name="ready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CCCCFF"/>
      </a:hlink>
      <a:folHlink>
        <a:srgbClr val="B2B2B2"/>
      </a:folHlink>
    </a:clrScheme>
    <a:fontScheme name="ready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read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ad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ad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ad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ad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ad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ad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ady 8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FFFFC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ad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D:\READY.POT</Template>
  <TotalTime>14721</TotalTime>
  <Words>4819</Words>
  <Application>Microsoft Office PowerPoint</Application>
  <PresentationFormat>Affichage à l'écran (4:3)</PresentationFormat>
  <Paragraphs>1387</Paragraphs>
  <Slides>103</Slides>
  <Notes>4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103</vt:i4>
      </vt:variant>
    </vt:vector>
  </HeadingPairs>
  <TitlesOfParts>
    <vt:vector size="107" baseType="lpstr">
      <vt:lpstr>ready</vt:lpstr>
      <vt:lpstr>Équation</vt:lpstr>
      <vt:lpstr>Equation</vt:lpstr>
      <vt:lpstr>Photo Editor Photo</vt:lpstr>
      <vt:lpstr>une introduction à l'interferometrie stellaire  </vt:lpstr>
      <vt:lpstr>mise en route et notions générales</vt:lpstr>
      <vt:lpstr>problème posé</vt:lpstr>
      <vt:lpstr>exemple particulier : le cas des étoiles</vt:lpstr>
      <vt:lpstr>une réponse au problème  ??</vt:lpstr>
      <vt:lpstr>Présentation PowerPoint</vt:lpstr>
      <vt:lpstr>une definition (?)</vt:lpstr>
      <vt:lpstr>Haute Résolution Angulaire :  une question de finesse d'analyse </vt:lpstr>
      <vt:lpstr>Travaux pratiques immédiats</vt:lpstr>
      <vt:lpstr>des mots spécifiques</vt:lpstr>
      <vt:lpstr>exemple d'amélioration de la résolution angulaire :  la morphologie de la source commence à apparaitre </vt:lpstr>
      <vt:lpstr>morphologie ???   quelques exemples  relatifs aux étoiles</vt:lpstr>
      <vt:lpstr>attention il y a  resolution et resolution</vt:lpstr>
      <vt:lpstr>quelques rappels académiques relatifs à notre sujet  lumière  </vt:lpstr>
      <vt:lpstr>bref rappel :    une definition, intuitions initiales et  synthèse </vt:lpstr>
      <vt:lpstr>La Lumière ! des modèles successifs</vt:lpstr>
      <vt:lpstr>paramètres associés au modèle ondulatoire</vt:lpstr>
      <vt:lpstr>modelisation du phénomène « lumiere »</vt:lpstr>
      <vt:lpstr>La Lumière, paramètres clefs</vt:lpstr>
      <vt:lpstr>illustration :     influence de l'indice</vt:lpstr>
      <vt:lpstr>illustration :  front d'onde  distordu</vt:lpstr>
      <vt:lpstr> </vt:lpstr>
      <vt:lpstr>image idéale d’un point source : diffraction, tache d’Airy</vt:lpstr>
      <vt:lpstr> finesse d'analyse d'une image , lobe d'analyse</vt:lpstr>
      <vt:lpstr>illustration pictoriale : comportement théorique du lobe d’analyse</vt:lpstr>
      <vt:lpstr>diamètre angulaire ( on dit aussi diamètre apparent)</vt:lpstr>
      <vt:lpstr>quelle résolution angulaire requise  ?? </vt:lpstr>
      <vt:lpstr>  affiner le lobe  </vt:lpstr>
      <vt:lpstr>experience  fondatrice  :  les franges d’Young</vt:lpstr>
      <vt:lpstr>paradoxe ?     la clef pour l’ombre : différences de trajets</vt:lpstr>
      <vt:lpstr>addition d ’ ondes et distribution d’energie  </vt:lpstr>
      <vt:lpstr>franges en « live »  01   (experience aquatique)</vt:lpstr>
      <vt:lpstr> </vt:lpstr>
      <vt:lpstr>vers un peu de pratique</vt:lpstr>
      <vt:lpstr>coup d'envoi de l'interférométrie : Fizeau, 1868 </vt:lpstr>
      <vt:lpstr>en pratique,ça ressemble à quoi ?</vt:lpstr>
      <vt:lpstr>franges et interfrange</vt:lpstr>
      <vt:lpstr>obtenir les « franges », facile ?</vt:lpstr>
      <vt:lpstr>physionomie des franges</vt:lpstr>
      <vt:lpstr>jeu avec les contraintes  1 </vt:lpstr>
      <vt:lpstr>jeu avec les contraintes  2 </vt:lpstr>
      <vt:lpstr> miroir spherique   (bille)</vt:lpstr>
      <vt:lpstr>exercices d’application  : franges sur planète ?? </vt:lpstr>
      <vt:lpstr>viewing fringes  at home</vt:lpstr>
      <vt:lpstr>domestic set-up and observation</vt:lpstr>
      <vt:lpstr>franges sur source terrestre lointaine reflet du soleil sur voiture (en stationnement)</vt:lpstr>
      <vt:lpstr>observation diurne de franges  sur image du soleil donnée par bille chromée 1 </vt:lpstr>
      <vt:lpstr>observation diurne de franges  sur image du soleil donnée par bille chromée 2 </vt:lpstr>
      <vt:lpstr>la configuration Fizeau</vt:lpstr>
      <vt:lpstr>  passer des franges à de l’info sur la source </vt:lpstr>
      <vt:lpstr>comportement de la réponse en franges selon le diamètre angulaire</vt:lpstr>
      <vt:lpstr>le rôle du lobe frangé : interprétation intuitive </vt:lpstr>
      <vt:lpstr>autre exemple de mesure avec un lobe frangé</vt:lpstr>
      <vt:lpstr>réponse de l'interféromètre en termes de franges</vt:lpstr>
      <vt:lpstr>il faut aller plus loin</vt:lpstr>
      <vt:lpstr>étendre l’utilisation du champ de franges</vt:lpstr>
      <vt:lpstr>construire la courbe de visibilité</vt:lpstr>
      <vt:lpstr>retour  vers la source</vt:lpstr>
      <vt:lpstr>ajustement de modèle     (model-fitting)</vt:lpstr>
      <vt:lpstr>exemples de courbes de visibilités théoriques</vt:lpstr>
      <vt:lpstr>autre limitation à éliminer :  base maximale = diamètre du télescope comment casser cette restriction et agrandir la base ?</vt:lpstr>
      <vt:lpstr>configuration Michelson</vt:lpstr>
      <vt:lpstr>infrastructure interferometrique (très schématique)</vt:lpstr>
      <vt:lpstr>collecteurs sur une poutre c’est encore limitant (Michelson, 7m, mont wilson 1920) on veut avoir des bases de plusieurs fois 10 m </vt:lpstr>
      <vt:lpstr>Michelson étendu : la configuration désormais usuelle</vt:lpstr>
      <vt:lpstr>en résumé : on a vu comment éviter une  limitation technique  la dimension du collecteur</vt:lpstr>
      <vt:lpstr>difficultés dans le monde réel et quelques remèdes</vt:lpstr>
      <vt:lpstr>quelques  difficultés</vt:lpstr>
      <vt:lpstr> </vt:lpstr>
      <vt:lpstr>causes et nature des degradations de V mesurée</vt:lpstr>
      <vt:lpstr>degradations  de la visibilité mesurée</vt:lpstr>
      <vt:lpstr> turbulence atmosphérique</vt:lpstr>
      <vt:lpstr>exemples de turbulence en labo </vt:lpstr>
      <vt:lpstr>effets sur observations</vt:lpstr>
      <vt:lpstr>tentative d’illustration graphique :   paramètres  associés   à l’état de la turbulence (« seeing »)</vt:lpstr>
      <vt:lpstr>estimation grossière du  r0</vt:lpstr>
      <vt:lpstr> evaluation grossiere du r0</vt:lpstr>
      <vt:lpstr>illustration  piston et tilt :  Visibilité diminuée</vt:lpstr>
      <vt:lpstr> illustration  speckles (cliquez sur image en haut à droite)</vt:lpstr>
      <vt:lpstr>dégradations   en "live"</vt:lpstr>
      <vt:lpstr>  </vt:lpstr>
      <vt:lpstr>moyens de lutte</vt:lpstr>
      <vt:lpstr>optique adaptative </vt:lpstr>
      <vt:lpstr>illustration cinema : optique adaptative </vt:lpstr>
      <vt:lpstr>adaptative optics NACO  VLT</vt:lpstr>
      <vt:lpstr> emploi de fibres optiques « monomode »</vt:lpstr>
      <vt:lpstr> </vt:lpstr>
      <vt:lpstr>ESPACE: une sequence de configurations pour le projet Darwin  de l’ESA (nulling interferometry) recherche d’exoplanètes et detection de « vie »             </vt:lpstr>
      <vt:lpstr>un projet de la NASA Terrestrial Planet Finder  for nulling interferometry in space</vt:lpstr>
      <vt:lpstr>compléments pour les fanatiques</vt:lpstr>
      <vt:lpstr>tavelographie  ( speckle interferometry)  - 1</vt:lpstr>
      <vt:lpstr>comment retrouver la résolution théorique ?</vt:lpstr>
      <vt:lpstr>Occultations d'étoiles par la Lune - 1</vt:lpstr>
      <vt:lpstr>Occultations d'étoiles par la Lune - 2</vt:lpstr>
      <vt:lpstr>Occultations d'étoiles par la Lune_3 un interféromètre grand comme ça !</vt:lpstr>
      <vt:lpstr>Occultations d'étoiles par la Lune_4 interféromètre  grand comme ça .....   et instrument petit comme ça ?</vt:lpstr>
      <vt:lpstr>conclusion   (absence de ?) </vt:lpstr>
      <vt:lpstr>le syndrome de la Joconde - 1</vt:lpstr>
      <vt:lpstr>le syndrome de la Joconde - 2</vt:lpstr>
      <vt:lpstr>le syndrome de la Joconde - 3</vt:lpstr>
      <vt:lpstr> </vt:lpstr>
      <vt:lpstr>immenses remerciements  au proviseur du CIV (accueil, accès aux salles) à Gerald Aufranc (prof CIV, camera) à Jeremy Camponovo, (prof CIV, assistance permanente) à l’équipe du labo de physique (en particulier à Samira ) pour l’accueil sympathique et et pour l’aide logistique apportée à Frederic Morand (OCA, Calern, telescope) à Bruno Mongellaz (OCA, Calern, mecanique) à Laurent Brulé (veto, cantal, operateur de cailloux)  sans ces aides  enthousiastes  je n’aurai pu monter ni les clips video ni  les petites manips</vt:lpstr>
      <vt:lpstr> </vt:lpstr>
    </vt:vector>
  </TitlesOfParts>
  <Company>Observatoire de la Côte d'Azur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 conf interactive st hil classe à PAC</dc:title>
  <dc:creator>Yves Rabbia</dc:creator>
  <cp:lastModifiedBy>yrb</cp:lastModifiedBy>
  <cp:revision>713</cp:revision>
  <cp:lastPrinted>2017-03-22T07:17:36Z</cp:lastPrinted>
  <dcterms:created xsi:type="dcterms:W3CDTF">2002-02-21T08:58:19Z</dcterms:created>
  <dcterms:modified xsi:type="dcterms:W3CDTF">2017-06-23T05:27:28Z</dcterms:modified>
</cp:coreProperties>
</file>