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r:id="rId1"/>
  </p:sldMasterIdLst>
  <p:notesMasterIdLst>
    <p:notesMasterId r:id="rId21"/>
  </p:notesMasterIdLst>
  <p:handoutMasterIdLst>
    <p:handoutMasterId r:id="rId22"/>
  </p:handoutMasterIdLst>
  <p:sldIdLst>
    <p:sldId id="258" r:id="rId2"/>
    <p:sldId id="260" r:id="rId3"/>
    <p:sldId id="261" r:id="rId4"/>
    <p:sldId id="266" r:id="rId5"/>
    <p:sldId id="272" r:id="rId6"/>
    <p:sldId id="284" r:id="rId7"/>
    <p:sldId id="273" r:id="rId8"/>
    <p:sldId id="268" r:id="rId9"/>
    <p:sldId id="267" r:id="rId10"/>
    <p:sldId id="271" r:id="rId11"/>
    <p:sldId id="262" r:id="rId12"/>
    <p:sldId id="263" r:id="rId13"/>
    <p:sldId id="285" r:id="rId14"/>
    <p:sldId id="277" r:id="rId15"/>
    <p:sldId id="280" r:id="rId16"/>
    <p:sldId id="282" r:id="rId17"/>
    <p:sldId id="281" r:id="rId18"/>
    <p:sldId id="264" r:id="rId19"/>
    <p:sldId id="283" r:id="rId20"/>
  </p:sldIdLst>
  <p:sldSz cx="9144000" cy="6858000" type="screen4x3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clrMru>
    <a:srgbClr val="3333CC"/>
    <a:srgbClr val="FF33FF"/>
    <a:srgbClr val="FF3300"/>
    <a:srgbClr val="9900FF"/>
    <a:srgbClr val="CCCCFF"/>
    <a:srgbClr val="009900"/>
    <a:srgbClr val="000000"/>
    <a:srgbClr val="FFFF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vertBarState="maximized">
    <p:restoredLeft sz="15620"/>
    <p:restoredTop sz="94622" autoAdjust="0"/>
  </p:normalViewPr>
  <p:slideViewPr>
    <p:cSldViewPr>
      <p:cViewPr>
        <p:scale>
          <a:sx n="95" d="100"/>
          <a:sy n="95" d="100"/>
        </p:scale>
        <p:origin x="-2512" y="-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608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3175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-3175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t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8725" y="695325"/>
            <a:ext cx="4578350" cy="3435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9" tIns="48625" rIns="94009" bIns="48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30495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defRPr sz="1000" i="1">
                <a:latin typeface="Times New Roman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1250"/>
            <a:ext cx="30495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50" tIns="0" rIns="19450" bIns="0" numCol="1" anchor="b" anchorCtr="0" compatLnSpc="1">
            <a:prstTxWarp prst="textNoShape">
              <a:avLst/>
            </a:prstTxWarp>
          </a:bodyPr>
          <a:lstStyle>
            <a:lvl1pPr algn="r" defTabSz="933450" eaLnBrk="0" hangingPunct="0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34D221E6-A0CD-8147-84F4-AA44B3F61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0703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838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039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24650" y="457200"/>
            <a:ext cx="2114550" cy="566896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91250" cy="56689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68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142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6913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1529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1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50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775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134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28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01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jpeg"/><Relationship Id="rId21" Type="http://schemas.openxmlformats.org/officeDocument/2006/relationships/image" Target="../media/image9.jpeg"/><Relationship Id="rId22" Type="http://schemas.openxmlformats.org/officeDocument/2006/relationships/image" Target="../media/image10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jpeg"/><Relationship Id="rId19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PIFR_Logo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5595" y="6347069"/>
            <a:ext cx="1524000" cy="434731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848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382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 descr="noao-black_150dp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085" y="6429086"/>
            <a:ext cx="316202" cy="3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 descr="LogoLESIA-gr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783" y="6431107"/>
            <a:ext cx="1175904" cy="3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3118667" y="30163"/>
            <a:ext cx="31297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 smtClean="0">
                <a:solidFill>
                  <a:schemeClr val="accent2"/>
                </a:solidFill>
                <a:latin typeface="Times New Roman" charset="0"/>
              </a:rPr>
              <a:t>CHARA 2014 Science &amp; Technology Review </a:t>
            </a:r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52400" y="762000"/>
            <a:ext cx="0" cy="5943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Line 13"/>
          <p:cNvSpPr>
            <a:spLocks noChangeShapeType="1"/>
          </p:cNvSpPr>
          <p:nvPr/>
        </p:nvSpPr>
        <p:spPr bwMode="auto">
          <a:xfrm>
            <a:off x="152400" y="6705600"/>
            <a:ext cx="533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4"/>
          <p:cNvSpPr>
            <a:spLocks noChangeShapeType="1"/>
          </p:cNvSpPr>
          <p:nvPr/>
        </p:nvSpPr>
        <p:spPr bwMode="auto">
          <a:xfrm>
            <a:off x="6172200" y="152400"/>
            <a:ext cx="2819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5"/>
          <p:cNvSpPr>
            <a:spLocks noChangeShapeType="1"/>
          </p:cNvSpPr>
          <p:nvPr/>
        </p:nvSpPr>
        <p:spPr bwMode="auto">
          <a:xfrm>
            <a:off x="8991600" y="152400"/>
            <a:ext cx="0" cy="6553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Line 16"/>
          <p:cNvSpPr>
            <a:spLocks noChangeShapeType="1"/>
          </p:cNvSpPr>
          <p:nvPr/>
        </p:nvSpPr>
        <p:spPr bwMode="auto">
          <a:xfrm>
            <a:off x="8686800" y="6705600"/>
            <a:ext cx="0" cy="1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7" name="Picture 17" descr="gsulogoc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00800"/>
            <a:ext cx="1066800" cy="3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8" descr="logo UMich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887" y="6405418"/>
            <a:ext cx="408132" cy="40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9" descr="logo NSF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4073" t="6451" r="21257" b="11290"/>
          <a:stretch>
            <a:fillRect/>
          </a:stretch>
        </p:blipFill>
        <p:spPr bwMode="auto">
          <a:xfrm>
            <a:off x="1974271" y="6415087"/>
            <a:ext cx="38792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1" descr="NExScIColorLogo_crop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0287" y="6446406"/>
            <a:ext cx="617249" cy="34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Image 18" descr="logocaeu_4_400.jpg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3287" y="6400800"/>
            <a:ext cx="1108219" cy="33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0" descr="susilogo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287" y="6388100"/>
            <a:ext cx="379846" cy="37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4"/>
          <p:cNvSpPr>
            <a:spLocks noChangeShapeType="1"/>
          </p:cNvSpPr>
          <p:nvPr userDrawn="1"/>
        </p:nvSpPr>
        <p:spPr bwMode="auto">
          <a:xfrm>
            <a:off x="914400" y="152400"/>
            <a:ext cx="2209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 userDrawn="1"/>
        </p:nvSpPr>
        <p:spPr bwMode="auto">
          <a:xfrm>
            <a:off x="8382000" y="6705600"/>
            <a:ext cx="609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3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914400"/>
          </a:xfrm>
        </p:spPr>
        <p:txBody>
          <a:bodyPr/>
          <a:lstStyle/>
          <a:p>
            <a:r>
              <a:rPr lang="en-GB" sz="4000" b="1" dirty="0" smtClean="0"/>
              <a:t>Overview and current state </a:t>
            </a:r>
            <a:br>
              <a:rPr lang="en-GB" sz="4000" b="1" dirty="0" smtClean="0"/>
            </a:br>
            <a:r>
              <a:rPr lang="en-GB" sz="4000" b="1" dirty="0" smtClean="0"/>
              <a:t>of the VEGA scientific programmes </a:t>
            </a:r>
            <a:endParaRPr lang="en-GB" sz="4000" b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304800" y="1576386"/>
            <a:ext cx="8458200" cy="4757738"/>
            <a:chOff x="457200" y="1576387"/>
            <a:chExt cx="8458200" cy="4757738"/>
          </a:xfrm>
        </p:grpSpPr>
        <p:sp>
          <p:nvSpPr>
            <p:cNvPr id="4" name="Rectangle 3"/>
            <p:cNvSpPr/>
            <p:nvPr/>
          </p:nvSpPr>
          <p:spPr bwMode="auto">
            <a:xfrm>
              <a:off x="1295400" y="1676399"/>
              <a:ext cx="6858000" cy="4657725"/>
            </a:xfrm>
            <a:prstGeom prst="rect">
              <a:avLst/>
            </a:prstGeom>
            <a:solidFill>
              <a:schemeClr val="tx1"/>
            </a:solidFill>
            <a:ln w="47625" cap="flat" cmpd="thinThick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7200" y="1576387"/>
              <a:ext cx="8458200" cy="47577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ZoneTexte 4"/>
          <p:cNvSpPr txBox="1"/>
          <p:nvPr/>
        </p:nvSpPr>
        <p:spPr>
          <a:xfrm>
            <a:off x="5257800" y="5867400"/>
            <a:ext cx="314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Vega Control Room in Nice</a:t>
            </a: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16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228601"/>
            <a:ext cx="9144000" cy="9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3600" b="1" kern="0" dirty="0" smtClean="0"/>
              <a:t>I. </a:t>
            </a:r>
            <a:r>
              <a:rPr lang="fr-FR" sz="3600" b="1" kern="0" dirty="0" err="1" smtClean="0"/>
              <a:t>Measuring</a:t>
            </a:r>
            <a:r>
              <a:rPr lang="fr-FR" sz="3600" b="1" kern="0" dirty="0" smtClean="0"/>
              <a:t> </a:t>
            </a:r>
            <a:r>
              <a:rPr lang="fr-FR" sz="3600" b="1" kern="0" dirty="0" err="1" smtClean="0"/>
              <a:t>angular</a:t>
            </a:r>
            <a:r>
              <a:rPr lang="fr-FR" sz="3600" b="1" kern="0" dirty="0" smtClean="0"/>
              <a:t> </a:t>
            </a:r>
            <a:r>
              <a:rPr lang="fr-FR" sz="3600" b="1" kern="0" dirty="0" err="1" smtClean="0"/>
              <a:t>diameters</a:t>
            </a:r>
            <a:endParaRPr lang="fr-FR" sz="3600" b="1" kern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1514" y="935753"/>
            <a:ext cx="8860971" cy="479808"/>
          </a:xfrm>
        </p:spPr>
        <p:txBody>
          <a:bodyPr/>
          <a:lstStyle/>
          <a:p>
            <a:r>
              <a:rPr lang="fr-FR" sz="2400" b="1" dirty="0" smtClean="0"/>
              <a:t>3. Calibration of distance relations</a:t>
            </a:r>
            <a:endParaRPr lang="fr-FR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229838" y="5062973"/>
            <a:ext cx="8684323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Comic Sans MS" pitchFamily="66" charset="0"/>
              </a:rPr>
              <a:t>    M</a:t>
            </a:r>
            <a:r>
              <a:rPr lang="en-US" sz="1600" b="1" dirty="0">
                <a:latin typeface="Comic Sans MS" pitchFamily="66" charset="0"/>
              </a:rPr>
              <a:t>. Challouf</a:t>
            </a:r>
            <a:r>
              <a:rPr lang="en-US" sz="1600" baseline="30000" dirty="0">
                <a:latin typeface="Comic Sans MS" pitchFamily="66" charset="0"/>
              </a:rPr>
              <a:t>(1,2)</a:t>
            </a:r>
            <a:r>
              <a:rPr lang="en-US" sz="1600" dirty="0">
                <a:latin typeface="Comic Sans MS" pitchFamily="66" charset="0"/>
              </a:rPr>
              <a:t> , N. </a:t>
            </a:r>
            <a:r>
              <a:rPr lang="en-US" sz="1600" dirty="0" err="1" smtClean="0">
                <a:latin typeface="Comic Sans MS" pitchFamily="66" charset="0"/>
              </a:rPr>
              <a:t>Nardetto</a:t>
            </a:r>
            <a:r>
              <a:rPr lang="en-US" sz="1600" baseline="30000" dirty="0" smtClean="0">
                <a:latin typeface="Comic Sans MS" pitchFamily="66" charset="0"/>
              </a:rPr>
              <a:t>(1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baseline="30000" dirty="0" smtClean="0">
                <a:latin typeface="Comic Sans MS" pitchFamily="66" charset="0"/>
              </a:rPr>
              <a:t>)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et al</a:t>
            </a:r>
            <a:r>
              <a:rPr lang="en-US" sz="1600" dirty="0" smtClean="0">
                <a:latin typeface="Comic Sans MS" pitchFamily="66" charset="0"/>
              </a:rPr>
              <a:t>. 2014, submitted</a:t>
            </a:r>
            <a:endParaRPr lang="fr-FR" sz="1600" dirty="0">
              <a:latin typeface="Comic Sans MS" pitchFamily="66" charset="0"/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2" name="Rectangle 31"/>
              <p:cNvSpPr/>
              <p:nvPr/>
            </p:nvSpPr>
            <p:spPr>
              <a:xfrm>
                <a:off x="229838" y="5648882"/>
                <a:ext cx="8684323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angular diameters of 8 early-type stars in the visible with a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≈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1,5% accuracy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fr-FR" sz="2000" b="0" i="1" dirty="0" err="1" smtClean="0"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relation with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0,11 mag of accuracy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smtClean="0">
                    <a:solidFill>
                      <a:srgbClr val="00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5% on predicted angular </a:t>
                </a:r>
                <a:r>
                  <a:rPr lang="fr-FR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diameter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fr-FR" sz="20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38" y="5648882"/>
                <a:ext cx="8684323" cy="677108"/>
              </a:xfrm>
              <a:prstGeom prst="rect">
                <a:avLst/>
              </a:prstGeom>
              <a:blipFill rotWithShape="1">
                <a:blip r:embed="rId2"/>
                <a:stretch>
                  <a:fillRect l="-632" t="-4505" r="-492" b="-153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943600" cy="369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95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smtClean="0"/>
              <a:t>I </a:t>
            </a:r>
            <a:r>
              <a:rPr lang="fr-FR" sz="3600" b="1" dirty="0" err="1"/>
              <a:t>Measuring</a:t>
            </a:r>
            <a:r>
              <a:rPr lang="fr-FR" sz="3600" b="1" dirty="0"/>
              <a:t> </a:t>
            </a:r>
            <a:r>
              <a:rPr lang="fr-FR" sz="3600" b="1" dirty="0" err="1"/>
              <a:t>angular</a:t>
            </a:r>
            <a:r>
              <a:rPr lang="fr-FR" sz="3600" b="1" dirty="0"/>
              <a:t> </a:t>
            </a:r>
            <a:r>
              <a:rPr lang="fr-FR" sz="3600" b="1" dirty="0" err="1" smtClean="0"/>
              <a:t>diameters</a:t>
            </a:r>
            <a:endParaRPr lang="fr-FR" sz="3600" b="1" dirty="0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141514" y="935753"/>
            <a:ext cx="8860971" cy="4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2400" b="1" kern="0" dirty="0"/>
              <a:t>4</a:t>
            </a:r>
            <a:r>
              <a:rPr lang="fr-FR" sz="2400" b="1" kern="0" dirty="0" smtClean="0"/>
              <a:t>. </a:t>
            </a:r>
            <a:r>
              <a:rPr lang="fr-FR" sz="2400" b="1" kern="0" dirty="0" err="1" smtClean="0"/>
              <a:t>Beyond</a:t>
            </a:r>
            <a:r>
              <a:rPr lang="fr-FR" sz="2400" b="1" kern="0" dirty="0" smtClean="0"/>
              <a:t> </a:t>
            </a:r>
            <a:r>
              <a:rPr lang="fr-FR" sz="2400" b="1" kern="0" dirty="0" err="1" smtClean="0"/>
              <a:t>diameters</a:t>
            </a:r>
            <a:r>
              <a:rPr lang="fr-FR" sz="2400" b="1" kern="0" dirty="0" smtClean="0"/>
              <a:t> : </a:t>
            </a:r>
            <a:r>
              <a:rPr lang="fr-FR" sz="2400" b="1" kern="0" dirty="0" err="1" smtClean="0"/>
              <a:t>binaries</a:t>
            </a:r>
            <a:r>
              <a:rPr lang="fr-FR" sz="2400" b="1" kern="0" dirty="0" smtClean="0"/>
              <a:t>, </a:t>
            </a:r>
            <a:r>
              <a:rPr lang="fr-FR" sz="2400" b="1" kern="0" dirty="0" err="1" smtClean="0"/>
              <a:t>environment</a:t>
            </a:r>
            <a:r>
              <a:rPr lang="fr-FR" sz="2400" b="1" kern="0" dirty="0" smtClean="0"/>
              <a:t>, </a:t>
            </a:r>
            <a:r>
              <a:rPr lang="fr-FR" sz="2400" b="1" kern="0" dirty="0" err="1" smtClean="0"/>
              <a:t>flattening</a:t>
            </a:r>
            <a:r>
              <a:rPr lang="fr-FR" sz="2400" b="1" kern="0" dirty="0" smtClean="0"/>
              <a:t>… </a:t>
            </a:r>
            <a:endParaRPr lang="fr-FR" sz="2400" b="1" kern="0" dirty="0"/>
          </a:p>
        </p:txBody>
      </p:sp>
      <p:pic>
        <p:nvPicPr>
          <p:cNvPr id="7" name="Image 7" descr="lamtau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56" y="1597495"/>
            <a:ext cx="2761242" cy="267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0377" y="4343400"/>
            <a:ext cx="198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fr-FR" sz="1400" noProof="1" smtClean="0">
                <a:latin typeface="+mj-lt"/>
              </a:rPr>
              <a:t>λ</a:t>
            </a:r>
            <a:r>
              <a:rPr lang="fr-FR" altLang="fr-FR" sz="1400" noProof="1" smtClean="0">
                <a:latin typeface="+mj-lt"/>
              </a:rPr>
              <a:t> Tau eclipsing binary</a:t>
            </a:r>
            <a:endParaRPr lang="fr-FR" altLang="fr-FR" sz="1400" noProof="1">
              <a:latin typeface="+mj-lt"/>
            </a:endParaRPr>
          </a:p>
          <a:p>
            <a:pPr algn="ctr"/>
            <a:r>
              <a:rPr lang="fr-FR" altLang="fr-FR" sz="1200" noProof="1">
                <a:latin typeface="+mn-lt"/>
              </a:rPr>
              <a:t>Nardetto+ </a:t>
            </a:r>
            <a:r>
              <a:rPr lang="fr-FR" altLang="fr-FR" sz="1200" noProof="1" smtClean="0">
                <a:latin typeface="+mn-lt"/>
              </a:rPr>
              <a:t>in preparation</a:t>
            </a:r>
            <a:endParaRPr lang="fr-FR" altLang="fr-FR" sz="1200" noProof="1" smtClean="0">
              <a:latin typeface="+mn-lt"/>
              <a:ea typeface="Lucida Grande"/>
              <a:cs typeface="Lucida Grande"/>
            </a:endParaRPr>
          </a:p>
          <a:p>
            <a:pPr algn="ctr"/>
            <a:r>
              <a:rPr lang="fr-FR" altLang="fr-FR" noProof="1" smtClean="0">
                <a:latin typeface="+mj-lt"/>
              </a:rPr>
              <a:t> </a:t>
            </a:r>
            <a:endParaRPr lang="fr-FR" altLang="fr-FR" noProof="1">
              <a:latin typeface="+mj-lt"/>
              <a:ea typeface="Lucida Grande"/>
              <a:cs typeface="Lucida Grande"/>
            </a:endParaRPr>
          </a:p>
        </p:txBody>
      </p:sp>
      <p:pic>
        <p:nvPicPr>
          <p:cNvPr id="13" name="Image 2" descr="phi8_im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609" y="3055028"/>
            <a:ext cx="2819400" cy="234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81598" y="5410200"/>
            <a:ext cx="2923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400" noProof="1" smtClean="0">
                <a:latin typeface="+mj-lt"/>
              </a:rPr>
              <a:t>extended environment around δ Cep</a:t>
            </a:r>
            <a:endParaRPr lang="fr-FR" altLang="fr-FR" sz="1400" noProof="1">
              <a:latin typeface="+mj-lt"/>
            </a:endParaRPr>
          </a:p>
          <a:p>
            <a:pPr algn="ctr"/>
            <a:r>
              <a:rPr lang="fr-FR" altLang="fr-FR" sz="1400" noProof="1" smtClean="0">
                <a:latin typeface="+mj-lt"/>
              </a:rPr>
              <a:t>Nardetto+ to be submitted in 2014</a:t>
            </a:r>
            <a:endParaRPr lang="fr-FR" altLang="fr-FR" sz="1400" noProof="1">
              <a:latin typeface="+mj-lt"/>
              <a:ea typeface="Lucida Grande"/>
              <a:cs typeface="Lucida Grand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809"/>
          <a:stretch/>
        </p:blipFill>
        <p:spPr bwMode="auto">
          <a:xfrm>
            <a:off x="6053009" y="1676400"/>
            <a:ext cx="2828611" cy="235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14232" y="4081790"/>
            <a:ext cx="2923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1400" noProof="1" smtClean="0">
                <a:latin typeface="+mj-lt"/>
              </a:rPr>
              <a:t>Flatening of  </a:t>
            </a:r>
            <a:r>
              <a:rPr lang="el-GR" altLang="fr-FR" sz="1400" noProof="1" smtClean="0">
                <a:latin typeface="+mj-lt"/>
              </a:rPr>
              <a:t>δ</a:t>
            </a:r>
            <a:r>
              <a:rPr lang="fr-FR" altLang="fr-FR" sz="1400" noProof="1" smtClean="0">
                <a:latin typeface="+mj-lt"/>
              </a:rPr>
              <a:t> Per</a:t>
            </a:r>
            <a:endParaRPr lang="fr-FR" altLang="fr-FR" sz="1400" noProof="1">
              <a:latin typeface="+mj-lt"/>
            </a:endParaRPr>
          </a:p>
          <a:p>
            <a:pPr algn="ctr"/>
            <a:r>
              <a:rPr lang="fr-FR" altLang="fr-FR" sz="1400" noProof="1" smtClean="0">
                <a:latin typeface="+mj-lt"/>
              </a:rPr>
              <a:t>Challouf+ in preparation</a:t>
            </a:r>
            <a:endParaRPr lang="fr-FR" altLang="fr-FR" sz="1400" noProof="1">
              <a:latin typeface="+mj-lt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3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smtClean="0"/>
              <a:t>II </a:t>
            </a:r>
            <a:r>
              <a:rPr lang="fr-FR" sz="3600" b="1" dirty="0" err="1" smtClean="0"/>
              <a:t>spectro-interferometry</a:t>
            </a:r>
            <a:endParaRPr lang="fr-FR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822960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dirty="0" smtClean="0">
                <a:latin typeface="+mj-lt"/>
              </a:rPr>
              <a:t>11 </a:t>
            </a:r>
            <a:r>
              <a:rPr lang="en-GB" dirty="0">
                <a:latin typeface="+mj-lt"/>
              </a:rPr>
              <a:t>papers (total VEGA papers = </a:t>
            </a:r>
            <a:r>
              <a:rPr lang="en-GB" dirty="0" smtClean="0">
                <a:latin typeface="+mj-lt"/>
              </a:rPr>
              <a:t>20 – 3 technical ones)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sz="2000" b="1" dirty="0" smtClean="0">
                <a:latin typeface="+mj-lt"/>
              </a:rPr>
              <a:t>9 papers </a:t>
            </a:r>
            <a:r>
              <a:rPr lang="en-GB" sz="2000" b="1" dirty="0">
                <a:latin typeface="+mj-lt"/>
              </a:rPr>
              <a:t>on </a:t>
            </a:r>
            <a:r>
              <a:rPr lang="en-GB" sz="2000" b="1" dirty="0" err="1">
                <a:latin typeface="+mj-lt"/>
              </a:rPr>
              <a:t>circumstellar</a:t>
            </a:r>
            <a:r>
              <a:rPr lang="en-GB" sz="2000" b="1" dirty="0">
                <a:latin typeface="+mj-lt"/>
              </a:rPr>
              <a:t> environment </a:t>
            </a:r>
          </a:p>
          <a:p>
            <a:pPr lvl="1"/>
            <a:r>
              <a:rPr lang="en-GB" sz="1600" dirty="0">
                <a:latin typeface="+mj-lt"/>
              </a:rPr>
              <a:t>Disk of Be </a:t>
            </a:r>
            <a:r>
              <a:rPr lang="en-GB" sz="1600" dirty="0" smtClean="0">
                <a:latin typeface="+mj-lt"/>
              </a:rPr>
              <a:t>stars (</a:t>
            </a:r>
            <a:r>
              <a:rPr lang="en-GB" sz="1600" dirty="0" err="1" smtClean="0">
                <a:latin typeface="+mj-lt"/>
              </a:rPr>
              <a:t>Delaa</a:t>
            </a:r>
            <a:r>
              <a:rPr lang="en-GB" sz="1600" dirty="0" smtClean="0">
                <a:latin typeface="+mj-lt"/>
              </a:rPr>
              <a:t>+ 2011, </a:t>
            </a:r>
            <a:r>
              <a:rPr lang="en-GB" sz="1600" dirty="0" err="1" smtClean="0">
                <a:latin typeface="+mj-lt"/>
              </a:rPr>
              <a:t>Meilland</a:t>
            </a:r>
            <a:r>
              <a:rPr lang="en-GB" sz="1600" dirty="0" smtClean="0">
                <a:latin typeface="+mj-lt"/>
              </a:rPr>
              <a:t>+ 2011, Smith+ 2012, Stee+2012)</a:t>
            </a:r>
            <a:endParaRPr lang="en-GB" sz="1600" dirty="0">
              <a:latin typeface="+mj-lt"/>
            </a:endParaRPr>
          </a:p>
          <a:p>
            <a:pPr lvl="1"/>
            <a:r>
              <a:rPr lang="en-GB" sz="1600" dirty="0">
                <a:latin typeface="+mj-lt"/>
              </a:rPr>
              <a:t>Disk and/or Wind of </a:t>
            </a:r>
            <a:r>
              <a:rPr lang="en-GB" sz="1600" dirty="0" smtClean="0">
                <a:latin typeface="+mj-lt"/>
              </a:rPr>
              <a:t>YSO (</a:t>
            </a:r>
            <a:r>
              <a:rPr lang="en-GB" sz="1600" dirty="0" err="1" smtClean="0">
                <a:latin typeface="+mj-lt"/>
              </a:rPr>
              <a:t>Peraut</a:t>
            </a:r>
            <a:r>
              <a:rPr lang="en-GB" sz="1600" dirty="0" smtClean="0">
                <a:latin typeface="+mj-lt"/>
              </a:rPr>
              <a:t>+ 2010, </a:t>
            </a:r>
            <a:r>
              <a:rPr lang="en-GB" sz="1600" dirty="0" err="1" smtClean="0">
                <a:latin typeface="+mj-lt"/>
              </a:rPr>
              <a:t>Benisty</a:t>
            </a:r>
            <a:r>
              <a:rPr lang="en-GB" sz="1600" dirty="0" smtClean="0">
                <a:latin typeface="+mj-lt"/>
              </a:rPr>
              <a:t>+ 2013)</a:t>
            </a:r>
            <a:endParaRPr lang="en-GB" dirty="0">
              <a:latin typeface="+mj-lt"/>
            </a:endParaRPr>
          </a:p>
          <a:p>
            <a:pPr lvl="1"/>
            <a:r>
              <a:rPr lang="en-GB" sz="1600" dirty="0" smtClean="0">
                <a:latin typeface="+mj-lt"/>
              </a:rPr>
              <a:t>Interacting binary (</a:t>
            </a:r>
            <a:r>
              <a:rPr lang="en-GB" sz="1600" dirty="0" err="1" smtClean="0">
                <a:latin typeface="+mj-lt"/>
              </a:rPr>
              <a:t>Bonneau</a:t>
            </a:r>
            <a:r>
              <a:rPr lang="en-GB" sz="1600" dirty="0" smtClean="0">
                <a:latin typeface="+mj-lt"/>
              </a:rPr>
              <a:t>+ 2011)</a:t>
            </a:r>
          </a:p>
          <a:p>
            <a:pPr lvl="1"/>
            <a:r>
              <a:rPr lang="en-GB" sz="1600" dirty="0" smtClean="0">
                <a:latin typeface="+mj-lt"/>
              </a:rPr>
              <a:t>Wind </a:t>
            </a:r>
            <a:r>
              <a:rPr lang="en-GB" sz="1600" dirty="0">
                <a:latin typeface="+mj-lt"/>
              </a:rPr>
              <a:t>of </a:t>
            </a:r>
            <a:r>
              <a:rPr lang="en-GB" sz="1600" dirty="0" err="1" smtClean="0">
                <a:latin typeface="+mj-lt"/>
              </a:rPr>
              <a:t>supergiants</a:t>
            </a:r>
            <a:r>
              <a:rPr lang="en-GB" sz="1600" dirty="0" smtClean="0">
                <a:latin typeface="+mj-lt"/>
              </a:rPr>
              <a:t> (</a:t>
            </a:r>
            <a:r>
              <a:rPr lang="en-GB" sz="1600" dirty="0" err="1" smtClean="0">
                <a:latin typeface="+mj-lt"/>
              </a:rPr>
              <a:t>Chesneau</a:t>
            </a:r>
            <a:r>
              <a:rPr lang="en-GB" sz="1600" dirty="0" smtClean="0">
                <a:latin typeface="+mj-lt"/>
              </a:rPr>
              <a:t>+ 2010)</a:t>
            </a:r>
          </a:p>
          <a:p>
            <a:pPr lvl="1"/>
            <a:r>
              <a:rPr lang="en-GB" sz="1600" dirty="0" smtClean="0">
                <a:latin typeface="+mj-lt"/>
              </a:rPr>
              <a:t>Peculiar stars (</a:t>
            </a:r>
            <a:r>
              <a:rPr lang="en-GB" sz="1600" dirty="0" err="1" smtClean="0">
                <a:latin typeface="+mj-lt"/>
              </a:rPr>
              <a:t>Mourard</a:t>
            </a:r>
            <a:r>
              <a:rPr lang="en-GB" sz="1600" dirty="0" smtClean="0">
                <a:latin typeface="+mj-lt"/>
              </a:rPr>
              <a:t>+ 2012)</a:t>
            </a:r>
            <a:endParaRPr lang="en-GB" sz="1600" dirty="0">
              <a:latin typeface="+mj-lt"/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sz="2000" b="1" dirty="0">
                <a:latin typeface="+mj-lt"/>
              </a:rPr>
              <a:t>2 papers on </a:t>
            </a:r>
            <a:r>
              <a:rPr lang="en-GB" sz="2000" b="1" dirty="0" smtClean="0">
                <a:latin typeface="+mj-lt"/>
              </a:rPr>
              <a:t>stellar surface </a:t>
            </a:r>
            <a:r>
              <a:rPr lang="en-GB" sz="2000" b="1" dirty="0">
                <a:latin typeface="+mj-lt"/>
              </a:rPr>
              <a:t>or atmosphere</a:t>
            </a:r>
            <a:endParaRPr lang="en-GB" b="1" dirty="0">
              <a:latin typeface="+mj-lt"/>
            </a:endParaRPr>
          </a:p>
          <a:p>
            <a:pPr lvl="1"/>
            <a:r>
              <a:rPr lang="en-GB" sz="1600" dirty="0">
                <a:latin typeface="+mj-lt"/>
              </a:rPr>
              <a:t>Chromosphere</a:t>
            </a:r>
            <a:r>
              <a:rPr lang="en-GB" sz="1400" dirty="0">
                <a:latin typeface="+mj-lt"/>
              </a:rPr>
              <a:t> of K </a:t>
            </a:r>
            <a:r>
              <a:rPr lang="en-GB" sz="1400" dirty="0" smtClean="0">
                <a:latin typeface="+mj-lt"/>
              </a:rPr>
              <a:t>giants (</a:t>
            </a:r>
            <a:r>
              <a:rPr lang="en-GB" sz="1400" dirty="0" err="1" smtClean="0">
                <a:latin typeface="+mj-lt"/>
              </a:rPr>
              <a:t>Bério</a:t>
            </a:r>
            <a:r>
              <a:rPr lang="en-GB" sz="1400" dirty="0" smtClean="0">
                <a:latin typeface="+mj-lt"/>
              </a:rPr>
              <a:t>+ 2011)</a:t>
            </a:r>
            <a:endParaRPr lang="en-GB" sz="1400" dirty="0">
              <a:latin typeface="+mj-lt"/>
            </a:endParaRPr>
          </a:p>
          <a:p>
            <a:pPr lvl="1"/>
            <a:r>
              <a:rPr lang="en-GB" sz="1600" dirty="0">
                <a:latin typeface="+mj-lt"/>
              </a:rPr>
              <a:t>Rotation of  α </a:t>
            </a:r>
            <a:r>
              <a:rPr lang="en-GB" sz="1600" dirty="0" err="1">
                <a:latin typeface="+mj-lt"/>
              </a:rPr>
              <a:t>Cep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(</a:t>
            </a:r>
            <a:r>
              <a:rPr lang="en-GB" sz="1600" dirty="0" err="1" smtClean="0">
                <a:latin typeface="+mj-lt"/>
              </a:rPr>
              <a:t>Delaa</a:t>
            </a:r>
            <a:r>
              <a:rPr lang="en-GB" sz="1600" dirty="0" smtClean="0">
                <a:latin typeface="+mj-lt"/>
              </a:rPr>
              <a:t> 2013+)</a:t>
            </a:r>
            <a:endParaRPr lang="en-GB" sz="16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710232"/>
            <a:ext cx="82563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dirty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5 papers with only geometry </a:t>
            </a:r>
            <a:r>
              <a:rPr lang="en-GB" sz="2000" dirty="0">
                <a:latin typeface="+mj-lt"/>
              </a:rPr>
              <a:t>and/or </a:t>
            </a:r>
            <a:r>
              <a:rPr lang="en-GB" sz="2000" dirty="0" smtClean="0">
                <a:latin typeface="+mj-lt"/>
              </a:rPr>
              <a:t>extension (H</a:t>
            </a:r>
            <a:r>
              <a:rPr lang="el-GR" sz="2000" dirty="0" smtClean="0">
                <a:latin typeface="+mj-lt"/>
              </a:rPr>
              <a:t>α</a:t>
            </a:r>
            <a:r>
              <a:rPr lang="fr-FR" sz="2000" dirty="0" smtClean="0">
                <a:latin typeface="+mj-lt"/>
              </a:rPr>
              <a:t>,</a:t>
            </a:r>
            <a:r>
              <a:rPr lang="en-GB" sz="2000" dirty="0" smtClean="0">
                <a:latin typeface="+mj-lt"/>
              </a:rPr>
              <a:t> H</a:t>
            </a:r>
            <a:r>
              <a:rPr lang="el-GR" sz="2000" dirty="0" smtClean="0">
                <a:latin typeface="+mj-lt"/>
              </a:rPr>
              <a:t>β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CaII</a:t>
            </a:r>
            <a:r>
              <a:rPr lang="en-GB" sz="2000" dirty="0" smtClean="0">
                <a:latin typeface="+mj-lt"/>
              </a:rPr>
              <a:t> triplet, </a:t>
            </a:r>
            <a:r>
              <a:rPr lang="en-GB" sz="2000" dirty="0" err="1" smtClean="0">
                <a:latin typeface="+mj-lt"/>
              </a:rPr>
              <a:t>SiII</a:t>
            </a:r>
            <a:r>
              <a:rPr lang="en-GB" sz="2000" dirty="0" smtClean="0">
                <a:latin typeface="+mj-lt"/>
              </a:rPr>
              <a:t>, </a:t>
            </a:r>
            <a:r>
              <a:rPr lang="en-GB" sz="2000" dirty="0" err="1" smtClean="0">
                <a:latin typeface="+mj-lt"/>
              </a:rPr>
              <a:t>HeI</a:t>
            </a:r>
            <a:r>
              <a:rPr lang="en-GB" sz="2000" dirty="0" smtClean="0">
                <a:latin typeface="+mj-lt"/>
              </a:rPr>
              <a:t>)</a:t>
            </a:r>
          </a:p>
          <a:p>
            <a:endParaRPr lang="en-GB" sz="2000" dirty="0" smtClean="0">
              <a:latin typeface="+mj-lt"/>
            </a:endParaRPr>
          </a:p>
          <a:p>
            <a:r>
              <a:rPr lang="en-GB" sz="2000" dirty="0">
                <a:latin typeface="+mj-lt"/>
              </a:rPr>
              <a:t>6 papers with kinematics constraints (mainly in H</a:t>
            </a:r>
            <a:r>
              <a:rPr lang="el-GR" sz="2000" dirty="0">
                <a:latin typeface="+mj-lt"/>
              </a:rPr>
              <a:t>α</a:t>
            </a:r>
            <a:r>
              <a:rPr lang="fr-FR" sz="2000" dirty="0">
                <a:latin typeface="+mj-lt"/>
              </a:rPr>
              <a:t>)</a:t>
            </a:r>
          </a:p>
          <a:p>
            <a:endParaRPr lang="en-GB" sz="2000" dirty="0">
              <a:latin typeface="+mj-lt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41514" y="935753"/>
            <a:ext cx="8860971" cy="4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2400" b="1" kern="0" dirty="0" smtClean="0"/>
              <a:t>1. </a:t>
            </a:r>
            <a:r>
              <a:rPr lang="fr-FR" sz="2400" b="1" kern="0" dirty="0" err="1" smtClean="0"/>
              <a:t>Overview</a:t>
            </a:r>
            <a:r>
              <a:rPr lang="fr-FR" sz="2400" b="1" kern="0" dirty="0" smtClean="0"/>
              <a:t> of </a:t>
            </a:r>
            <a:r>
              <a:rPr lang="fr-FR" sz="2400" b="1" kern="0" dirty="0" err="1" smtClean="0"/>
              <a:t>published</a:t>
            </a:r>
            <a:r>
              <a:rPr lang="fr-FR" sz="2400" b="1" kern="0" dirty="0" smtClean="0"/>
              <a:t> </a:t>
            </a:r>
            <a:r>
              <a:rPr lang="fr-FR" sz="2400" b="1" kern="0" dirty="0" err="1" smtClean="0"/>
              <a:t>papers</a:t>
            </a:r>
            <a:endParaRPr lang="fr-FR" sz="2400" b="1" kern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0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smtClean="0"/>
              <a:t>II </a:t>
            </a:r>
            <a:r>
              <a:rPr lang="fr-FR" sz="3600" b="1" dirty="0" err="1" smtClean="0"/>
              <a:t>spectro-interferometry</a:t>
            </a:r>
            <a:endParaRPr lang="fr-FR" sz="3600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41514" y="935753"/>
            <a:ext cx="8860971" cy="4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2400" b="1" kern="0" dirty="0"/>
              <a:t>2</a:t>
            </a:r>
            <a:r>
              <a:rPr lang="fr-FR" sz="2400" b="1" kern="0" dirty="0" smtClean="0"/>
              <a:t>. Access to </a:t>
            </a:r>
            <a:r>
              <a:rPr lang="fr-FR" sz="2400" b="1" kern="0" dirty="0" err="1" smtClean="0"/>
              <a:t>kinematics</a:t>
            </a:r>
            <a:r>
              <a:rPr lang="fr-FR" sz="2400" b="1" kern="0" dirty="0" smtClean="0"/>
              <a:t> </a:t>
            </a:r>
            <a:r>
              <a:rPr lang="fr-FR" sz="2400" b="1" kern="0" dirty="0" err="1" smtClean="0"/>
              <a:t>thanks</a:t>
            </a:r>
            <a:r>
              <a:rPr lang="fr-FR" sz="2400" b="1" kern="0" dirty="0" smtClean="0"/>
              <a:t> to </a:t>
            </a:r>
            <a:r>
              <a:rPr lang="fr-FR" sz="2400" b="1" kern="0" dirty="0" err="1" smtClean="0"/>
              <a:t>differential</a:t>
            </a:r>
            <a:r>
              <a:rPr lang="fr-FR" sz="2400" b="1" kern="0" dirty="0" smtClean="0"/>
              <a:t> vis. and phase</a:t>
            </a:r>
            <a:endParaRPr lang="fr-FR" sz="2400" b="1" kern="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2178818"/>
            <a:ext cx="2133600" cy="327845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0" y="2178818"/>
            <a:ext cx="4038600" cy="328299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434476" y="5606534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+mj-lt"/>
              </a:rPr>
              <a:t>The Be star </a:t>
            </a:r>
            <a:r>
              <a:rPr lang="fr-FR" dirty="0" err="1" smtClean="0">
                <a:latin typeface="+mj-lt"/>
              </a:rPr>
              <a:t>Omi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Aqr</a:t>
            </a:r>
            <a:endParaRPr lang="fr-F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87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smtClean="0"/>
              <a:t>II </a:t>
            </a:r>
            <a:r>
              <a:rPr lang="fr-FR" sz="3600" b="1" dirty="0" err="1" smtClean="0"/>
              <a:t>spectro-interferometry</a:t>
            </a:r>
            <a:endParaRPr lang="fr-FR" sz="3600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141514" y="935753"/>
            <a:ext cx="8860971" cy="4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2400" b="1" kern="0" dirty="0"/>
              <a:t>2</a:t>
            </a:r>
            <a:r>
              <a:rPr lang="fr-FR" sz="2400" b="1" kern="0" dirty="0" smtClean="0"/>
              <a:t>. </a:t>
            </a:r>
            <a:r>
              <a:rPr lang="fr-FR" sz="2400" b="1" kern="0" dirty="0" err="1" smtClean="0"/>
              <a:t>Ongoing</a:t>
            </a:r>
            <a:r>
              <a:rPr lang="fr-FR" sz="2400" b="1" kern="0" dirty="0" smtClean="0"/>
              <a:t> programmes</a:t>
            </a:r>
            <a:endParaRPr lang="fr-FR" sz="2400" b="1" kern="0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5000"/>
            <a:ext cx="3754760" cy="434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</a:p>
          <a:p>
            <a:pPr marL="0" indent="0" algn="ctr">
              <a:buNone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51 </a:t>
            </a:r>
            <a:r>
              <a:rPr lang="en-GB" sz="1600" dirty="0" err="1" smtClean="0"/>
              <a:t>Oph</a:t>
            </a:r>
            <a:r>
              <a:rPr lang="en-GB" sz="1600" dirty="0" smtClean="0"/>
              <a:t> (YSO?)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θ1 </a:t>
            </a:r>
            <a:r>
              <a:rPr lang="en-GB" sz="1600" dirty="0" err="1" smtClean="0"/>
              <a:t>Ori</a:t>
            </a:r>
            <a:r>
              <a:rPr lang="en-GB" sz="1600" dirty="0" smtClean="0"/>
              <a:t> C (YSO binary)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SS </a:t>
            </a:r>
            <a:r>
              <a:rPr lang="en-GB" sz="1600" dirty="0" err="1" smtClean="0"/>
              <a:t>Lep</a:t>
            </a:r>
            <a:r>
              <a:rPr lang="en-GB" sz="1600" dirty="0" smtClean="0"/>
              <a:t> (symbiotic YSO)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β </a:t>
            </a:r>
            <a:r>
              <a:rPr lang="en-GB" sz="1600" dirty="0" err="1" smtClean="0"/>
              <a:t>Lyr</a:t>
            </a:r>
            <a:r>
              <a:rPr lang="en-GB" sz="1600" dirty="0" smtClean="0"/>
              <a:t> imaging (binary Be star)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Be/</a:t>
            </a:r>
            <a:r>
              <a:rPr lang="en-GB" sz="1600" dirty="0" err="1" smtClean="0"/>
              <a:t>Bn</a:t>
            </a:r>
            <a:r>
              <a:rPr lang="en-GB" sz="1600" dirty="0" smtClean="0"/>
              <a:t> stars</a:t>
            </a:r>
          </a:p>
          <a:p>
            <a:pPr marL="457200" lvl="1" indent="0">
              <a:buNone/>
            </a:pPr>
            <a:endParaRPr lang="en-GB" sz="1600" dirty="0" smtClean="0"/>
          </a:p>
          <a:p>
            <a:pPr marL="457200" lvl="1" indent="0">
              <a:buNone/>
            </a:pPr>
            <a:endParaRPr lang="en-GB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Stellar Spots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Yellow Hyper Giants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ε </a:t>
            </a:r>
            <a:r>
              <a:rPr lang="en-GB" sz="1600" dirty="0" err="1" smtClean="0"/>
              <a:t>Aur</a:t>
            </a:r>
            <a:endParaRPr lang="en-GB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/>
              <a:t>P </a:t>
            </a:r>
            <a:r>
              <a:rPr lang="en-GB" sz="1600" dirty="0" err="1" smtClean="0"/>
              <a:t>Cyg</a:t>
            </a:r>
            <a:endParaRPr lang="en-GB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/>
              <a:t>Nova Del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1997" y="1828800"/>
            <a:ext cx="4114801" cy="426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GB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  <a:p>
            <a:pPr marL="0" indent="0" algn="ctr">
              <a:buFontTx/>
              <a:buNone/>
            </a:pPr>
            <a:endParaRPr lang="en-GB" sz="1600" kern="0" dirty="0" smtClean="0"/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YSO CE (disk/Wind)</a:t>
            </a:r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Late YSO (51 </a:t>
            </a:r>
            <a:r>
              <a:rPr lang="en-GB" sz="1600" dirty="0" err="1"/>
              <a:t>Oph</a:t>
            </a:r>
            <a:r>
              <a:rPr lang="en-GB" sz="1600" dirty="0"/>
              <a:t> and HD141569)</a:t>
            </a:r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SS </a:t>
            </a:r>
            <a:r>
              <a:rPr lang="en-GB" sz="1600" dirty="0" err="1"/>
              <a:t>Lep</a:t>
            </a:r>
            <a:r>
              <a:rPr lang="en-GB" sz="1600" dirty="0"/>
              <a:t> (symbiotic YSO</a:t>
            </a:r>
            <a:r>
              <a:rPr lang="en-GB" sz="1600" dirty="0" smtClean="0"/>
              <a:t>)</a:t>
            </a:r>
          </a:p>
          <a:p>
            <a:pPr marL="736092" lvl="1" indent="-34290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Fast Rotation of </a:t>
            </a:r>
            <a:r>
              <a:rPr lang="en-GB" sz="1600" dirty="0" err="1"/>
              <a:t>Bn</a:t>
            </a:r>
            <a:r>
              <a:rPr lang="en-GB" sz="1600" dirty="0"/>
              <a:t> stars</a:t>
            </a:r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Edge on Be stars</a:t>
            </a:r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Magnetic Be </a:t>
            </a:r>
            <a:r>
              <a:rPr lang="en-GB" sz="1600" dirty="0" smtClean="0"/>
              <a:t>stars</a:t>
            </a:r>
          </a:p>
          <a:p>
            <a:pPr marL="393192" lvl="1" indent="0">
              <a:buNone/>
            </a:pPr>
            <a:endParaRPr lang="en-GB" sz="1600" dirty="0"/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YHG  (evolution  and eruption)</a:t>
            </a:r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Chromosphere of Red Giants</a:t>
            </a:r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/>
              <a:t>ε </a:t>
            </a:r>
            <a:r>
              <a:rPr lang="en-GB" sz="1600" dirty="0" err="1" smtClean="0"/>
              <a:t>Aur</a:t>
            </a:r>
            <a:endParaRPr lang="en-GB" sz="1600" dirty="0" smtClean="0"/>
          </a:p>
          <a:p>
            <a:pPr marL="736092" lvl="1" indent="-342900">
              <a:buFont typeface="Wingdings" panose="05000000000000000000" pitchFamily="2" charset="2"/>
              <a:buChar char="§"/>
            </a:pPr>
            <a:r>
              <a:rPr lang="en-GB" sz="1600" dirty="0" smtClean="0"/>
              <a:t>P </a:t>
            </a:r>
            <a:r>
              <a:rPr lang="en-GB" sz="1600" dirty="0" err="1" smtClean="0"/>
              <a:t>Cyg</a:t>
            </a:r>
            <a:endParaRPr lang="en-GB" sz="1600" dirty="0"/>
          </a:p>
          <a:p>
            <a:endParaRPr lang="fr-FR" kern="0" dirty="0" smtClean="0"/>
          </a:p>
          <a:p>
            <a:endParaRPr lang="fr-FR" kern="0" dirty="0" smtClean="0"/>
          </a:p>
          <a:p>
            <a:pPr marL="0" indent="0">
              <a:buFontTx/>
              <a:buNone/>
            </a:pPr>
            <a:endParaRPr lang="fr-FR" kern="0" dirty="0" smtClean="0"/>
          </a:p>
          <a:p>
            <a:pPr marL="0" indent="0">
              <a:buFontTx/>
              <a:buNone/>
            </a:pPr>
            <a:endParaRPr lang="fr-FR" kern="0" dirty="0" smtClean="0"/>
          </a:p>
          <a:p>
            <a:pPr marL="0" indent="0">
              <a:buFontTx/>
              <a:buNone/>
            </a:pPr>
            <a:endParaRPr lang="fr-FR" kern="0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4114800" y="30919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YSO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90378" y="3960306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Be Stars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50679" y="534282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Other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18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smtClean="0"/>
              <a:t>II </a:t>
            </a:r>
            <a:r>
              <a:rPr lang="fr-FR" sz="3600" b="1" dirty="0" err="1"/>
              <a:t>spectro-interferometry</a:t>
            </a:r>
            <a:endParaRPr lang="en-US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000"/>
          <a:stretch/>
        </p:blipFill>
        <p:spPr>
          <a:xfrm>
            <a:off x="990600" y="1600200"/>
            <a:ext cx="4000500" cy="4000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36866" y="1600200"/>
            <a:ext cx="3314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j-lt"/>
              </a:rPr>
              <a:t>The </a:t>
            </a:r>
            <a:r>
              <a:rPr lang="fr-FR" dirty="0" err="1">
                <a:latin typeface="+mj-lt"/>
              </a:rPr>
              <a:t>c</a:t>
            </a:r>
            <a:r>
              <a:rPr lang="fr-FR" dirty="0" err="1" smtClean="0">
                <a:latin typeface="+mj-lt"/>
              </a:rPr>
              <a:t>ircumstellar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disk</a:t>
            </a:r>
            <a:r>
              <a:rPr lang="fr-FR" dirty="0" smtClean="0">
                <a:latin typeface="+mj-lt"/>
              </a:rPr>
              <a:t> of </a:t>
            </a:r>
          </a:p>
          <a:p>
            <a:pPr algn="ctr"/>
            <a:r>
              <a:rPr lang="fr-FR" dirty="0" smtClean="0">
                <a:latin typeface="+mj-lt"/>
              </a:rPr>
              <a:t>The </a:t>
            </a:r>
            <a:r>
              <a:rPr lang="fr-FR" dirty="0" err="1" smtClean="0">
                <a:latin typeface="+mj-lt"/>
              </a:rPr>
              <a:t>edge</a:t>
            </a:r>
            <a:r>
              <a:rPr lang="fr-FR" dirty="0" smtClean="0">
                <a:latin typeface="+mj-lt"/>
              </a:rPr>
              <a:t> Be star </a:t>
            </a:r>
            <a:r>
              <a:rPr lang="el-GR" dirty="0" smtClean="0">
                <a:latin typeface="+mj-lt"/>
              </a:rPr>
              <a:t>φ</a:t>
            </a:r>
            <a:r>
              <a:rPr lang="fr-FR" dirty="0" smtClean="0">
                <a:latin typeface="+mj-lt"/>
              </a:rPr>
              <a:t> Per</a:t>
            </a:r>
          </a:p>
          <a:p>
            <a:pPr algn="ctr"/>
            <a:r>
              <a:rPr lang="fr-FR" sz="1200" dirty="0" err="1" smtClean="0">
                <a:latin typeface="+mj-lt"/>
              </a:rPr>
              <a:t>Mourard</a:t>
            </a:r>
            <a:r>
              <a:rPr lang="fr-FR" sz="1200" dirty="0" smtClean="0">
                <a:latin typeface="+mj-lt"/>
              </a:rPr>
              <a:t>, Monnier et al.  2014, in </a:t>
            </a:r>
            <a:r>
              <a:rPr lang="fr-FR" sz="1200" dirty="0" err="1" smtClean="0">
                <a:latin typeface="+mj-lt"/>
              </a:rPr>
              <a:t>preparation</a:t>
            </a:r>
            <a:endParaRPr lang="fr-FR" sz="1200" dirty="0" smtClean="0">
              <a:latin typeface="+mj-lt"/>
            </a:endParaRPr>
          </a:p>
          <a:p>
            <a:pPr algn="ctr"/>
            <a:endParaRPr lang="fr-FR" dirty="0" smtClean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VEGA 4T </a:t>
            </a:r>
          </a:p>
          <a:p>
            <a:pPr algn="ctr"/>
            <a:r>
              <a:rPr lang="fr-FR" dirty="0" smtClean="0">
                <a:latin typeface="+mj-lt"/>
              </a:rPr>
              <a:t>8 Observations (= 48 </a:t>
            </a:r>
            <a:r>
              <a:rPr lang="fr-FR" dirty="0" err="1" smtClean="0">
                <a:latin typeface="+mj-lt"/>
              </a:rPr>
              <a:t>uv</a:t>
            </a:r>
            <a:r>
              <a:rPr lang="fr-FR" dirty="0" smtClean="0">
                <a:latin typeface="+mj-lt"/>
              </a:rPr>
              <a:t> pts)</a:t>
            </a:r>
          </a:p>
          <a:p>
            <a:pPr algn="ctr"/>
            <a:r>
              <a:rPr lang="fr-FR" dirty="0">
                <a:latin typeface="+mj-lt"/>
              </a:rPr>
              <a:t>i</a:t>
            </a:r>
            <a:r>
              <a:rPr lang="fr-FR" dirty="0" smtClean="0">
                <a:latin typeface="+mj-lt"/>
              </a:rPr>
              <a:t>n the H</a:t>
            </a:r>
            <a:r>
              <a:rPr lang="el-GR" dirty="0" smtClean="0">
                <a:latin typeface="+mj-lt"/>
              </a:rPr>
              <a:t>α</a:t>
            </a:r>
            <a:r>
              <a:rPr lang="fr-FR" dirty="0" smtClean="0">
                <a:latin typeface="+mj-lt"/>
              </a:rPr>
              <a:t> line</a:t>
            </a:r>
            <a:endParaRPr lang="fr-FR" dirty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R≈1600 (180 km/s)</a:t>
            </a:r>
          </a:p>
          <a:p>
            <a:pPr algn="ctr"/>
            <a:r>
              <a:rPr lang="fr-FR" dirty="0" smtClean="0">
                <a:latin typeface="+mj-lt"/>
              </a:rPr>
              <a:t>+ </a:t>
            </a:r>
          </a:p>
          <a:p>
            <a:pPr algn="ctr"/>
            <a:r>
              <a:rPr lang="fr-FR" dirty="0" smtClean="0">
                <a:latin typeface="+mj-lt"/>
              </a:rPr>
              <a:t>MIRC 6T</a:t>
            </a:r>
            <a:endParaRPr lang="fr-FR" dirty="0">
              <a:latin typeface="+mj-lt"/>
            </a:endParaRPr>
          </a:p>
          <a:p>
            <a:pPr algn="ctr"/>
            <a:endParaRPr lang="fr-FR" dirty="0" smtClean="0"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52500" y="5677765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+mj-lt"/>
              </a:rPr>
              <a:t>Integrated</a:t>
            </a:r>
            <a:r>
              <a:rPr lang="fr-FR" dirty="0" smtClean="0">
                <a:latin typeface="+mj-lt"/>
              </a:rPr>
              <a:t> image in the </a:t>
            </a:r>
            <a:r>
              <a:rPr lang="fr-FR" dirty="0" err="1" smtClean="0">
                <a:latin typeface="+mj-lt"/>
              </a:rPr>
              <a:t>whole</a:t>
            </a:r>
            <a:r>
              <a:rPr lang="fr-FR" dirty="0" smtClean="0">
                <a:latin typeface="+mj-lt"/>
              </a:rPr>
              <a:t> H</a:t>
            </a:r>
            <a:r>
              <a:rPr lang="el-GR" dirty="0" smtClean="0">
                <a:latin typeface="+mj-lt"/>
              </a:rPr>
              <a:t>α</a:t>
            </a:r>
            <a:r>
              <a:rPr lang="fr-FR" dirty="0" smtClean="0">
                <a:latin typeface="+mj-lt"/>
              </a:rPr>
              <a:t> line</a:t>
            </a:r>
          </a:p>
          <a:p>
            <a:pPr algn="ctr"/>
            <a:r>
              <a:rPr lang="fr-FR" sz="1200" dirty="0" smtClean="0">
                <a:latin typeface="+mj-lt"/>
              </a:rPr>
              <a:t>MIRA software (</a:t>
            </a:r>
            <a:r>
              <a:rPr lang="fr-FR" sz="1200" dirty="0" err="1" smtClean="0">
                <a:latin typeface="+mj-lt"/>
              </a:rPr>
              <a:t>Thiébaut</a:t>
            </a:r>
            <a:r>
              <a:rPr lang="fr-FR" sz="1200" dirty="0" smtClean="0">
                <a:latin typeface="+mj-lt"/>
              </a:rPr>
              <a:t>) + self-</a:t>
            </a:r>
            <a:r>
              <a:rPr lang="fr-FR" sz="1200" dirty="0" err="1" smtClean="0">
                <a:latin typeface="+mj-lt"/>
              </a:rPr>
              <a:t>calib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err="1" smtClean="0">
                <a:latin typeface="+mj-lt"/>
              </a:rPr>
              <a:t>algorithm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(</a:t>
            </a:r>
            <a:r>
              <a:rPr lang="fr-FR" sz="1200" dirty="0" err="1" smtClean="0">
                <a:latin typeface="+mj-lt"/>
              </a:rPr>
              <a:t>Millour</a:t>
            </a:r>
            <a:r>
              <a:rPr lang="fr-FR" sz="1200" dirty="0" smtClean="0">
                <a:latin typeface="+mj-lt"/>
              </a:rPr>
              <a:t>) </a:t>
            </a:r>
            <a:endParaRPr lang="fr-FR" sz="1200" dirty="0">
              <a:latin typeface="+mj-lt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41514" y="935753"/>
            <a:ext cx="8860971" cy="4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2400" b="1" kern="0" dirty="0" smtClean="0"/>
              <a:t>4. VEGA </a:t>
            </a:r>
            <a:r>
              <a:rPr lang="fr-FR" sz="2400" b="1" kern="0" dirty="0" err="1" smtClean="0"/>
              <a:t>imaging</a:t>
            </a:r>
            <a:r>
              <a:rPr lang="fr-FR" sz="2400" b="1" kern="0" dirty="0" smtClean="0"/>
              <a:t> </a:t>
            </a:r>
            <a:r>
              <a:rPr lang="fr-FR" sz="2400" b="1" kern="0" dirty="0" err="1" smtClean="0"/>
              <a:t>capabilities</a:t>
            </a:r>
            <a:endParaRPr lang="fr-FR" sz="2400" b="1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066" y="4294405"/>
            <a:ext cx="30903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46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0000"/>
          <a:stretch/>
        </p:blipFill>
        <p:spPr>
          <a:xfrm>
            <a:off x="5943600" y="1981200"/>
            <a:ext cx="2819400" cy="28194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0000"/>
          <a:stretch/>
        </p:blipFill>
        <p:spPr>
          <a:xfrm>
            <a:off x="990600" y="1600200"/>
            <a:ext cx="4000500" cy="4000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638800" y="4952163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+mj-lt"/>
              </a:rPr>
              <a:t>Some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random</a:t>
            </a:r>
            <a:r>
              <a:rPr lang="fr-FR" dirty="0" smtClean="0">
                <a:latin typeface="+mj-lt"/>
              </a:rPr>
              <a:t> model</a:t>
            </a:r>
          </a:p>
          <a:p>
            <a:pPr algn="ctr"/>
            <a:r>
              <a:rPr lang="fr-FR" dirty="0">
                <a:latin typeface="+mj-lt"/>
              </a:rPr>
              <a:t>at high </a:t>
            </a:r>
            <a:r>
              <a:rPr lang="fr-FR" dirty="0" smtClean="0">
                <a:latin typeface="+mj-lt"/>
              </a:rPr>
              <a:t>inclination </a:t>
            </a:r>
          </a:p>
          <a:p>
            <a:pPr algn="ctr"/>
            <a:r>
              <a:rPr lang="fr-FR" dirty="0" err="1">
                <a:latin typeface="+mj-lt"/>
              </a:rPr>
              <a:t>u</a:t>
            </a:r>
            <a:r>
              <a:rPr lang="fr-FR" dirty="0" err="1" smtClean="0">
                <a:latin typeface="+mj-lt"/>
              </a:rPr>
              <a:t>sing</a:t>
            </a:r>
            <a:r>
              <a:rPr lang="fr-FR" dirty="0" smtClean="0">
                <a:latin typeface="+mj-lt"/>
              </a:rPr>
              <a:t> the BEDISK code </a:t>
            </a:r>
          </a:p>
          <a:p>
            <a:pPr algn="ctr"/>
            <a:r>
              <a:rPr lang="fr-FR" dirty="0" smtClean="0">
                <a:latin typeface="+mj-lt"/>
              </a:rPr>
              <a:t>(A. </a:t>
            </a:r>
            <a:r>
              <a:rPr lang="fr-FR" dirty="0" err="1" smtClean="0">
                <a:latin typeface="+mj-lt"/>
              </a:rPr>
              <a:t>Sigut</a:t>
            </a:r>
            <a:r>
              <a:rPr lang="fr-FR" dirty="0" smtClean="0">
                <a:latin typeface="+mj-lt"/>
              </a:rPr>
              <a:t> &amp; C. </a:t>
            </a:r>
            <a:r>
              <a:rPr lang="fr-FR" dirty="0">
                <a:latin typeface="+mj-lt"/>
              </a:rPr>
              <a:t>Jones</a:t>
            </a:r>
            <a:r>
              <a:rPr lang="fr-FR" dirty="0" smtClean="0">
                <a:latin typeface="+mj-lt"/>
              </a:rPr>
              <a:t>)</a:t>
            </a: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>
            <a:off x="3733800" y="1752600"/>
            <a:ext cx="1981200" cy="14478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6324600" y="1828800"/>
            <a:ext cx="762000" cy="15621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4" name="ZoneTexte 13"/>
          <p:cNvSpPr txBox="1"/>
          <p:nvPr/>
        </p:nvSpPr>
        <p:spPr>
          <a:xfrm>
            <a:off x="5424353" y="14594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Artifacts</a:t>
            </a:r>
            <a:r>
              <a:rPr lang="fr-FR" dirty="0" smtClean="0">
                <a:solidFill>
                  <a:srgbClr val="FF0000"/>
                </a:solidFill>
              </a:rPr>
              <a:t> or not?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smtClean="0"/>
              <a:t>II </a:t>
            </a:r>
            <a:r>
              <a:rPr lang="fr-FR" sz="3600" b="1" dirty="0" err="1"/>
              <a:t>spectro-interferometry</a:t>
            </a:r>
            <a:endParaRPr lang="en-US" sz="3600" b="1" dirty="0"/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141514" y="935753"/>
            <a:ext cx="8860971" cy="4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2400" b="1" kern="0" dirty="0" smtClean="0"/>
              <a:t>4. VEGA </a:t>
            </a:r>
            <a:r>
              <a:rPr lang="fr-FR" sz="2400" b="1" kern="0" dirty="0" err="1" smtClean="0"/>
              <a:t>imaging</a:t>
            </a:r>
            <a:r>
              <a:rPr lang="fr-FR" sz="2400" b="1" kern="0" dirty="0" smtClean="0"/>
              <a:t> </a:t>
            </a:r>
            <a:r>
              <a:rPr lang="fr-FR" sz="2400" b="1" kern="0" dirty="0" err="1" smtClean="0"/>
              <a:t>capabilities</a:t>
            </a:r>
            <a:endParaRPr lang="fr-FR" sz="2400" b="1" kern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952500" y="5677765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+mj-lt"/>
              </a:rPr>
              <a:t>Integrated</a:t>
            </a:r>
            <a:r>
              <a:rPr lang="fr-FR" dirty="0" smtClean="0">
                <a:latin typeface="+mj-lt"/>
              </a:rPr>
              <a:t> image in the </a:t>
            </a:r>
            <a:r>
              <a:rPr lang="fr-FR" dirty="0" err="1" smtClean="0">
                <a:latin typeface="+mj-lt"/>
              </a:rPr>
              <a:t>whole</a:t>
            </a:r>
            <a:r>
              <a:rPr lang="fr-FR" dirty="0" smtClean="0">
                <a:latin typeface="+mj-lt"/>
              </a:rPr>
              <a:t> H</a:t>
            </a:r>
            <a:r>
              <a:rPr lang="el-GR" dirty="0" smtClean="0">
                <a:latin typeface="+mj-lt"/>
              </a:rPr>
              <a:t>α</a:t>
            </a:r>
            <a:r>
              <a:rPr lang="fr-FR" dirty="0" smtClean="0">
                <a:latin typeface="+mj-lt"/>
              </a:rPr>
              <a:t> line</a:t>
            </a:r>
          </a:p>
          <a:p>
            <a:pPr algn="ctr"/>
            <a:r>
              <a:rPr lang="fr-FR" sz="1200" dirty="0" smtClean="0">
                <a:latin typeface="+mj-lt"/>
              </a:rPr>
              <a:t>MIRA software (</a:t>
            </a:r>
            <a:r>
              <a:rPr lang="fr-FR" sz="1200" dirty="0" err="1" smtClean="0">
                <a:latin typeface="+mj-lt"/>
              </a:rPr>
              <a:t>Thiébaut</a:t>
            </a:r>
            <a:r>
              <a:rPr lang="fr-FR" sz="1200" dirty="0" smtClean="0">
                <a:latin typeface="+mj-lt"/>
              </a:rPr>
              <a:t>) + self-</a:t>
            </a:r>
            <a:r>
              <a:rPr lang="fr-FR" sz="1200" dirty="0" err="1" smtClean="0">
                <a:latin typeface="+mj-lt"/>
              </a:rPr>
              <a:t>calib</a:t>
            </a:r>
            <a:r>
              <a:rPr lang="fr-FR" sz="1200" dirty="0" smtClean="0">
                <a:latin typeface="+mj-lt"/>
              </a:rPr>
              <a:t> </a:t>
            </a:r>
            <a:r>
              <a:rPr lang="fr-FR" sz="1200" dirty="0" err="1" smtClean="0">
                <a:latin typeface="+mj-lt"/>
              </a:rPr>
              <a:t>algorithm</a:t>
            </a:r>
            <a:r>
              <a:rPr lang="fr-FR" sz="1200" dirty="0">
                <a:latin typeface="+mj-lt"/>
              </a:rPr>
              <a:t> </a:t>
            </a:r>
            <a:r>
              <a:rPr lang="fr-FR" sz="1200" dirty="0" smtClean="0">
                <a:latin typeface="+mj-lt"/>
              </a:rPr>
              <a:t>(</a:t>
            </a:r>
            <a:r>
              <a:rPr lang="fr-FR" sz="1200" dirty="0" err="1" smtClean="0">
                <a:latin typeface="+mj-lt"/>
              </a:rPr>
              <a:t>Millour</a:t>
            </a:r>
            <a:r>
              <a:rPr lang="fr-FR" sz="1200" dirty="0" smtClean="0">
                <a:latin typeface="+mj-lt"/>
              </a:rPr>
              <a:t>) </a:t>
            </a:r>
            <a:endParaRPr lang="fr-FR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16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46380"/>
          <a:stretch/>
        </p:blipFill>
        <p:spPr>
          <a:xfrm>
            <a:off x="457199" y="1404610"/>
            <a:ext cx="8204385" cy="23291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6591"/>
          <a:stretch/>
        </p:blipFill>
        <p:spPr>
          <a:xfrm>
            <a:off x="457199" y="3962399"/>
            <a:ext cx="8144787" cy="2321421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smtClean="0"/>
              <a:t>II </a:t>
            </a:r>
            <a:r>
              <a:rPr lang="fr-FR" sz="3600" b="1" dirty="0" err="1"/>
              <a:t>spectro-interferometry</a:t>
            </a:r>
            <a:endParaRPr lang="en-US" sz="3600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41514" y="935753"/>
            <a:ext cx="8860971" cy="4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2400" b="1" kern="0" dirty="0" smtClean="0"/>
              <a:t>4. VEGA </a:t>
            </a:r>
            <a:r>
              <a:rPr lang="fr-FR" sz="2400" b="1" kern="0" dirty="0" err="1" smtClean="0"/>
              <a:t>spectro-imaging</a:t>
            </a:r>
            <a:r>
              <a:rPr lang="fr-FR" sz="2400" b="1" kern="0" dirty="0" smtClean="0"/>
              <a:t> </a:t>
            </a:r>
            <a:r>
              <a:rPr lang="fr-FR" sz="2400" b="1" kern="0" dirty="0" err="1" smtClean="0"/>
              <a:t>capabilities</a:t>
            </a:r>
            <a:endParaRPr lang="fr-FR" sz="2400" b="1" kern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5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-7126"/>
          <a:stretch/>
        </p:blipFill>
        <p:spPr>
          <a:xfrm rot="5400000">
            <a:off x="4933738" y="1463293"/>
            <a:ext cx="2422492" cy="57149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4876"/>
          <a:stretch/>
        </p:blipFill>
        <p:spPr>
          <a:xfrm rot="5400000">
            <a:off x="20581" y="2781299"/>
            <a:ext cx="3423003" cy="31242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smtClean="0"/>
              <a:t>II </a:t>
            </a:r>
            <a:r>
              <a:rPr lang="fr-FR" sz="3600" b="1" dirty="0" err="1"/>
              <a:t>spectro-interferometry</a:t>
            </a:r>
            <a:endParaRPr lang="en-US" sz="3600" b="1" dirty="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141514" y="935753"/>
            <a:ext cx="8860971" cy="47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2400" b="1" kern="0" dirty="0" smtClean="0"/>
              <a:t>4. VEGA </a:t>
            </a:r>
            <a:r>
              <a:rPr lang="fr-FR" sz="2400" b="1" kern="0" dirty="0" err="1" smtClean="0"/>
              <a:t>spectro-imaging</a:t>
            </a:r>
            <a:r>
              <a:rPr lang="fr-FR" sz="2400" b="1" kern="0" dirty="0" smtClean="0"/>
              <a:t> </a:t>
            </a:r>
            <a:r>
              <a:rPr lang="fr-FR" sz="2400" b="1" kern="0" dirty="0" err="1" smtClean="0"/>
              <a:t>capabilities</a:t>
            </a:r>
            <a:endParaRPr lang="fr-FR" sz="2400" b="1" kern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169983" y="1440652"/>
            <a:ext cx="8832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+mj-lt"/>
              </a:rPr>
              <a:t>=</a:t>
            </a:r>
            <a:endParaRPr lang="fr-FR" sz="2400" b="1" dirty="0">
              <a:latin typeface="+mj-lt"/>
            </a:endParaRPr>
          </a:p>
          <a:p>
            <a:pPr algn="ctr"/>
            <a:r>
              <a:rPr lang="fr-FR" sz="2400" b="1" dirty="0" err="1" smtClean="0">
                <a:latin typeface="+mj-lt"/>
              </a:rPr>
              <a:t>Integral-field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spectroscopy</a:t>
            </a:r>
            <a:endParaRPr lang="fr-FR" sz="2400" b="1" dirty="0">
              <a:latin typeface="+mj-lt"/>
            </a:endParaRPr>
          </a:p>
          <a:p>
            <a:pPr algn="ctr"/>
            <a:r>
              <a:rPr lang="fr-FR" sz="2400" b="1" dirty="0" err="1" smtClean="0">
                <a:latin typeface="+mj-lt"/>
              </a:rPr>
              <a:t>with</a:t>
            </a:r>
            <a:r>
              <a:rPr lang="fr-FR" sz="2400" b="1" dirty="0" smtClean="0">
                <a:latin typeface="+mj-lt"/>
              </a:rPr>
              <a:t> a high </a:t>
            </a:r>
            <a:r>
              <a:rPr lang="fr-FR" sz="2400" b="1" dirty="0">
                <a:latin typeface="+mj-lt"/>
              </a:rPr>
              <a:t>spatial </a:t>
            </a:r>
            <a:r>
              <a:rPr lang="fr-FR" sz="2400" b="1" dirty="0" err="1">
                <a:latin typeface="+mj-lt"/>
              </a:rPr>
              <a:t>resolution</a:t>
            </a:r>
            <a:r>
              <a:rPr lang="fr-FR" sz="2400" b="1" dirty="0">
                <a:latin typeface="+mj-lt"/>
              </a:rPr>
              <a:t> </a:t>
            </a:r>
            <a:endParaRPr lang="fr-FR" sz="2400" b="1" dirty="0" smtClean="0">
              <a:latin typeface="+mj-lt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2580725" y="4152900"/>
            <a:ext cx="1823801" cy="3810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FF33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2615907" y="4533900"/>
            <a:ext cx="3312619" cy="457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3333CC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9" name="Connecteur droit avec flèche 18"/>
          <p:cNvCxnSpPr/>
          <p:nvPr/>
        </p:nvCxnSpPr>
        <p:spPr bwMode="auto">
          <a:xfrm flipV="1">
            <a:off x="2804326" y="4762500"/>
            <a:ext cx="4724400" cy="45720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ysDash"/>
            <a:round/>
            <a:headEnd type="none" w="sm" len="sm"/>
            <a:tailEnd type="triangle"/>
          </a:ln>
          <a:effectLst>
            <a:glow rad="63500">
              <a:schemeClr val="bg1">
                <a:alpha val="40000"/>
              </a:schemeClr>
            </a:glow>
          </a:effectLst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7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880696"/>
            <a:ext cx="8636000" cy="4857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400" y="5765633"/>
            <a:ext cx="878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+mj-lt"/>
              </a:rPr>
              <a:t>Merci CHARA et à bientôt!</a:t>
            </a:r>
            <a:endParaRPr lang="fr-FR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72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fr-FR" sz="3600" b="1" dirty="0" err="1" smtClean="0"/>
              <a:t>What</a:t>
            </a:r>
            <a:r>
              <a:rPr lang="fr-FR" sz="3600" b="1" dirty="0" smtClean="0"/>
              <a:t> do </a:t>
            </a:r>
            <a:r>
              <a:rPr lang="fr-FR" sz="3600" b="1" dirty="0" err="1" smtClean="0"/>
              <a:t>we</a:t>
            </a:r>
            <a:r>
              <a:rPr lang="fr-FR" sz="3600" b="1" dirty="0" smtClean="0"/>
              <a:t> do </a:t>
            </a:r>
            <a:r>
              <a:rPr lang="fr-FR" sz="3600" b="1" dirty="0" err="1" smtClean="0"/>
              <a:t>with</a:t>
            </a:r>
            <a:r>
              <a:rPr lang="fr-FR" sz="3600" b="1" dirty="0" smtClean="0"/>
              <a:t> VEGA?</a:t>
            </a:r>
            <a:endParaRPr lang="fr-FR" sz="3600" b="1" dirty="0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533400" y="1371600"/>
            <a:ext cx="3352800" cy="442713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j-lt"/>
              </a:rPr>
              <a:t>« Large Band »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+mj-lt"/>
              </a:rPr>
              <a:t>interferometry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+mj-lt"/>
              </a:rPr>
              <a:t>Measure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angular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diameters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+mj-lt"/>
              </a:rPr>
              <a:t>d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own to 0.2 mas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+mj-lt"/>
              </a:rPr>
              <a:t>highest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j-lt"/>
              </a:rPr>
              <a:t> spatial </a:t>
            </a:r>
            <a:r>
              <a:rPr kumimoji="0" lang="fr-FR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latin typeface="+mj-lt"/>
              </a:rPr>
              <a:t>resolution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+mj-lt"/>
              </a:rPr>
              <a:t>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But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also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study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geometry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>
                <a:solidFill>
                  <a:schemeClr val="bg1"/>
                </a:solidFill>
                <a:latin typeface="+mj-lt"/>
              </a:rPr>
              <a:t>l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ike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+mj-lt"/>
              </a:rPr>
              <a:t>b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inary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flatening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…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But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limited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imaging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due to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lack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of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closure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phase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+mj-lt"/>
              </a:rPr>
              <a:t>a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nd 2</a:t>
            </a:r>
            <a:r>
              <a:rPr lang="fr-FR" baseline="30000" dirty="0" smtClean="0">
                <a:solidFill>
                  <a:schemeClr val="bg1"/>
                </a:solidFill>
                <a:latin typeface="+mj-lt"/>
              </a:rPr>
              <a:t>nd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lobe V²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measurements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4953000" y="1379136"/>
            <a:ext cx="3352800" cy="4419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err="1" smtClean="0">
                <a:solidFill>
                  <a:schemeClr val="bg1"/>
                </a:solidFill>
                <a:latin typeface="+mj-lt"/>
              </a:rPr>
              <a:t>Spectrally-resolved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interferometry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+mj-lt"/>
              </a:rPr>
              <a:t>Study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variation of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visibility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bg1"/>
                </a:solidFill>
                <a:latin typeface="+mj-lt"/>
              </a:rPr>
              <a:t>a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nd phase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through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+mj-lt"/>
              </a:rPr>
              <a:t>emission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or absorption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lines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+mj-lt"/>
              </a:rPr>
              <a:t>Localize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chemical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elements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+mj-lt"/>
              </a:rPr>
              <a:t>Study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kinematics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solidFill>
                  <a:schemeClr val="bg1"/>
                </a:solidFill>
                <a:latin typeface="+mj-lt"/>
              </a:rPr>
              <a:t>Spectro-imaging</a:t>
            </a:r>
            <a:endParaRPr lang="fr-FR" dirty="0" smtClean="0">
              <a:solidFill>
                <a:schemeClr val="bg1"/>
              </a:solidFill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thanks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to 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differential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phase)</a:t>
            </a:r>
            <a:endParaRPr lang="fr-FR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4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947056"/>
          </a:xfrm>
        </p:spPr>
        <p:txBody>
          <a:bodyPr/>
          <a:lstStyle/>
          <a:p>
            <a:r>
              <a:rPr lang="fr-FR" sz="3600" b="1" dirty="0" smtClean="0"/>
              <a:t>I. </a:t>
            </a:r>
            <a:r>
              <a:rPr lang="fr-FR" sz="3600" b="1" dirty="0" err="1" smtClean="0"/>
              <a:t>Measuring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angular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diameters</a:t>
            </a:r>
            <a:endParaRPr lang="fr-FR" sz="3600" b="1" dirty="0"/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311499" y="2631830"/>
            <a:ext cx="3557115" cy="10056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Fundamental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parameters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stars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5257800" y="2995664"/>
            <a:ext cx="3509792" cy="107601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Calibration of 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various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istance relations</a:t>
            </a:r>
          </a:p>
        </p:txBody>
      </p:sp>
      <p:sp>
        <p:nvSpPr>
          <p:cNvPr id="3" name="Flèche droite rayée 2"/>
          <p:cNvSpPr/>
          <p:nvPr/>
        </p:nvSpPr>
        <p:spPr bwMode="auto">
          <a:xfrm rot="8857007">
            <a:off x="2505836" y="1599992"/>
            <a:ext cx="1501263" cy="725312"/>
          </a:xfrm>
          <a:prstGeom prst="stripedRightArrow">
            <a:avLst>
              <a:gd name="adj1" fmla="val 50000"/>
              <a:gd name="adj2" fmla="val 36099"/>
            </a:avLst>
          </a:prstGeom>
          <a:solidFill>
            <a:schemeClr val="accent2">
              <a:lumMod val="50000"/>
              <a:alpha val="86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43978" y="1254369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latin typeface="+mj-lt"/>
              </a:rPr>
              <a:t>Why</a:t>
            </a:r>
            <a:r>
              <a:rPr lang="fr-FR" sz="3200" b="1" dirty="0" smtClean="0">
                <a:latin typeface="+mj-lt"/>
              </a:rPr>
              <a:t>?</a:t>
            </a:r>
            <a:endParaRPr lang="fr-FR" sz="3200" b="1" dirty="0">
              <a:latin typeface="+mj-lt"/>
            </a:endParaRPr>
          </a:p>
        </p:txBody>
      </p:sp>
      <p:sp>
        <p:nvSpPr>
          <p:cNvPr id="11" name="Flèche droite rayée 10"/>
          <p:cNvSpPr/>
          <p:nvPr/>
        </p:nvSpPr>
        <p:spPr bwMode="auto">
          <a:xfrm rot="16708800" flipH="1">
            <a:off x="2920774" y="2918311"/>
            <a:ext cx="2711527" cy="614108"/>
          </a:xfrm>
          <a:prstGeom prst="stripedRightArrow">
            <a:avLst>
              <a:gd name="adj1" fmla="val 50000"/>
              <a:gd name="adj2" fmla="val 36099"/>
            </a:avLst>
          </a:prstGeom>
          <a:solidFill>
            <a:schemeClr val="accent2">
              <a:lumMod val="50000"/>
              <a:alpha val="9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èche droite rayée 11"/>
          <p:cNvSpPr/>
          <p:nvPr/>
        </p:nvSpPr>
        <p:spPr bwMode="auto">
          <a:xfrm rot="13298301" flipH="1">
            <a:off x="5073868" y="1879018"/>
            <a:ext cx="1648887" cy="668626"/>
          </a:xfrm>
          <a:prstGeom prst="stripedRightArrow">
            <a:avLst>
              <a:gd name="adj1" fmla="val 50000"/>
              <a:gd name="adj2" fmla="val 36099"/>
            </a:avLst>
          </a:prstGeom>
          <a:solidFill>
            <a:schemeClr val="accent2">
              <a:lumMod val="50000"/>
              <a:alpha val="9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 bwMode="auto">
          <a:xfrm>
            <a:off x="2458856" y="4729006"/>
            <a:ext cx="3251479" cy="990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Exoplanets</a:t>
            </a: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host-stars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(calibration)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80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228601"/>
            <a:ext cx="9144000" cy="9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3600" b="1" kern="0" smtClean="0"/>
              <a:t>I. Measuring angular diameters</a:t>
            </a:r>
            <a:endParaRPr lang="fr-FR" sz="3600" b="1" kern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1514" y="935753"/>
            <a:ext cx="8860971" cy="479808"/>
          </a:xfrm>
        </p:spPr>
        <p:txBody>
          <a:bodyPr/>
          <a:lstStyle/>
          <a:p>
            <a:r>
              <a:rPr lang="fr-FR" sz="2400" b="1" dirty="0" smtClean="0"/>
              <a:t>1. </a:t>
            </a:r>
            <a:r>
              <a:rPr lang="fr-FR" sz="2400" b="1" dirty="0" err="1" smtClean="0"/>
              <a:t>Fundamental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parameters</a:t>
            </a:r>
            <a:r>
              <a:rPr lang="fr-FR" sz="2400" b="1" dirty="0" smtClean="0"/>
              <a:t> of stars</a:t>
            </a:r>
            <a:endParaRPr lang="fr-FR" sz="2400" b="1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773906" y="1905000"/>
            <a:ext cx="7596188" cy="3733800"/>
          </a:xfrm>
        </p:spPr>
        <p:txBody>
          <a:bodyPr/>
          <a:lstStyle/>
          <a:p>
            <a:pPr marL="82550" indent="0" algn="just">
              <a:buFont typeface="Wingdings 2" pitchFamily="18" charset="2"/>
              <a:buNone/>
              <a:defRPr/>
            </a:pPr>
            <a:r>
              <a:rPr lang="fr-FR" sz="2000" b="1" dirty="0" err="1" smtClean="0">
                <a:solidFill>
                  <a:srgbClr val="002060"/>
                </a:solidFill>
                <a:latin typeface="+mj-lt"/>
              </a:rPr>
              <a:t>Physical</a:t>
            </a:r>
            <a:r>
              <a:rPr lang="fr-FR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002060"/>
                </a:solidFill>
                <a:latin typeface="+mj-lt"/>
              </a:rPr>
              <a:t>processes</a:t>
            </a:r>
            <a:r>
              <a:rPr lang="fr-FR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like</a:t>
            </a:r>
            <a:r>
              <a:rPr lang="fr-FR" sz="2000" dirty="0" smtClean="0">
                <a:latin typeface="+mj-lt"/>
              </a:rPr>
              <a:t> convection, rotation, </a:t>
            </a:r>
            <a:r>
              <a:rPr lang="fr-FR" sz="2000" dirty="0" err="1" smtClean="0">
                <a:latin typeface="+mj-lt"/>
              </a:rPr>
              <a:t>magnetic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fields</a:t>
            </a:r>
            <a:r>
              <a:rPr lang="fr-FR" sz="2000" dirty="0" smtClean="0">
                <a:latin typeface="+mj-lt"/>
              </a:rPr>
              <a:t>, non-radial pulsations, etc. are </a:t>
            </a:r>
            <a:r>
              <a:rPr lang="fr-FR" sz="2000" dirty="0" err="1" smtClean="0">
                <a:latin typeface="+mj-lt"/>
              </a:rPr>
              <a:t>based</a:t>
            </a:r>
            <a:r>
              <a:rPr lang="fr-FR" sz="2000" dirty="0" smtClean="0">
                <a:latin typeface="+mj-lt"/>
              </a:rPr>
              <a:t> on </a:t>
            </a:r>
            <a:r>
              <a:rPr lang="fr-FR" sz="2000" b="1" dirty="0" err="1" smtClean="0">
                <a:solidFill>
                  <a:srgbClr val="002060"/>
                </a:solidFill>
                <a:latin typeface="+mj-lt"/>
              </a:rPr>
              <a:t>fundamental</a:t>
            </a:r>
            <a:r>
              <a:rPr lang="fr-FR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sz="2000" b="1" dirty="0" err="1" smtClean="0">
                <a:solidFill>
                  <a:srgbClr val="002060"/>
                </a:solidFill>
                <a:latin typeface="+mj-lt"/>
              </a:rPr>
              <a:t>parameters</a:t>
            </a:r>
            <a:endParaRPr lang="fr-FR" sz="2000" dirty="0" smtClean="0">
              <a:solidFill>
                <a:srgbClr val="002060"/>
              </a:solidFill>
              <a:latin typeface="+mj-lt"/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fr-FR" sz="1800" i="1" dirty="0" smtClean="0">
                <a:latin typeface="Cambria" pitchFamily="18" charset="0"/>
              </a:rPr>
              <a:t>M</a:t>
            </a:r>
            <a:r>
              <a:rPr lang="fr-FR" sz="1800" i="1" baseline="-25000" dirty="0" smtClean="0">
                <a:latin typeface="Cambria" pitchFamily="18" charset="0"/>
              </a:rPr>
              <a:t>⋆</a:t>
            </a:r>
            <a:r>
              <a:rPr lang="fr-FR" sz="1800" i="1" dirty="0">
                <a:latin typeface="Cambria" pitchFamily="18" charset="0"/>
              </a:rPr>
              <a:t> </a:t>
            </a:r>
            <a:r>
              <a:rPr lang="fr-FR" sz="1800" i="1" dirty="0" smtClean="0">
                <a:latin typeface="Cambria" pitchFamily="18" charset="0"/>
              </a:rPr>
              <a:t> , R</a:t>
            </a:r>
            <a:r>
              <a:rPr lang="fr-FR" sz="1800" i="1" baseline="-25000" dirty="0" smtClean="0">
                <a:latin typeface="Cambria" pitchFamily="18" charset="0"/>
              </a:rPr>
              <a:t>⋆</a:t>
            </a:r>
            <a:r>
              <a:rPr lang="fr-FR" sz="1800" i="1" dirty="0">
                <a:latin typeface="Cambria" pitchFamily="18" charset="0"/>
              </a:rPr>
              <a:t> </a:t>
            </a:r>
            <a:r>
              <a:rPr lang="fr-FR" sz="1800" i="1" dirty="0" smtClean="0">
                <a:latin typeface="Cambria" pitchFamily="18" charset="0"/>
              </a:rPr>
              <a:t> , L</a:t>
            </a:r>
            <a:r>
              <a:rPr lang="fr-FR" sz="1800" i="1" baseline="-25000" dirty="0" smtClean="0">
                <a:latin typeface="Cambria" pitchFamily="18" charset="0"/>
              </a:rPr>
              <a:t>⋆</a:t>
            </a:r>
            <a:r>
              <a:rPr lang="fr-FR" sz="1800" i="1" dirty="0" smtClean="0">
                <a:latin typeface="Cambria" pitchFamily="18" charset="0"/>
              </a:rPr>
              <a:t>, T</a:t>
            </a:r>
            <a:r>
              <a:rPr lang="fr-FR" sz="1800" i="1" baseline="-25000" dirty="0" smtClean="0">
                <a:latin typeface="Cambria" pitchFamily="18" charset="0"/>
              </a:rPr>
              <a:t>eff </a:t>
            </a:r>
            <a:r>
              <a:rPr lang="fr-FR" sz="1800" i="1" dirty="0" smtClean="0">
                <a:latin typeface="Cambria" pitchFamily="18" charset="0"/>
              </a:rPr>
              <a:t>, g</a:t>
            </a:r>
            <a:r>
              <a:rPr lang="fr-FR" sz="1800" i="1" baseline="-25000" dirty="0" smtClean="0">
                <a:latin typeface="Cambria" pitchFamily="18" charset="0"/>
              </a:rPr>
              <a:t>eff </a:t>
            </a:r>
            <a:r>
              <a:rPr lang="fr-FR" sz="1800" i="1" dirty="0" smtClean="0">
                <a:latin typeface="Cambria" pitchFamily="18" charset="0"/>
              </a:rPr>
              <a:t>, </a:t>
            </a:r>
            <a:r>
              <a:rPr lang="fr-FR" sz="1800" i="1" dirty="0" smtClean="0">
                <a:latin typeface="Symbol" pitchFamily="18" charset="2"/>
              </a:rPr>
              <a:t>r , </a:t>
            </a:r>
            <a:r>
              <a:rPr lang="fr-FR" sz="1800" i="1" dirty="0" err="1" smtClean="0">
                <a:latin typeface="Cambria" pitchFamily="18" charset="0"/>
              </a:rPr>
              <a:t>abundances</a:t>
            </a:r>
            <a:endParaRPr lang="fr-FR" sz="1800" i="1" dirty="0" smtClean="0">
              <a:latin typeface="Cambria" pitchFamily="18" charset="0"/>
            </a:endParaRPr>
          </a:p>
          <a:p>
            <a:pPr lvl="1" algn="just">
              <a:buFont typeface="Wingdings" pitchFamily="2" charset="2"/>
              <a:buChar char="Ø"/>
              <a:defRPr/>
            </a:pPr>
            <a:endParaRPr lang="fr-FR" sz="900" dirty="0" smtClean="0">
              <a:latin typeface="+mj-lt"/>
            </a:endParaRPr>
          </a:p>
          <a:p>
            <a:pPr marL="82550" indent="0" algn="just">
              <a:buFont typeface="Wingdings 2" pitchFamily="18" charset="2"/>
              <a:buNone/>
              <a:defRPr/>
            </a:pPr>
            <a:endParaRPr lang="fr-FR" sz="900" dirty="0">
              <a:latin typeface="+mj-lt"/>
            </a:endParaRPr>
          </a:p>
          <a:p>
            <a:pPr marL="82550" indent="0" algn="just">
              <a:buFont typeface="Wingdings 2" pitchFamily="18" charset="2"/>
              <a:buNone/>
              <a:defRPr/>
            </a:pPr>
            <a:r>
              <a:rPr lang="fr-FR" sz="2000" dirty="0" err="1" smtClean="0">
                <a:latin typeface="+mj-lt"/>
              </a:rPr>
              <a:t>From</a:t>
            </a:r>
            <a:r>
              <a:rPr lang="fr-FR" sz="2000" dirty="0" smtClean="0">
                <a:latin typeface="+mj-lt"/>
              </a:rPr>
              <a:t> the </a:t>
            </a:r>
            <a:r>
              <a:rPr lang="fr-FR" sz="2000" dirty="0" err="1" smtClean="0">
                <a:latin typeface="+mj-lt"/>
              </a:rPr>
              <a:t>measurement</a:t>
            </a:r>
            <a:r>
              <a:rPr lang="fr-FR" sz="2000" dirty="0" smtClean="0">
                <a:latin typeface="+mj-lt"/>
              </a:rPr>
              <a:t> of </a:t>
            </a:r>
            <a:r>
              <a:rPr lang="fr-FR" sz="2000" dirty="0" err="1" smtClean="0">
                <a:latin typeface="+mj-lt"/>
              </a:rPr>
              <a:t>these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fundamental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parameters</a:t>
            </a:r>
            <a:r>
              <a:rPr lang="fr-FR" sz="2000" dirty="0" smtClean="0">
                <a:latin typeface="+mj-lt"/>
              </a:rPr>
              <a:t> and </a:t>
            </a:r>
            <a:r>
              <a:rPr lang="fr-FR" sz="2000" dirty="0" err="1" smtClean="0">
                <a:latin typeface="+mj-lt"/>
              </a:rPr>
              <a:t>theoretical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evolutionary</a:t>
            </a:r>
            <a:r>
              <a:rPr lang="fr-FR" sz="2000" dirty="0" smtClean="0">
                <a:latin typeface="+mj-lt"/>
              </a:rPr>
              <a:t> </a:t>
            </a:r>
            <a:r>
              <a:rPr lang="fr-FR" sz="2000" dirty="0" err="1" smtClean="0">
                <a:latin typeface="+mj-lt"/>
              </a:rPr>
              <a:t>tracks</a:t>
            </a:r>
            <a:r>
              <a:rPr lang="fr-FR" sz="2000" dirty="0" smtClean="0">
                <a:latin typeface="+mj-lt"/>
              </a:rPr>
              <a:t>, one </a:t>
            </a:r>
            <a:r>
              <a:rPr lang="fr-FR" sz="2000" dirty="0" err="1" smtClean="0">
                <a:latin typeface="+mj-lt"/>
              </a:rPr>
              <a:t>can</a:t>
            </a:r>
            <a:r>
              <a:rPr lang="fr-FR" sz="2000" dirty="0" smtClean="0">
                <a:latin typeface="+mj-lt"/>
              </a:rPr>
              <a:t> put </a:t>
            </a:r>
            <a:r>
              <a:rPr lang="fr-FR" sz="2000" dirty="0" err="1" smtClean="0">
                <a:latin typeface="+mj-lt"/>
              </a:rPr>
              <a:t>into</a:t>
            </a:r>
            <a:r>
              <a:rPr lang="fr-FR" sz="2000" dirty="0" smtClean="0">
                <a:latin typeface="+mj-lt"/>
              </a:rPr>
              <a:t> test </a:t>
            </a:r>
            <a:r>
              <a:rPr lang="fr-FR" sz="2000" b="1" dirty="0" err="1" smtClean="0">
                <a:solidFill>
                  <a:srgbClr val="CC0099"/>
                </a:solidFill>
                <a:latin typeface="+mj-lt"/>
              </a:rPr>
              <a:t>models</a:t>
            </a:r>
            <a:endParaRPr lang="fr-FR" sz="2000" b="1" dirty="0" smtClean="0">
              <a:solidFill>
                <a:srgbClr val="CC0099"/>
              </a:solidFill>
              <a:latin typeface="+mj-lt"/>
            </a:endParaRPr>
          </a:p>
          <a:p>
            <a:pPr marL="614362" lvl="2" indent="-285750" algn="just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1800" i="1" dirty="0" err="1" smtClean="0">
                <a:latin typeface="Cambria" pitchFamily="18" charset="0"/>
              </a:rPr>
              <a:t>Stellar</a:t>
            </a:r>
            <a:r>
              <a:rPr lang="fr-FR" sz="1800" i="1" dirty="0" smtClean="0">
                <a:latin typeface="Cambria" pitchFamily="18" charset="0"/>
              </a:rPr>
              <a:t> </a:t>
            </a:r>
            <a:r>
              <a:rPr lang="fr-FR" sz="1800" i="1" dirty="0" err="1" smtClean="0">
                <a:latin typeface="Cambria" pitchFamily="18" charset="0"/>
              </a:rPr>
              <a:t>interiors</a:t>
            </a:r>
            <a:r>
              <a:rPr lang="fr-FR" sz="1800" i="1" dirty="0" smtClean="0">
                <a:latin typeface="Cambria" pitchFamily="18" charset="0"/>
              </a:rPr>
              <a:t>, </a:t>
            </a:r>
            <a:r>
              <a:rPr lang="fr-FR" sz="1800" i="1" dirty="0" err="1" smtClean="0">
                <a:latin typeface="Cambria" pitchFamily="18" charset="0"/>
              </a:rPr>
              <a:t>evolutionary</a:t>
            </a:r>
            <a:r>
              <a:rPr lang="fr-FR" sz="1800" i="1" dirty="0" smtClean="0">
                <a:latin typeface="Cambria" pitchFamily="18" charset="0"/>
              </a:rPr>
              <a:t> stages</a:t>
            </a:r>
          </a:p>
          <a:p>
            <a:pPr marL="614362" lvl="2" indent="-285750" algn="just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1800" i="1" dirty="0" err="1" smtClean="0">
                <a:latin typeface="Cambria" pitchFamily="18" charset="0"/>
              </a:rPr>
              <a:t>Magnetic</a:t>
            </a:r>
            <a:r>
              <a:rPr lang="fr-FR" sz="1800" i="1" dirty="0" smtClean="0">
                <a:latin typeface="Cambria" pitchFamily="18" charset="0"/>
              </a:rPr>
              <a:t> </a:t>
            </a:r>
            <a:r>
              <a:rPr lang="fr-FR" sz="1800" i="1" dirty="0" err="1" smtClean="0">
                <a:latin typeface="Cambria" pitchFamily="18" charset="0"/>
              </a:rPr>
              <a:t>field</a:t>
            </a:r>
            <a:r>
              <a:rPr lang="fr-FR" sz="1800" i="1" dirty="0" smtClean="0">
                <a:latin typeface="Cambria" pitchFamily="18" charset="0"/>
              </a:rPr>
              <a:t> </a:t>
            </a:r>
            <a:r>
              <a:rPr lang="fr-FR" sz="1800" i="1" dirty="0" err="1" smtClean="0">
                <a:latin typeface="Cambria" pitchFamily="18" charset="0"/>
              </a:rPr>
              <a:t>topology</a:t>
            </a:r>
            <a:r>
              <a:rPr lang="fr-FR" sz="1800" i="1" dirty="0" smtClean="0">
                <a:latin typeface="Cambria" pitchFamily="18" charset="0"/>
              </a:rPr>
              <a:t>, pulsation excitation</a:t>
            </a:r>
          </a:p>
          <a:p>
            <a:pPr marL="614362" lvl="2" indent="-285750" algn="just">
              <a:spcBef>
                <a:spcPts val="600"/>
              </a:spcBef>
              <a:buSzPct val="80000"/>
              <a:buFont typeface="Wingdings" pitchFamily="2" charset="2"/>
              <a:buChar char="Ø"/>
              <a:defRPr/>
            </a:pPr>
            <a:r>
              <a:rPr lang="fr-FR" sz="1800" i="1" dirty="0" err="1" smtClean="0">
                <a:latin typeface="Cambria" pitchFamily="18" charset="0"/>
              </a:rPr>
              <a:t>Planetary</a:t>
            </a:r>
            <a:r>
              <a:rPr lang="fr-FR" sz="1800" i="1" dirty="0" smtClean="0">
                <a:latin typeface="Cambria" pitchFamily="18" charset="0"/>
              </a:rPr>
              <a:t> </a:t>
            </a:r>
            <a:r>
              <a:rPr lang="fr-FR" sz="1800" i="1" dirty="0" err="1" smtClean="0">
                <a:latin typeface="Cambria" pitchFamily="18" charset="0"/>
              </a:rPr>
              <a:t>systems</a:t>
            </a:r>
            <a:endParaRPr lang="fr-FR" sz="1800" i="1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60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 bwMode="auto">
          <a:xfrm>
            <a:off x="6193971" y="2819400"/>
            <a:ext cx="2721429" cy="2337917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2819399" y="2557516"/>
            <a:ext cx="1636629" cy="2698821"/>
            <a:chOff x="3137804" y="2557517"/>
            <a:chExt cx="1636629" cy="2698821"/>
          </a:xfrm>
        </p:grpSpPr>
        <p:sp>
          <p:nvSpPr>
            <p:cNvPr id="63" name="Accolade fermante 62"/>
            <p:cNvSpPr/>
            <p:nvPr/>
          </p:nvSpPr>
          <p:spPr bwMode="auto">
            <a:xfrm>
              <a:off x="3137804" y="2557517"/>
              <a:ext cx="1114323" cy="2698821"/>
            </a:xfrm>
            <a:prstGeom prst="rightBrace">
              <a:avLst>
                <a:gd name="adj1" fmla="val 15562"/>
                <a:gd name="adj2" fmla="val 45942"/>
              </a:avLst>
            </a:prstGeom>
            <a:noFill/>
            <a:ln w="4762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 bwMode="auto">
            <a:xfrm>
              <a:off x="4103705" y="3791997"/>
              <a:ext cx="670728" cy="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8" name="Titre 1"/>
          <p:cNvSpPr txBox="1">
            <a:spLocks/>
          </p:cNvSpPr>
          <p:nvPr/>
        </p:nvSpPr>
        <p:spPr bwMode="auto">
          <a:xfrm>
            <a:off x="0" y="228601"/>
            <a:ext cx="9144000" cy="9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3600" b="1" kern="0" smtClean="0"/>
              <a:t>I. Measuring angular diameters</a:t>
            </a:r>
            <a:endParaRPr lang="fr-FR" sz="3600" b="1" kern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1514" y="935753"/>
            <a:ext cx="8860971" cy="479808"/>
          </a:xfrm>
        </p:spPr>
        <p:txBody>
          <a:bodyPr/>
          <a:lstStyle/>
          <a:p>
            <a:r>
              <a:rPr lang="fr-FR" sz="2400" b="1" dirty="0" smtClean="0"/>
              <a:t>1. </a:t>
            </a:r>
            <a:r>
              <a:rPr lang="fr-FR" sz="2400" b="1" dirty="0" err="1" smtClean="0"/>
              <a:t>Fundamental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parameters</a:t>
            </a:r>
            <a:r>
              <a:rPr lang="fr-FR" sz="2400" b="1" dirty="0" smtClean="0"/>
              <a:t> of stars</a:t>
            </a:r>
            <a:endParaRPr lang="fr-FR" sz="2400" b="1" dirty="0"/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450396" y="3047999"/>
            <a:ext cx="2362201" cy="1447800"/>
          </a:xfrm>
          <a:prstGeom prst="roundRect">
            <a:avLst/>
          </a:prstGeom>
          <a:solidFill>
            <a:srgbClr val="00B0F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Angular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ameters</a:t>
            </a: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interferometry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457200" y="1904999"/>
            <a:ext cx="2348595" cy="10056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Distances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(Parallaxes)</a:t>
            </a: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3933723" y="2603361"/>
            <a:ext cx="1119972" cy="707360"/>
          </a:xfrm>
          <a:prstGeom prst="roundRect">
            <a:avLst/>
          </a:prstGeom>
          <a:solidFill>
            <a:srgbClr val="FF00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fr-FR" sz="3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⋆</a:t>
            </a:r>
            <a:endParaRPr lang="fr-FR" sz="32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457200" y="4654481"/>
            <a:ext cx="2362200" cy="10056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Bolometric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flux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fr-FR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Spectro-photometry</a:t>
            </a:r>
            <a:r>
              <a:rPr lang="fr-F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3933723" y="4300801"/>
            <a:ext cx="1119972" cy="707360"/>
          </a:xfrm>
          <a:prstGeom prst="roundRect">
            <a:avLst/>
          </a:prstGeom>
          <a:solidFill>
            <a:srgbClr val="FF00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kumimoji="0" lang="fr-FR" sz="3200" b="1" i="0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</a:t>
            </a:r>
            <a:endParaRPr lang="fr-FR" sz="32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4456028" y="3433814"/>
            <a:ext cx="1119972" cy="716364"/>
          </a:xfrm>
          <a:prstGeom prst="roundRect">
            <a:avLst/>
          </a:prstGeom>
          <a:solidFill>
            <a:srgbClr val="FF00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  <a:r>
              <a:rPr lang="fr-FR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⋆</a:t>
            </a:r>
            <a:endParaRPr lang="fr-FR" sz="3200" b="1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Accolade fermante 56"/>
          <p:cNvSpPr/>
          <p:nvPr/>
        </p:nvSpPr>
        <p:spPr bwMode="auto">
          <a:xfrm>
            <a:off x="5036948" y="2937522"/>
            <a:ext cx="1287651" cy="1938807"/>
          </a:xfrm>
          <a:prstGeom prst="rightBrace">
            <a:avLst>
              <a:gd name="adj1" fmla="val 0"/>
              <a:gd name="adj2" fmla="val 43350"/>
            </a:avLst>
          </a:prstGeom>
          <a:noFill/>
          <a:ln w="476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Accolade fermante 58"/>
          <p:cNvSpPr/>
          <p:nvPr/>
        </p:nvSpPr>
        <p:spPr bwMode="auto">
          <a:xfrm>
            <a:off x="2819400" y="3944396"/>
            <a:ext cx="563964" cy="1485900"/>
          </a:xfrm>
          <a:prstGeom prst="rightBrace">
            <a:avLst>
              <a:gd name="adj1" fmla="val 15562"/>
              <a:gd name="adj2" fmla="val 47971"/>
            </a:avLst>
          </a:prstGeom>
          <a:noFill/>
          <a:ln w="476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 bwMode="auto">
          <a:xfrm>
            <a:off x="3262995" y="2990013"/>
            <a:ext cx="670728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2" name="Connecteur droit avec flèche 61"/>
          <p:cNvCxnSpPr/>
          <p:nvPr/>
        </p:nvCxnSpPr>
        <p:spPr bwMode="auto">
          <a:xfrm>
            <a:off x="3262995" y="4654481"/>
            <a:ext cx="670728" cy="0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6" name="Rectangle à coins arrondis 65"/>
          <p:cNvSpPr/>
          <p:nvPr/>
        </p:nvSpPr>
        <p:spPr bwMode="auto">
          <a:xfrm>
            <a:off x="6172200" y="1551843"/>
            <a:ext cx="2348595" cy="10056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Evolutionary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Models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7" name="Rectangle à coins arrondis 66"/>
          <p:cNvSpPr/>
          <p:nvPr/>
        </p:nvSpPr>
        <p:spPr bwMode="auto">
          <a:xfrm>
            <a:off x="6193971" y="5339653"/>
            <a:ext cx="2348595" cy="10056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Stellar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nteriors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Models</a:t>
            </a:r>
            <a:endParaRPr lang="fr-F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8" name="Rectangle à coins arrondis 67"/>
          <p:cNvSpPr/>
          <p:nvPr/>
        </p:nvSpPr>
        <p:spPr bwMode="auto">
          <a:xfrm>
            <a:off x="7043267" y="3048100"/>
            <a:ext cx="1119972" cy="707360"/>
          </a:xfrm>
          <a:prstGeom prst="roundRect">
            <a:avLst/>
          </a:prstGeom>
          <a:solidFill>
            <a:srgbClr val="FF00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Age</a:t>
            </a:r>
            <a:endParaRPr lang="fr-FR" sz="32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9" name="Rectangle à coins arrondis 68"/>
          <p:cNvSpPr/>
          <p:nvPr/>
        </p:nvSpPr>
        <p:spPr bwMode="auto">
          <a:xfrm>
            <a:off x="6324600" y="3961354"/>
            <a:ext cx="1119972" cy="707360"/>
          </a:xfrm>
          <a:prstGeom prst="roundRect">
            <a:avLst/>
          </a:prstGeom>
          <a:solidFill>
            <a:srgbClr val="FF00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  <a:r>
              <a:rPr lang="fr-FR" sz="3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⋆</a:t>
            </a:r>
            <a:endParaRPr lang="fr-FR" sz="3200" b="1" baseline="-2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0" name="Rectangle à coins arrondis 69"/>
          <p:cNvSpPr/>
          <p:nvPr/>
        </p:nvSpPr>
        <p:spPr bwMode="auto">
          <a:xfrm>
            <a:off x="7618326" y="3947121"/>
            <a:ext cx="1119972" cy="707360"/>
          </a:xfrm>
          <a:prstGeom prst="roundRect">
            <a:avLst/>
          </a:prstGeom>
          <a:solidFill>
            <a:srgbClr val="FF0000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</a:t>
            </a:r>
            <a:r>
              <a:rPr lang="fr-FR" sz="32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</a:t>
            </a:r>
          </a:p>
        </p:txBody>
      </p:sp>
      <p:sp>
        <p:nvSpPr>
          <p:cNvPr id="71" name="Accolade fermante 70"/>
          <p:cNvSpPr/>
          <p:nvPr/>
        </p:nvSpPr>
        <p:spPr bwMode="auto">
          <a:xfrm>
            <a:off x="2805795" y="2285999"/>
            <a:ext cx="563964" cy="1485900"/>
          </a:xfrm>
          <a:prstGeom prst="rightBrace">
            <a:avLst>
              <a:gd name="adj1" fmla="val 15562"/>
              <a:gd name="adj2" fmla="val 47971"/>
            </a:avLst>
          </a:prstGeom>
          <a:noFill/>
          <a:ln w="476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 bwMode="auto">
          <a:xfrm>
            <a:off x="5680773" y="3791996"/>
            <a:ext cx="751427" cy="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0070C0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57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990" y="1594340"/>
            <a:ext cx="3148013" cy="24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0" y="228601"/>
            <a:ext cx="9144000" cy="9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3600" b="1" kern="0" smtClean="0"/>
              <a:t>I. Measuring angular diameters</a:t>
            </a:r>
            <a:endParaRPr lang="fr-FR" sz="3600" b="1" kern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1514" y="935753"/>
            <a:ext cx="8860971" cy="479808"/>
          </a:xfrm>
        </p:spPr>
        <p:txBody>
          <a:bodyPr/>
          <a:lstStyle/>
          <a:p>
            <a:r>
              <a:rPr lang="fr-FR" sz="2400" b="1" dirty="0" smtClean="0"/>
              <a:t>1. </a:t>
            </a:r>
            <a:r>
              <a:rPr lang="fr-FR" sz="2400" b="1" dirty="0" err="1" smtClean="0"/>
              <a:t>Fundamental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parameters</a:t>
            </a:r>
            <a:r>
              <a:rPr lang="fr-FR" sz="2400" b="1" dirty="0" smtClean="0"/>
              <a:t> of stars</a:t>
            </a:r>
            <a:endParaRPr lang="fr-FR" sz="2400" b="1" dirty="0"/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-990123" y="1960364"/>
            <a:ext cx="3749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fr-FR" sz="3600" kern="0" dirty="0" smtClean="0"/>
              <a:t>10Aql</a:t>
            </a:r>
          </a:p>
          <a:p>
            <a:pPr>
              <a:defRPr/>
            </a:pPr>
            <a:r>
              <a:rPr lang="fr-FR" sz="1600" kern="0" dirty="0" err="1" smtClean="0"/>
              <a:t>Perraut</a:t>
            </a:r>
            <a:r>
              <a:rPr lang="fr-FR" sz="1600" kern="0" dirty="0" smtClean="0"/>
              <a:t>+ (2013)</a:t>
            </a:r>
            <a:endParaRPr lang="fr-FR" sz="1600" kern="0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905000" y="3469389"/>
            <a:ext cx="193701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C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 smtClean="0">
                <a:solidFill>
                  <a:schemeClr val="tx2"/>
                </a:solidFill>
              </a:rPr>
              <a:t>0.275</a:t>
            </a:r>
            <a:r>
              <a:rPr lang="fr-FR" altLang="fr-FR" sz="1600" b="1" dirty="0">
                <a:solidFill>
                  <a:schemeClr val="tx2"/>
                </a:solidFill>
                <a:sym typeface="Symbol" pitchFamily="18" charset="2"/>
              </a:rPr>
              <a:t> 0.006 mas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i="1" dirty="0">
                <a:sym typeface="Symbol" pitchFamily="18" charset="2"/>
              </a:rPr>
              <a:t>        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775407" y="1613121"/>
            <a:ext cx="2200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C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tx2"/>
                </a:solidFill>
                <a:sym typeface="Symbol" pitchFamily="18" charset="2"/>
              </a:rPr>
              <a:t>R = </a:t>
            </a:r>
            <a:r>
              <a:rPr lang="fr-FR" altLang="fr-FR" sz="1800" b="1" dirty="0">
                <a:solidFill>
                  <a:schemeClr val="tx2"/>
                </a:solidFill>
              </a:rPr>
              <a:t> 2.317 </a:t>
            </a:r>
            <a:r>
              <a:rPr lang="fr-FR" altLang="fr-FR" sz="1800" b="1" dirty="0">
                <a:solidFill>
                  <a:schemeClr val="tx2"/>
                </a:solidFill>
                <a:sym typeface="Symbol" pitchFamily="18" charset="2"/>
              </a:rPr>
              <a:t> 0.070 R</a:t>
            </a:r>
            <a:r>
              <a:rPr lang="fr-FR" altLang="fr-FR" sz="1800" b="1" baseline="-25000" dirty="0">
                <a:solidFill>
                  <a:schemeClr val="tx2"/>
                </a:solidFill>
                <a:sym typeface="Wingdings" pitchFamily="2" charset="2"/>
              </a:rPr>
              <a:t>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8025" y="3414406"/>
            <a:ext cx="4280388" cy="31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241925" y="2100263"/>
            <a:ext cx="3267241" cy="1107996"/>
          </a:xfrm>
          <a:prstGeom prst="rect">
            <a:avLst/>
          </a:prstGeom>
          <a:noFill/>
          <a:ln>
            <a:solidFill>
              <a:srgbClr val="E10803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b="1" dirty="0">
                <a:latin typeface="+mj-lt"/>
              </a:rPr>
              <a:t>+ </a:t>
            </a:r>
            <a:r>
              <a:rPr lang="fr-FR" sz="1600" b="1" dirty="0" err="1">
                <a:latin typeface="+mj-lt"/>
              </a:rPr>
              <a:t>Bolometric</a:t>
            </a:r>
            <a:r>
              <a:rPr lang="fr-FR" sz="1600" b="1" dirty="0">
                <a:latin typeface="+mj-lt"/>
              </a:rPr>
              <a:t> flux and </a:t>
            </a:r>
            <a:r>
              <a:rPr lang="fr-FR" sz="1600" b="1" dirty="0" err="1">
                <a:latin typeface="+mj-lt"/>
              </a:rPr>
              <a:t>parallax</a:t>
            </a:r>
            <a:endParaRPr lang="fr-FR" sz="1600" b="1" dirty="0">
              <a:latin typeface="+mj-lt"/>
            </a:endParaRPr>
          </a:p>
          <a:p>
            <a:pPr>
              <a:defRPr/>
            </a:pPr>
            <a:r>
              <a:rPr lang="fr-FR" sz="1600" b="1" dirty="0">
                <a:latin typeface="+mj-lt"/>
              </a:rPr>
              <a:t>+ Large </a:t>
            </a:r>
            <a:r>
              <a:rPr lang="fr-FR" sz="1600" b="1" dirty="0" err="1">
                <a:latin typeface="+mj-lt"/>
              </a:rPr>
              <a:t>frequency</a:t>
            </a:r>
            <a:r>
              <a:rPr lang="fr-FR" sz="1600" b="1" dirty="0">
                <a:latin typeface="+mj-lt"/>
              </a:rPr>
              <a:t> </a:t>
            </a:r>
            <a:r>
              <a:rPr lang="fr-FR" sz="1600" b="1" dirty="0" err="1">
                <a:latin typeface="+mj-lt"/>
              </a:rPr>
              <a:t>separation</a:t>
            </a:r>
            <a:r>
              <a:rPr lang="fr-FR" sz="1600" b="1" dirty="0">
                <a:latin typeface="+mj-lt"/>
              </a:rPr>
              <a:t> </a:t>
            </a:r>
            <a:r>
              <a:rPr lang="fr-FR" sz="1600" b="1" dirty="0" err="1">
                <a:latin typeface="Symbol" pitchFamily="18" charset="2"/>
              </a:rPr>
              <a:t>Dn</a:t>
            </a:r>
            <a:endParaRPr lang="fr-FR" sz="1600" b="1" dirty="0">
              <a:latin typeface="Symbol" pitchFamily="18" charset="2"/>
            </a:endParaRPr>
          </a:p>
          <a:p>
            <a:pPr>
              <a:defRPr/>
            </a:pPr>
            <a:r>
              <a:rPr lang="fr-FR" sz="1600" b="1" dirty="0">
                <a:latin typeface="+mj-lt"/>
              </a:rPr>
              <a:t>+ </a:t>
            </a:r>
            <a:r>
              <a:rPr lang="fr-FR" sz="1600" b="1" dirty="0" err="1">
                <a:latin typeface="+mj-lt"/>
              </a:rPr>
              <a:t>Evolutionary</a:t>
            </a:r>
            <a:r>
              <a:rPr lang="fr-FR" sz="1600" b="1" dirty="0">
                <a:latin typeface="+mj-lt"/>
              </a:rPr>
              <a:t> </a:t>
            </a:r>
            <a:r>
              <a:rPr lang="fr-FR" sz="1600" b="1" dirty="0" err="1">
                <a:latin typeface="+mj-lt"/>
              </a:rPr>
              <a:t>track</a:t>
            </a:r>
            <a:r>
              <a:rPr lang="fr-FR" sz="1600" b="1" dirty="0">
                <a:latin typeface="+mj-lt"/>
              </a:rPr>
              <a:t> (CESAM2K) </a:t>
            </a:r>
          </a:p>
          <a:p>
            <a:pPr>
              <a:defRPr/>
            </a:pPr>
            <a:r>
              <a:rPr lang="fr-FR" sz="1600" b="1" dirty="0">
                <a:latin typeface="+mj-lt"/>
              </a:rPr>
              <a:t>                            </a:t>
            </a:r>
            <a:r>
              <a:rPr lang="fr-FR" sz="1600" b="1" dirty="0">
                <a:latin typeface="+mj-lt"/>
                <a:sym typeface="Symbol"/>
              </a:rPr>
              <a:t></a:t>
            </a:r>
            <a:endParaRPr lang="fr-FR" sz="1600" b="1" dirty="0">
              <a:latin typeface="+mj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99063" y="4500563"/>
            <a:ext cx="2109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C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tx2"/>
                </a:solidFill>
                <a:sym typeface="Symbol" pitchFamily="18" charset="2"/>
              </a:rPr>
              <a:t>M = </a:t>
            </a:r>
            <a:r>
              <a:rPr lang="fr-FR" altLang="fr-FR" sz="1800" b="1" dirty="0">
                <a:solidFill>
                  <a:schemeClr val="tx2"/>
                </a:solidFill>
              </a:rPr>
              <a:t> 1.95 </a:t>
            </a:r>
            <a:r>
              <a:rPr lang="fr-FR" altLang="fr-FR" sz="1800" b="1" dirty="0">
                <a:solidFill>
                  <a:schemeClr val="tx2"/>
                </a:solidFill>
                <a:sym typeface="Symbol" pitchFamily="18" charset="2"/>
              </a:rPr>
              <a:t> 0.05 M</a:t>
            </a:r>
            <a:r>
              <a:rPr lang="fr-FR" altLang="fr-FR" sz="1800" b="1" baseline="-25000" dirty="0">
                <a:solidFill>
                  <a:schemeClr val="tx2"/>
                </a:solidFill>
                <a:sym typeface="Wingdings" pitchFamily="2" charset="2"/>
              </a:rPr>
              <a:t>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0920" y="4856879"/>
            <a:ext cx="349250" cy="217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41425" y="6372225"/>
            <a:ext cx="36877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2"/>
                </a:solidFill>
                <a:latin typeface="+mj-lt"/>
                <a:cs typeface="Arial" charset="0"/>
              </a:rPr>
              <a:t>[</a:t>
            </a:r>
            <a:r>
              <a:rPr lang="fr-FR" b="1" dirty="0" err="1">
                <a:solidFill>
                  <a:schemeClr val="tx2"/>
                </a:solidFill>
                <a:latin typeface="+mj-lt"/>
                <a:cs typeface="Arial" charset="0"/>
              </a:rPr>
              <a:t>Perraut</a:t>
            </a:r>
            <a:r>
              <a:rPr lang="fr-FR" b="1" dirty="0">
                <a:solidFill>
                  <a:schemeClr val="tx2"/>
                </a:solidFill>
                <a:latin typeface="+mj-lt"/>
                <a:cs typeface="Arial" charset="0"/>
              </a:rPr>
              <a:t> et al. A&amp;A, 559, A21 (2013)]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59465" y="1960364"/>
            <a:ext cx="151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FF0000"/>
                </a:solidFill>
              </a:rPr>
              <a:t>Smallest</a:t>
            </a:r>
            <a:r>
              <a:rPr lang="fr-FR" sz="1400" b="1" dirty="0" smtClean="0">
                <a:solidFill>
                  <a:srgbClr val="FF0000"/>
                </a:solidFill>
              </a:rPr>
              <a:t> star </a:t>
            </a: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ever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</a:rPr>
              <a:t>measured</a:t>
            </a:r>
            <a:r>
              <a:rPr lang="fr-FR" sz="1400" b="1" dirty="0" smtClean="0">
                <a:solidFill>
                  <a:srgbClr val="FF0000"/>
                </a:solidFill>
              </a:rPr>
              <a:t>!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896" y="4084942"/>
            <a:ext cx="3211513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627121" y="4272267"/>
            <a:ext cx="127000" cy="1385888"/>
          </a:xfrm>
          <a:prstGeom prst="rect">
            <a:avLst/>
          </a:prstGeom>
          <a:solidFill>
            <a:srgbClr val="2898AE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2681096" y="4767567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2590609" y="4632630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0000"/>
              </a:solidFill>
            </a:endParaRPr>
          </a:p>
        </p:txBody>
      </p:sp>
      <p:sp>
        <p:nvSpPr>
          <p:cNvPr id="3" name="Arc 2"/>
          <p:cNvSpPr/>
          <p:nvPr/>
        </p:nvSpPr>
        <p:spPr bwMode="auto">
          <a:xfrm rot="2629630">
            <a:off x="5446975" y="2878975"/>
            <a:ext cx="1577975" cy="1430536"/>
          </a:xfrm>
          <a:prstGeom prst="arc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Arc 31"/>
          <p:cNvSpPr/>
          <p:nvPr/>
        </p:nvSpPr>
        <p:spPr bwMode="auto">
          <a:xfrm rot="19625524">
            <a:off x="3968121" y="2215600"/>
            <a:ext cx="1577975" cy="1430536"/>
          </a:xfrm>
          <a:prstGeom prst="arc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Arc 32"/>
          <p:cNvSpPr/>
          <p:nvPr/>
        </p:nvSpPr>
        <p:spPr bwMode="auto">
          <a:xfrm rot="7494958">
            <a:off x="3897016" y="3969444"/>
            <a:ext cx="1577975" cy="1430536"/>
          </a:xfrm>
          <a:prstGeom prst="arc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010" y="5991561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latin typeface="+mj-lt"/>
              </a:rPr>
              <a:t>Oscillation modes </a:t>
            </a:r>
            <a:r>
              <a:rPr lang="fr-FR" b="1" dirty="0" err="1" smtClean="0">
                <a:latin typeface="+mj-lt"/>
              </a:rPr>
              <a:t>models</a:t>
            </a:r>
            <a:endParaRPr lang="fr-FR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352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228601"/>
            <a:ext cx="9144000" cy="9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3600" b="1" kern="0" smtClean="0"/>
              <a:t>I. Measuring angular diameters</a:t>
            </a:r>
            <a:endParaRPr lang="fr-FR" sz="3600" b="1" kern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1514" y="935753"/>
            <a:ext cx="8860971" cy="479808"/>
          </a:xfrm>
        </p:spPr>
        <p:txBody>
          <a:bodyPr/>
          <a:lstStyle/>
          <a:p>
            <a:r>
              <a:rPr lang="fr-FR" sz="2400" b="1" dirty="0" smtClean="0"/>
              <a:t>1. </a:t>
            </a:r>
            <a:r>
              <a:rPr lang="fr-FR" sz="2400" b="1" dirty="0" err="1" smtClean="0"/>
              <a:t>Fundamental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parameters</a:t>
            </a:r>
            <a:r>
              <a:rPr lang="fr-FR" sz="2400" b="1" dirty="0" smtClean="0"/>
              <a:t> of stars</a:t>
            </a:r>
            <a:endParaRPr 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81000" y="1371600"/>
            <a:ext cx="8534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 err="1" smtClean="0">
                <a:latin typeface="+mn-lt"/>
              </a:rPr>
              <a:t>ro</a:t>
            </a:r>
            <a:r>
              <a:rPr lang="fr-FR" sz="2400" b="1" dirty="0" smtClean="0">
                <a:latin typeface="+mn-lt"/>
              </a:rPr>
              <a:t> </a:t>
            </a:r>
            <a:r>
              <a:rPr lang="fr-FR" sz="2400" b="1" dirty="0" err="1" smtClean="0">
                <a:latin typeface="+mn-lt"/>
              </a:rPr>
              <a:t>Ap</a:t>
            </a:r>
            <a:r>
              <a:rPr lang="fr-FR" sz="2400" b="1" dirty="0" smtClean="0">
                <a:latin typeface="+mn-lt"/>
              </a:rPr>
              <a:t> stars </a:t>
            </a:r>
            <a:r>
              <a:rPr lang="fr-FR" sz="2400" dirty="0" smtClean="0">
                <a:latin typeface="+mn-lt"/>
              </a:rPr>
              <a:t>(</a:t>
            </a:r>
            <a:r>
              <a:rPr lang="fr-FR" sz="2400" dirty="0" err="1" smtClean="0">
                <a:latin typeface="+mn-lt"/>
              </a:rPr>
              <a:t>Perraut</a:t>
            </a:r>
            <a:r>
              <a:rPr lang="fr-FR" sz="2400" b="1" dirty="0" smtClean="0">
                <a:latin typeface="+mn-lt"/>
              </a:rPr>
              <a:t>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+mn-lt"/>
              </a:rPr>
              <a:t>2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Papers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published</a:t>
            </a:r>
            <a:r>
              <a:rPr lang="fr-FR" sz="1600" dirty="0" smtClean="0">
                <a:latin typeface="+mn-lt"/>
              </a:rPr>
              <a:t> (</a:t>
            </a:r>
            <a:r>
              <a:rPr lang="fr-FR" sz="1600" dirty="0" err="1" smtClean="0">
                <a:latin typeface="+mn-lt"/>
              </a:rPr>
              <a:t>Perraut</a:t>
            </a:r>
            <a:r>
              <a:rPr lang="fr-FR" sz="1600" dirty="0" smtClean="0">
                <a:latin typeface="+mn-lt"/>
              </a:rPr>
              <a:t>+ 2011, </a:t>
            </a:r>
            <a:r>
              <a:rPr lang="fr-FR" sz="1600" dirty="0" err="1" smtClean="0">
                <a:latin typeface="+mn-lt"/>
              </a:rPr>
              <a:t>Perraut</a:t>
            </a:r>
            <a:r>
              <a:rPr lang="fr-FR" sz="1600" dirty="0" smtClean="0">
                <a:latin typeface="+mn-lt"/>
              </a:rPr>
              <a:t>+ 2013)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latin typeface="+mn-lt"/>
              </a:rPr>
              <a:t>N</a:t>
            </a:r>
            <a:r>
              <a:rPr lang="fr-FR" sz="1600" dirty="0" smtClean="0">
                <a:latin typeface="+mn-lt"/>
              </a:rPr>
              <a:t>ew observations for 2014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6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>
                <a:latin typeface="+mn-lt"/>
              </a:rPr>
              <a:t>COROT </a:t>
            </a:r>
            <a:r>
              <a:rPr lang="fr-FR" sz="2000" b="1" dirty="0" err="1" smtClean="0">
                <a:latin typeface="+mn-lt"/>
              </a:rPr>
              <a:t>Targets</a:t>
            </a:r>
            <a:r>
              <a:rPr lang="fr-FR" sz="2000" dirty="0" smtClean="0">
                <a:latin typeface="+mn-lt"/>
              </a:rPr>
              <a:t> (</a:t>
            </a:r>
            <a:r>
              <a:rPr lang="fr-FR" sz="2000" dirty="0" err="1" smtClean="0">
                <a:latin typeface="+mn-lt"/>
              </a:rPr>
              <a:t>Creevey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smtClean="0">
                <a:latin typeface="+mn-lt"/>
              </a:rPr>
              <a:t>&amp; Bigot)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n-lt"/>
              </a:rPr>
              <a:t>1 </a:t>
            </a:r>
            <a:r>
              <a:rPr lang="fr-FR" sz="1600" dirty="0" err="1" smtClean="0">
                <a:latin typeface="+mn-lt"/>
              </a:rPr>
              <a:t>paper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published</a:t>
            </a:r>
            <a:r>
              <a:rPr lang="fr-FR" sz="1600" dirty="0" smtClean="0">
                <a:latin typeface="+mn-lt"/>
              </a:rPr>
              <a:t> (Bigot+ 2011)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n-lt"/>
              </a:rPr>
              <a:t>New observations for 2014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latin typeface="+mn-lt"/>
              </a:rPr>
              <a:t>Subgiant</a:t>
            </a:r>
            <a:r>
              <a:rPr lang="fr-FR" sz="2000" b="1" dirty="0" smtClean="0">
                <a:latin typeface="+mn-lt"/>
              </a:rPr>
              <a:t> stars </a:t>
            </a:r>
            <a:r>
              <a:rPr lang="fr-FR" sz="2000" dirty="0" smtClean="0">
                <a:latin typeface="+mn-lt"/>
              </a:rPr>
              <a:t>(</a:t>
            </a:r>
            <a:r>
              <a:rPr lang="fr-FR" sz="2000" dirty="0" err="1" smtClean="0">
                <a:latin typeface="+mn-lt"/>
              </a:rPr>
              <a:t>Mourard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smtClean="0">
                <a:latin typeface="+mn-lt"/>
              </a:rPr>
              <a:t>&amp; </a:t>
            </a:r>
            <a:r>
              <a:rPr lang="fr-FR" sz="2000" dirty="0" err="1" smtClean="0">
                <a:latin typeface="+mn-lt"/>
              </a:rPr>
              <a:t>Farrington</a:t>
            </a:r>
            <a:r>
              <a:rPr lang="fr-FR" sz="2000" dirty="0" smtClean="0">
                <a:latin typeface="+mn-lt"/>
              </a:rPr>
              <a:t> )</a:t>
            </a:r>
            <a:endParaRPr lang="fr-FR" dirty="0" smtClean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n-lt"/>
              </a:rPr>
              <a:t>1 </a:t>
            </a:r>
            <a:r>
              <a:rPr lang="fr-FR" sz="1600" dirty="0" err="1" smtClean="0">
                <a:latin typeface="+mn-lt"/>
              </a:rPr>
              <a:t>Paper</a:t>
            </a:r>
            <a:r>
              <a:rPr lang="fr-FR" sz="1600" dirty="0" smtClean="0">
                <a:latin typeface="+mn-lt"/>
              </a:rPr>
              <a:t> to </a:t>
            </a:r>
            <a:r>
              <a:rPr lang="fr-FR" sz="1600" dirty="0" err="1" smtClean="0">
                <a:latin typeface="+mn-lt"/>
              </a:rPr>
              <a:t>be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submitted</a:t>
            </a:r>
            <a:r>
              <a:rPr lang="fr-FR" sz="1600" dirty="0" smtClean="0">
                <a:latin typeface="+mn-lt"/>
              </a:rPr>
              <a:t>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latin typeface="+mn-lt"/>
              </a:rPr>
              <a:t>Red</a:t>
            </a:r>
            <a:r>
              <a:rPr lang="fr-FR" sz="2000" b="1" dirty="0" smtClean="0">
                <a:latin typeface="+mn-lt"/>
              </a:rPr>
              <a:t> </a:t>
            </a:r>
            <a:r>
              <a:rPr lang="fr-FR" sz="2000" b="1" dirty="0" err="1">
                <a:latin typeface="+mn-lt"/>
              </a:rPr>
              <a:t>g</a:t>
            </a:r>
            <a:r>
              <a:rPr lang="fr-FR" sz="2000" b="1" dirty="0" err="1" smtClean="0">
                <a:latin typeface="+mn-lt"/>
              </a:rPr>
              <a:t>iant</a:t>
            </a:r>
            <a:r>
              <a:rPr lang="fr-FR" sz="2000" b="1" dirty="0" smtClean="0">
                <a:latin typeface="+mn-lt"/>
              </a:rPr>
              <a:t> stars </a:t>
            </a:r>
            <a:r>
              <a:rPr lang="fr-FR" sz="2000" dirty="0" smtClean="0">
                <a:latin typeface="+mn-lt"/>
              </a:rPr>
              <a:t>( </a:t>
            </a:r>
            <a:r>
              <a:rPr lang="fr-FR" sz="2000" dirty="0" err="1" smtClean="0">
                <a:latin typeface="+mn-lt"/>
              </a:rPr>
              <a:t>Creevey</a:t>
            </a:r>
            <a:r>
              <a:rPr lang="fr-FR" sz="2000" dirty="0" smtClean="0">
                <a:latin typeface="+mn-lt"/>
              </a:rPr>
              <a:t> &amp; Bigot)</a:t>
            </a:r>
            <a:endParaRPr lang="fr-FR" sz="2000" b="1" dirty="0" smtClean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n-lt"/>
              </a:rPr>
              <a:t>1 </a:t>
            </a:r>
            <a:r>
              <a:rPr lang="fr-FR" sz="1600" dirty="0" err="1" smtClean="0">
                <a:latin typeface="+mn-lt"/>
              </a:rPr>
              <a:t>paper</a:t>
            </a:r>
            <a:r>
              <a:rPr lang="fr-FR" sz="1600" dirty="0" smtClean="0">
                <a:latin typeface="+mn-lt"/>
              </a:rPr>
              <a:t> in </a:t>
            </a:r>
            <a:r>
              <a:rPr lang="fr-FR" sz="1600" dirty="0" err="1" smtClean="0">
                <a:latin typeface="+mn-lt"/>
              </a:rPr>
              <a:t>preparation</a:t>
            </a:r>
            <a:endParaRPr lang="fr-FR" sz="1600" dirty="0" smtClean="0">
              <a:latin typeface="+mn-lt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err="1" smtClean="0">
                <a:latin typeface="+mn-lt"/>
              </a:rPr>
              <a:t>Metal</a:t>
            </a:r>
            <a:r>
              <a:rPr lang="fr-FR" sz="2000" b="1" dirty="0" smtClean="0">
                <a:latin typeface="+mn-lt"/>
              </a:rPr>
              <a:t>-Poor </a:t>
            </a:r>
            <a:r>
              <a:rPr lang="fr-FR" sz="2000" dirty="0" smtClean="0">
                <a:latin typeface="+mn-lt"/>
              </a:rPr>
              <a:t>(Bigot &amp; </a:t>
            </a:r>
            <a:r>
              <a:rPr lang="fr-FR" sz="2000" dirty="0" err="1" smtClean="0">
                <a:latin typeface="+mn-lt"/>
              </a:rPr>
              <a:t>Creevey</a:t>
            </a:r>
            <a:r>
              <a:rPr lang="fr-FR" sz="2000" dirty="0" smtClean="0">
                <a:latin typeface="+mn-lt"/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FR" sz="1600" dirty="0" smtClean="0">
                <a:latin typeface="+mn-lt"/>
              </a:rPr>
              <a:t>1 </a:t>
            </a:r>
            <a:r>
              <a:rPr lang="fr-FR" sz="1600" dirty="0" err="1" smtClean="0">
                <a:latin typeface="+mn-lt"/>
              </a:rPr>
              <a:t>Paper</a:t>
            </a:r>
            <a:r>
              <a:rPr lang="fr-FR" sz="1600" dirty="0" smtClean="0">
                <a:latin typeface="+mn-lt"/>
              </a:rPr>
              <a:t> to </a:t>
            </a:r>
            <a:r>
              <a:rPr lang="fr-FR" sz="1600" dirty="0" err="1" smtClean="0">
                <a:latin typeface="+mn-lt"/>
              </a:rPr>
              <a:t>be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submitted</a:t>
            </a:r>
            <a:r>
              <a:rPr lang="fr-FR" sz="1600" dirty="0" smtClean="0">
                <a:latin typeface="+mn-lt"/>
              </a:rPr>
              <a:t> in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3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228601"/>
            <a:ext cx="9144000" cy="9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3600" b="1" kern="0" smtClean="0"/>
              <a:t>I. Measuring angular diameters</a:t>
            </a:r>
            <a:endParaRPr lang="fr-FR" sz="3600" b="1" kern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1514" y="935753"/>
            <a:ext cx="8860971" cy="479808"/>
          </a:xfrm>
        </p:spPr>
        <p:txBody>
          <a:bodyPr/>
          <a:lstStyle/>
          <a:p>
            <a:r>
              <a:rPr lang="fr-FR" sz="2400" b="1" dirty="0"/>
              <a:t>2</a:t>
            </a:r>
            <a:r>
              <a:rPr lang="fr-FR" sz="2400" b="1" dirty="0" smtClean="0"/>
              <a:t>. </a:t>
            </a:r>
            <a:r>
              <a:rPr lang="fr-FR" sz="2400" b="1" dirty="0" err="1" smtClean="0"/>
              <a:t>Exoplanets</a:t>
            </a:r>
            <a:r>
              <a:rPr lang="fr-FR" sz="2400" b="1" dirty="0" smtClean="0"/>
              <a:t> host-stars</a:t>
            </a:r>
            <a:endParaRPr lang="fr-FR" sz="2400" b="1" dirty="0"/>
          </a:p>
        </p:txBody>
      </p:sp>
      <p:sp>
        <p:nvSpPr>
          <p:cNvPr id="9" name="Rectangle à coins arrondis 8"/>
          <p:cNvSpPr/>
          <p:nvPr/>
        </p:nvSpPr>
        <p:spPr bwMode="auto">
          <a:xfrm>
            <a:off x="421193" y="1673328"/>
            <a:ext cx="4343400" cy="4419601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+mj-lt"/>
              </a:rPr>
              <a:t>P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lanet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 Radius and Mass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  <a:latin typeface="+mj-lt"/>
              </a:rPr>
              <a:t>g</a:t>
            </a:r>
            <a:r>
              <a:rPr lang="fr-FR" dirty="0" err="1" smtClean="0">
                <a:solidFill>
                  <a:schemeClr val="bg1"/>
                </a:solidFill>
                <a:latin typeface="+mj-lt"/>
              </a:rPr>
              <a:t>iven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as a ratio of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+mj-lt"/>
              </a:rPr>
              <a:t>Host-star R</a:t>
            </a:r>
            <a:r>
              <a:rPr lang="fr-FR" baseline="-25000" dirty="0" smtClean="0">
                <a:solidFill>
                  <a:schemeClr val="bg1"/>
                </a:solidFill>
                <a:latin typeface="Cambria"/>
              </a:rPr>
              <a:t>⋆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 and M</a:t>
            </a:r>
            <a:r>
              <a:rPr lang="fr-FR" baseline="-25000" dirty="0" smtClean="0">
                <a:solidFill>
                  <a:schemeClr val="bg1"/>
                </a:solidFill>
                <a:latin typeface="Cambria"/>
              </a:rPr>
              <a:t>⋆</a:t>
            </a:r>
            <a:endParaRPr lang="fr-FR" baseline="-25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89943" y="1673328"/>
            <a:ext cx="3180303" cy="1994902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 bwMode="auto">
          <a:xfrm rot="16373618">
            <a:off x="4661871" y="2316500"/>
            <a:ext cx="1219200" cy="576130"/>
          </a:xfrm>
          <a:prstGeom prst="downArrow">
            <a:avLst/>
          </a:prstGeom>
          <a:solidFill>
            <a:schemeClr val="accent2"/>
          </a:solidFill>
          <a:ln w="47625" cap="flat" cmpd="thinThick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517" t="37131" r="1463" b="-92"/>
          <a:stretch/>
        </p:blipFill>
        <p:spPr bwMode="auto">
          <a:xfrm>
            <a:off x="1199103" y="2823866"/>
            <a:ext cx="2819400" cy="303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105400" y="4267200"/>
            <a:ext cx="338105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latin typeface="+mj-lt"/>
              </a:rPr>
              <a:t>First </a:t>
            </a:r>
            <a:r>
              <a:rPr lang="fr-FR" sz="2400" dirty="0" err="1" smtClean="0">
                <a:latin typeface="+mj-lt"/>
              </a:rPr>
              <a:t>paper</a:t>
            </a:r>
            <a:r>
              <a:rPr lang="fr-FR" sz="2400" dirty="0" smtClean="0">
                <a:latin typeface="+mj-lt"/>
              </a:rPr>
              <a:t> on 4 host-stars</a:t>
            </a:r>
            <a:endParaRPr lang="fr-FR" dirty="0" smtClean="0">
              <a:latin typeface="+mj-lt"/>
            </a:endParaRPr>
          </a:p>
          <a:p>
            <a:pPr algn="ctr"/>
            <a:r>
              <a:rPr lang="fr-FR" dirty="0" err="1" smtClean="0">
                <a:latin typeface="+mj-lt"/>
              </a:rPr>
              <a:t>Ligi</a:t>
            </a:r>
            <a:r>
              <a:rPr lang="fr-FR" dirty="0" smtClean="0">
                <a:latin typeface="+mj-lt"/>
              </a:rPr>
              <a:t>, </a:t>
            </a:r>
            <a:r>
              <a:rPr lang="fr-FR" dirty="0" err="1" smtClean="0">
                <a:latin typeface="+mj-lt"/>
              </a:rPr>
              <a:t>Mourard</a:t>
            </a:r>
            <a:r>
              <a:rPr lang="fr-FR" dirty="0" smtClean="0">
                <a:latin typeface="+mj-lt"/>
              </a:rPr>
              <a:t> et al. (2012)</a:t>
            </a:r>
          </a:p>
          <a:p>
            <a:pPr algn="ctr"/>
            <a:endParaRPr lang="fr-FR" dirty="0" smtClean="0">
              <a:latin typeface="+mj-lt"/>
            </a:endParaRPr>
          </a:p>
          <a:p>
            <a:pPr algn="ctr"/>
            <a:r>
              <a:rPr lang="fr-FR" dirty="0" err="1" smtClean="0">
                <a:latin typeface="+mj-lt"/>
              </a:rPr>
              <a:t>Ligi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PhD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thesis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defended</a:t>
            </a:r>
            <a:r>
              <a:rPr lang="fr-FR" dirty="0" smtClean="0">
                <a:latin typeface="+mj-lt"/>
              </a:rPr>
              <a:t> in 2013</a:t>
            </a:r>
            <a:endParaRPr lang="fr-FR" dirty="0">
              <a:latin typeface="+mj-lt"/>
            </a:endParaRPr>
          </a:p>
          <a:p>
            <a:pPr algn="ctr"/>
            <a:endParaRPr lang="fr-FR" dirty="0" smtClean="0">
              <a:latin typeface="+mj-lt"/>
            </a:endParaRPr>
          </a:p>
          <a:p>
            <a:pPr algn="ctr"/>
            <a:r>
              <a:rPr lang="fr-FR" dirty="0" smtClean="0">
                <a:latin typeface="+mj-lt"/>
              </a:rPr>
              <a:t>Observation are </a:t>
            </a:r>
            <a:r>
              <a:rPr lang="fr-FR" dirty="0" err="1" smtClean="0">
                <a:latin typeface="+mj-lt"/>
              </a:rPr>
              <a:t>going</a:t>
            </a:r>
            <a:r>
              <a:rPr lang="fr-FR" dirty="0" smtClean="0">
                <a:latin typeface="+mj-lt"/>
              </a:rPr>
              <a:t>-on</a:t>
            </a:r>
          </a:p>
          <a:p>
            <a:pPr algn="ctr"/>
            <a:r>
              <a:rPr lang="fr-FR" dirty="0" smtClean="0">
                <a:latin typeface="+mj-lt"/>
              </a:rPr>
              <a:t>2</a:t>
            </a:r>
            <a:r>
              <a:rPr lang="fr-FR" baseline="30000" dirty="0" smtClean="0">
                <a:latin typeface="+mj-lt"/>
              </a:rPr>
              <a:t>nd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paper</a:t>
            </a:r>
            <a:r>
              <a:rPr lang="fr-FR" dirty="0" smtClean="0">
                <a:latin typeface="+mj-lt"/>
              </a:rPr>
              <a:t> in </a:t>
            </a:r>
            <a:r>
              <a:rPr lang="fr-FR" dirty="0" err="1" smtClean="0">
                <a:latin typeface="+mj-lt"/>
              </a:rPr>
              <a:t>preparation</a:t>
            </a:r>
            <a:endParaRPr lang="fr-FR" dirty="0" smtClean="0">
              <a:latin typeface="+mj-lt"/>
            </a:endParaRPr>
          </a:p>
          <a:p>
            <a:pPr algn="ctr"/>
            <a:endParaRPr lang="fr-FR" dirty="0" smtClean="0"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94627" y="3581400"/>
            <a:ext cx="3167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latin typeface="+mj-lt"/>
              </a:rPr>
              <a:t>Back to </a:t>
            </a:r>
            <a:r>
              <a:rPr lang="fr-FR" sz="1600" dirty="0" err="1" smtClean="0">
                <a:latin typeface="+mj-lt"/>
              </a:rPr>
              <a:t>fundamental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dirty="0" err="1" smtClean="0">
                <a:latin typeface="+mj-lt"/>
              </a:rPr>
              <a:t>params</a:t>
            </a:r>
            <a:r>
              <a:rPr lang="fr-FR" sz="1600" dirty="0" smtClean="0">
                <a:latin typeface="+mj-lt"/>
              </a:rPr>
              <a:t>. of star</a:t>
            </a:r>
            <a:endParaRPr 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0" y="228601"/>
            <a:ext cx="9144000" cy="94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fr-FR" sz="3600" b="1" kern="0" smtClean="0"/>
              <a:t>I. Measuring angular diameters</a:t>
            </a:r>
            <a:endParaRPr lang="fr-FR" sz="3600" b="1" kern="0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1514" y="935753"/>
            <a:ext cx="8860971" cy="479808"/>
          </a:xfrm>
        </p:spPr>
        <p:txBody>
          <a:bodyPr/>
          <a:lstStyle/>
          <a:p>
            <a:r>
              <a:rPr lang="fr-FR" sz="2400" b="1" dirty="0" smtClean="0"/>
              <a:t>3. Calibration of distance relations</a:t>
            </a:r>
            <a:endParaRPr lang="fr-FR" sz="2400" b="1" dirty="0"/>
          </a:p>
        </p:txBody>
      </p:sp>
      <p:sp>
        <p:nvSpPr>
          <p:cNvPr id="40" name="Rectangle à coins arrondis 39"/>
          <p:cNvSpPr/>
          <p:nvPr/>
        </p:nvSpPr>
        <p:spPr bwMode="auto">
          <a:xfrm>
            <a:off x="441290" y="2001957"/>
            <a:ext cx="2286000" cy="112371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u="sng" dirty="0" err="1">
                <a:latin typeface="Comic Sans MS" charset="0"/>
              </a:rPr>
              <a:t>Cepheids</a:t>
            </a:r>
            <a:endParaRPr lang="en-GB" sz="1200" u="sng" dirty="0">
              <a:latin typeface="Comic Sans M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Comparing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 angular diameter 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from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charset="0"/>
              </a:rPr>
              <a:t>VEGA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and 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charset="0"/>
              </a:rPr>
              <a:t>FLUOR</a:t>
            </a:r>
            <a:endParaRPr kumimoji="0" lang="en-GB" sz="1200" b="0" i="0" u="none" strike="noStrike" cap="none" normalizeH="0" dirty="0">
              <a:ln>
                <a:noFill/>
              </a:ln>
              <a:solidFill>
                <a:srgbClr val="FF0000"/>
              </a:solidFill>
              <a:effectLst/>
              <a:latin typeface="Comic Sans M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err="1">
                <a:latin typeface="Comic Sans MS" charset="0"/>
              </a:rPr>
              <a:t>Nardetto</a:t>
            </a:r>
            <a:r>
              <a:rPr lang="en-GB" sz="1200" i="1" dirty="0">
                <a:latin typeface="Comic Sans MS" charset="0"/>
              </a:rPr>
              <a:t> et al. in </a:t>
            </a:r>
            <a:r>
              <a:rPr lang="en-GB" sz="1200" i="1" dirty="0" smtClean="0">
                <a:latin typeface="Comic Sans MS" charset="0"/>
              </a:rPr>
              <a:t>prep.</a:t>
            </a:r>
            <a:endParaRPr kumimoji="0" lang="en-GB" sz="1200" b="0" i="1" u="none" strike="noStrike" cap="none" normalizeH="0" baseline="0" dirty="0">
              <a:ln>
                <a:noFill/>
              </a:ln>
              <a:effectLst/>
              <a:latin typeface="Comic Sans MS" charset="0"/>
            </a:endParaRPr>
          </a:p>
        </p:txBody>
      </p:sp>
      <p:sp>
        <p:nvSpPr>
          <p:cNvPr id="41" name="Flèche vers le bas 40"/>
          <p:cNvSpPr/>
          <p:nvPr/>
        </p:nvSpPr>
        <p:spPr bwMode="auto">
          <a:xfrm rot="16200000">
            <a:off x="2917790" y="2382954"/>
            <a:ext cx="228600" cy="381000"/>
          </a:xfrm>
          <a:prstGeom prst="downArrow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3222590" y="2330209"/>
            <a:ext cx="1600200" cy="715089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SB relation  and          p-factor controversy</a:t>
            </a:r>
          </a:p>
        </p:txBody>
      </p:sp>
      <p:sp>
        <p:nvSpPr>
          <p:cNvPr id="43" name="Flèche vers le bas 42"/>
          <p:cNvSpPr/>
          <p:nvPr/>
        </p:nvSpPr>
        <p:spPr bwMode="auto">
          <a:xfrm rot="16200000">
            <a:off x="4898990" y="2382954"/>
            <a:ext cx="228600" cy="381000"/>
          </a:xfrm>
          <a:prstGeom prst="downArrow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44" name="Rectangle à coins arrondis 43"/>
          <p:cNvSpPr/>
          <p:nvPr/>
        </p:nvSpPr>
        <p:spPr bwMode="auto">
          <a:xfrm>
            <a:off x="5218863" y="2410579"/>
            <a:ext cx="2133600" cy="510778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Better use of BW distances (MW and LMC)</a:t>
            </a:r>
          </a:p>
        </p:txBody>
      </p:sp>
      <p:sp>
        <p:nvSpPr>
          <p:cNvPr id="45" name="Ellipse 44"/>
          <p:cNvSpPr/>
          <p:nvPr/>
        </p:nvSpPr>
        <p:spPr bwMode="auto">
          <a:xfrm>
            <a:off x="212690" y="1807200"/>
            <a:ext cx="457200" cy="389513"/>
          </a:xfrm>
          <a:prstGeom prst="ellipse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1</a:t>
            </a:r>
          </a:p>
        </p:txBody>
      </p:sp>
      <p:sp>
        <p:nvSpPr>
          <p:cNvPr id="46" name="Rectangle à coins arrondis 45"/>
          <p:cNvSpPr/>
          <p:nvPr/>
        </p:nvSpPr>
        <p:spPr bwMode="auto">
          <a:xfrm>
            <a:off x="5254032" y="2134556"/>
            <a:ext cx="2098431" cy="306467"/>
          </a:xfrm>
          <a:prstGeom prst="roundRect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CEPHEIDS</a:t>
            </a:r>
          </a:p>
        </p:txBody>
      </p:sp>
      <p:sp>
        <p:nvSpPr>
          <p:cNvPr id="47" name="Rectangle à coins arrondis 46"/>
          <p:cNvSpPr/>
          <p:nvPr/>
        </p:nvSpPr>
        <p:spPr bwMode="auto">
          <a:xfrm>
            <a:off x="464736" y="3202327"/>
            <a:ext cx="2286000" cy="1123712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u="sng" dirty="0">
                <a:latin typeface="Comic Sans MS" charset="0"/>
              </a:rPr>
              <a:t>Late-Type stars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large program including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omic Sans MS" charset="0"/>
              </a:rPr>
              <a:t>VEGA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 &amp; 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charset="0"/>
              </a:rPr>
              <a:t>FLUOR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+ 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charset="0"/>
              </a:rPr>
              <a:t>PIONEER</a:t>
            </a:r>
            <a:endParaRPr kumimoji="0" lang="en-GB" sz="1200" b="0" i="0" u="none" strike="noStrike" cap="none" normalizeH="0" dirty="0">
              <a:ln>
                <a:noFill/>
              </a:ln>
              <a:solidFill>
                <a:srgbClr val="FF0000"/>
              </a:solidFill>
              <a:effectLst/>
              <a:latin typeface="Comic Sans M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>
                <a:latin typeface="Comic Sans MS" charset="0"/>
              </a:rPr>
              <a:t>paper(s) in preparation</a:t>
            </a:r>
            <a:endParaRPr kumimoji="0" lang="en-GB" sz="1200" b="0" i="1" u="none" strike="noStrike" cap="none" normalizeH="0" baseline="0" dirty="0">
              <a:ln>
                <a:noFill/>
              </a:ln>
              <a:effectLst/>
              <a:latin typeface="Comic Sans MS" charset="0"/>
            </a:endParaRPr>
          </a:p>
        </p:txBody>
      </p:sp>
      <p:sp>
        <p:nvSpPr>
          <p:cNvPr id="48" name="Flèche vers le bas 47"/>
          <p:cNvSpPr/>
          <p:nvPr/>
        </p:nvSpPr>
        <p:spPr bwMode="auto">
          <a:xfrm rot="16200000">
            <a:off x="2917790" y="3481168"/>
            <a:ext cx="228600" cy="381000"/>
          </a:xfrm>
          <a:prstGeom prst="downArrow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49" name="Rectangle à coins arrondis 48"/>
          <p:cNvSpPr/>
          <p:nvPr/>
        </p:nvSpPr>
        <p:spPr bwMode="auto">
          <a:xfrm>
            <a:off x="3200819" y="3416278"/>
            <a:ext cx="1600200" cy="510778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improvment of the SB</a:t>
            </a:r>
            <a:r>
              <a:rPr kumimoji="0" lang="en-GB" sz="1200" b="0" i="0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 relation (1%)</a:t>
            </a:r>
            <a:endParaRPr kumimoji="0" lang="en-GB" sz="12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0" name="Rectangle à coins arrondis 49"/>
          <p:cNvSpPr/>
          <p:nvPr/>
        </p:nvSpPr>
        <p:spPr bwMode="auto">
          <a:xfrm>
            <a:off x="5242309" y="3482004"/>
            <a:ext cx="2133600" cy="510778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45 systems in LMC: distance at 1%</a:t>
            </a:r>
            <a:endParaRPr kumimoji="0" lang="en-GB" sz="12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236136" y="3007570"/>
            <a:ext cx="457200" cy="389513"/>
          </a:xfrm>
          <a:prstGeom prst="ellipse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latin typeface="Comic Sans MS" charset="0"/>
              </a:rPr>
              <a:t>2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2" name="Rectangle à coins arrondis 51"/>
          <p:cNvSpPr/>
          <p:nvPr/>
        </p:nvSpPr>
        <p:spPr bwMode="auto">
          <a:xfrm>
            <a:off x="5242309" y="3195274"/>
            <a:ext cx="2133600" cy="306467"/>
          </a:xfrm>
          <a:prstGeom prst="roundRect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ECLIPSING BINARIES</a:t>
            </a:r>
          </a:p>
        </p:txBody>
      </p:sp>
      <p:sp>
        <p:nvSpPr>
          <p:cNvPr id="53" name="Rectangle à coins arrondis 52"/>
          <p:cNvSpPr/>
          <p:nvPr/>
        </p:nvSpPr>
        <p:spPr bwMode="auto">
          <a:xfrm>
            <a:off x="447989" y="4408843"/>
            <a:ext cx="2286000" cy="1328023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u="sng" dirty="0">
                <a:latin typeface="Comic Sans MS" charset="0"/>
              </a:rPr>
              <a:t>Early-type stars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charset="0"/>
              </a:rPr>
              <a:t>VEGA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/CHARA observations of 8 stars</a:t>
            </a:r>
            <a:endParaRPr kumimoji="0" lang="en-GB" sz="1200" b="0" i="0" u="none" strike="noStrike" cap="none" normalizeH="0" dirty="0">
              <a:ln>
                <a:noFill/>
              </a:ln>
              <a:solidFill>
                <a:srgbClr val="FF0000"/>
              </a:solidFill>
              <a:effectLst/>
              <a:latin typeface="Comic Sans MS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i="1" dirty="0" err="1">
                <a:latin typeface="Comic Sans MS" charset="0"/>
              </a:rPr>
              <a:t>Challouf</a:t>
            </a:r>
            <a:r>
              <a:rPr lang="en-GB" sz="1200" i="1" dirty="0">
                <a:latin typeface="Comic Sans MS" charset="0"/>
              </a:rPr>
              <a:t> et al. submitted </a:t>
            </a:r>
            <a:r>
              <a:rPr lang="en-GB" sz="1200" i="1" dirty="0" err="1">
                <a:latin typeface="Comic Sans MS" charset="0"/>
              </a:rPr>
              <a:t>Challouf</a:t>
            </a:r>
            <a:r>
              <a:rPr lang="en-GB" sz="1200" i="1" dirty="0">
                <a:latin typeface="Comic Sans MS" charset="0"/>
              </a:rPr>
              <a:t> et al. in </a:t>
            </a:r>
            <a:r>
              <a:rPr lang="en-GB" sz="1200" i="1" dirty="0" smtClean="0">
                <a:latin typeface="Comic Sans MS" charset="0"/>
              </a:rPr>
              <a:t>prep</a:t>
            </a:r>
            <a:endParaRPr lang="en-GB" sz="1200" i="1" dirty="0">
              <a:latin typeface="Comic Sans MS" charset="0"/>
            </a:endParaRPr>
          </a:p>
        </p:txBody>
      </p:sp>
      <p:sp>
        <p:nvSpPr>
          <p:cNvPr id="54" name="Flèche vers le bas 53"/>
          <p:cNvSpPr/>
          <p:nvPr/>
        </p:nvSpPr>
        <p:spPr bwMode="auto">
          <a:xfrm rot="16200000">
            <a:off x="2878016" y="4665455"/>
            <a:ext cx="228600" cy="381000"/>
          </a:xfrm>
          <a:prstGeom prst="downArrow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5" name="Rectangle à coins arrondis 54"/>
          <p:cNvSpPr/>
          <p:nvPr/>
        </p:nvSpPr>
        <p:spPr bwMode="auto">
          <a:xfrm>
            <a:off x="3222590" y="4603599"/>
            <a:ext cx="1600200" cy="510778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improvment</a:t>
            </a:r>
            <a:r>
              <a:rPr kumimoji="0" lang="en-GB" sz="1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 of the SB</a:t>
            </a:r>
            <a:r>
              <a:rPr kumimoji="0" lang="en-GB" sz="1200" b="0" i="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 relation (5%)</a:t>
            </a:r>
            <a:endParaRPr kumimoji="0" lang="en-GB" sz="12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6" name="Rectangle à coins arrondis 55"/>
          <p:cNvSpPr/>
          <p:nvPr/>
        </p:nvSpPr>
        <p:spPr bwMode="auto">
          <a:xfrm>
            <a:off x="5242309" y="4449836"/>
            <a:ext cx="2133600" cy="715089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>
                <a:latin typeface="Comic Sans MS" charset="0"/>
              </a:rPr>
              <a:t>many more systems discovered in nearby galaxies: e.g. M33 at 5%</a:t>
            </a:r>
            <a:endParaRPr kumimoji="0" lang="en-GB" sz="1200" b="0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9389" y="4214086"/>
            <a:ext cx="457200" cy="389513"/>
          </a:xfrm>
          <a:prstGeom prst="ellipse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3</a:t>
            </a:r>
          </a:p>
        </p:txBody>
      </p:sp>
      <p:sp>
        <p:nvSpPr>
          <p:cNvPr id="58" name="Rectangle à coins arrondis 57"/>
          <p:cNvSpPr/>
          <p:nvPr/>
        </p:nvSpPr>
        <p:spPr bwMode="auto">
          <a:xfrm>
            <a:off x="5242309" y="4143369"/>
            <a:ext cx="2133600" cy="306467"/>
          </a:xfrm>
          <a:prstGeom prst="roundRect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rPr>
              <a:t>ECLIPSING BINARIES</a:t>
            </a:r>
          </a:p>
        </p:txBody>
      </p:sp>
      <p:sp>
        <p:nvSpPr>
          <p:cNvPr id="65" name="Flèche vers le bas 64"/>
          <p:cNvSpPr/>
          <p:nvPr/>
        </p:nvSpPr>
        <p:spPr bwMode="auto">
          <a:xfrm rot="16200000">
            <a:off x="4898990" y="3463385"/>
            <a:ext cx="228600" cy="381000"/>
          </a:xfrm>
          <a:prstGeom prst="downArrow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66" name="Flèche vers le bas 65"/>
          <p:cNvSpPr/>
          <p:nvPr/>
        </p:nvSpPr>
        <p:spPr bwMode="auto">
          <a:xfrm rot="16200000">
            <a:off x="4896480" y="4665454"/>
            <a:ext cx="228600" cy="381000"/>
          </a:xfrm>
          <a:prstGeom prst="downArrow">
            <a:avLst/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7667311" y="3388392"/>
            <a:ext cx="1299168" cy="1418988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fr-FR" sz="1200" i="0" dirty="0" err="1"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Observational</a:t>
            </a:r>
            <a:r>
              <a:rPr lang="fr-FR" sz="1200" i="0" dirty="0"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</a:t>
            </a:r>
            <a:r>
              <a:rPr lang="fr-FR" sz="1200" i="0" dirty="0" err="1"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cosmology</a:t>
            </a:r>
            <a:r>
              <a:rPr lang="fr-FR" sz="1200" i="0" dirty="0"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  </a:t>
            </a:r>
            <a:r>
              <a:rPr lang="fr-FR" sz="1200" i="0" dirty="0" smtClean="0"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Hubble constant </a:t>
            </a:r>
            <a:r>
              <a:rPr lang="fr-FR" sz="1200" i="0" dirty="0"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to </a:t>
            </a:r>
            <a:r>
              <a:rPr lang="fr-FR" sz="1600" b="1" i="0" dirty="0"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2</a:t>
            </a:r>
            <a:r>
              <a:rPr lang="fr-FR" sz="1600" b="1" i="0" dirty="0" smtClean="0">
                <a:latin typeface="Comic Sans MS" pitchFamily="-108" charset="0"/>
                <a:ea typeface="Comic Sans MS" pitchFamily="-108" charset="0"/>
                <a:cs typeface="Comic Sans MS" pitchFamily="-108" charset="0"/>
              </a:rPr>
              <a:t>%</a:t>
            </a:r>
            <a:endParaRPr lang="en-GB" sz="1200" i="0" dirty="0">
              <a:latin typeface="Arial Unicode MS" pitchFamily="-108" charset="0"/>
            </a:endParaRPr>
          </a:p>
        </p:txBody>
      </p:sp>
      <p:sp>
        <p:nvSpPr>
          <p:cNvPr id="68" name="Accolade fermante 67"/>
          <p:cNvSpPr/>
          <p:nvPr/>
        </p:nvSpPr>
        <p:spPr bwMode="auto">
          <a:xfrm>
            <a:off x="7387632" y="2134555"/>
            <a:ext cx="304800" cy="4042645"/>
          </a:xfrm>
          <a:prstGeom prst="rightBrace">
            <a:avLst>
              <a:gd name="adj1" fmla="val 117124"/>
              <a:gd name="adj2" fmla="val 50000"/>
            </a:avLst>
          </a:prstGeom>
          <a:solidFill>
            <a:schemeClr val="hlink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sp>
        <p:nvSpPr>
          <p:cNvPr id="69" name="Rectangle à coins arrondis 68"/>
          <p:cNvSpPr/>
          <p:nvPr/>
        </p:nvSpPr>
        <p:spPr bwMode="auto">
          <a:xfrm>
            <a:off x="5255707" y="5257800"/>
            <a:ext cx="2133600" cy="919401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>
                <a:latin typeface="Comic Sans MS" charset="0"/>
              </a:rPr>
              <a:t>Internal test on the </a:t>
            </a:r>
            <a:r>
              <a:rPr lang="en-GB" sz="1200" dirty="0" smtClean="0">
                <a:latin typeface="Lucida Grande"/>
                <a:ea typeface="Lucida Grande"/>
                <a:cs typeface="Lucida Grande"/>
              </a:rPr>
              <a:t>λ </a:t>
            </a:r>
            <a:r>
              <a:rPr lang="en-GB" sz="1200" dirty="0">
                <a:latin typeface="Lucida Grande"/>
                <a:ea typeface="Lucida Grande"/>
                <a:cs typeface="Lucida Grande"/>
              </a:rPr>
              <a:t>tau Galactic eclipsing binary </a:t>
            </a:r>
            <a:r>
              <a:rPr lang="en-GB" sz="12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VEGA</a:t>
            </a:r>
            <a:r>
              <a:rPr lang="en-GB" sz="1200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GB" sz="1200" dirty="0">
                <a:latin typeface="Lucida Grande"/>
                <a:ea typeface="Lucida Grande"/>
                <a:cs typeface="Lucida Grande"/>
              </a:rPr>
              <a:t>+ </a:t>
            </a:r>
            <a:r>
              <a:rPr lang="en-GB" sz="12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MIRC </a:t>
            </a:r>
            <a:r>
              <a:rPr lang="en-GB" sz="1200" i="1" dirty="0" err="1" smtClean="0">
                <a:latin typeface="Comic Sans MS" charset="0"/>
              </a:rPr>
              <a:t>Nardetto</a:t>
            </a:r>
            <a:r>
              <a:rPr lang="en-GB" sz="1200" i="1" dirty="0" smtClean="0">
                <a:latin typeface="Comic Sans MS" charset="0"/>
              </a:rPr>
              <a:t> </a:t>
            </a:r>
            <a:r>
              <a:rPr lang="en-GB" sz="1200" i="1" dirty="0">
                <a:latin typeface="Comic Sans MS" charset="0"/>
              </a:rPr>
              <a:t>et al. in </a:t>
            </a:r>
            <a:r>
              <a:rPr lang="en-GB" sz="1200" i="1" dirty="0" smtClean="0">
                <a:latin typeface="Comic Sans MS" charset="0"/>
              </a:rPr>
              <a:t>prep</a:t>
            </a:r>
            <a:endParaRPr lang="en-GB" sz="1200" dirty="0">
              <a:latin typeface="Lucida Grande"/>
              <a:ea typeface="Lucida Grande"/>
              <a:cs typeface="Lucida Grand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1472181"/>
            <a:ext cx="89154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noProof="1">
                <a:solidFill>
                  <a:schemeClr val="accent2"/>
                </a:solidFill>
                <a:latin typeface="Comic Sans MS"/>
                <a:cs typeface="Comic Sans MS"/>
              </a:rPr>
              <a:t>The Araucaria Project and the VEGA/CHARA Instrument</a:t>
            </a:r>
            <a:br>
              <a:rPr lang="en-US" noProof="1">
                <a:solidFill>
                  <a:schemeClr val="accent2"/>
                </a:solidFill>
                <a:latin typeface="Comic Sans MS"/>
                <a:cs typeface="Comic Sans MS"/>
              </a:rPr>
            </a:br>
            <a:r>
              <a:rPr lang="en-US" sz="1100" noProof="1">
                <a:solidFill>
                  <a:schemeClr val="accent2"/>
                </a:solidFill>
                <a:latin typeface="Comic Sans MS"/>
                <a:cs typeface="Comic Sans MS"/>
              </a:rPr>
              <a:t>Nardetto et al.</a:t>
            </a:r>
            <a:endParaRPr lang="fr-FR" dirty="0"/>
          </a:p>
        </p:txBody>
      </p:sp>
      <p:sp>
        <p:nvSpPr>
          <p:cNvPr id="70" name="Rectangle 33"/>
          <p:cNvSpPr>
            <a:spLocks noChangeArrowheads="1"/>
          </p:cNvSpPr>
          <p:nvPr/>
        </p:nvSpPr>
        <p:spPr bwMode="auto">
          <a:xfrm>
            <a:off x="3200818" y="2287789"/>
            <a:ext cx="1621971" cy="3619171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GB" sz="1800" i="0"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  <a:p>
            <a:pPr algn="ctr"/>
            <a:endParaRPr lang="en-GB" sz="1800" i="0"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  <a:p>
            <a:pPr algn="ctr"/>
            <a:endParaRPr lang="en-GB" sz="1800" i="0"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  <a:p>
            <a:pPr algn="ctr"/>
            <a:endParaRPr lang="en-GB" sz="1800" i="0"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  <a:p>
            <a:pPr algn="ctr"/>
            <a:endParaRPr lang="en-GB" sz="1800" i="0">
              <a:latin typeface="Comic Sans MS" pitchFamily="-108" charset="0"/>
              <a:ea typeface="Comic Sans MS" pitchFamily="-108" charset="0"/>
              <a:cs typeface="Comic Sans MS" pitchFamily="-10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2983943" y="590696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solidFill>
                  <a:srgbClr val="FF0000"/>
                </a:solidFill>
              </a:rPr>
              <a:t>transverse theme: the surface brightness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398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RA_Collaboration_Template">
  <a:themeElements>
    <a:clrScheme name="CHARA_Collabor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A_Collaboration_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47625" cap="flat" cmpd="thinThick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A_Collabor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A_Collabor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A_Collabor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Documents\Presentations\Paris 2005\CHARA_Collaboration_Template.ppt</Template>
  <TotalTime>13410</TotalTime>
  <Words>1161</Words>
  <Application>Microsoft Office PowerPoint</Application>
  <PresentationFormat>Présentation à l'écran (4:3)</PresentationFormat>
  <Paragraphs>249</Paragraphs>
  <Slides>19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CHARA_Collaboration_Template</vt:lpstr>
      <vt:lpstr>Overview and current state  of the VEGA scientific programmes </vt:lpstr>
      <vt:lpstr>What do we do with VEGA?</vt:lpstr>
      <vt:lpstr>I. Measuring angular diameters</vt:lpstr>
      <vt:lpstr>1. Fundamental parameters of stars</vt:lpstr>
      <vt:lpstr>1. Fundamental parameters of stars</vt:lpstr>
      <vt:lpstr>1. Fundamental parameters of stars</vt:lpstr>
      <vt:lpstr>1. Fundamental parameters of stars</vt:lpstr>
      <vt:lpstr>2. Exoplanets host-stars</vt:lpstr>
      <vt:lpstr>3. Calibration of distance relations</vt:lpstr>
      <vt:lpstr>3. Calibration of distance relations</vt:lpstr>
      <vt:lpstr>I Measuring angular diameters</vt:lpstr>
      <vt:lpstr>II spectro-interferometry</vt:lpstr>
      <vt:lpstr>II spectro-interferometry</vt:lpstr>
      <vt:lpstr>II spectro-interferometry</vt:lpstr>
      <vt:lpstr>II spectro-interferometry</vt:lpstr>
      <vt:lpstr>II spectro-interferometry</vt:lpstr>
      <vt:lpstr>II spectro-interferometry</vt:lpstr>
      <vt:lpstr>II spectro-interferometry</vt:lpstr>
      <vt:lpstr>Diapositive 19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CHARA Meeting</dc:title>
  <dc:creator>Authorized User</dc:creator>
  <cp:lastModifiedBy>Nicolas NARDETTO</cp:lastModifiedBy>
  <cp:revision>489</cp:revision>
  <cp:lastPrinted>1999-05-21T22:14:30Z</cp:lastPrinted>
  <dcterms:created xsi:type="dcterms:W3CDTF">2014-04-10T08:29:19Z</dcterms:created>
  <dcterms:modified xsi:type="dcterms:W3CDTF">2014-04-10T08:35:35Z</dcterms:modified>
</cp:coreProperties>
</file>