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wmf" ContentType="image/x-wmf"/>
  <Override PartName="/ppt/notesSlides/notesSlide7.xml" ContentType="application/vnd.openxmlformats-officedocument.presentationml.notesSlide+xml"/>
  <Override PartName="/ppt/notesSlides/notesSlide4.xml" ContentType="application/vnd.openxmlformats-officedocument.presentationml.notesSlide+xml"/>
  <Override PartName="/ppt/embeddings/Microsoft_Equation2.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embeddings/Microsoft_Equation1.bin" ContentType="application/vnd.openxmlformats-officedocument.oleObject"/>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embeddings/Microsoft_Equation3.bin" ContentType="application/vnd.openxmlformats-officedocument.oleObject"/>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22"/>
  </p:notesMasterIdLst>
  <p:handoutMasterIdLst>
    <p:handoutMasterId r:id="rId23"/>
  </p:handoutMasterIdLst>
  <p:sldIdLst>
    <p:sldId id="256" r:id="rId2"/>
    <p:sldId id="270" r:id="rId3"/>
    <p:sldId id="271" r:id="rId4"/>
    <p:sldId id="273" r:id="rId5"/>
    <p:sldId id="263" r:id="rId6"/>
    <p:sldId id="265" r:id="rId7"/>
    <p:sldId id="274" r:id="rId8"/>
    <p:sldId id="275" r:id="rId9"/>
    <p:sldId id="279" r:id="rId10"/>
    <p:sldId id="280" r:id="rId11"/>
    <p:sldId id="267" r:id="rId12"/>
    <p:sldId id="278" r:id="rId13"/>
    <p:sldId id="277" r:id="rId14"/>
    <p:sldId id="283" r:id="rId15"/>
    <p:sldId id="284" r:id="rId16"/>
    <p:sldId id="264" r:id="rId17"/>
    <p:sldId id="281" r:id="rId18"/>
    <p:sldId id="266" r:id="rId19"/>
    <p:sldId id="272" r:id="rId20"/>
    <p:sldId id="282"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03A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6557" autoAdjust="0"/>
  </p:normalViewPr>
  <p:slideViewPr>
    <p:cSldViewPr>
      <p:cViewPr>
        <p:scale>
          <a:sx n="75" d="100"/>
          <a:sy n="75" d="100"/>
        </p:scale>
        <p:origin x="-1832" y="-40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82" d="100"/>
          <a:sy n="82" d="100"/>
        </p:scale>
        <p:origin x="-3904"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heme" Target="theme/theme1.xml"/><Relationship Id="rId14" Type="http://schemas.openxmlformats.org/officeDocument/2006/relationships/slide" Target="slides/slide13.xml"/><Relationship Id="rId23" Type="http://schemas.openxmlformats.org/officeDocument/2006/relationships/handoutMaster" Target="handoutMasters/handoutMaster1.xml"/><Relationship Id="rId4" Type="http://schemas.openxmlformats.org/officeDocument/2006/relationships/slide" Target="slides/slide3.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3" Type="http://schemas.openxmlformats.org/officeDocument/2006/relationships/image" Target="../media/image25.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35E236-4E12-5C49-ACBC-9A140D309CB8}" type="datetimeFigureOut">
              <a:rPr lang="fr-FR" smtClean="0"/>
              <a:pPr/>
              <a:t>6/09/11</a:t>
            </a:fld>
            <a:endParaRPr lang="en-GB"/>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3FCFEF-E60F-414E-8C18-78C63491BEAB}"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ABE2A-963A-4204-A56B-7BEA4C5804A7}" type="datetimeFigureOut">
              <a:rPr lang="fr-FR" smtClean="0"/>
              <a:pPr/>
              <a:t>6/09/11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14C702-6248-41F1-BE9F-1BDB1E6773CF}"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39923-FA80-499C-B869-DE8D0CAD74C0}" type="slidenum">
              <a:rPr lang="fr-FR"/>
              <a:pPr/>
              <a:t>4</a:t>
            </a:fld>
            <a:endParaRPr lang="fr-F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eaLnBrk="1" hangingPunct="1">
              <a:spcBef>
                <a:spcPct val="0"/>
              </a:spcBef>
            </a:pPr>
            <a:r>
              <a:rPr lang="en-US" dirty="0" err="1" smtClean="0">
                <a:latin typeface="Arial" charset="0"/>
              </a:rPr>
              <a:t>Héritage</a:t>
            </a:r>
            <a:r>
              <a:rPr lang="en-US" dirty="0" smtClean="0">
                <a:latin typeface="Arial" charset="0"/>
              </a:rPr>
              <a:t> du savoir-faire</a:t>
            </a:r>
            <a:r>
              <a:rPr lang="en-US" baseline="0" dirty="0" smtClean="0">
                <a:latin typeface="Arial" charset="0"/>
              </a:rPr>
              <a:t> </a:t>
            </a:r>
            <a:r>
              <a:rPr lang="en-US" baseline="0" dirty="0" err="1" smtClean="0">
                <a:latin typeface="Arial" charset="0"/>
              </a:rPr>
              <a:t>développé</a:t>
            </a:r>
            <a:r>
              <a:rPr lang="en-US" baseline="0" dirty="0" smtClean="0">
                <a:latin typeface="Arial" charset="0"/>
              </a:rPr>
              <a:t> </a:t>
            </a:r>
            <a:r>
              <a:rPr lang="en-US" baseline="0" dirty="0" err="1" smtClean="0">
                <a:latin typeface="Arial" charset="0"/>
              </a:rPr>
              <a:t>sur</a:t>
            </a:r>
            <a:r>
              <a:rPr lang="en-US" baseline="0" dirty="0" smtClean="0">
                <a:latin typeface="Arial" charset="0"/>
              </a:rPr>
              <a:t> le GI2T, </a:t>
            </a:r>
            <a:r>
              <a:rPr lang="en-US" dirty="0" err="1" smtClean="0">
                <a:latin typeface="Arial" charset="0"/>
              </a:rPr>
              <a:t>l’nstrument</a:t>
            </a:r>
            <a:r>
              <a:rPr lang="en-US" dirty="0" smtClean="0">
                <a:latin typeface="Arial" charset="0"/>
              </a:rPr>
              <a:t> VEGA/CHARA a </a:t>
            </a:r>
            <a:r>
              <a:rPr lang="en-US" dirty="0" err="1" smtClean="0">
                <a:latin typeface="Arial" charset="0"/>
              </a:rPr>
              <a:t>été</a:t>
            </a:r>
            <a:r>
              <a:rPr lang="en-US" dirty="0" smtClean="0">
                <a:latin typeface="Arial" charset="0"/>
              </a:rPr>
              <a:t> </a:t>
            </a:r>
            <a:r>
              <a:rPr lang="en-US" dirty="0" err="1" smtClean="0">
                <a:latin typeface="Arial" charset="0"/>
              </a:rPr>
              <a:t>installé</a:t>
            </a:r>
            <a:r>
              <a:rPr lang="en-US" dirty="0" smtClean="0">
                <a:latin typeface="Arial" charset="0"/>
              </a:rPr>
              <a:t> en </a:t>
            </a:r>
            <a:r>
              <a:rPr lang="en-US" dirty="0" err="1" smtClean="0">
                <a:latin typeface="Arial" charset="0"/>
              </a:rPr>
              <a:t>septembre</a:t>
            </a:r>
            <a:r>
              <a:rPr lang="en-US" dirty="0" smtClean="0">
                <a:latin typeface="Arial" charset="0"/>
              </a:rPr>
              <a:t> 2007 et les premières observations </a:t>
            </a:r>
            <a:r>
              <a:rPr lang="en-US" dirty="0" err="1" smtClean="0">
                <a:latin typeface="Arial" charset="0"/>
              </a:rPr>
              <a:t>scientifiques</a:t>
            </a:r>
            <a:r>
              <a:rPr lang="en-US" dirty="0" smtClean="0">
                <a:latin typeface="Arial" charset="0"/>
              </a:rPr>
              <a:t> </a:t>
            </a:r>
            <a:r>
              <a:rPr lang="en-US" dirty="0" err="1" smtClean="0">
                <a:latin typeface="Arial" charset="0"/>
              </a:rPr>
              <a:t>ont</a:t>
            </a:r>
            <a:r>
              <a:rPr lang="en-US" dirty="0" smtClean="0">
                <a:latin typeface="Arial" charset="0"/>
              </a:rPr>
              <a:t> </a:t>
            </a:r>
            <a:r>
              <a:rPr lang="en-US" dirty="0" err="1" smtClean="0">
                <a:latin typeface="Arial" charset="0"/>
              </a:rPr>
              <a:t>eu</a:t>
            </a:r>
            <a:r>
              <a:rPr lang="en-US" dirty="0" smtClean="0">
                <a:latin typeface="Arial" charset="0"/>
              </a:rPr>
              <a:t> lieu pendant </a:t>
            </a:r>
            <a:r>
              <a:rPr lang="en-US" dirty="0" err="1" smtClean="0">
                <a:latin typeface="Arial" charset="0"/>
              </a:rPr>
              <a:t>l’été</a:t>
            </a:r>
            <a:r>
              <a:rPr lang="en-US" dirty="0" smtClean="0">
                <a:latin typeface="Arial" charset="0"/>
              </a:rPr>
              <a:t> 2008. </a:t>
            </a:r>
          </a:p>
          <a:p>
            <a:pPr eaLnBrk="1" hangingPunct="1">
              <a:spcBef>
                <a:spcPct val="0"/>
              </a:spcBef>
            </a:pPr>
            <a:r>
              <a:rPr lang="en-US" dirty="0" err="1" smtClean="0">
                <a:latin typeface="Arial" charset="0"/>
              </a:rPr>
              <a:t>Depuis</a:t>
            </a:r>
            <a:r>
              <a:rPr lang="en-US" dirty="0" smtClean="0">
                <a:latin typeface="Arial" charset="0"/>
              </a:rPr>
              <a:t> </a:t>
            </a:r>
            <a:r>
              <a:rPr lang="en-US" dirty="0" err="1" smtClean="0">
                <a:latin typeface="Arial" charset="0"/>
              </a:rPr>
              <a:t>l’été</a:t>
            </a:r>
            <a:r>
              <a:rPr lang="en-US" dirty="0" smtClean="0">
                <a:latin typeface="Arial" charset="0"/>
              </a:rPr>
              <a:t> 2009 </a:t>
            </a:r>
            <a:r>
              <a:rPr lang="en-US" dirty="0" err="1" smtClean="0">
                <a:latin typeface="Arial" charset="0"/>
              </a:rPr>
              <a:t>il</a:t>
            </a:r>
            <a:r>
              <a:rPr lang="en-US" dirty="0" smtClean="0">
                <a:latin typeface="Arial" charset="0"/>
              </a:rPr>
              <a:t> </a:t>
            </a:r>
            <a:r>
              <a:rPr lang="en-US" dirty="0" err="1" smtClean="0">
                <a:latin typeface="Arial" charset="0"/>
              </a:rPr>
              <a:t>peut</a:t>
            </a:r>
            <a:r>
              <a:rPr lang="en-US" dirty="0" smtClean="0">
                <a:latin typeface="Arial" charset="0"/>
              </a:rPr>
              <a:t> </a:t>
            </a:r>
            <a:r>
              <a:rPr lang="en-US" dirty="0" err="1" smtClean="0">
                <a:latin typeface="Arial" charset="0"/>
              </a:rPr>
              <a:t>être</a:t>
            </a:r>
            <a:r>
              <a:rPr lang="en-US" dirty="0" smtClean="0">
                <a:latin typeface="Arial" charset="0"/>
              </a:rPr>
              <a:t> </a:t>
            </a:r>
            <a:r>
              <a:rPr lang="en-US" dirty="0" err="1" smtClean="0">
                <a:latin typeface="Arial" charset="0"/>
              </a:rPr>
              <a:t>opéré</a:t>
            </a:r>
            <a:r>
              <a:rPr lang="en-US" dirty="0" smtClean="0">
                <a:latin typeface="Arial" charset="0"/>
              </a:rPr>
              <a:t> à distance </a:t>
            </a:r>
            <a:r>
              <a:rPr lang="en-US" dirty="0" err="1" smtClean="0">
                <a:latin typeface="Arial" charset="0"/>
              </a:rPr>
              <a:t>depuis</a:t>
            </a:r>
            <a:r>
              <a:rPr lang="en-US" dirty="0" smtClean="0">
                <a:latin typeface="Arial" charset="0"/>
              </a:rPr>
              <a:t> </a:t>
            </a:r>
            <a:r>
              <a:rPr lang="en-US" dirty="0" err="1" smtClean="0">
                <a:latin typeface="Arial" charset="0"/>
              </a:rPr>
              <a:t>une</a:t>
            </a:r>
            <a:r>
              <a:rPr lang="en-US" dirty="0" smtClean="0">
                <a:latin typeface="Arial" charset="0"/>
              </a:rPr>
              <a:t> </a:t>
            </a:r>
            <a:r>
              <a:rPr lang="en-US" dirty="0" err="1" smtClean="0">
                <a:latin typeface="Arial" charset="0"/>
              </a:rPr>
              <a:t>salle</a:t>
            </a:r>
            <a:r>
              <a:rPr lang="en-US" dirty="0" smtClean="0">
                <a:latin typeface="Arial" charset="0"/>
              </a:rPr>
              <a:t> de </a:t>
            </a:r>
            <a:r>
              <a:rPr lang="en-US" dirty="0" err="1" smtClean="0">
                <a:latin typeface="Arial" charset="0"/>
              </a:rPr>
              <a:t>téléobservation</a:t>
            </a:r>
            <a:r>
              <a:rPr lang="en-US" dirty="0" smtClean="0">
                <a:latin typeface="Arial" charset="0"/>
              </a:rPr>
              <a:t> </a:t>
            </a:r>
            <a:r>
              <a:rPr lang="en-US" dirty="0" err="1" smtClean="0">
                <a:latin typeface="Arial" charset="0"/>
              </a:rPr>
              <a:t>installée</a:t>
            </a:r>
            <a:r>
              <a:rPr lang="en-US" dirty="0" smtClean="0">
                <a:latin typeface="Arial" charset="0"/>
              </a:rPr>
              <a:t> à Grasse et </a:t>
            </a:r>
            <a:r>
              <a:rPr lang="en-US" dirty="0" err="1" smtClean="0">
                <a:latin typeface="Arial" charset="0"/>
              </a:rPr>
              <a:t>maintenant</a:t>
            </a:r>
            <a:r>
              <a:rPr lang="en-US" baseline="0" dirty="0" smtClean="0">
                <a:latin typeface="Arial" charset="0"/>
              </a:rPr>
              <a:t> Nice </a:t>
            </a:r>
            <a:r>
              <a:rPr lang="en-US" dirty="0" smtClean="0">
                <a:latin typeface="Arial" charset="0"/>
              </a:rPr>
              <a:t>et </a:t>
            </a:r>
            <a:r>
              <a:rPr lang="en-US" dirty="0" err="1" smtClean="0">
                <a:latin typeface="Arial" charset="0"/>
              </a:rPr>
              <a:t>financée</a:t>
            </a:r>
            <a:r>
              <a:rPr lang="en-US" dirty="0" smtClean="0">
                <a:latin typeface="Arial" charset="0"/>
              </a:rPr>
              <a:t> par la </a:t>
            </a:r>
            <a:r>
              <a:rPr lang="en-US" dirty="0" err="1" smtClean="0">
                <a:latin typeface="Arial" charset="0"/>
              </a:rPr>
              <a:t>Région</a:t>
            </a:r>
            <a:r>
              <a:rPr lang="en-US" dirty="0" smtClean="0">
                <a:latin typeface="Arial" charset="0"/>
              </a:rPr>
              <a:t> PACA et le CNRS. (9 </a:t>
            </a:r>
            <a:r>
              <a:rPr lang="en-US" dirty="0" err="1" smtClean="0">
                <a:latin typeface="Arial" charset="0"/>
              </a:rPr>
              <a:t>heures</a:t>
            </a:r>
            <a:r>
              <a:rPr lang="en-US" dirty="0" smtClean="0">
                <a:latin typeface="Arial" charset="0"/>
              </a:rPr>
              <a:t> de </a:t>
            </a:r>
            <a:r>
              <a:rPr lang="en-US" dirty="0" err="1" smtClean="0">
                <a:latin typeface="Arial" charset="0"/>
              </a:rPr>
              <a:t>décalage</a:t>
            </a:r>
            <a:r>
              <a:rPr lang="en-US" dirty="0" smtClean="0">
                <a:latin typeface="Arial" charset="0"/>
              </a:rPr>
              <a:t> </a:t>
            </a:r>
            <a:r>
              <a:rPr lang="en-US" dirty="0" err="1" smtClean="0">
                <a:latin typeface="Arial" charset="0"/>
              </a:rPr>
              <a:t>horaire</a:t>
            </a:r>
            <a:r>
              <a:rPr lang="en-US" dirty="0" smtClean="0">
                <a:latin typeface="Arial" charset="0"/>
              </a:rPr>
              <a:t>, </a:t>
            </a:r>
            <a:r>
              <a:rPr lang="en-US" dirty="0" err="1" smtClean="0">
                <a:latin typeface="Arial" charset="0"/>
              </a:rPr>
              <a:t>soit</a:t>
            </a:r>
            <a:r>
              <a:rPr lang="en-US" dirty="0" smtClean="0">
                <a:latin typeface="Arial" charset="0"/>
              </a:rPr>
              <a:t> des “</a:t>
            </a:r>
            <a:r>
              <a:rPr lang="en-US" dirty="0" err="1" smtClean="0">
                <a:latin typeface="Arial" charset="0"/>
              </a:rPr>
              <a:t>nuits</a:t>
            </a:r>
            <a:r>
              <a:rPr lang="en-US" dirty="0" smtClean="0">
                <a:latin typeface="Arial" charset="0"/>
              </a:rPr>
              <a:t>” en </a:t>
            </a:r>
            <a:r>
              <a:rPr lang="en-US" dirty="0" err="1" smtClean="0">
                <a:latin typeface="Arial" charset="0"/>
              </a:rPr>
              <a:t>france</a:t>
            </a:r>
            <a:r>
              <a:rPr lang="en-US" dirty="0" smtClean="0">
                <a:latin typeface="Arial" charset="0"/>
              </a:rPr>
              <a:t> de 3h à 15h environ)</a:t>
            </a:r>
          </a:p>
          <a:p>
            <a:pPr eaLnBrk="1" hangingPunct="1">
              <a:spcBef>
                <a:spcPct val="0"/>
              </a:spcBef>
            </a:pPr>
            <a:r>
              <a:rPr lang="en-US" dirty="0" smtClean="0">
                <a:latin typeface="Arial" charset="0"/>
              </a:rPr>
              <a:t>VEGA/CHARA </a:t>
            </a:r>
            <a:r>
              <a:rPr lang="en-US" dirty="0" err="1" smtClean="0">
                <a:latin typeface="Arial" charset="0"/>
              </a:rPr>
              <a:t>permet</a:t>
            </a:r>
            <a:r>
              <a:rPr lang="en-US" dirty="0" smtClean="0">
                <a:latin typeface="Arial" charset="0"/>
              </a:rPr>
              <a:t> des </a:t>
            </a:r>
            <a:r>
              <a:rPr lang="en-US" dirty="0" err="1" smtClean="0">
                <a:latin typeface="Arial" charset="0"/>
              </a:rPr>
              <a:t>mesures</a:t>
            </a:r>
            <a:r>
              <a:rPr lang="en-US" dirty="0" smtClean="0">
                <a:latin typeface="Arial" charset="0"/>
              </a:rPr>
              <a:t> </a:t>
            </a:r>
            <a:r>
              <a:rPr lang="en-US" dirty="0" err="1" smtClean="0">
                <a:latin typeface="Arial" charset="0"/>
              </a:rPr>
              <a:t>absolument</a:t>
            </a:r>
            <a:r>
              <a:rPr lang="en-US" dirty="0" smtClean="0">
                <a:latin typeface="Arial" charset="0"/>
              </a:rPr>
              <a:t> </a:t>
            </a:r>
            <a:r>
              <a:rPr lang="en-US" dirty="0" err="1" smtClean="0">
                <a:latin typeface="Arial" charset="0"/>
              </a:rPr>
              <a:t>uniques</a:t>
            </a:r>
            <a:r>
              <a:rPr lang="en-US" dirty="0" smtClean="0">
                <a:latin typeface="Arial" charset="0"/>
              </a:rPr>
              <a:t> au monde en </a:t>
            </a:r>
            <a:r>
              <a:rPr lang="en-US" dirty="0" err="1" smtClean="0">
                <a:latin typeface="Arial" charset="0"/>
              </a:rPr>
              <a:t>alliant</a:t>
            </a:r>
            <a:r>
              <a:rPr lang="en-US" dirty="0" smtClean="0">
                <a:latin typeface="Arial" charset="0"/>
              </a:rPr>
              <a:t> </a:t>
            </a:r>
            <a:r>
              <a:rPr lang="en-US" dirty="0" err="1" smtClean="0">
                <a:latin typeface="Arial" charset="0"/>
              </a:rPr>
              <a:t>une</a:t>
            </a:r>
            <a:r>
              <a:rPr lang="en-US" dirty="0" smtClean="0">
                <a:latin typeface="Arial" charset="0"/>
              </a:rPr>
              <a:t> </a:t>
            </a:r>
            <a:r>
              <a:rPr lang="en-US" dirty="0" err="1" smtClean="0">
                <a:latin typeface="Arial" charset="0"/>
              </a:rPr>
              <a:t>très</a:t>
            </a:r>
            <a:r>
              <a:rPr lang="en-US" dirty="0" smtClean="0">
                <a:latin typeface="Arial" charset="0"/>
              </a:rPr>
              <a:t> haute </a:t>
            </a:r>
            <a:r>
              <a:rPr lang="en-US" dirty="0" err="1" smtClean="0">
                <a:latin typeface="Arial" charset="0"/>
              </a:rPr>
              <a:t>résolution</a:t>
            </a:r>
            <a:r>
              <a:rPr lang="en-US" dirty="0" smtClean="0">
                <a:latin typeface="Arial" charset="0"/>
              </a:rPr>
              <a:t> </a:t>
            </a:r>
            <a:r>
              <a:rPr lang="en-US" dirty="0" err="1" smtClean="0">
                <a:latin typeface="Arial" charset="0"/>
              </a:rPr>
              <a:t>angulaire</a:t>
            </a:r>
            <a:r>
              <a:rPr lang="en-US" dirty="0" smtClean="0">
                <a:latin typeface="Arial" charset="0"/>
              </a:rPr>
              <a:t> (300m de base </a:t>
            </a:r>
            <a:r>
              <a:rPr lang="en-US" dirty="0" err="1" smtClean="0">
                <a:latin typeface="Arial" charset="0"/>
              </a:rPr>
              <a:t>dans</a:t>
            </a:r>
            <a:r>
              <a:rPr lang="en-US" dirty="0" smtClean="0">
                <a:latin typeface="Arial" charset="0"/>
              </a:rPr>
              <a:t> le visible </a:t>
            </a:r>
            <a:r>
              <a:rPr lang="en-US" dirty="0" err="1" smtClean="0">
                <a:latin typeface="Arial" charset="0"/>
              </a:rPr>
              <a:t>soit</a:t>
            </a:r>
            <a:r>
              <a:rPr lang="en-US" dirty="0" smtClean="0">
                <a:latin typeface="Arial" charset="0"/>
              </a:rPr>
              <a:t> </a:t>
            </a:r>
            <a:r>
              <a:rPr lang="en-US" dirty="0" err="1" smtClean="0">
                <a:latin typeface="Arial" charset="0"/>
              </a:rPr>
              <a:t>mieux</a:t>
            </a:r>
            <a:r>
              <a:rPr lang="en-US" dirty="0" smtClean="0">
                <a:latin typeface="Arial" charset="0"/>
              </a:rPr>
              <a:t> </a:t>
            </a:r>
            <a:r>
              <a:rPr lang="en-US" dirty="0" err="1" smtClean="0">
                <a:latin typeface="Arial" charset="0"/>
              </a:rPr>
              <a:t>que</a:t>
            </a:r>
            <a:r>
              <a:rPr lang="en-US" dirty="0" smtClean="0">
                <a:latin typeface="Arial" charset="0"/>
              </a:rPr>
              <a:t> 0.3mas) et </a:t>
            </a:r>
            <a:r>
              <a:rPr lang="en-US" dirty="0" err="1" smtClean="0">
                <a:latin typeface="Arial" charset="0"/>
              </a:rPr>
              <a:t>spectrale</a:t>
            </a:r>
            <a:r>
              <a:rPr lang="en-US" dirty="0" smtClean="0">
                <a:latin typeface="Arial" charset="0"/>
              </a:rPr>
              <a:t> (</a:t>
            </a:r>
            <a:r>
              <a:rPr lang="en-US" baseline="0" dirty="0" smtClean="0">
                <a:latin typeface="Arial" charset="0"/>
              </a:rPr>
              <a:t> </a:t>
            </a:r>
            <a:r>
              <a:rPr lang="en-US" baseline="0" dirty="0" err="1" smtClean="0">
                <a:latin typeface="Arial" charset="0"/>
              </a:rPr>
              <a:t>résolution</a:t>
            </a:r>
            <a:r>
              <a:rPr lang="en-US" baseline="0" dirty="0" smtClean="0">
                <a:latin typeface="Arial" charset="0"/>
              </a:rPr>
              <a:t> de </a:t>
            </a:r>
            <a:r>
              <a:rPr lang="en-US" dirty="0" smtClean="0">
                <a:latin typeface="Arial" charset="0"/>
              </a:rPr>
              <a:t>6000 et 30000).</a:t>
            </a:r>
          </a:p>
          <a:p>
            <a:pPr eaLnBrk="1" hangingPunct="1">
              <a:spcBef>
                <a:spcPct val="0"/>
              </a:spcBef>
            </a:pPr>
            <a:r>
              <a:rPr lang="en-US" dirty="0" err="1" smtClean="0">
                <a:latin typeface="Arial" charset="0"/>
              </a:rPr>
              <a:t>Depuis</a:t>
            </a:r>
            <a:r>
              <a:rPr lang="en-US" dirty="0" smtClean="0">
                <a:latin typeface="Arial" charset="0"/>
              </a:rPr>
              <a:t> </a:t>
            </a:r>
            <a:r>
              <a:rPr lang="en-US" dirty="0" err="1" smtClean="0">
                <a:latin typeface="Arial" charset="0"/>
              </a:rPr>
              <a:t>peu</a:t>
            </a:r>
            <a:r>
              <a:rPr lang="en-US" dirty="0" smtClean="0">
                <a:latin typeface="Arial" charset="0"/>
              </a:rPr>
              <a:t> </a:t>
            </a:r>
            <a:r>
              <a:rPr lang="en-US" dirty="0" err="1" smtClean="0">
                <a:latin typeface="Arial" charset="0"/>
              </a:rPr>
              <a:t>l’instrument</a:t>
            </a:r>
            <a:r>
              <a:rPr lang="en-US" dirty="0" smtClean="0">
                <a:latin typeface="Arial" charset="0"/>
              </a:rPr>
              <a:t> </a:t>
            </a:r>
            <a:r>
              <a:rPr lang="en-US" dirty="0" err="1" smtClean="0">
                <a:latin typeface="Arial" charset="0"/>
              </a:rPr>
              <a:t>est</a:t>
            </a:r>
            <a:r>
              <a:rPr lang="en-US" dirty="0" smtClean="0">
                <a:latin typeface="Arial" charset="0"/>
              </a:rPr>
              <a:t> capable de </a:t>
            </a:r>
            <a:r>
              <a:rPr lang="en-US" dirty="0" err="1" smtClean="0">
                <a:latin typeface="Arial" charset="0"/>
              </a:rPr>
              <a:t>fonctionner</a:t>
            </a:r>
            <a:r>
              <a:rPr lang="en-US" dirty="0" smtClean="0">
                <a:latin typeface="Arial" charset="0"/>
              </a:rPr>
              <a:t> en routine en recombinant 3 </a:t>
            </a:r>
            <a:r>
              <a:rPr lang="en-US" dirty="0" err="1" smtClean="0">
                <a:latin typeface="Arial" charset="0"/>
              </a:rPr>
              <a:t>télescopes</a:t>
            </a:r>
            <a:r>
              <a:rPr lang="en-US" dirty="0" smtClean="0">
                <a:latin typeface="Arial" charset="0"/>
              </a:rPr>
              <a:t> </a:t>
            </a:r>
            <a:r>
              <a:rPr lang="en-US" dirty="0" err="1" smtClean="0">
                <a:latin typeface="Arial" charset="0"/>
              </a:rPr>
              <a:t>simultanément</a:t>
            </a:r>
            <a:r>
              <a:rPr lang="en-US" baseline="0" dirty="0" smtClean="0">
                <a:latin typeface="Arial" charset="0"/>
              </a:rPr>
              <a:t> et en </a:t>
            </a:r>
            <a:r>
              <a:rPr lang="en-US" baseline="0" dirty="0" err="1" smtClean="0">
                <a:latin typeface="Arial" charset="0"/>
              </a:rPr>
              <a:t>octobre</a:t>
            </a:r>
            <a:r>
              <a:rPr lang="en-US" baseline="0" dirty="0" smtClean="0">
                <a:latin typeface="Arial" charset="0"/>
              </a:rPr>
              <a:t> 2010, VEGA a </a:t>
            </a:r>
            <a:r>
              <a:rPr lang="en-US" baseline="0" dirty="0" err="1" smtClean="0">
                <a:latin typeface="Arial" charset="0"/>
              </a:rPr>
              <a:t>réussi</a:t>
            </a:r>
            <a:r>
              <a:rPr lang="en-US" baseline="0" dirty="0" smtClean="0">
                <a:latin typeface="Arial" charset="0"/>
              </a:rPr>
              <a:t> pour la première </a:t>
            </a:r>
            <a:r>
              <a:rPr lang="en-US" baseline="0" dirty="0" err="1" smtClean="0">
                <a:latin typeface="Arial" charset="0"/>
              </a:rPr>
              <a:t>fois</a:t>
            </a:r>
            <a:r>
              <a:rPr lang="en-US" baseline="0" dirty="0" smtClean="0">
                <a:latin typeface="Arial" charset="0"/>
              </a:rPr>
              <a:t> en France la </a:t>
            </a:r>
            <a:r>
              <a:rPr lang="en-US" baseline="0" dirty="0" err="1" smtClean="0">
                <a:latin typeface="Arial" charset="0"/>
              </a:rPr>
              <a:t>recombinaison</a:t>
            </a:r>
            <a:r>
              <a:rPr lang="en-US" baseline="0" dirty="0" smtClean="0">
                <a:latin typeface="Arial" charset="0"/>
              </a:rPr>
              <a:t> </a:t>
            </a:r>
            <a:r>
              <a:rPr lang="en-US" baseline="0" dirty="0" err="1" smtClean="0">
                <a:latin typeface="Arial" charset="0"/>
              </a:rPr>
              <a:t>simultanée</a:t>
            </a:r>
            <a:r>
              <a:rPr lang="en-US" baseline="0" dirty="0" smtClean="0">
                <a:latin typeface="Arial" charset="0"/>
              </a:rPr>
              <a:t> de 4 </a:t>
            </a:r>
            <a:r>
              <a:rPr lang="en-US" baseline="0" dirty="0" err="1" smtClean="0">
                <a:latin typeface="Arial" charset="0"/>
              </a:rPr>
              <a:t>télescopes</a:t>
            </a:r>
            <a:r>
              <a:rPr lang="en-US" baseline="0" dirty="0" smtClean="0">
                <a:latin typeface="Arial" charset="0"/>
              </a:rPr>
              <a:t>, </a:t>
            </a:r>
            <a:r>
              <a:rPr lang="en-US" baseline="0" dirty="0" err="1" smtClean="0">
                <a:latin typeface="Arial" charset="0"/>
              </a:rPr>
              <a:t>ouvrant</a:t>
            </a:r>
            <a:r>
              <a:rPr lang="en-US" baseline="0" dirty="0" smtClean="0">
                <a:latin typeface="Arial" charset="0"/>
              </a:rPr>
              <a:t> de </a:t>
            </a:r>
            <a:r>
              <a:rPr lang="en-US" baseline="0" dirty="0" err="1" smtClean="0">
                <a:latin typeface="Arial" charset="0"/>
              </a:rPr>
              <a:t>grandes</a:t>
            </a:r>
            <a:r>
              <a:rPr lang="en-US" baseline="0" dirty="0" smtClean="0">
                <a:latin typeface="Arial" charset="0"/>
              </a:rPr>
              <a:t> perspectives pour </a:t>
            </a:r>
            <a:r>
              <a:rPr lang="en-US" baseline="0" dirty="0" err="1" smtClean="0">
                <a:latin typeface="Arial" charset="0"/>
              </a:rPr>
              <a:t>l’imagerie</a:t>
            </a:r>
            <a:r>
              <a:rPr lang="en-US" baseline="0" dirty="0" smtClean="0">
                <a:latin typeface="Arial" charset="0"/>
              </a:rPr>
              <a:t> des surfaces </a:t>
            </a:r>
            <a:r>
              <a:rPr lang="en-US" baseline="0" dirty="0" err="1" smtClean="0">
                <a:latin typeface="Arial" charset="0"/>
              </a:rPr>
              <a:t>stellaires</a:t>
            </a:r>
            <a:r>
              <a:rPr lang="en-US" baseline="0" dirty="0" smtClean="0">
                <a:latin typeface="Arial" charset="0"/>
              </a:rPr>
              <a:t>.</a:t>
            </a:r>
          </a:p>
          <a:p>
            <a:pPr eaLnBrk="1" hangingPunct="1">
              <a:spcBef>
                <a:spcPct val="0"/>
              </a:spcBef>
            </a:pPr>
            <a:r>
              <a:rPr lang="en-US" baseline="0" dirty="0" smtClean="0">
                <a:latin typeface="Arial" charset="0"/>
              </a:rPr>
              <a:t>Entre le </a:t>
            </a:r>
            <a:r>
              <a:rPr lang="en-US" baseline="0" dirty="0" err="1" smtClean="0">
                <a:latin typeface="Arial" charset="0"/>
              </a:rPr>
              <a:t>mois</a:t>
            </a:r>
            <a:r>
              <a:rPr lang="en-US" baseline="0" dirty="0" smtClean="0">
                <a:latin typeface="Arial" charset="0"/>
              </a:rPr>
              <a:t> de </a:t>
            </a:r>
            <a:r>
              <a:rPr lang="en-US" baseline="0" dirty="0" err="1" smtClean="0">
                <a:latin typeface="Arial" charset="0"/>
              </a:rPr>
              <a:t>mai</a:t>
            </a:r>
            <a:r>
              <a:rPr lang="en-US" baseline="0" dirty="0" smtClean="0">
                <a:latin typeface="Arial" charset="0"/>
              </a:rPr>
              <a:t> 2010 et </a:t>
            </a:r>
            <a:r>
              <a:rPr lang="en-US" baseline="0" dirty="0" err="1" smtClean="0">
                <a:latin typeface="Arial" charset="0"/>
              </a:rPr>
              <a:t>janvier</a:t>
            </a:r>
            <a:r>
              <a:rPr lang="en-US" baseline="0" dirty="0" smtClean="0">
                <a:latin typeface="Arial" charset="0"/>
              </a:rPr>
              <a:t> 2011, 5 articles à </a:t>
            </a:r>
            <a:r>
              <a:rPr lang="en-US" baseline="0" dirty="0" err="1" smtClean="0">
                <a:latin typeface="Arial" charset="0"/>
              </a:rPr>
              <a:t>comité</a:t>
            </a:r>
            <a:r>
              <a:rPr lang="en-US" baseline="0" dirty="0" smtClean="0">
                <a:latin typeface="Arial" charset="0"/>
              </a:rPr>
              <a:t> de lecture </a:t>
            </a:r>
            <a:r>
              <a:rPr lang="en-US" baseline="0" dirty="0" err="1" smtClean="0">
                <a:latin typeface="Arial" charset="0"/>
              </a:rPr>
              <a:t>ont</a:t>
            </a:r>
            <a:r>
              <a:rPr lang="en-US" baseline="0" dirty="0" smtClean="0">
                <a:latin typeface="Arial" charset="0"/>
              </a:rPr>
              <a:t> </a:t>
            </a:r>
            <a:r>
              <a:rPr lang="en-US" baseline="0" dirty="0" err="1" smtClean="0">
                <a:latin typeface="Arial" charset="0"/>
              </a:rPr>
              <a:t>été</a:t>
            </a:r>
            <a:r>
              <a:rPr lang="en-US" baseline="0" dirty="0" smtClean="0">
                <a:latin typeface="Arial" charset="0"/>
              </a:rPr>
              <a:t> </a:t>
            </a:r>
            <a:r>
              <a:rPr lang="en-US" baseline="0" dirty="0" err="1" smtClean="0">
                <a:latin typeface="Arial" charset="0"/>
              </a:rPr>
              <a:t>publiés</a:t>
            </a:r>
            <a:r>
              <a:rPr lang="en-US" baseline="0" dirty="0" smtClean="0">
                <a:latin typeface="Arial" charset="0"/>
              </a:rPr>
              <a:t> </a:t>
            </a:r>
            <a:r>
              <a:rPr lang="en-US" baseline="0" dirty="0" err="1" smtClean="0">
                <a:latin typeface="Arial" charset="0"/>
              </a:rPr>
              <a:t>sur</a:t>
            </a:r>
            <a:r>
              <a:rPr lang="en-US" baseline="0" dirty="0" smtClean="0">
                <a:latin typeface="Arial" charset="0"/>
              </a:rPr>
              <a:t> les </a:t>
            </a:r>
            <a:r>
              <a:rPr lang="en-US" baseline="0" dirty="0" err="1" smtClean="0">
                <a:latin typeface="Arial" charset="0"/>
              </a:rPr>
              <a:t>résultats</a:t>
            </a:r>
            <a:r>
              <a:rPr lang="en-US" baseline="0" dirty="0" smtClean="0">
                <a:latin typeface="Arial" charset="0"/>
              </a:rPr>
              <a:t> </a:t>
            </a:r>
            <a:r>
              <a:rPr lang="en-US" baseline="0" dirty="0" err="1" smtClean="0">
                <a:latin typeface="Arial" charset="0"/>
              </a:rPr>
              <a:t>scientifiques</a:t>
            </a:r>
            <a:r>
              <a:rPr lang="en-US" baseline="0" dirty="0" smtClean="0">
                <a:latin typeface="Arial" charset="0"/>
              </a:rPr>
              <a:t> </a:t>
            </a:r>
            <a:r>
              <a:rPr lang="en-US" baseline="0" dirty="0" err="1" smtClean="0">
                <a:latin typeface="Arial" charset="0"/>
              </a:rPr>
              <a:t>obtenus</a:t>
            </a:r>
            <a:r>
              <a:rPr lang="en-US" baseline="0" dirty="0" smtClean="0">
                <a:latin typeface="Arial" charset="0"/>
              </a:rPr>
              <a:t>. </a:t>
            </a:r>
            <a:r>
              <a:rPr lang="en-US" baseline="0" dirty="0" err="1" smtClean="0">
                <a:latin typeface="Arial" charset="0"/>
              </a:rPr>
              <a:t>Plusieurs</a:t>
            </a:r>
            <a:r>
              <a:rPr lang="en-US" baseline="0" dirty="0" smtClean="0">
                <a:latin typeface="Arial" charset="0"/>
              </a:rPr>
              <a:t> </a:t>
            </a:r>
            <a:r>
              <a:rPr lang="en-US" baseline="0" dirty="0" err="1" smtClean="0">
                <a:latin typeface="Arial" charset="0"/>
              </a:rPr>
              <a:t>autres</a:t>
            </a:r>
            <a:r>
              <a:rPr lang="en-US" baseline="0" dirty="0" smtClean="0">
                <a:latin typeface="Arial" charset="0"/>
              </a:rPr>
              <a:t> </a:t>
            </a:r>
            <a:r>
              <a:rPr lang="en-US" baseline="0" dirty="0" err="1" smtClean="0">
                <a:latin typeface="Arial" charset="0"/>
              </a:rPr>
              <a:t>sont</a:t>
            </a:r>
            <a:r>
              <a:rPr lang="en-US" baseline="0" dirty="0" smtClean="0">
                <a:latin typeface="Arial" charset="0"/>
              </a:rPr>
              <a:t> en </a:t>
            </a:r>
            <a:r>
              <a:rPr lang="en-US" baseline="0" dirty="0" err="1" smtClean="0">
                <a:latin typeface="Arial" charset="0"/>
              </a:rPr>
              <a:t>préparation</a:t>
            </a:r>
            <a:r>
              <a:rPr lang="en-US" baseline="0" dirty="0" smtClean="0">
                <a:latin typeface="Arial" charset="0"/>
              </a:rPr>
              <a:t> et de </a:t>
            </a:r>
            <a:r>
              <a:rPr lang="en-US" baseline="0" dirty="0" err="1" smtClean="0">
                <a:latin typeface="Arial" charset="0"/>
              </a:rPr>
              <a:t>nombreux</a:t>
            </a:r>
            <a:r>
              <a:rPr lang="en-US" baseline="0" dirty="0" smtClean="0">
                <a:latin typeface="Arial" charset="0"/>
              </a:rPr>
              <a:t> </a:t>
            </a:r>
            <a:r>
              <a:rPr lang="en-US" baseline="0" dirty="0" err="1" smtClean="0">
                <a:latin typeface="Arial" charset="0"/>
              </a:rPr>
              <a:t>programmes</a:t>
            </a:r>
            <a:r>
              <a:rPr lang="en-US" baseline="0" dirty="0" smtClean="0">
                <a:latin typeface="Arial" charset="0"/>
              </a:rPr>
              <a:t> </a:t>
            </a:r>
            <a:r>
              <a:rPr lang="en-US" baseline="0" dirty="0" err="1" smtClean="0">
                <a:latin typeface="Arial" charset="0"/>
              </a:rPr>
              <a:t>originaux</a:t>
            </a:r>
            <a:r>
              <a:rPr lang="en-US" baseline="0" dirty="0" smtClean="0">
                <a:latin typeface="Arial" charset="0"/>
              </a:rPr>
              <a:t> </a:t>
            </a:r>
            <a:r>
              <a:rPr lang="en-US" baseline="0" dirty="0" err="1" smtClean="0">
                <a:latin typeface="Arial" charset="0"/>
              </a:rPr>
              <a:t>sont</a:t>
            </a:r>
            <a:r>
              <a:rPr lang="en-US" baseline="0" dirty="0" smtClean="0">
                <a:latin typeface="Arial" charset="0"/>
              </a:rPr>
              <a:t> </a:t>
            </a:r>
            <a:r>
              <a:rPr lang="en-US" baseline="0" dirty="0" err="1" smtClean="0">
                <a:latin typeface="Arial" charset="0"/>
              </a:rPr>
              <a:t>maintenant</a:t>
            </a:r>
            <a:r>
              <a:rPr lang="en-US" baseline="0" dirty="0" smtClean="0">
                <a:latin typeface="Arial" charset="0"/>
              </a:rPr>
              <a:t> </a:t>
            </a:r>
            <a:r>
              <a:rPr lang="en-US" baseline="0" dirty="0" err="1" smtClean="0">
                <a:latin typeface="Arial" charset="0"/>
              </a:rPr>
              <a:t>abordés</a:t>
            </a:r>
            <a:r>
              <a:rPr lang="en-US" baseline="0" dirty="0" smtClean="0">
                <a:latin typeface="Arial" charset="0"/>
              </a:rPr>
              <a:t> par </a:t>
            </a:r>
            <a:r>
              <a:rPr lang="en-US" baseline="0" dirty="0" err="1" smtClean="0">
                <a:latin typeface="Arial" charset="0"/>
              </a:rPr>
              <a:t>l’équipe</a:t>
            </a:r>
            <a:r>
              <a:rPr lang="en-US" baseline="0" dirty="0" smtClean="0">
                <a:latin typeface="Arial" charset="0"/>
              </a:rPr>
              <a:t>. Un dossier </a:t>
            </a:r>
            <a:r>
              <a:rPr lang="en-US" baseline="0" dirty="0" err="1" smtClean="0">
                <a:latin typeface="Arial" charset="0"/>
              </a:rPr>
              <a:t>d’ANR</a:t>
            </a:r>
            <a:r>
              <a:rPr lang="en-US" baseline="0" dirty="0" smtClean="0">
                <a:latin typeface="Arial" charset="0"/>
              </a:rPr>
              <a:t> </a:t>
            </a:r>
            <a:r>
              <a:rPr lang="en-US" baseline="0" dirty="0" err="1" smtClean="0">
                <a:latin typeface="Arial" charset="0"/>
              </a:rPr>
              <a:t>sur</a:t>
            </a:r>
            <a:r>
              <a:rPr lang="en-US" baseline="0" dirty="0" smtClean="0">
                <a:latin typeface="Arial" charset="0"/>
              </a:rPr>
              <a:t> </a:t>
            </a:r>
            <a:r>
              <a:rPr lang="en-US" baseline="0" dirty="0" err="1" smtClean="0">
                <a:latin typeface="Arial" charset="0"/>
              </a:rPr>
              <a:t>l’étude</a:t>
            </a:r>
            <a:r>
              <a:rPr lang="en-US" baseline="0" dirty="0" smtClean="0">
                <a:latin typeface="Arial" charset="0"/>
              </a:rPr>
              <a:t> des bruits </a:t>
            </a:r>
            <a:r>
              <a:rPr lang="en-US" baseline="0" dirty="0" err="1" smtClean="0">
                <a:latin typeface="Arial" charset="0"/>
              </a:rPr>
              <a:t>stellaires</a:t>
            </a:r>
            <a:r>
              <a:rPr lang="en-US" baseline="0" dirty="0" smtClean="0">
                <a:latin typeface="Arial" charset="0"/>
              </a:rPr>
              <a:t> pour les </a:t>
            </a:r>
            <a:r>
              <a:rPr lang="en-US" baseline="0" dirty="0" err="1" smtClean="0">
                <a:latin typeface="Arial" charset="0"/>
              </a:rPr>
              <a:t>étoiles</a:t>
            </a:r>
            <a:r>
              <a:rPr lang="en-US" baseline="0" dirty="0" smtClean="0">
                <a:latin typeface="Arial" charset="0"/>
              </a:rPr>
              <a:t> </a:t>
            </a:r>
            <a:r>
              <a:rPr lang="en-US" baseline="0" dirty="0" err="1" smtClean="0">
                <a:latin typeface="Arial" charset="0"/>
              </a:rPr>
              <a:t>hote</a:t>
            </a:r>
            <a:r>
              <a:rPr lang="en-US" baseline="0" dirty="0" smtClean="0">
                <a:latin typeface="Arial" charset="0"/>
              </a:rPr>
              <a:t> </a:t>
            </a:r>
            <a:r>
              <a:rPr lang="en-US" baseline="0" dirty="0" err="1" smtClean="0">
                <a:latin typeface="Arial" charset="0"/>
              </a:rPr>
              <a:t>d’exoplanètes</a:t>
            </a:r>
            <a:r>
              <a:rPr lang="en-US" baseline="0" dirty="0" smtClean="0">
                <a:latin typeface="Arial" charset="0"/>
              </a:rPr>
              <a:t> a </a:t>
            </a:r>
            <a:r>
              <a:rPr lang="en-US" baseline="0" dirty="0" err="1" smtClean="0">
                <a:latin typeface="Arial" charset="0"/>
              </a:rPr>
              <a:t>été</a:t>
            </a:r>
            <a:r>
              <a:rPr lang="en-US" baseline="0" dirty="0" smtClean="0">
                <a:latin typeface="Arial" charset="0"/>
              </a:rPr>
              <a:t> </a:t>
            </a:r>
            <a:r>
              <a:rPr lang="en-US" baseline="0" dirty="0" err="1" smtClean="0">
                <a:latin typeface="Arial" charset="0"/>
              </a:rPr>
              <a:t>déposé</a:t>
            </a:r>
            <a:r>
              <a:rPr lang="en-US" baseline="0" smtClean="0">
                <a:latin typeface="Arial" charset="0"/>
              </a:rPr>
              <a:t>.</a:t>
            </a:r>
            <a:endParaRPr lang="en-US" dirty="0" smtClean="0">
              <a:latin typeface="Arial" charset="0"/>
            </a:endParaRPr>
          </a:p>
          <a:p>
            <a:pPr eaLnBrk="1" hangingPunct="1">
              <a:spcBef>
                <a:spcPct val="0"/>
              </a:spcBef>
            </a:pPr>
            <a:r>
              <a:rPr lang="en-US" dirty="0" smtClean="0">
                <a:latin typeface="Arial" charset="0"/>
              </a:rPr>
              <a:t>Les </a:t>
            </a:r>
            <a:r>
              <a:rPr lang="en-US" dirty="0" err="1" smtClean="0">
                <a:latin typeface="Arial" charset="0"/>
              </a:rPr>
              <a:t>études</a:t>
            </a:r>
            <a:r>
              <a:rPr lang="en-US" dirty="0" smtClean="0">
                <a:latin typeface="Arial" charset="0"/>
              </a:rPr>
              <a:t> </a:t>
            </a:r>
            <a:r>
              <a:rPr lang="en-US" dirty="0" err="1" smtClean="0">
                <a:latin typeface="Arial" charset="0"/>
              </a:rPr>
              <a:t>spectrales</a:t>
            </a:r>
            <a:r>
              <a:rPr lang="en-US" dirty="0" smtClean="0">
                <a:latin typeface="Arial" charset="0"/>
              </a:rPr>
              <a:t> </a:t>
            </a:r>
            <a:r>
              <a:rPr lang="en-US" dirty="0" err="1" smtClean="0">
                <a:latin typeface="Arial" charset="0"/>
              </a:rPr>
              <a:t>différentielles</a:t>
            </a:r>
            <a:r>
              <a:rPr lang="en-US" dirty="0" smtClean="0">
                <a:latin typeface="Arial" charset="0"/>
              </a:rPr>
              <a:t> </a:t>
            </a:r>
            <a:r>
              <a:rPr lang="en-US" dirty="0" err="1" smtClean="0">
                <a:latin typeface="Arial" charset="0"/>
              </a:rPr>
              <a:t>sont</a:t>
            </a:r>
            <a:r>
              <a:rPr lang="en-US" dirty="0" smtClean="0">
                <a:latin typeface="Arial" charset="0"/>
              </a:rPr>
              <a:t> </a:t>
            </a:r>
            <a:r>
              <a:rPr lang="en-US" dirty="0" err="1" smtClean="0">
                <a:latin typeface="Arial" charset="0"/>
              </a:rPr>
              <a:t>fortement</a:t>
            </a:r>
            <a:r>
              <a:rPr lang="en-US" dirty="0" smtClean="0">
                <a:latin typeface="Arial" charset="0"/>
              </a:rPr>
              <a:t> </a:t>
            </a:r>
            <a:r>
              <a:rPr lang="en-US" dirty="0" err="1" smtClean="0">
                <a:latin typeface="Arial" charset="0"/>
              </a:rPr>
              <a:t>développés</a:t>
            </a:r>
            <a:r>
              <a:rPr lang="en-US" dirty="0" smtClean="0">
                <a:latin typeface="Arial" charset="0"/>
              </a:rPr>
              <a:t> par </a:t>
            </a:r>
            <a:r>
              <a:rPr lang="en-US" dirty="0" err="1" smtClean="0">
                <a:latin typeface="Arial" charset="0"/>
              </a:rPr>
              <a:t>l’équipe</a:t>
            </a:r>
            <a:r>
              <a:rPr lang="en-US" dirty="0" smtClean="0">
                <a:latin typeface="Arial" charset="0"/>
              </a:rPr>
              <a:t> </a:t>
            </a:r>
            <a:r>
              <a:rPr lang="en-US" dirty="0" err="1" smtClean="0">
                <a:latin typeface="Arial" charset="0"/>
              </a:rPr>
              <a:t>scientifique</a:t>
            </a:r>
            <a:r>
              <a:rPr lang="en-US" dirty="0" smtClean="0">
                <a:latin typeface="Arial" charset="0"/>
              </a:rPr>
              <a:t> </a:t>
            </a:r>
            <a:r>
              <a:rPr lang="en-US" dirty="0" err="1" smtClean="0">
                <a:latin typeface="Arial" charset="0"/>
              </a:rPr>
              <a:t>ainsi</a:t>
            </a:r>
            <a:r>
              <a:rPr lang="en-US" dirty="0" smtClean="0">
                <a:latin typeface="Arial" charset="0"/>
              </a:rPr>
              <a:t> </a:t>
            </a:r>
            <a:r>
              <a:rPr lang="en-US" dirty="0" err="1" smtClean="0">
                <a:latin typeface="Arial" charset="0"/>
              </a:rPr>
              <a:t>que</a:t>
            </a:r>
            <a:r>
              <a:rPr lang="en-US" dirty="0" smtClean="0">
                <a:latin typeface="Arial" charset="0"/>
              </a:rPr>
              <a:t> des </a:t>
            </a:r>
            <a:r>
              <a:rPr lang="en-US" dirty="0" err="1" smtClean="0">
                <a:latin typeface="Arial" charset="0"/>
              </a:rPr>
              <a:t>études</a:t>
            </a:r>
            <a:r>
              <a:rPr lang="en-US" dirty="0" smtClean="0">
                <a:latin typeface="Arial" charset="0"/>
              </a:rPr>
              <a:t> tout à fait </a:t>
            </a:r>
            <a:r>
              <a:rPr lang="en-US" dirty="0" err="1" smtClean="0">
                <a:latin typeface="Arial" charset="0"/>
              </a:rPr>
              <a:t>originales</a:t>
            </a:r>
            <a:r>
              <a:rPr lang="en-US" dirty="0" smtClean="0">
                <a:latin typeface="Arial" charset="0"/>
              </a:rPr>
              <a:t> </a:t>
            </a:r>
            <a:r>
              <a:rPr lang="en-US" dirty="0" err="1" smtClean="0">
                <a:latin typeface="Arial" charset="0"/>
              </a:rPr>
              <a:t>sur</a:t>
            </a:r>
            <a:r>
              <a:rPr lang="en-US" dirty="0" smtClean="0">
                <a:latin typeface="Arial" charset="0"/>
              </a:rPr>
              <a:t> les </a:t>
            </a:r>
            <a:r>
              <a:rPr lang="en-US" dirty="0" err="1" smtClean="0">
                <a:latin typeface="Arial" charset="0"/>
              </a:rPr>
              <a:t>paramètres</a:t>
            </a:r>
            <a:r>
              <a:rPr lang="en-US" dirty="0" smtClean="0">
                <a:latin typeface="Arial" charset="0"/>
              </a:rPr>
              <a:t> </a:t>
            </a:r>
            <a:r>
              <a:rPr lang="en-US" dirty="0" err="1" smtClean="0">
                <a:latin typeface="Arial" charset="0"/>
              </a:rPr>
              <a:t>stellaires</a:t>
            </a:r>
            <a:r>
              <a:rPr lang="en-US" dirty="0" smtClean="0">
                <a:latin typeface="Arial" charset="0"/>
              </a:rPr>
              <a:t> </a:t>
            </a:r>
            <a:r>
              <a:rPr lang="en-US" dirty="0" err="1" smtClean="0">
                <a:latin typeface="Arial" charset="0"/>
              </a:rPr>
              <a:t>fondamentaux</a:t>
            </a:r>
            <a:r>
              <a:rPr lang="en-US" dirty="0" smtClean="0">
                <a:latin typeface="Arial" charset="0"/>
              </a:rPr>
              <a:t>.</a:t>
            </a:r>
          </a:p>
          <a:p>
            <a:endParaRPr lang="en-US" dirty="0"/>
          </a:p>
        </p:txBody>
      </p:sp>
      <p:sp>
        <p:nvSpPr>
          <p:cNvPr id="5" name="Espace réservé de la date 4"/>
          <p:cNvSpPr>
            <a:spLocks noGrp="1"/>
          </p:cNvSpPr>
          <p:nvPr>
            <p:ph type="dt" idx="10"/>
          </p:nvPr>
        </p:nvSpPr>
        <p:spPr/>
        <p:txBody>
          <a:bodyPr/>
          <a:lstStyle/>
          <a:p>
            <a:r>
              <a:rPr lang="fr-FR" smtClean="0"/>
              <a:t>06/10/2010</a:t>
            </a:r>
            <a:endParaRPr lang="fr-FR"/>
          </a:p>
        </p:txBody>
      </p:sp>
      <p:sp>
        <p:nvSpPr>
          <p:cNvPr id="6" name="Espace réservé du pied de page 5"/>
          <p:cNvSpPr>
            <a:spLocks noGrp="1"/>
          </p:cNvSpPr>
          <p:nvPr>
            <p:ph type="ftr" sz="quarter" idx="1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5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The detailed principle of the instrument has been published in A&amp;A last december. </a:t>
            </a:r>
          </a:p>
          <a:p>
            <a:pPr eaLnBrk="1" hangingPunct="1">
              <a:spcBef>
                <a:spcPct val="0"/>
              </a:spcBef>
            </a:pPr>
            <a:endParaRPr lang="fr-FR" smtClean="0"/>
          </a:p>
          <a:p>
            <a:pPr eaLnBrk="1" hangingPunct="1">
              <a:spcBef>
                <a:spcPct val="0"/>
              </a:spcBef>
            </a:pPr>
            <a:r>
              <a:rPr lang="fr-FR" smtClean="0"/>
              <a:t>The main characteristics of VEGA in terms of performances are described in this publication as well as the main steps of the data reduction procedure. </a:t>
            </a:r>
          </a:p>
          <a:p>
            <a:pPr eaLnBrk="1" hangingPunct="1">
              <a:spcBef>
                <a:spcPct val="0"/>
              </a:spcBef>
            </a:pPr>
            <a:endParaRPr lang="fr-FR" smtClean="0"/>
          </a:p>
          <a:p>
            <a:pPr eaLnBrk="1" hangingPunct="1">
              <a:spcBef>
                <a:spcPct val="0"/>
              </a:spcBef>
            </a:pPr>
            <a:r>
              <a:rPr lang="fr-FR" smtClean="0"/>
              <a:t>Classical V² and complex differential visibilities are deduced from the short exposures images recorded by the two photon counting detectors. </a:t>
            </a:r>
          </a:p>
          <a:p>
            <a:pPr eaLnBrk="1" hangingPunct="1">
              <a:spcBef>
                <a:spcPct val="0"/>
              </a:spcBef>
            </a:pPr>
            <a:endParaRPr lang="fr-FR" smtClean="0"/>
          </a:p>
          <a:p>
            <a:pPr eaLnBrk="1" hangingPunct="1">
              <a:spcBef>
                <a:spcPct val="0"/>
              </a:spcBef>
            </a:pPr>
            <a:r>
              <a:rPr lang="fr-FR" smtClean="0"/>
              <a:t>The main and most important results are the good number in terms of limiting magnitude. The instrumental visibility, now estimated through the statitics of short sequence measurements,  has been characterized to be stable over period of hour when seeing conditions are stable enough. A relative accuracy of 2% on calibrated V² is usually reached under good seeing conditions.</a:t>
            </a:r>
          </a:p>
          <a:p>
            <a:pPr eaLnBrk="1" hangingPunct="1">
              <a:spcBef>
                <a:spcPct val="0"/>
              </a:spcBef>
            </a:pPr>
            <a:endParaRPr lang="fr-FR" smtClean="0"/>
          </a:p>
          <a:p>
            <a:pPr eaLnBrk="1" hangingPunct="1">
              <a:spcBef>
                <a:spcPct val="0"/>
              </a:spcBef>
            </a:pPr>
            <a:r>
              <a:rPr lang="fr-FR" smtClean="0"/>
              <a:t>Concerning differential phase measurements, a residual noise of 1 to 2° is obtained, delivering an astrometric precision better than 100 times the angular resolution of the baseline.</a:t>
            </a:r>
          </a:p>
          <a:p>
            <a:pPr eaLnBrk="1" hangingPunct="1">
              <a:spcBef>
                <a:spcPct val="0"/>
              </a:spcBef>
            </a:pPr>
            <a:endParaRPr lang="fr-FR" smtClean="0"/>
          </a:p>
          <a:p>
            <a:pPr eaLnBrk="1" hangingPunct="1">
              <a:spcBef>
                <a:spcPct val="0"/>
              </a:spcBef>
            </a:pPr>
            <a:r>
              <a:rPr lang="fr-FR" smtClean="0"/>
              <a:t>One should also note that VEGA is able to operate with three telescopes. V² measurements in 3T mode have been correctly characterized. Preliminary results on closure phase (on calibrators only) have been obtained showing a stability of about 2°. We will come back later on this 3T operation.</a:t>
            </a:r>
          </a:p>
        </p:txBody>
      </p:sp>
      <p:sp>
        <p:nvSpPr>
          <p:cNvPr id="2253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A8B7CF-86EF-4271-BE34-620485502741}" type="slidenum">
              <a:rPr lang="fr-FR" smtClean="0"/>
              <a:pPr fontAlgn="base">
                <a:spcBef>
                  <a:spcPct val="0"/>
                </a:spcBef>
                <a:spcAft>
                  <a:spcPct val="0"/>
                </a:spcAft>
                <a:defRPr/>
              </a:pPr>
              <a:t>5</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eaLnBrk="1" fontAlgn="auto" hangingPunct="1">
              <a:spcBef>
                <a:spcPts val="0"/>
              </a:spcBef>
              <a:spcAft>
                <a:spcPts val="0"/>
              </a:spcAft>
              <a:defRPr/>
            </a:pPr>
            <a:r>
              <a:rPr lang="fr-FR" dirty="0" smtClean="0"/>
              <a:t>Short </a:t>
            </a:r>
            <a:r>
              <a:rPr lang="fr-FR" dirty="0" err="1" smtClean="0"/>
              <a:t>presentation</a:t>
            </a:r>
            <a:r>
              <a:rPr lang="fr-FR" dirty="0" smtClean="0"/>
              <a:t> of the main science programs </a:t>
            </a:r>
            <a:r>
              <a:rPr lang="fr-FR" dirty="0" err="1" smtClean="0"/>
              <a:t>currently</a:t>
            </a:r>
            <a:r>
              <a:rPr lang="fr-FR" dirty="0" smtClean="0"/>
              <a:t> </a:t>
            </a:r>
            <a:r>
              <a:rPr lang="fr-FR" dirty="0" err="1" smtClean="0"/>
              <a:t>under</a:t>
            </a:r>
            <a:r>
              <a:rPr lang="fr-FR" dirty="0" smtClean="0"/>
              <a:t> investigation </a:t>
            </a:r>
            <a:r>
              <a:rPr lang="fr-FR" dirty="0" err="1" smtClean="0"/>
              <a:t>with</a:t>
            </a:r>
            <a:r>
              <a:rPr lang="fr-FR" dirty="0" smtClean="0"/>
              <a:t> VEGA:</a:t>
            </a:r>
          </a:p>
          <a:p>
            <a:pPr marL="228600" indent="-228600" eaLnBrk="1" fontAlgn="auto" hangingPunct="1">
              <a:spcBef>
                <a:spcPts val="0"/>
              </a:spcBef>
              <a:spcAft>
                <a:spcPts val="0"/>
              </a:spcAft>
              <a:buFontTx/>
              <a:buAutoNum type="arabicParenR"/>
              <a:defRPr/>
            </a:pPr>
            <a:r>
              <a:rPr lang="fr-FR" dirty="0" err="1" smtClean="0"/>
              <a:t>Results</a:t>
            </a:r>
            <a:r>
              <a:rPr lang="fr-FR" dirty="0" smtClean="0"/>
              <a:t> </a:t>
            </a:r>
            <a:r>
              <a:rPr lang="fr-FR" dirty="0" err="1" smtClean="0"/>
              <a:t>already</a:t>
            </a:r>
            <a:r>
              <a:rPr lang="fr-FR" dirty="0" smtClean="0"/>
              <a:t> </a:t>
            </a:r>
            <a:r>
              <a:rPr lang="fr-FR" dirty="0" err="1" smtClean="0"/>
              <a:t>accepted</a:t>
            </a:r>
            <a:r>
              <a:rPr lang="fr-FR" dirty="0" smtClean="0"/>
              <a:t> for publication (</a:t>
            </a:r>
            <a:r>
              <a:rPr lang="fr-FR" dirty="0" err="1" smtClean="0"/>
              <a:t>see</a:t>
            </a:r>
            <a:r>
              <a:rPr lang="fr-FR" dirty="0" smtClean="0"/>
              <a:t> </a:t>
            </a:r>
            <a:r>
              <a:rPr lang="fr-FR" dirty="0" err="1" smtClean="0"/>
              <a:t>detailed</a:t>
            </a:r>
            <a:r>
              <a:rPr lang="fr-FR" dirty="0" smtClean="0"/>
              <a:t> </a:t>
            </a:r>
            <a:r>
              <a:rPr lang="fr-FR" dirty="0" err="1" smtClean="0"/>
              <a:t>presentation</a:t>
            </a:r>
            <a:r>
              <a:rPr lang="fr-FR" dirty="0" smtClean="0"/>
              <a:t> </a:t>
            </a:r>
            <a:r>
              <a:rPr lang="fr-FR" dirty="0" err="1" smtClean="0"/>
              <a:t>just</a:t>
            </a:r>
            <a:r>
              <a:rPr lang="fr-FR" dirty="0" smtClean="0"/>
              <a:t> </a:t>
            </a:r>
            <a:r>
              <a:rPr lang="fr-FR" dirty="0" err="1" smtClean="0"/>
              <a:t>after</a:t>
            </a:r>
            <a:r>
              <a:rPr lang="fr-FR" dirty="0" smtClean="0"/>
              <a:t>). </a:t>
            </a:r>
            <a:r>
              <a:rPr lang="fr-FR" dirty="0" err="1" smtClean="0"/>
              <a:t>Demonstration</a:t>
            </a:r>
            <a:r>
              <a:rPr lang="fr-FR" dirty="0" smtClean="0"/>
              <a:t> of « </a:t>
            </a:r>
            <a:r>
              <a:rPr lang="fr-FR" dirty="0" err="1" smtClean="0"/>
              <a:t>faint</a:t>
            </a:r>
            <a:r>
              <a:rPr lang="fr-FR" dirty="0" smtClean="0"/>
              <a:t> » </a:t>
            </a:r>
            <a:r>
              <a:rPr lang="fr-FR" dirty="0" err="1" smtClean="0"/>
              <a:t>object</a:t>
            </a:r>
            <a:r>
              <a:rPr lang="fr-FR" dirty="0" smtClean="0"/>
              <a:t> science and </a:t>
            </a:r>
            <a:r>
              <a:rPr lang="fr-FR" dirty="0" err="1" smtClean="0"/>
              <a:t>strength</a:t>
            </a:r>
            <a:r>
              <a:rPr lang="fr-FR" dirty="0" smtClean="0"/>
              <a:t> of </a:t>
            </a:r>
            <a:r>
              <a:rPr lang="fr-FR" dirty="0" err="1" smtClean="0"/>
              <a:t>high</a:t>
            </a:r>
            <a:r>
              <a:rPr lang="fr-FR" dirty="0" smtClean="0"/>
              <a:t> spectral </a:t>
            </a:r>
            <a:r>
              <a:rPr lang="fr-FR" dirty="0" err="1" smtClean="0"/>
              <a:t>resolution</a:t>
            </a:r>
            <a:r>
              <a:rPr lang="fr-FR" dirty="0" smtClean="0"/>
              <a:t> (30000).</a:t>
            </a:r>
          </a:p>
          <a:p>
            <a:pPr marL="228600" indent="-228600" eaLnBrk="1" fontAlgn="auto" hangingPunct="1">
              <a:spcBef>
                <a:spcPts val="0"/>
              </a:spcBef>
              <a:spcAft>
                <a:spcPts val="0"/>
              </a:spcAft>
              <a:buFontTx/>
              <a:buAutoNum type="arabicParenR"/>
              <a:defRPr/>
            </a:pPr>
            <a:r>
              <a:rPr lang="fr-FR" dirty="0" smtClean="0"/>
              <a:t>« </a:t>
            </a:r>
            <a:r>
              <a:rPr lang="fr-FR" dirty="0" err="1" smtClean="0"/>
              <a:t>Classical</a:t>
            </a:r>
            <a:r>
              <a:rPr lang="fr-FR" dirty="0" smtClean="0"/>
              <a:t> » </a:t>
            </a:r>
            <a:r>
              <a:rPr lang="fr-FR" dirty="0" err="1" smtClean="0"/>
              <a:t>studies</a:t>
            </a:r>
            <a:r>
              <a:rPr lang="fr-FR" dirty="0" smtClean="0"/>
              <a:t> </a:t>
            </a:r>
            <a:r>
              <a:rPr lang="fr-FR" dirty="0" err="1" smtClean="0"/>
              <a:t>with</a:t>
            </a:r>
            <a:r>
              <a:rPr lang="fr-FR" dirty="0" smtClean="0"/>
              <a:t> VEGA in medium spectral </a:t>
            </a:r>
            <a:r>
              <a:rPr lang="fr-FR" dirty="0" err="1" smtClean="0"/>
              <a:t>resolution</a:t>
            </a:r>
            <a:r>
              <a:rPr lang="fr-FR" dirty="0" smtClean="0"/>
              <a:t> and </a:t>
            </a:r>
            <a:r>
              <a:rPr lang="fr-FR" dirty="0" err="1" smtClean="0"/>
              <a:t>using</a:t>
            </a:r>
            <a:r>
              <a:rPr lang="fr-FR" dirty="0" smtClean="0"/>
              <a:t> the </a:t>
            </a:r>
            <a:r>
              <a:rPr lang="fr-FR" dirty="0" err="1" smtClean="0"/>
              <a:t>Halpha</a:t>
            </a:r>
            <a:r>
              <a:rPr lang="fr-FR" dirty="0" smtClean="0"/>
              <a:t> +</a:t>
            </a:r>
            <a:r>
              <a:rPr lang="fr-FR" dirty="0" err="1" smtClean="0"/>
              <a:t>Hbeta</a:t>
            </a:r>
            <a:r>
              <a:rPr lang="fr-FR" dirty="0" smtClean="0"/>
              <a:t> spectral </a:t>
            </a:r>
            <a:r>
              <a:rPr lang="fr-FR" dirty="0" err="1" smtClean="0"/>
              <a:t>lines</a:t>
            </a:r>
            <a:endParaRPr lang="fr-FR" dirty="0" smtClean="0"/>
          </a:p>
          <a:p>
            <a:pPr marL="228600" indent="-228600" eaLnBrk="1" fontAlgn="auto" hangingPunct="1">
              <a:spcBef>
                <a:spcPts val="0"/>
              </a:spcBef>
              <a:spcAft>
                <a:spcPts val="0"/>
              </a:spcAft>
              <a:buFontTx/>
              <a:buAutoNum type="arabicParenR"/>
              <a:defRPr/>
            </a:pPr>
            <a:r>
              <a:rPr lang="fr-FR" dirty="0" smtClean="0"/>
              <a:t>V² </a:t>
            </a:r>
            <a:r>
              <a:rPr lang="fr-FR" dirty="0" err="1" smtClean="0"/>
              <a:t>measurements</a:t>
            </a:r>
            <a:r>
              <a:rPr lang="fr-FR" dirty="0" smtClean="0"/>
              <a:t> and </a:t>
            </a:r>
            <a:r>
              <a:rPr lang="fr-FR" dirty="0" err="1" smtClean="0"/>
              <a:t>consequences</a:t>
            </a:r>
            <a:r>
              <a:rPr lang="fr-FR" dirty="0" smtClean="0"/>
              <a:t> on prototypes of </a:t>
            </a:r>
            <a:r>
              <a:rPr lang="fr-FR" dirty="0" err="1" smtClean="0"/>
              <a:t>some</a:t>
            </a:r>
            <a:r>
              <a:rPr lang="fr-FR" dirty="0" smtClean="0"/>
              <a:t> </a:t>
            </a:r>
            <a:r>
              <a:rPr lang="fr-FR" dirty="0" err="1" smtClean="0"/>
              <a:t>stellar</a:t>
            </a:r>
            <a:r>
              <a:rPr lang="fr-FR" dirty="0" smtClean="0"/>
              <a:t> classes. Start of </a:t>
            </a:r>
            <a:r>
              <a:rPr lang="fr-FR" dirty="0" err="1" smtClean="0"/>
              <a:t>observing</a:t>
            </a:r>
            <a:r>
              <a:rPr lang="fr-FR" dirty="0" smtClean="0"/>
              <a:t> programs on ‘large’ </a:t>
            </a:r>
            <a:r>
              <a:rPr lang="fr-FR" dirty="0" err="1" smtClean="0"/>
              <a:t>samples</a:t>
            </a:r>
            <a:r>
              <a:rPr lang="fr-FR" dirty="0" smtClean="0"/>
              <a:t> in a </a:t>
            </a:r>
            <a:r>
              <a:rPr lang="fr-FR" dirty="0" err="1" smtClean="0"/>
              <a:t>same</a:t>
            </a:r>
            <a:r>
              <a:rPr lang="fr-FR" dirty="0" smtClean="0"/>
              <a:t> class of stars.</a:t>
            </a:r>
          </a:p>
          <a:p>
            <a:pPr marL="228600" indent="-228600" eaLnBrk="1" fontAlgn="auto" hangingPunct="1">
              <a:spcBef>
                <a:spcPts val="0"/>
              </a:spcBef>
              <a:spcAft>
                <a:spcPts val="0"/>
              </a:spcAft>
              <a:buFontTx/>
              <a:buAutoNum type="arabicParenR"/>
              <a:defRPr/>
            </a:pPr>
            <a:r>
              <a:rPr lang="fr-FR" dirty="0" err="1" smtClean="0"/>
              <a:t>Finally</a:t>
            </a:r>
            <a:r>
              <a:rPr lang="fr-FR" dirty="0" smtClean="0"/>
              <a:t>: </a:t>
            </a:r>
            <a:r>
              <a:rPr lang="fr-FR" dirty="0" err="1" smtClean="0"/>
              <a:t>some</a:t>
            </a:r>
            <a:r>
              <a:rPr lang="fr-FR" dirty="0" smtClean="0"/>
              <a:t> programs on important hot </a:t>
            </a:r>
            <a:r>
              <a:rPr lang="fr-FR" dirty="0" err="1" smtClean="0"/>
              <a:t>targets</a:t>
            </a:r>
            <a:r>
              <a:rPr lang="fr-FR" dirty="0" smtClean="0"/>
              <a:t> as </a:t>
            </a:r>
            <a:r>
              <a:rPr lang="fr-FR" dirty="0" err="1" smtClean="0"/>
              <a:t>well</a:t>
            </a:r>
            <a:r>
              <a:rPr lang="fr-FR" dirty="0" smtClean="0"/>
              <a:t> as </a:t>
            </a:r>
            <a:r>
              <a:rPr lang="fr-FR" dirty="0" err="1" smtClean="0"/>
              <a:t>complementarity</a:t>
            </a:r>
            <a:r>
              <a:rPr lang="fr-FR" dirty="0" smtClean="0"/>
              <a:t> programs </a:t>
            </a:r>
            <a:r>
              <a:rPr lang="fr-FR" dirty="0" err="1" smtClean="0"/>
              <a:t>with</a:t>
            </a:r>
            <a:r>
              <a:rPr lang="fr-FR" dirty="0" smtClean="0"/>
              <a:t> VLTI and CHARA-IR.</a:t>
            </a:r>
          </a:p>
        </p:txBody>
      </p:sp>
      <p:sp>
        <p:nvSpPr>
          <p:cNvPr id="2355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2DFE9F-CD3D-44C8-B42D-A14E6B0449F4}" type="slidenum">
              <a:rPr lang="fr-FR" smtClean="0"/>
              <a:pPr fontAlgn="base">
                <a:spcBef>
                  <a:spcPct val="0"/>
                </a:spcBef>
                <a:spcAft>
                  <a:spcPct val="0"/>
                </a:spcAft>
                <a:defRPr/>
              </a:pPr>
              <a:t>6</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fr-FR">
                <a:ea typeface="ＭＳ Ｐゴシック" charset="-128"/>
                <a:cs typeface="ＭＳ Ｐゴシック" charset="-128"/>
              </a:rPr>
              <a:t>Spectral type: A9p</a:t>
            </a:r>
          </a:p>
          <a:p>
            <a:r>
              <a:rPr lang="fr-FR">
                <a:ea typeface="ＭＳ Ｐゴシック" charset="-128"/>
                <a:cs typeface="ＭＳ Ｐゴシック" charset="-128"/>
              </a:rPr>
              <a:t>Magnitude: V = 4.7</a:t>
            </a:r>
          </a:p>
          <a:p>
            <a:r>
              <a:rPr lang="fr-FR">
                <a:ea typeface="ＭＳ Ｐゴシック" charset="-128"/>
                <a:cs typeface="ＭＳ Ｐゴシック" charset="-128"/>
              </a:rPr>
              <a:t>V sin i ~ 10 km/s</a:t>
            </a:r>
          </a:p>
          <a:p>
            <a:r>
              <a:rPr lang="fr-FR">
                <a:ea typeface="ＭＳ Ｐゴシック" charset="-128"/>
                <a:cs typeface="ＭＳ Ｐゴシック" charset="-128"/>
              </a:rPr>
              <a:t>Parallax</a:t>
            </a:r>
            <a:r>
              <a:rPr lang="fr-FR">
                <a:latin typeface="Symbol" charset="2"/>
                <a:ea typeface="ＭＳ Ｐゴシック" charset="-128"/>
                <a:cs typeface="ＭＳ Ｐゴシック" charset="-128"/>
              </a:rPr>
              <a:t> p</a:t>
            </a:r>
            <a:r>
              <a:rPr lang="fr-FR">
                <a:ea typeface="ＭＳ Ｐゴシック" charset="-128"/>
                <a:cs typeface="ＭＳ Ｐゴシック" charset="-128"/>
              </a:rPr>
              <a:t> = 28.38 mas </a:t>
            </a:r>
          </a:p>
          <a:p>
            <a:r>
              <a:rPr lang="fr-FR">
                <a:ea typeface="ＭＳ Ｐゴシック" charset="-128"/>
                <a:cs typeface="ＭＳ Ｐゴシック" charset="-128"/>
              </a:rPr>
              <a:t>Distance = 35 pc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fr-FR">
                <a:ea typeface="ＭＳ Ｐゴシック" charset="-128"/>
                <a:cs typeface="ＭＳ Ｐゴシック" charset="-128"/>
              </a:rPr>
              <a:t>Spectral type: A9p</a:t>
            </a:r>
          </a:p>
          <a:p>
            <a:r>
              <a:rPr lang="fr-FR">
                <a:ea typeface="ＭＳ Ｐゴシック" charset="-128"/>
                <a:cs typeface="ＭＳ Ｐゴシック" charset="-128"/>
              </a:rPr>
              <a:t>Magnitude: V = 4.7</a:t>
            </a:r>
          </a:p>
          <a:p>
            <a:r>
              <a:rPr lang="fr-FR">
                <a:ea typeface="ＭＳ Ｐゴシック" charset="-128"/>
                <a:cs typeface="ＭＳ Ｐゴシック" charset="-128"/>
              </a:rPr>
              <a:t>V sin i ~ 10 km/s</a:t>
            </a:r>
          </a:p>
          <a:p>
            <a:r>
              <a:rPr lang="fr-FR">
                <a:ea typeface="ＭＳ Ｐゴシック" charset="-128"/>
                <a:cs typeface="ＭＳ Ｐゴシック" charset="-128"/>
              </a:rPr>
              <a:t>Parallax</a:t>
            </a:r>
            <a:r>
              <a:rPr lang="fr-FR">
                <a:latin typeface="Symbol" charset="2"/>
                <a:ea typeface="ＭＳ Ｐゴシック" charset="-128"/>
                <a:cs typeface="ＭＳ Ｐゴシック" charset="-128"/>
              </a:rPr>
              <a:t> p</a:t>
            </a:r>
            <a:r>
              <a:rPr lang="fr-FR">
                <a:ea typeface="ＭＳ Ｐゴシック" charset="-128"/>
                <a:cs typeface="ＭＳ Ｐゴシック" charset="-128"/>
              </a:rPr>
              <a:t> = 28.38 mas </a:t>
            </a:r>
          </a:p>
          <a:p>
            <a:r>
              <a:rPr lang="fr-FR">
                <a:ea typeface="ＭＳ Ｐゴシック" charset="-128"/>
                <a:cs typeface="ＭＳ Ｐゴシック" charset="-128"/>
              </a:rPr>
              <a:t>Distance = 35 pc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a:p>
        </p:txBody>
      </p:sp>
      <p:sp>
        <p:nvSpPr>
          <p:cNvPr id="4" name="Espace réservé du numéro de diapositive 3"/>
          <p:cNvSpPr>
            <a:spLocks noGrp="1"/>
          </p:cNvSpPr>
          <p:nvPr>
            <p:ph type="sldNum" sz="quarter" idx="10"/>
          </p:nvPr>
        </p:nvSpPr>
        <p:spPr/>
        <p:txBody>
          <a:bodyPr/>
          <a:lstStyle/>
          <a:p>
            <a:pPr>
              <a:defRPr/>
            </a:pPr>
            <a:fld id="{712BC9FB-C48A-0B44-AEEA-752957D7940A}"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Espace réservé de l'image des diapositives 1"/>
          <p:cNvSpPr>
            <a:spLocks noGrp="1" noRot="1" noChangeAspect="1"/>
          </p:cNvSpPr>
          <p:nvPr>
            <p:ph type="sldImg"/>
          </p:nvPr>
        </p:nvSpPr>
        <p:spPr>
          <a:ln/>
        </p:spPr>
      </p:sp>
      <p:sp>
        <p:nvSpPr>
          <p:cNvPr id="48131" name="Espace réservé des commentaires 2"/>
          <p:cNvSpPr>
            <a:spLocks noGrp="1"/>
          </p:cNvSpPr>
          <p:nvPr>
            <p:ph type="body" idx="1"/>
          </p:nvPr>
        </p:nvSpPr>
        <p:spPr>
          <a:noFill/>
          <a:ln/>
        </p:spPr>
        <p:txBody>
          <a:bodyPr/>
          <a:lstStyle/>
          <a:p>
            <a:endParaRPr lang="en-GB">
              <a:latin typeface="Times New Roman" pitchFamily="-105" charset="0"/>
              <a:ea typeface="ＭＳ Ｐゴシック" pitchFamily="-105" charset="-128"/>
              <a:cs typeface="ＭＳ Ｐゴシック" pitchFamily="-105" charset="-128"/>
            </a:endParaRPr>
          </a:p>
        </p:txBody>
      </p:sp>
      <p:sp>
        <p:nvSpPr>
          <p:cNvPr id="48132" name="Espace réservé du numéro de diapositive 3"/>
          <p:cNvSpPr>
            <a:spLocks noGrp="1"/>
          </p:cNvSpPr>
          <p:nvPr>
            <p:ph type="sldNum" sz="quarter" idx="5"/>
          </p:nvPr>
        </p:nvSpPr>
        <p:spPr>
          <a:noFill/>
        </p:spPr>
        <p:txBody>
          <a:bodyPr/>
          <a:lstStyle/>
          <a:p>
            <a:fld id="{2B9AF0A8-8EF1-CE47-8AC4-68D8CF70EDA4}" type="slidenum">
              <a:rPr lang="en-US" smtClean="0">
                <a:latin typeface="Times New Roman" pitchFamily="-105" charset="0"/>
                <a:ea typeface="ＭＳ Ｐゴシック" pitchFamily="-105" charset="-128"/>
                <a:cs typeface="ＭＳ Ｐゴシック" pitchFamily="-105" charset="-128"/>
              </a:rPr>
              <a:pPr/>
              <a:t>14</a:t>
            </a:fld>
            <a:endParaRPr lang="en-US" smtClean="0">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a:spcBef>
                <a:spcPct val="0"/>
              </a:spcBef>
            </a:pPr>
            <a:r>
              <a:rPr lang="en-US" smtClean="0">
                <a:latin typeface="Times New Roman" pitchFamily="18" charset="0"/>
                <a:ea typeface="ＭＳ Ｐゴシック" pitchFamily="34" charset="-128"/>
              </a:rPr>
              <a:t>The stellar atmospheric parameters of effective temperature and surface gravity are of fundamental astrophysical importance. They are the prerequisites to any detailed abundance analysis. As well as defining the physical conditions in the stellar atmosphere, these parameters are directly related to the physical properties of the star; mass, radius and luminosity. Model atmospheres are our analytical link between the physical properties and the observables - flux distributions and spectral line profiles. We can obtain effective temperature and surface gravity from suitable observations, assuming of course that the models we use are adequate and appropriate. </a:t>
            </a:r>
          </a:p>
          <a:p>
            <a:endParaRPr lang="fr-FR"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chemeClr val="bg1"/>
                </a:solidFill>
              </a:defRPr>
            </a:lvl1p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solidFill>
                  <a:schemeClr val="bg1"/>
                </a:solidFill>
              </a:defRPr>
            </a:lvl1pPr>
          </a:lstStyle>
          <a:p>
            <a:fld id="{0F8F4458-3AA9-4F85-967E-50D6AC691897}" type="datetime1">
              <a:rPr lang="fr-FR" smtClean="0"/>
              <a:pPr/>
              <a:t>6/09/11</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smtClean="0"/>
              <a:t>VEGA Granada September 2011</a:t>
            </a:r>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D19356BC-1717-473E-B326-6C01DAB56B70}"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307991E-34B4-464A-A101-0AB49EDE776A}" type="datetime1">
              <a:rPr lang="fr-FR" smtClean="0"/>
              <a:pPr/>
              <a:t>6/09/11</a:t>
            </a:fld>
            <a:endParaRPr lang="fr-FR"/>
          </a:p>
        </p:txBody>
      </p:sp>
      <p:sp>
        <p:nvSpPr>
          <p:cNvPr id="5" name="Espace réservé du pied de page 4"/>
          <p:cNvSpPr>
            <a:spLocks noGrp="1"/>
          </p:cNvSpPr>
          <p:nvPr>
            <p:ph type="ftr" sz="quarter" idx="11"/>
          </p:nvPr>
        </p:nvSpPr>
        <p:spPr/>
        <p:txBody>
          <a:bodyPr/>
          <a:lstStyle/>
          <a:p>
            <a:r>
              <a:rPr lang="fr-FR" smtClean="0"/>
              <a:t>VEGA Granada September 2011</a:t>
            </a:r>
            <a:endParaRPr lang="fr-FR"/>
          </a:p>
        </p:txBody>
      </p:sp>
      <p:sp>
        <p:nvSpPr>
          <p:cNvPr id="6" name="Espace réservé du numéro de diapositive 5"/>
          <p:cNvSpPr>
            <a:spLocks noGrp="1"/>
          </p:cNvSpPr>
          <p:nvPr>
            <p:ph type="sldNum" sz="quarter" idx="12"/>
          </p:nvPr>
        </p:nvSpPr>
        <p:spPr/>
        <p:txBody>
          <a:bodyPr/>
          <a:lstStyle/>
          <a:p>
            <a:fld id="{D19356BC-1717-473E-B326-6C01DAB56B70}"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84FBE0-4FBD-47A7-B1C9-69C29DFDF34B}" type="datetime1">
              <a:rPr lang="fr-FR" smtClean="0"/>
              <a:pPr/>
              <a:t>6/09/11</a:t>
            </a:fld>
            <a:endParaRPr lang="fr-FR"/>
          </a:p>
        </p:txBody>
      </p:sp>
      <p:sp>
        <p:nvSpPr>
          <p:cNvPr id="5" name="Espace réservé du pied de page 4"/>
          <p:cNvSpPr>
            <a:spLocks noGrp="1"/>
          </p:cNvSpPr>
          <p:nvPr>
            <p:ph type="ftr" sz="quarter" idx="11"/>
          </p:nvPr>
        </p:nvSpPr>
        <p:spPr/>
        <p:txBody>
          <a:bodyPr/>
          <a:lstStyle/>
          <a:p>
            <a:r>
              <a:rPr lang="fr-FR" smtClean="0"/>
              <a:t>VEGA Granada September 2011</a:t>
            </a:r>
            <a:endParaRPr lang="fr-FR"/>
          </a:p>
        </p:txBody>
      </p:sp>
      <p:sp>
        <p:nvSpPr>
          <p:cNvPr id="6" name="Espace réservé du numéro de diapositive 5"/>
          <p:cNvSpPr>
            <a:spLocks noGrp="1"/>
          </p:cNvSpPr>
          <p:nvPr>
            <p:ph type="sldNum" sz="quarter" idx="12"/>
          </p:nvPr>
        </p:nvSpPr>
        <p:spPr/>
        <p:txBody>
          <a:bodyPr/>
          <a:lstStyle/>
          <a:p>
            <a:fld id="{D19356BC-1717-473E-B326-6C01DAB56B70}"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216E64-5B94-4D49-8506-BC497F2A3D32}" type="datetime1">
              <a:rPr lang="fr-FR" smtClean="0"/>
              <a:pPr/>
              <a:t>6/09/11</a:t>
            </a:fld>
            <a:endParaRPr lang="fr-FR"/>
          </a:p>
        </p:txBody>
      </p:sp>
      <p:sp>
        <p:nvSpPr>
          <p:cNvPr id="5" name="Espace réservé du pied de page 4"/>
          <p:cNvSpPr>
            <a:spLocks noGrp="1"/>
          </p:cNvSpPr>
          <p:nvPr>
            <p:ph type="ftr" sz="quarter" idx="11"/>
          </p:nvPr>
        </p:nvSpPr>
        <p:spPr/>
        <p:txBody>
          <a:bodyPr/>
          <a:lstStyle/>
          <a:p>
            <a:r>
              <a:rPr lang="fr-FR" smtClean="0"/>
              <a:t>VEGA Granada September 2011</a:t>
            </a:r>
            <a:endParaRPr lang="fr-FR"/>
          </a:p>
        </p:txBody>
      </p:sp>
      <p:sp>
        <p:nvSpPr>
          <p:cNvPr id="6" name="Espace réservé du numéro de diapositive 5"/>
          <p:cNvSpPr>
            <a:spLocks noGrp="1"/>
          </p:cNvSpPr>
          <p:nvPr>
            <p:ph type="sldNum" sz="quarter" idx="12"/>
          </p:nvPr>
        </p:nvSpPr>
        <p:spPr/>
        <p:txBody>
          <a:bodyPr/>
          <a:lstStyle/>
          <a:p>
            <a:fld id="{D19356BC-1717-473E-B326-6C01DAB56B70}"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F7E65DC-5EE4-441F-883C-D27CE05D271D}" type="datetime1">
              <a:rPr lang="fr-FR" smtClean="0"/>
              <a:pPr/>
              <a:t>6/09/11</a:t>
            </a:fld>
            <a:endParaRPr lang="fr-FR"/>
          </a:p>
        </p:txBody>
      </p:sp>
      <p:sp>
        <p:nvSpPr>
          <p:cNvPr id="5" name="Espace réservé du pied de page 4"/>
          <p:cNvSpPr>
            <a:spLocks noGrp="1"/>
          </p:cNvSpPr>
          <p:nvPr>
            <p:ph type="ftr" sz="quarter" idx="11"/>
          </p:nvPr>
        </p:nvSpPr>
        <p:spPr/>
        <p:txBody>
          <a:bodyPr/>
          <a:lstStyle/>
          <a:p>
            <a:r>
              <a:rPr lang="fr-FR" smtClean="0"/>
              <a:t>VEGA Granada September 2011</a:t>
            </a:r>
            <a:endParaRPr lang="fr-FR"/>
          </a:p>
        </p:txBody>
      </p:sp>
      <p:sp>
        <p:nvSpPr>
          <p:cNvPr id="6" name="Espace réservé du numéro de diapositive 5"/>
          <p:cNvSpPr>
            <a:spLocks noGrp="1"/>
          </p:cNvSpPr>
          <p:nvPr>
            <p:ph type="sldNum" sz="quarter" idx="12"/>
          </p:nvPr>
        </p:nvSpPr>
        <p:spPr/>
        <p:txBody>
          <a:bodyPr/>
          <a:lstStyle/>
          <a:p>
            <a:fld id="{D19356BC-1717-473E-B326-6C01DAB56B70}"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AC6053-75A6-4EB5-B697-35DA3D30136E}" type="datetime1">
              <a:rPr lang="fr-FR" smtClean="0"/>
              <a:pPr/>
              <a:t>6/09/11</a:t>
            </a:fld>
            <a:endParaRPr lang="fr-FR"/>
          </a:p>
        </p:txBody>
      </p:sp>
      <p:sp>
        <p:nvSpPr>
          <p:cNvPr id="6" name="Espace réservé du pied de page 5"/>
          <p:cNvSpPr>
            <a:spLocks noGrp="1"/>
          </p:cNvSpPr>
          <p:nvPr>
            <p:ph type="ftr" sz="quarter" idx="11"/>
          </p:nvPr>
        </p:nvSpPr>
        <p:spPr/>
        <p:txBody>
          <a:bodyPr/>
          <a:lstStyle/>
          <a:p>
            <a:r>
              <a:rPr lang="fr-FR" smtClean="0"/>
              <a:t>VEGA Granada September 2011</a:t>
            </a:r>
            <a:endParaRPr lang="fr-FR"/>
          </a:p>
        </p:txBody>
      </p:sp>
      <p:sp>
        <p:nvSpPr>
          <p:cNvPr id="7" name="Espace réservé du numéro de diapositive 6"/>
          <p:cNvSpPr>
            <a:spLocks noGrp="1"/>
          </p:cNvSpPr>
          <p:nvPr>
            <p:ph type="sldNum" sz="quarter" idx="12"/>
          </p:nvPr>
        </p:nvSpPr>
        <p:spPr/>
        <p:txBody>
          <a:bodyPr/>
          <a:lstStyle/>
          <a:p>
            <a:fld id="{D19356BC-1717-473E-B326-6C01DAB56B70}"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D1EB065-A4AE-45D7-AAEC-844EA8163CFF}" type="datetime1">
              <a:rPr lang="fr-FR" smtClean="0"/>
              <a:pPr/>
              <a:t>6/09/11</a:t>
            </a:fld>
            <a:endParaRPr lang="fr-FR"/>
          </a:p>
        </p:txBody>
      </p:sp>
      <p:sp>
        <p:nvSpPr>
          <p:cNvPr id="8" name="Espace réservé du pied de page 7"/>
          <p:cNvSpPr>
            <a:spLocks noGrp="1"/>
          </p:cNvSpPr>
          <p:nvPr>
            <p:ph type="ftr" sz="quarter" idx="11"/>
          </p:nvPr>
        </p:nvSpPr>
        <p:spPr/>
        <p:txBody>
          <a:bodyPr/>
          <a:lstStyle/>
          <a:p>
            <a:r>
              <a:rPr lang="fr-FR" smtClean="0"/>
              <a:t>VEGA Granada September 2011</a:t>
            </a:r>
            <a:endParaRPr lang="fr-FR"/>
          </a:p>
        </p:txBody>
      </p:sp>
      <p:sp>
        <p:nvSpPr>
          <p:cNvPr id="9" name="Espace réservé du numéro de diapositive 8"/>
          <p:cNvSpPr>
            <a:spLocks noGrp="1"/>
          </p:cNvSpPr>
          <p:nvPr>
            <p:ph type="sldNum" sz="quarter" idx="12"/>
          </p:nvPr>
        </p:nvSpPr>
        <p:spPr/>
        <p:txBody>
          <a:bodyPr/>
          <a:lstStyle/>
          <a:p>
            <a:fld id="{D19356BC-1717-473E-B326-6C01DAB56B70}"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8A47DF8-5150-4696-8A24-B7A9771D890B}" type="datetime1">
              <a:rPr lang="fr-FR" smtClean="0"/>
              <a:pPr/>
              <a:t>6/09/11</a:t>
            </a:fld>
            <a:endParaRPr lang="fr-FR"/>
          </a:p>
        </p:txBody>
      </p:sp>
      <p:sp>
        <p:nvSpPr>
          <p:cNvPr id="4" name="Espace réservé du pied de page 3"/>
          <p:cNvSpPr>
            <a:spLocks noGrp="1"/>
          </p:cNvSpPr>
          <p:nvPr>
            <p:ph type="ftr" sz="quarter" idx="11"/>
          </p:nvPr>
        </p:nvSpPr>
        <p:spPr/>
        <p:txBody>
          <a:bodyPr/>
          <a:lstStyle/>
          <a:p>
            <a:r>
              <a:rPr lang="fr-FR" smtClean="0"/>
              <a:t>VEGA Granada September 2011</a:t>
            </a:r>
            <a:endParaRPr lang="fr-FR"/>
          </a:p>
        </p:txBody>
      </p:sp>
      <p:sp>
        <p:nvSpPr>
          <p:cNvPr id="5" name="Espace réservé du numéro de diapositive 4"/>
          <p:cNvSpPr>
            <a:spLocks noGrp="1"/>
          </p:cNvSpPr>
          <p:nvPr>
            <p:ph type="sldNum" sz="quarter" idx="12"/>
          </p:nvPr>
        </p:nvSpPr>
        <p:spPr/>
        <p:txBody>
          <a:bodyPr/>
          <a:lstStyle/>
          <a:p>
            <a:fld id="{D19356BC-1717-473E-B326-6C01DAB56B70}"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0C90704-4584-4AED-85E0-412CD3DC759E}" type="datetime1">
              <a:rPr lang="fr-FR" smtClean="0"/>
              <a:pPr/>
              <a:t>6/09/11</a:t>
            </a:fld>
            <a:endParaRPr lang="fr-FR"/>
          </a:p>
        </p:txBody>
      </p:sp>
      <p:sp>
        <p:nvSpPr>
          <p:cNvPr id="3" name="Espace réservé du pied de page 2"/>
          <p:cNvSpPr>
            <a:spLocks noGrp="1"/>
          </p:cNvSpPr>
          <p:nvPr>
            <p:ph type="ftr" sz="quarter" idx="11"/>
          </p:nvPr>
        </p:nvSpPr>
        <p:spPr/>
        <p:txBody>
          <a:bodyPr/>
          <a:lstStyle/>
          <a:p>
            <a:r>
              <a:rPr lang="fr-FR" smtClean="0"/>
              <a:t>VEGA Granada September 2011</a:t>
            </a:r>
            <a:endParaRPr lang="fr-FR"/>
          </a:p>
        </p:txBody>
      </p:sp>
      <p:sp>
        <p:nvSpPr>
          <p:cNvPr id="4" name="Espace réservé du numéro de diapositive 3"/>
          <p:cNvSpPr>
            <a:spLocks noGrp="1"/>
          </p:cNvSpPr>
          <p:nvPr>
            <p:ph type="sldNum" sz="quarter" idx="12"/>
          </p:nvPr>
        </p:nvSpPr>
        <p:spPr/>
        <p:txBody>
          <a:bodyPr/>
          <a:lstStyle/>
          <a:p>
            <a:fld id="{D19356BC-1717-473E-B326-6C01DAB56B70}"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2904575-94DC-475D-93C0-6B465B38B8C0}" type="datetime1">
              <a:rPr lang="fr-FR" smtClean="0"/>
              <a:pPr/>
              <a:t>6/09/11</a:t>
            </a:fld>
            <a:endParaRPr lang="fr-FR"/>
          </a:p>
        </p:txBody>
      </p:sp>
      <p:sp>
        <p:nvSpPr>
          <p:cNvPr id="6" name="Espace réservé du pied de page 5"/>
          <p:cNvSpPr>
            <a:spLocks noGrp="1"/>
          </p:cNvSpPr>
          <p:nvPr>
            <p:ph type="ftr" sz="quarter" idx="11"/>
          </p:nvPr>
        </p:nvSpPr>
        <p:spPr/>
        <p:txBody>
          <a:bodyPr/>
          <a:lstStyle/>
          <a:p>
            <a:r>
              <a:rPr lang="fr-FR" smtClean="0"/>
              <a:t>VEGA Granada September 2011</a:t>
            </a:r>
            <a:endParaRPr lang="fr-FR"/>
          </a:p>
        </p:txBody>
      </p:sp>
      <p:sp>
        <p:nvSpPr>
          <p:cNvPr id="7" name="Espace réservé du numéro de diapositive 6"/>
          <p:cNvSpPr>
            <a:spLocks noGrp="1"/>
          </p:cNvSpPr>
          <p:nvPr>
            <p:ph type="sldNum" sz="quarter" idx="12"/>
          </p:nvPr>
        </p:nvSpPr>
        <p:spPr/>
        <p:txBody>
          <a:bodyPr/>
          <a:lstStyle/>
          <a:p>
            <a:fld id="{D19356BC-1717-473E-B326-6C01DAB56B70}"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D83B2B4-42C1-4CCE-84DE-2CDF3F7E3B7A}" type="datetime1">
              <a:rPr lang="fr-FR" smtClean="0"/>
              <a:pPr/>
              <a:t>6/09/11</a:t>
            </a:fld>
            <a:endParaRPr lang="fr-FR"/>
          </a:p>
        </p:txBody>
      </p:sp>
      <p:sp>
        <p:nvSpPr>
          <p:cNvPr id="6" name="Espace réservé du pied de page 5"/>
          <p:cNvSpPr>
            <a:spLocks noGrp="1"/>
          </p:cNvSpPr>
          <p:nvPr>
            <p:ph type="ftr" sz="quarter" idx="11"/>
          </p:nvPr>
        </p:nvSpPr>
        <p:spPr/>
        <p:txBody>
          <a:bodyPr/>
          <a:lstStyle/>
          <a:p>
            <a:r>
              <a:rPr lang="fr-FR" smtClean="0"/>
              <a:t>VEGA Granada September 2011</a:t>
            </a:r>
            <a:endParaRPr lang="fr-FR"/>
          </a:p>
        </p:txBody>
      </p:sp>
      <p:sp>
        <p:nvSpPr>
          <p:cNvPr id="7" name="Espace réservé du numéro de diapositive 6"/>
          <p:cNvSpPr>
            <a:spLocks noGrp="1"/>
          </p:cNvSpPr>
          <p:nvPr>
            <p:ph type="sldNum" sz="quarter" idx="12"/>
          </p:nvPr>
        </p:nvSpPr>
        <p:spPr/>
        <p:txBody>
          <a:bodyPr/>
          <a:lstStyle/>
          <a:p>
            <a:fld id="{D19356BC-1717-473E-B326-6C01DAB56B70}"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0</a:t>
            </a:r>
            <a:fld id="{3093FBFB-F380-4681-AB43-2C112A1E4078}" type="datetime1">
              <a:rPr lang="fr-FR" smtClean="0"/>
              <a:pPr/>
              <a:t>6/09/11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Granada, </a:t>
            </a:r>
            <a:r>
              <a:rPr lang="fr-FR" dirty="0" err="1" smtClean="0"/>
              <a:t>September</a:t>
            </a:r>
            <a:r>
              <a:rPr lang="fr-FR" dirty="0" smtClean="0"/>
              <a:t> 2011</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356BC-1717-473E-B326-6C01DAB56B70}"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27.jpeg"/><Relationship Id="rId5" Type="http://schemas.openxmlformats.org/officeDocument/2006/relationships/oleObject" Target="../embeddings/Microsoft_Equation1.bin"/><Relationship Id="rId7" Type="http://schemas.openxmlformats.org/officeDocument/2006/relationships/oleObject" Target="../embeddings/Microsoft_Equation3.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26.png"/><Relationship Id="rId6" Type="http://schemas.openxmlformats.org/officeDocument/2006/relationships/oleObject" Target="../embeddings/Microsoft_Equation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5.jpeg"/><Relationship Id="rId5" Type="http://schemas.openxmlformats.org/officeDocument/2006/relationships/image" Target="../media/image6.wmf"/><Relationship Id="rId7"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57200" y="5562600"/>
            <a:ext cx="8064896" cy="1295400"/>
          </a:xfrm>
        </p:spPr>
        <p:txBody>
          <a:bodyPr>
            <a:normAutofit/>
          </a:bodyPr>
          <a:lstStyle/>
          <a:p>
            <a:r>
              <a:rPr lang="fr-FR" sz="2800" dirty="0" smtClean="0">
                <a:solidFill>
                  <a:srgbClr val="000090"/>
                </a:solidFill>
              </a:rPr>
              <a:t>D. </a:t>
            </a:r>
            <a:r>
              <a:rPr lang="fr-FR" sz="2800" dirty="0" err="1" smtClean="0">
                <a:solidFill>
                  <a:srgbClr val="000090"/>
                </a:solidFill>
              </a:rPr>
              <a:t>Mourard</a:t>
            </a:r>
            <a:r>
              <a:rPr lang="fr-FR" sz="2800" dirty="0" smtClean="0">
                <a:solidFill>
                  <a:srgbClr val="000090"/>
                </a:solidFill>
              </a:rPr>
              <a:t>, N. </a:t>
            </a:r>
            <a:r>
              <a:rPr lang="fr-FR" sz="2800" dirty="0" err="1" smtClean="0">
                <a:solidFill>
                  <a:srgbClr val="000090"/>
                </a:solidFill>
              </a:rPr>
              <a:t>Nardetto</a:t>
            </a:r>
            <a:r>
              <a:rPr lang="fr-FR" sz="2800" dirty="0" smtClean="0">
                <a:solidFill>
                  <a:srgbClr val="000090"/>
                </a:solidFill>
              </a:rPr>
              <a:t>, R. </a:t>
            </a:r>
            <a:r>
              <a:rPr lang="fr-FR" sz="2800" dirty="0" err="1" smtClean="0">
                <a:solidFill>
                  <a:srgbClr val="000090"/>
                </a:solidFill>
              </a:rPr>
              <a:t>Ligi</a:t>
            </a:r>
            <a:r>
              <a:rPr lang="fr-FR" sz="2800" dirty="0">
                <a:solidFill>
                  <a:srgbClr val="000090"/>
                </a:solidFill>
              </a:rPr>
              <a:t> </a:t>
            </a:r>
            <a:r>
              <a:rPr lang="fr-FR" sz="2800" dirty="0" smtClean="0">
                <a:solidFill>
                  <a:srgbClr val="000090"/>
                </a:solidFill>
              </a:rPr>
              <a:t>and K. </a:t>
            </a:r>
            <a:r>
              <a:rPr lang="fr-FR" sz="2800" dirty="0" err="1" smtClean="0">
                <a:solidFill>
                  <a:srgbClr val="000090"/>
                </a:solidFill>
              </a:rPr>
              <a:t>Perraut</a:t>
            </a:r>
            <a:endParaRPr lang="fr-FR" sz="2800" dirty="0">
              <a:solidFill>
                <a:srgbClr val="000090"/>
              </a:solidFill>
            </a:endParaRPr>
          </a:p>
          <a:p>
            <a:r>
              <a:rPr lang="fr-FR" sz="2800" dirty="0" smtClean="0">
                <a:solidFill>
                  <a:srgbClr val="000090"/>
                </a:solidFill>
              </a:rPr>
              <a:t>OCA/FIZEAU (Nice) – UJF/IPAG (Grenoble)</a:t>
            </a:r>
            <a:endParaRPr lang="fr-FR" sz="2800" dirty="0">
              <a:solidFill>
                <a:srgbClr val="000090"/>
              </a:solidFill>
            </a:endParaRPr>
          </a:p>
        </p:txBody>
      </p:sp>
      <p:sp>
        <p:nvSpPr>
          <p:cNvPr id="4" name="WordArt 2"/>
          <p:cNvSpPr>
            <a:spLocks noChangeArrowheads="1" noChangeShapeType="1" noTextEdit="1"/>
          </p:cNvSpPr>
          <p:nvPr/>
        </p:nvSpPr>
        <p:spPr bwMode="auto">
          <a:xfrm>
            <a:off x="304800" y="0"/>
            <a:ext cx="8610600" cy="1371600"/>
          </a:xfrm>
          <a:prstGeom prst="rect">
            <a:avLst/>
          </a:prstGeom>
        </p:spPr>
        <p:txBody>
          <a:bodyPr wrap="none" fromWordArt="1">
            <a:prstTxWarp prst="textPlain">
              <a:avLst>
                <a:gd name="adj" fmla="val 50000"/>
              </a:avLst>
            </a:prstTxWarp>
          </a:bodyPr>
          <a:lstStyle/>
          <a:p>
            <a:pPr algn="ctr"/>
            <a:r>
              <a:rPr lang="en-GB" sz="1800" i="0" kern="10" dirty="0" smtClean="0">
                <a:ln w="6350">
                  <a:solidFill>
                    <a:srgbClr val="000080"/>
                  </a:solidFill>
                  <a:round/>
                  <a:headEnd/>
                  <a:tailEnd/>
                </a:ln>
                <a:solidFill>
                  <a:srgbClr val="000090"/>
                </a:solidFill>
                <a:latin typeface="Arial Unicode MS"/>
                <a:ea typeface="Arial Unicode MS"/>
                <a:cs typeface="Arial Unicode MS"/>
              </a:rPr>
              <a:t>Programs and perspectives of visible </a:t>
            </a:r>
          </a:p>
          <a:p>
            <a:pPr algn="ctr"/>
            <a:r>
              <a:rPr lang="en-GB" sz="1800" i="0" kern="10" dirty="0" smtClean="0">
                <a:ln w="6350">
                  <a:solidFill>
                    <a:srgbClr val="000080"/>
                  </a:solidFill>
                  <a:round/>
                  <a:headEnd/>
                  <a:tailEnd/>
                </a:ln>
                <a:solidFill>
                  <a:srgbClr val="000090"/>
                </a:solidFill>
                <a:latin typeface="Arial Unicode MS"/>
                <a:ea typeface="Arial Unicode MS"/>
                <a:cs typeface="Arial Unicode MS"/>
              </a:rPr>
              <a:t>long baseline </a:t>
            </a:r>
            <a:r>
              <a:rPr lang="en-GB" sz="1800" i="0" kern="10" dirty="0" err="1" smtClean="0">
                <a:ln w="6350">
                  <a:solidFill>
                    <a:srgbClr val="000080"/>
                  </a:solidFill>
                  <a:round/>
                  <a:headEnd/>
                  <a:tailEnd/>
                </a:ln>
                <a:solidFill>
                  <a:srgbClr val="000090"/>
                </a:solidFill>
                <a:latin typeface="Arial Unicode MS"/>
                <a:ea typeface="Arial Unicode MS"/>
                <a:cs typeface="Arial Unicode MS"/>
              </a:rPr>
              <a:t>interferometry</a:t>
            </a:r>
            <a:r>
              <a:rPr lang="en-GB" sz="1800" i="0" kern="10" dirty="0" smtClean="0">
                <a:ln w="6350">
                  <a:solidFill>
                    <a:srgbClr val="000080"/>
                  </a:solidFill>
                  <a:round/>
                  <a:headEnd/>
                  <a:tailEnd/>
                </a:ln>
                <a:solidFill>
                  <a:srgbClr val="000090"/>
                </a:solidFill>
                <a:latin typeface="Arial Unicode MS"/>
                <a:ea typeface="Arial Unicode MS"/>
                <a:cs typeface="Arial Unicode MS"/>
              </a:rPr>
              <a:t> VEGA/CHARA </a:t>
            </a:r>
            <a:endParaRPr lang="en-GB" sz="1800" i="0" kern="10" dirty="0">
              <a:ln w="6350">
                <a:solidFill>
                  <a:srgbClr val="000080"/>
                </a:solidFill>
                <a:round/>
                <a:headEnd/>
                <a:tailEnd/>
              </a:ln>
              <a:solidFill>
                <a:srgbClr val="000090"/>
              </a:solidFill>
              <a:latin typeface="Arial Unicode MS"/>
              <a:ea typeface="Arial Unicode MS"/>
              <a:cs typeface="Arial Unicode MS"/>
            </a:endParaRPr>
          </a:p>
        </p:txBody>
      </p:sp>
      <p:pic>
        <p:nvPicPr>
          <p:cNvPr id="5" name="Image 4" descr="100_2067.JPG"/>
          <p:cNvPicPr>
            <a:picLocks noChangeAspect="1"/>
          </p:cNvPicPr>
          <p:nvPr/>
        </p:nvPicPr>
        <p:blipFill>
          <a:blip r:embed="rId2"/>
          <a:stretch>
            <a:fillRect/>
          </a:stretch>
        </p:blipFill>
        <p:spPr>
          <a:xfrm>
            <a:off x="685800" y="1524000"/>
            <a:ext cx="8001000" cy="4000500"/>
          </a:xfrm>
          <a:prstGeom prst="rect">
            <a:avLst/>
          </a:prstGeom>
        </p:spPr>
      </p:pic>
      <p:sp>
        <p:nvSpPr>
          <p:cNvPr id="7" name="Rectangle 6"/>
          <p:cNvSpPr/>
          <p:nvPr/>
        </p:nvSpPr>
        <p:spPr>
          <a:xfrm>
            <a:off x="990600" y="5029200"/>
            <a:ext cx="1663211" cy="369332"/>
          </a:xfrm>
          <a:prstGeom prst="rect">
            <a:avLst/>
          </a:prstGeom>
        </p:spPr>
        <p:txBody>
          <a:bodyPr wrap="none">
            <a:spAutoFit/>
          </a:bodyPr>
          <a:lstStyle/>
          <a:p>
            <a:r>
              <a:rPr lang="fr-FR" dirty="0" err="1" smtClean="0">
                <a:solidFill>
                  <a:srgbClr val="FFFF00"/>
                </a:solidFill>
              </a:rPr>
              <a:t>Near</a:t>
            </a:r>
            <a:r>
              <a:rPr lang="fr-FR" dirty="0" smtClean="0">
                <a:solidFill>
                  <a:srgbClr val="FFFF00"/>
                </a:solidFill>
              </a:rPr>
              <a:t> Mt Wilson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7" name="Image 25" descr="Figjenam2.tiff"/>
          <p:cNvPicPr>
            <a:picLocks noChangeAspect="1"/>
          </p:cNvPicPr>
          <p:nvPr/>
        </p:nvPicPr>
        <p:blipFill>
          <a:blip r:embed="rId3"/>
          <a:srcRect/>
          <a:stretch>
            <a:fillRect/>
          </a:stretch>
        </p:blipFill>
        <p:spPr bwMode="auto">
          <a:xfrm>
            <a:off x="1143000" y="838200"/>
            <a:ext cx="6680200" cy="4914900"/>
          </a:xfrm>
          <a:prstGeom prst="rect">
            <a:avLst/>
          </a:prstGeom>
          <a:noFill/>
          <a:ln w="9525">
            <a:noFill/>
            <a:miter lim="800000"/>
            <a:headEnd/>
            <a:tailEnd/>
          </a:ln>
        </p:spPr>
      </p:pic>
      <p:sp>
        <p:nvSpPr>
          <p:cNvPr id="31749" name="Rectangle 27"/>
          <p:cNvSpPr>
            <a:spLocks noChangeArrowheads="1"/>
          </p:cNvSpPr>
          <p:nvPr/>
        </p:nvSpPr>
        <p:spPr bwMode="auto">
          <a:xfrm>
            <a:off x="1760538" y="3498850"/>
            <a:ext cx="376237" cy="368300"/>
          </a:xfrm>
          <a:prstGeom prst="rect">
            <a:avLst/>
          </a:prstGeom>
          <a:noFill/>
          <a:ln w="9525">
            <a:noFill/>
            <a:miter lim="800000"/>
            <a:headEnd/>
            <a:tailEnd/>
          </a:ln>
        </p:spPr>
        <p:txBody>
          <a:bodyPr wrap="none">
            <a:prstTxWarp prst="textNoShape">
              <a:avLst/>
            </a:prstTxWarp>
            <a:spAutoFit/>
          </a:bodyPr>
          <a:lstStyle/>
          <a:p>
            <a:r>
              <a:rPr lang="en-GB">
                <a:solidFill>
                  <a:srgbClr val="0000FF"/>
                </a:solidFill>
              </a:rPr>
              <a:t>t1</a:t>
            </a:r>
            <a:endParaRPr lang="en-GB"/>
          </a:p>
        </p:txBody>
      </p:sp>
      <p:sp>
        <p:nvSpPr>
          <p:cNvPr id="31750" name="Rectangle 28"/>
          <p:cNvSpPr>
            <a:spLocks noChangeArrowheads="1"/>
          </p:cNvSpPr>
          <p:nvPr/>
        </p:nvSpPr>
        <p:spPr bwMode="auto">
          <a:xfrm>
            <a:off x="5265738" y="3524250"/>
            <a:ext cx="376237" cy="368300"/>
          </a:xfrm>
          <a:prstGeom prst="rect">
            <a:avLst/>
          </a:prstGeom>
          <a:noFill/>
          <a:ln w="9525">
            <a:noFill/>
            <a:miter lim="800000"/>
            <a:headEnd/>
            <a:tailEnd/>
          </a:ln>
        </p:spPr>
        <p:txBody>
          <a:bodyPr wrap="none">
            <a:prstTxWarp prst="textNoShape">
              <a:avLst/>
            </a:prstTxWarp>
            <a:spAutoFit/>
          </a:bodyPr>
          <a:lstStyle/>
          <a:p>
            <a:r>
              <a:rPr lang="en-GB" dirty="0">
                <a:solidFill>
                  <a:srgbClr val="0000FF"/>
                </a:solidFill>
              </a:rPr>
              <a:t>t2</a:t>
            </a:r>
            <a:endParaRPr lang="en-GB" dirty="0"/>
          </a:p>
        </p:txBody>
      </p:sp>
      <p:sp>
        <p:nvSpPr>
          <p:cNvPr id="9" name="Rectangle 2"/>
          <p:cNvSpPr>
            <a:spLocks noChangeArrowheads="1"/>
          </p:cNvSpPr>
          <p:nvPr/>
        </p:nvSpPr>
        <p:spPr bwMode="auto">
          <a:xfrm>
            <a:off x="0" y="0"/>
            <a:ext cx="9144000" cy="430887"/>
          </a:xfrm>
          <a:prstGeom prst="rect">
            <a:avLst/>
          </a:prstGeom>
          <a:noFill/>
          <a:ln w="9525">
            <a:noFill/>
            <a:miter lim="800000"/>
            <a:headEnd/>
            <a:tailEnd/>
          </a:ln>
        </p:spPr>
        <p:txBody>
          <a:bodyPr>
            <a:prstTxWarp prst="textNoShape">
              <a:avLst/>
            </a:prstTxWarp>
            <a:spAutoFit/>
          </a:bodyPr>
          <a:lstStyle/>
          <a:p>
            <a:pPr algn="ctr"/>
            <a:r>
              <a:rPr lang="en-US" sz="2200" b="1" dirty="0" err="1" smtClean="0">
                <a:solidFill>
                  <a:srgbClr val="333399"/>
                </a:solidFill>
                <a:latin typeface="Lucida Grande"/>
                <a:ea typeface="Lucida Grande"/>
                <a:cs typeface="Lucida Grande"/>
              </a:rPr>
              <a:t>β</a:t>
            </a:r>
            <a:r>
              <a:rPr lang="en-US" sz="2200" b="1" dirty="0" smtClean="0">
                <a:solidFill>
                  <a:srgbClr val="333399"/>
                </a:solidFill>
                <a:latin typeface="Lucida Grande"/>
                <a:ea typeface="Lucida Grande"/>
                <a:cs typeface="Lucida Grande"/>
              </a:rPr>
              <a:t> </a:t>
            </a:r>
            <a:r>
              <a:rPr lang="en-US" sz="2200" b="1" dirty="0" err="1" smtClean="0">
                <a:solidFill>
                  <a:srgbClr val="333399"/>
                </a:solidFill>
                <a:latin typeface="Lucida Grande"/>
                <a:ea typeface="Lucida Grande"/>
                <a:cs typeface="Lucida Grande"/>
              </a:rPr>
              <a:t>Cep</a:t>
            </a:r>
            <a:r>
              <a:rPr lang="en-US" sz="2200" b="1" dirty="0" smtClean="0">
                <a:solidFill>
                  <a:srgbClr val="333399"/>
                </a:solidFill>
                <a:latin typeface="Lucida Grande"/>
                <a:ea typeface="Lucida Grande"/>
                <a:cs typeface="Lucida Grande"/>
              </a:rPr>
              <a:t> close environment : co-rotating disk</a:t>
            </a:r>
            <a:endParaRPr lang="en-US" sz="2400" dirty="0">
              <a:solidFill>
                <a:schemeClr val="accent2"/>
              </a:solidFill>
              <a:latin typeface="Comic Sans MS"/>
              <a:cs typeface="Comic Sans MS"/>
            </a:endParaRPr>
          </a:p>
        </p:txBody>
      </p:sp>
      <p:sp>
        <p:nvSpPr>
          <p:cNvPr id="10" name="Rectangle 9"/>
          <p:cNvSpPr/>
          <p:nvPr/>
        </p:nvSpPr>
        <p:spPr>
          <a:xfrm>
            <a:off x="2286000" y="457200"/>
            <a:ext cx="5486400" cy="369332"/>
          </a:xfrm>
          <a:prstGeom prst="rect">
            <a:avLst/>
          </a:prstGeom>
        </p:spPr>
        <p:txBody>
          <a:bodyPr wrap="square">
            <a:spAutoFit/>
          </a:bodyPr>
          <a:lstStyle/>
          <a:p>
            <a:r>
              <a:rPr lang="en-US" b="1" i="0" dirty="0" smtClean="0">
                <a:solidFill>
                  <a:srgbClr val="FF0000"/>
                </a:solidFill>
                <a:latin typeface="Lucida Grande"/>
                <a:ea typeface="Lucida Grande"/>
                <a:cs typeface="Lucida Grande"/>
              </a:rPr>
              <a:t>Nardetto et al. A&amp;A, 2011, 525, 67</a:t>
            </a:r>
            <a:endParaRPr lang="en-GB" dirty="0">
              <a:solidFill>
                <a:srgbClr val="FF0000"/>
              </a:solidFill>
            </a:endParaRPr>
          </a:p>
        </p:txBody>
      </p:sp>
      <p:cxnSp>
        <p:nvCxnSpPr>
          <p:cNvPr id="8" name="Connecteur droit 7"/>
          <p:cNvCxnSpPr/>
          <p:nvPr/>
        </p:nvCxnSpPr>
        <p:spPr bwMode="auto">
          <a:xfrm>
            <a:off x="1905000" y="3962400"/>
            <a:ext cx="1524000" cy="91440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3" name="Flèche courbée vers le bas 12"/>
          <p:cNvSpPr/>
          <p:nvPr/>
        </p:nvSpPr>
        <p:spPr bwMode="auto">
          <a:xfrm rot="1920000">
            <a:off x="3262562" y="4530246"/>
            <a:ext cx="304800" cy="6096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charset="0"/>
            </a:endParaRPr>
          </a:p>
        </p:txBody>
      </p:sp>
      <p:sp>
        <p:nvSpPr>
          <p:cNvPr id="14" name="Rectangle 13"/>
          <p:cNvSpPr/>
          <p:nvPr/>
        </p:nvSpPr>
        <p:spPr>
          <a:xfrm>
            <a:off x="5562600" y="3429000"/>
            <a:ext cx="1610211" cy="400110"/>
          </a:xfrm>
          <a:prstGeom prst="rect">
            <a:avLst/>
          </a:prstGeom>
        </p:spPr>
        <p:txBody>
          <a:bodyPr wrap="none">
            <a:spAutoFit/>
          </a:bodyPr>
          <a:lstStyle/>
          <a:p>
            <a:pPr algn="ctr"/>
            <a:r>
              <a:rPr lang="en-US" b="1" i="0" dirty="0" smtClean="0">
                <a:solidFill>
                  <a:srgbClr val="333399"/>
                </a:solidFill>
                <a:latin typeface="Lucida Grande"/>
                <a:ea typeface="Lucida Grande"/>
                <a:cs typeface="Lucida Grande"/>
              </a:rPr>
              <a:t>(</a:t>
            </a:r>
            <a:r>
              <a:rPr lang="en-US" b="1" i="0" dirty="0" err="1" smtClean="0">
                <a:solidFill>
                  <a:srgbClr val="333399"/>
                </a:solidFill>
                <a:latin typeface="Lucida Grande"/>
                <a:ea typeface="Lucida Grande"/>
                <a:cs typeface="Lucida Grande"/>
              </a:rPr>
              <a:t>Porb</a:t>
            </a:r>
            <a:r>
              <a:rPr lang="en-US" b="1" i="0" dirty="0" smtClean="0">
                <a:solidFill>
                  <a:srgbClr val="333399"/>
                </a:solidFill>
                <a:latin typeface="Lucida Grande"/>
                <a:ea typeface="Lucida Grande"/>
                <a:cs typeface="Lucida Grande"/>
              </a:rPr>
              <a:t>=12j)</a:t>
            </a:r>
            <a:endParaRPr lang="en-US" dirty="0">
              <a:solidFill>
                <a:schemeClr val="accent2"/>
              </a:solidFill>
              <a:latin typeface="Comic Sans MS"/>
              <a:cs typeface="Comic Sans MS"/>
            </a:endParaRPr>
          </a:p>
        </p:txBody>
      </p:sp>
      <p:sp>
        <p:nvSpPr>
          <p:cNvPr id="11" name="Rectangle 10"/>
          <p:cNvSpPr>
            <a:spLocks noChangeArrowheads="1"/>
          </p:cNvSpPr>
          <p:nvPr/>
        </p:nvSpPr>
        <p:spPr bwMode="auto">
          <a:xfrm>
            <a:off x="228600" y="5791200"/>
            <a:ext cx="8686800" cy="923330"/>
          </a:xfrm>
          <a:prstGeom prst="rect">
            <a:avLst/>
          </a:prstGeom>
          <a:noFill/>
          <a:ln w="9525">
            <a:solidFill>
              <a:srgbClr val="FF0000"/>
            </a:solidFill>
            <a:miter lim="800000"/>
            <a:headEnd/>
            <a:tailEnd/>
          </a:ln>
        </p:spPr>
        <p:txBody>
          <a:bodyPr wrap="square">
            <a:prstTxWarp prst="textNoShape">
              <a:avLst/>
            </a:prstTxWarp>
            <a:spAutoFit/>
          </a:bodyPr>
          <a:lstStyle/>
          <a:p>
            <a:pPr algn="ctr"/>
            <a:r>
              <a:rPr lang="en-US" i="0" dirty="0" smtClean="0">
                <a:solidFill>
                  <a:srgbClr val="333399"/>
                </a:solidFill>
                <a:latin typeface="Comic Sans MS"/>
                <a:cs typeface="Comic Sans MS"/>
              </a:rPr>
              <a:t>Conclusion : a large scale structure contributing to 22% of the flux is </a:t>
            </a:r>
            <a:r>
              <a:rPr lang="en-US" dirty="0" smtClean="0">
                <a:solidFill>
                  <a:srgbClr val="333399"/>
                </a:solidFill>
                <a:latin typeface="Comic Sans MS"/>
                <a:cs typeface="Comic Sans MS"/>
              </a:rPr>
              <a:t>detected</a:t>
            </a:r>
          </a:p>
          <a:p>
            <a:pPr algn="ctr"/>
            <a:r>
              <a:rPr lang="en-US" i="0" dirty="0" smtClean="0">
                <a:solidFill>
                  <a:srgbClr val="333399"/>
                </a:solidFill>
                <a:latin typeface="Comic Sans MS"/>
                <a:cs typeface="Comic Sans MS"/>
              </a:rPr>
              <a:t>new </a:t>
            </a:r>
            <a:r>
              <a:rPr lang="en-US" i="0" dirty="0" smtClean="0">
                <a:solidFill>
                  <a:srgbClr val="333399"/>
                </a:solidFill>
                <a:latin typeface="Comic Sans MS"/>
                <a:cs typeface="Comic Sans MS"/>
              </a:rPr>
              <a:t>observations 3T and 4T :</a:t>
            </a:r>
            <a:r>
              <a:rPr lang="en-US" i="0" dirty="0" smtClean="0">
                <a:solidFill>
                  <a:srgbClr val="333399"/>
                </a:solidFill>
                <a:latin typeface="Comic Sans MS"/>
                <a:cs typeface="Comic Sans MS"/>
              </a:rPr>
              <a:t>  46 VEGA</a:t>
            </a:r>
            <a:r>
              <a:rPr lang="en-US" dirty="0" smtClean="0">
                <a:solidFill>
                  <a:srgbClr val="333399"/>
                </a:solidFill>
                <a:latin typeface="Comic Sans MS"/>
                <a:cs typeface="Comic Sans MS"/>
              </a:rPr>
              <a:t> </a:t>
            </a:r>
            <a:r>
              <a:rPr lang="en-US" i="0" dirty="0" smtClean="0">
                <a:solidFill>
                  <a:srgbClr val="333399"/>
                </a:solidFill>
                <a:latin typeface="Comic Sans MS"/>
                <a:cs typeface="Comic Sans MS"/>
              </a:rPr>
              <a:t>+ </a:t>
            </a:r>
            <a:r>
              <a:rPr lang="en-US" i="0" dirty="0" smtClean="0">
                <a:solidFill>
                  <a:srgbClr val="333399"/>
                </a:solidFill>
                <a:latin typeface="Comic Sans MS"/>
                <a:cs typeface="Comic Sans MS"/>
              </a:rPr>
              <a:t>36 MIRC</a:t>
            </a:r>
            <a:r>
              <a:rPr lang="en-US" i="0" dirty="0" smtClean="0">
                <a:solidFill>
                  <a:srgbClr val="333399"/>
                </a:solidFill>
                <a:latin typeface="Comic Sans MS"/>
                <a:cs typeface="Comic Sans MS"/>
              </a:rPr>
              <a:t> </a:t>
            </a:r>
            <a:r>
              <a:rPr lang="en-US" dirty="0" smtClean="0">
                <a:solidFill>
                  <a:srgbClr val="333399"/>
                </a:solidFill>
                <a:latin typeface="Comic Sans MS"/>
                <a:cs typeface="Comic Sans MS"/>
              </a:rPr>
              <a:t>(IR)</a:t>
            </a:r>
            <a:r>
              <a:rPr lang="en-US" i="0" dirty="0" smtClean="0">
                <a:solidFill>
                  <a:srgbClr val="333399"/>
                </a:solidFill>
                <a:latin typeface="Comic Sans MS"/>
                <a:cs typeface="Comic Sans MS"/>
              </a:rPr>
              <a:t> </a:t>
            </a:r>
            <a:r>
              <a:rPr lang="en-US" i="0" dirty="0" smtClean="0">
                <a:solidFill>
                  <a:srgbClr val="333399"/>
                </a:solidFill>
                <a:latin typeface="Comic Sans MS"/>
                <a:cs typeface="Comic Sans MS"/>
              </a:rPr>
              <a:t>= 82</a:t>
            </a:r>
            <a:r>
              <a:rPr lang="en-US" i="0" dirty="0" smtClean="0">
                <a:solidFill>
                  <a:srgbClr val="333399"/>
                </a:solidFill>
                <a:latin typeface="Comic Sans MS"/>
                <a:cs typeface="Comic Sans MS"/>
              </a:rPr>
              <a:t> in total</a:t>
            </a:r>
          </a:p>
          <a:p>
            <a:pPr algn="ctr"/>
            <a:r>
              <a:rPr lang="en-US" dirty="0" smtClean="0">
                <a:solidFill>
                  <a:srgbClr val="FF0000"/>
                </a:solidFill>
                <a:latin typeface="Comic Sans MS"/>
                <a:cs typeface="Comic Sans MS"/>
              </a:rPr>
              <a:t>Constraints on the angular diameter for asteroseismology </a:t>
            </a:r>
            <a:endParaRPr lang="en-US" i="0" dirty="0" smtClean="0">
              <a:solidFill>
                <a:srgbClr val="FF0000"/>
              </a:solidFill>
              <a:latin typeface="Comic Sans MS"/>
              <a:cs typeface="Comic Sans MS"/>
            </a:endParaRPr>
          </a:p>
          <a:p>
            <a:pPr algn="ctr"/>
            <a:endParaRPr lang="en-US" i="0" dirty="0">
              <a:solidFill>
                <a:srgbClr val="333399"/>
              </a:solidFill>
              <a:latin typeface="Comic Sans MS"/>
              <a:cs typeface="Comic Sans M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2" name="Image 4" descr="Fih_diametre.tiff"/>
          <p:cNvPicPr>
            <a:picLocks noChangeAspect="1"/>
          </p:cNvPicPr>
          <p:nvPr/>
        </p:nvPicPr>
        <p:blipFill>
          <a:blip r:embed="rId2" cstate="print">
            <a:lum bright="-10000" contrast="-12000"/>
          </a:blip>
          <a:srcRect/>
          <a:stretch>
            <a:fillRect/>
          </a:stretch>
        </p:blipFill>
        <p:spPr bwMode="auto">
          <a:xfrm>
            <a:off x="158750" y="2076450"/>
            <a:ext cx="4471988" cy="2774950"/>
          </a:xfrm>
          <a:prstGeom prst="rect">
            <a:avLst/>
          </a:prstGeom>
          <a:noFill/>
          <a:ln w="9525">
            <a:noFill/>
            <a:miter lim="800000"/>
            <a:headEnd/>
            <a:tailEnd/>
          </a:ln>
        </p:spPr>
      </p:pic>
      <p:sp>
        <p:nvSpPr>
          <p:cNvPr id="43013" name="ZoneTexte 5"/>
          <p:cNvSpPr txBox="1">
            <a:spLocks noChangeArrowheads="1"/>
          </p:cNvSpPr>
          <p:nvPr/>
        </p:nvSpPr>
        <p:spPr bwMode="auto">
          <a:xfrm>
            <a:off x="2946400" y="3365500"/>
            <a:ext cx="635000" cy="369888"/>
          </a:xfrm>
          <a:prstGeom prst="rect">
            <a:avLst/>
          </a:prstGeom>
          <a:noFill/>
          <a:ln w="9525">
            <a:noFill/>
            <a:miter lim="800000"/>
            <a:headEnd/>
            <a:tailEnd/>
          </a:ln>
        </p:spPr>
        <p:txBody>
          <a:bodyPr>
            <a:spAutoFit/>
          </a:bodyPr>
          <a:lstStyle/>
          <a:p>
            <a:r>
              <a:rPr lang="en-GB">
                <a:solidFill>
                  <a:srgbClr val="000090"/>
                </a:solidFill>
                <a:ea typeface="ＭＳ Ｐゴシック" pitchFamily="34" charset="-128"/>
              </a:rPr>
              <a:t>1%</a:t>
            </a:r>
          </a:p>
        </p:txBody>
      </p:sp>
      <p:sp>
        <p:nvSpPr>
          <p:cNvPr id="43014" name="ZoneTexte 6"/>
          <p:cNvSpPr txBox="1">
            <a:spLocks noChangeArrowheads="1"/>
          </p:cNvSpPr>
          <p:nvPr/>
        </p:nvSpPr>
        <p:spPr bwMode="auto">
          <a:xfrm>
            <a:off x="1993900" y="3835400"/>
            <a:ext cx="635000" cy="369888"/>
          </a:xfrm>
          <a:prstGeom prst="rect">
            <a:avLst/>
          </a:prstGeom>
          <a:noFill/>
          <a:ln w="9525">
            <a:noFill/>
            <a:miter lim="800000"/>
            <a:headEnd/>
            <a:tailEnd/>
          </a:ln>
        </p:spPr>
        <p:txBody>
          <a:bodyPr>
            <a:spAutoFit/>
          </a:bodyPr>
          <a:lstStyle/>
          <a:p>
            <a:r>
              <a:rPr lang="en-GB">
                <a:solidFill>
                  <a:srgbClr val="000090"/>
                </a:solidFill>
                <a:ea typeface="ＭＳ Ｐゴシック" pitchFamily="34" charset="-128"/>
              </a:rPr>
              <a:t>2%</a:t>
            </a:r>
          </a:p>
        </p:txBody>
      </p:sp>
      <p:grpSp>
        <p:nvGrpSpPr>
          <p:cNvPr id="3" name="Grouper 11"/>
          <p:cNvGrpSpPr>
            <a:grpSpLocks/>
          </p:cNvGrpSpPr>
          <p:nvPr/>
        </p:nvGrpSpPr>
        <p:grpSpPr bwMode="auto">
          <a:xfrm>
            <a:off x="762000" y="1676400"/>
            <a:ext cx="8175625" cy="4303931"/>
            <a:chOff x="685800" y="1276350"/>
            <a:chExt cx="8175625" cy="4303931"/>
          </a:xfrm>
        </p:grpSpPr>
        <p:pic>
          <p:nvPicPr>
            <p:cNvPr id="43019" name="Image 2"/>
            <p:cNvPicPr>
              <a:picLocks noChangeAspect="1"/>
            </p:cNvPicPr>
            <p:nvPr/>
          </p:nvPicPr>
          <p:blipFill>
            <a:blip r:embed="rId3" cstate="print"/>
            <a:srcRect/>
            <a:stretch>
              <a:fillRect/>
            </a:stretch>
          </p:blipFill>
          <p:spPr bwMode="auto">
            <a:xfrm>
              <a:off x="4648200" y="1276350"/>
              <a:ext cx="4213225" cy="3562350"/>
            </a:xfrm>
            <a:prstGeom prst="rect">
              <a:avLst/>
            </a:prstGeom>
            <a:noFill/>
            <a:ln w="9525">
              <a:noFill/>
              <a:miter lim="800000"/>
              <a:headEnd/>
              <a:tailEnd/>
            </a:ln>
          </p:spPr>
        </p:pic>
        <p:sp>
          <p:nvSpPr>
            <p:cNvPr id="43020" name="Rectangle 3"/>
            <p:cNvSpPr>
              <a:spLocks noChangeArrowheads="1"/>
            </p:cNvSpPr>
            <p:nvPr/>
          </p:nvSpPr>
          <p:spPr bwMode="auto">
            <a:xfrm>
              <a:off x="685800" y="4933950"/>
              <a:ext cx="7391400" cy="646331"/>
            </a:xfrm>
            <a:prstGeom prst="rect">
              <a:avLst/>
            </a:prstGeom>
            <a:noFill/>
            <a:ln w="9525">
              <a:noFill/>
              <a:miter lim="800000"/>
              <a:headEnd/>
              <a:tailEnd/>
            </a:ln>
          </p:spPr>
          <p:txBody>
            <a:bodyPr wrap="square">
              <a:spAutoFit/>
            </a:bodyPr>
            <a:lstStyle/>
            <a:p>
              <a:pPr algn="ctr"/>
              <a:r>
                <a:rPr lang="en-GB" b="1" dirty="0" smtClean="0">
                  <a:solidFill>
                    <a:srgbClr val="FF0000"/>
                  </a:solidFill>
                  <a:ea typeface="ＭＳ Ｐゴシック" pitchFamily="34" charset="-128"/>
                </a:rPr>
                <a:t>The angular diameter of 4000 stars with </a:t>
              </a:r>
              <a:r>
                <a:rPr lang="en-GB" b="1" dirty="0" err="1" smtClean="0">
                  <a:solidFill>
                    <a:srgbClr val="FF0000"/>
                  </a:solidFill>
                  <a:ea typeface="ＭＳ Ｐゴシック" pitchFamily="34" charset="-128"/>
                </a:rPr>
                <a:t>magV</a:t>
              </a:r>
              <a:r>
                <a:rPr lang="en-GB" b="1" dirty="0" smtClean="0">
                  <a:solidFill>
                    <a:srgbClr val="FF0000"/>
                  </a:solidFill>
                  <a:ea typeface="ＭＳ Ｐゴシック" pitchFamily="34" charset="-128"/>
                </a:rPr>
                <a:t>&lt;6.5 can be measured with a relative precision of 2% (see </a:t>
              </a:r>
              <a:r>
                <a:rPr lang="en-GB" b="1" dirty="0" err="1" smtClean="0">
                  <a:solidFill>
                    <a:srgbClr val="FF0000"/>
                  </a:solidFill>
                  <a:ea typeface="ＭＳ Ｐゴシック" pitchFamily="34" charset="-128"/>
                </a:rPr>
                <a:t>Mourard</a:t>
              </a:r>
              <a:r>
                <a:rPr lang="en-GB" b="1" dirty="0" smtClean="0">
                  <a:solidFill>
                    <a:srgbClr val="FF0000"/>
                  </a:solidFill>
                  <a:ea typeface="ＭＳ Ｐゴシック" pitchFamily="34" charset="-128"/>
                </a:rPr>
                <a:t> et al. 2011, A&amp;A, 531) </a:t>
              </a:r>
            </a:p>
            <a:p>
              <a:endParaRPr lang="en-GB" b="1" dirty="0" smtClean="0">
                <a:solidFill>
                  <a:srgbClr val="000090"/>
                </a:solidFill>
                <a:ea typeface="ＭＳ Ｐゴシック" pitchFamily="34" charset="-128"/>
              </a:endParaRPr>
            </a:p>
          </p:txBody>
        </p:sp>
      </p:grpSp>
      <p:cxnSp>
        <p:nvCxnSpPr>
          <p:cNvPr id="43016" name="Connecteur droit avec flèche 9"/>
          <p:cNvCxnSpPr>
            <a:cxnSpLocks noChangeShapeType="1"/>
          </p:cNvCxnSpPr>
          <p:nvPr/>
        </p:nvCxnSpPr>
        <p:spPr bwMode="auto">
          <a:xfrm rot="5400000">
            <a:off x="2952751" y="1746250"/>
            <a:ext cx="393700" cy="3175"/>
          </a:xfrm>
          <a:prstGeom prst="straightConnector1">
            <a:avLst/>
          </a:prstGeom>
          <a:noFill/>
          <a:ln w="28575">
            <a:solidFill>
              <a:schemeClr val="tx1"/>
            </a:solidFill>
            <a:round/>
            <a:headEnd type="none" w="sm" len="sm"/>
            <a:tailEnd type="arrow" w="med" len="med"/>
          </a:ln>
        </p:spPr>
      </p:cxnSp>
      <p:sp>
        <p:nvSpPr>
          <p:cNvPr id="43017" name="ZoneTexte 10"/>
          <p:cNvSpPr txBox="1">
            <a:spLocks noChangeArrowheads="1"/>
          </p:cNvSpPr>
          <p:nvPr/>
        </p:nvSpPr>
        <p:spPr bwMode="auto">
          <a:xfrm>
            <a:off x="838200" y="1104900"/>
            <a:ext cx="3784600" cy="369332"/>
          </a:xfrm>
          <a:prstGeom prst="rect">
            <a:avLst/>
          </a:prstGeom>
          <a:noFill/>
          <a:ln w="9525">
            <a:noFill/>
            <a:miter lim="800000"/>
            <a:headEnd/>
            <a:tailEnd/>
          </a:ln>
        </p:spPr>
        <p:txBody>
          <a:bodyPr wrap="square">
            <a:spAutoFit/>
          </a:bodyPr>
          <a:lstStyle/>
          <a:p>
            <a:r>
              <a:rPr lang="en-GB" dirty="0" smtClean="0">
                <a:solidFill>
                  <a:srgbClr val="000090"/>
                </a:solidFill>
                <a:ea typeface="ＭＳ Ｐゴシック" pitchFamily="34" charset="-128"/>
              </a:rPr>
              <a:t>Need a external IR fringe tracker</a:t>
            </a:r>
            <a:endParaRPr lang="en-GB" dirty="0">
              <a:solidFill>
                <a:srgbClr val="000090"/>
              </a:solidFill>
              <a:ea typeface="ＭＳ Ｐゴシック" pitchFamily="34" charset="-128"/>
            </a:endParaRPr>
          </a:p>
        </p:txBody>
      </p:sp>
      <p:sp>
        <p:nvSpPr>
          <p:cNvPr id="43018" name="Ellipse 11"/>
          <p:cNvSpPr>
            <a:spLocks noChangeArrowheads="1"/>
          </p:cNvSpPr>
          <p:nvPr/>
        </p:nvSpPr>
        <p:spPr bwMode="auto">
          <a:xfrm>
            <a:off x="1600200" y="1841500"/>
            <a:ext cx="2171700" cy="609600"/>
          </a:xfrm>
          <a:prstGeom prst="ellipse">
            <a:avLst/>
          </a:prstGeom>
          <a:noFill/>
          <a:ln w="19050">
            <a:solidFill>
              <a:srgbClr val="FF0000"/>
            </a:solidFill>
            <a:round/>
            <a:headEnd type="none" w="sm" len="sm"/>
            <a:tailEnd type="none" w="sm" len="sm"/>
          </a:ln>
        </p:spPr>
        <p:txBody>
          <a:bodyPr/>
          <a:lstStyle/>
          <a:p>
            <a:endParaRPr lang="en-GB">
              <a:solidFill>
                <a:srgbClr val="000090"/>
              </a:solidFill>
              <a:ea typeface="ＭＳ Ｐゴシック" pitchFamily="34" charset="-128"/>
            </a:endParaRPr>
          </a:p>
        </p:txBody>
      </p:sp>
      <p:sp>
        <p:nvSpPr>
          <p:cNvPr id="19" name="Espace réservé du pied de page 18"/>
          <p:cNvSpPr>
            <a:spLocks noGrp="1"/>
          </p:cNvSpPr>
          <p:nvPr>
            <p:ph type="ftr" sz="quarter" idx="11"/>
          </p:nvPr>
        </p:nvSpPr>
        <p:spPr/>
        <p:txBody>
          <a:bodyPr/>
          <a:lstStyle/>
          <a:p>
            <a:r>
              <a:rPr lang="fr-FR" smtClean="0">
                <a:solidFill>
                  <a:srgbClr val="000090"/>
                </a:solidFill>
              </a:rPr>
              <a:t>VEGA Granada September 2011</a:t>
            </a:r>
            <a:endParaRPr lang="fr-FR" dirty="0">
              <a:solidFill>
                <a:srgbClr val="000090"/>
              </a:solidFill>
            </a:endParaRPr>
          </a:p>
        </p:txBody>
      </p:sp>
      <p:sp>
        <p:nvSpPr>
          <p:cNvPr id="16" name="Espace réservé du numéro de diapositive 15"/>
          <p:cNvSpPr>
            <a:spLocks noGrp="1"/>
          </p:cNvSpPr>
          <p:nvPr>
            <p:ph type="sldNum" sz="quarter" idx="12"/>
          </p:nvPr>
        </p:nvSpPr>
        <p:spPr/>
        <p:txBody>
          <a:bodyPr/>
          <a:lstStyle/>
          <a:p>
            <a:fld id="{D19356BC-1717-473E-B326-6C01DAB56B70}" type="slidenum">
              <a:rPr lang="fr-FR" smtClean="0">
                <a:solidFill>
                  <a:srgbClr val="000090"/>
                </a:solidFill>
              </a:rPr>
              <a:pPr/>
              <a:t>11</a:t>
            </a:fld>
            <a:endParaRPr lang="fr-FR">
              <a:solidFill>
                <a:srgbClr val="000090"/>
              </a:solidFill>
            </a:endParaRPr>
          </a:p>
        </p:txBody>
      </p:sp>
      <p:sp>
        <p:nvSpPr>
          <p:cNvPr id="15" name="Rectangle 2"/>
          <p:cNvSpPr>
            <a:spLocks noChangeArrowheads="1"/>
          </p:cNvSpPr>
          <p:nvPr/>
        </p:nvSpPr>
        <p:spPr bwMode="auto">
          <a:xfrm>
            <a:off x="0" y="304800"/>
            <a:ext cx="9144000" cy="523220"/>
          </a:xfrm>
          <a:prstGeom prst="rect">
            <a:avLst/>
          </a:prstGeom>
          <a:noFill/>
          <a:ln w="9525">
            <a:noFill/>
            <a:miter lim="800000"/>
            <a:headEnd/>
            <a:tailEnd/>
          </a:ln>
        </p:spPr>
        <p:txBody>
          <a:bodyPr>
            <a:prstTxWarp prst="textNoShape">
              <a:avLst/>
            </a:prstTxWarp>
            <a:spAutoFit/>
          </a:bodyPr>
          <a:lstStyle/>
          <a:p>
            <a:pPr algn="ctr"/>
            <a:r>
              <a:rPr lang="en-US" sz="2800" b="1" dirty="0" smtClean="0">
                <a:solidFill>
                  <a:srgbClr val="333399"/>
                </a:solidFill>
                <a:latin typeface="Comic Sans MS"/>
                <a:cs typeface="Comic Sans MS"/>
              </a:rPr>
              <a:t>Perspective : fundamental parameters </a:t>
            </a:r>
            <a:endParaRPr lang="en-US" sz="2800" dirty="0">
              <a:solidFill>
                <a:schemeClr val="accent2"/>
              </a:solidFill>
              <a:latin typeface="Comic Sans MS"/>
              <a:cs typeface="Comic Sans M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Espace réservé du numéro de diapositive 1"/>
          <p:cNvSpPr>
            <a:spLocks noGrp="1"/>
          </p:cNvSpPr>
          <p:nvPr>
            <p:ph type="sldNum" sz="quarter" idx="10"/>
          </p:nvPr>
        </p:nvSpPr>
        <p:spPr>
          <a:xfrm>
            <a:off x="457200" y="6492875"/>
            <a:ext cx="2133600" cy="365125"/>
          </a:xfrm>
          <a:noFill/>
        </p:spPr>
        <p:txBody>
          <a:bodyPr/>
          <a:lstStyle/>
          <a:p>
            <a:fld id="{C5599358-A9BA-F84A-8D4B-866C97D96F10}" type="slidenum">
              <a:rPr lang="en-US"/>
              <a:pPr/>
              <a:t>12</a:t>
            </a:fld>
            <a:endParaRPr lang="en-US"/>
          </a:p>
        </p:txBody>
      </p:sp>
      <p:sp>
        <p:nvSpPr>
          <p:cNvPr id="7" name="Rectangle 4"/>
          <p:cNvSpPr>
            <a:spLocks noChangeArrowheads="1"/>
          </p:cNvSpPr>
          <p:nvPr/>
        </p:nvSpPr>
        <p:spPr bwMode="auto">
          <a:xfrm>
            <a:off x="0" y="761599"/>
            <a:ext cx="6477000" cy="6096401"/>
          </a:xfrm>
          <a:prstGeom prst="rect">
            <a:avLst/>
          </a:prstGeom>
          <a:solidFill>
            <a:schemeClr val="bg1"/>
          </a:solidFill>
          <a:ln w="9525">
            <a:noFill/>
            <a:miter lim="800000"/>
            <a:headEnd/>
            <a:tailEnd/>
          </a:ln>
          <a:effectLst/>
        </p:spPr>
        <p:txBody>
          <a:bodyPr wrap="none" anchor="ctr">
            <a:prstTxWarp prst="textNoShape">
              <a:avLst/>
            </a:prstTxWarp>
          </a:bodyPr>
          <a:lstStyle/>
          <a:p>
            <a:endParaRPr lang="en-GB" dirty="0">
              <a:solidFill>
                <a:srgbClr val="FF0000"/>
              </a:solidFill>
            </a:endParaRPr>
          </a:p>
        </p:txBody>
      </p:sp>
      <p:pic>
        <p:nvPicPr>
          <p:cNvPr id="116" name="Image 115" descr="Figure6.diagHR.png"/>
          <p:cNvPicPr>
            <a:picLocks noChangeAspect="1"/>
          </p:cNvPicPr>
          <p:nvPr/>
        </p:nvPicPr>
        <p:blipFill>
          <a:blip r:embed="rId3"/>
          <a:srcRect l="30772" r="1810"/>
          <a:stretch>
            <a:fillRect/>
          </a:stretch>
        </p:blipFill>
        <p:spPr>
          <a:xfrm>
            <a:off x="1981200" y="1736725"/>
            <a:ext cx="4705351" cy="4876800"/>
          </a:xfrm>
          <a:prstGeom prst="rect">
            <a:avLst/>
          </a:prstGeom>
        </p:spPr>
      </p:pic>
      <p:sp>
        <p:nvSpPr>
          <p:cNvPr id="19" name="Processus 18"/>
          <p:cNvSpPr/>
          <p:nvPr/>
        </p:nvSpPr>
        <p:spPr bwMode="auto">
          <a:xfrm rot="780000">
            <a:off x="5059073" y="1932938"/>
            <a:ext cx="725328" cy="2815981"/>
          </a:xfrm>
          <a:prstGeom prst="flowChartProcess">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charset="0"/>
            </a:endParaRPr>
          </a:p>
        </p:txBody>
      </p:sp>
      <p:cxnSp>
        <p:nvCxnSpPr>
          <p:cNvPr id="20" name="Connecteur droit avec flèche 19"/>
          <p:cNvCxnSpPr/>
          <p:nvPr/>
        </p:nvCxnSpPr>
        <p:spPr bwMode="auto">
          <a:xfrm rot="10800000" flipV="1">
            <a:off x="6096000" y="1981200"/>
            <a:ext cx="838200" cy="76200"/>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21" name="Rectangle à coins arrondis 20"/>
          <p:cNvSpPr/>
          <p:nvPr/>
        </p:nvSpPr>
        <p:spPr bwMode="auto">
          <a:xfrm>
            <a:off x="6915152" y="1889125"/>
            <a:ext cx="1524000" cy="381000"/>
          </a:xfrm>
          <a:prstGeom prst="roundRect">
            <a:avLst/>
          </a:prstGeom>
          <a:solidFill>
            <a:srgbClr val="B5FFC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n-GB" sz="1200" b="1" i="0" dirty="0" err="1" smtClean="0">
                <a:solidFill>
                  <a:srgbClr val="000000"/>
                </a:solidFill>
                <a:latin typeface="Lucida Grande"/>
                <a:ea typeface="Lucida Grande"/>
                <a:cs typeface="Lucida Grande"/>
              </a:rPr>
              <a:t>Δθ</a:t>
            </a:r>
            <a:r>
              <a:rPr lang="en-GB" sz="1200" b="1" i="0" dirty="0" smtClean="0">
                <a:solidFill>
                  <a:srgbClr val="000000"/>
                </a:solidFill>
                <a:latin typeface="Lucida Grande"/>
                <a:ea typeface="Lucida Grande"/>
                <a:cs typeface="Lucida Grande"/>
              </a:rPr>
              <a:t> (</a:t>
            </a:r>
            <a:r>
              <a:rPr lang="en-GB" sz="1200" b="1" i="0" dirty="0" err="1" smtClean="0">
                <a:solidFill>
                  <a:srgbClr val="000000"/>
                </a:solidFill>
                <a:latin typeface="Lucida Grande"/>
                <a:ea typeface="Lucida Grande"/>
                <a:cs typeface="Lucida Grande"/>
              </a:rPr>
              <a:t>φ</a:t>
            </a:r>
            <a:r>
              <a:rPr lang="en-GB" sz="1200" b="1" i="0" dirty="0" smtClean="0">
                <a:solidFill>
                  <a:srgbClr val="000000"/>
                </a:solidFill>
                <a:latin typeface="Lucida Grande"/>
                <a:ea typeface="Lucida Grande"/>
                <a:cs typeface="Lucida Grande"/>
              </a:rPr>
              <a:t>)</a:t>
            </a:r>
            <a:endParaRPr lang="en-GB" sz="1200" b="1" i="0" dirty="0">
              <a:solidFill>
                <a:srgbClr val="000000"/>
              </a:solidFill>
            </a:endParaRPr>
          </a:p>
        </p:txBody>
      </p:sp>
      <p:sp>
        <p:nvSpPr>
          <p:cNvPr id="25" name="Processus 24"/>
          <p:cNvSpPr/>
          <p:nvPr/>
        </p:nvSpPr>
        <p:spPr bwMode="auto">
          <a:xfrm rot="780000">
            <a:off x="4807738" y="3711847"/>
            <a:ext cx="1338772" cy="1570957"/>
          </a:xfrm>
          <a:prstGeom prst="flowChartProcess">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charset="0"/>
            </a:endParaRPr>
          </a:p>
        </p:txBody>
      </p:sp>
      <p:cxnSp>
        <p:nvCxnSpPr>
          <p:cNvPr id="26" name="Connecteur droit avec flèche 25"/>
          <p:cNvCxnSpPr/>
          <p:nvPr/>
        </p:nvCxnSpPr>
        <p:spPr bwMode="auto">
          <a:xfrm rot="10800000">
            <a:off x="6248400" y="4572001"/>
            <a:ext cx="590552" cy="290513"/>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29" name="Rectangle à coins arrondis 28"/>
          <p:cNvSpPr/>
          <p:nvPr/>
        </p:nvSpPr>
        <p:spPr bwMode="auto">
          <a:xfrm>
            <a:off x="6838952" y="4632325"/>
            <a:ext cx="1524000" cy="381000"/>
          </a:xfrm>
          <a:prstGeom prst="roundRect">
            <a:avLst/>
          </a:prstGeom>
          <a:solidFill>
            <a:srgbClr val="FA86C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n-GB" sz="1200" b="1" i="0" dirty="0" smtClean="0">
                <a:solidFill>
                  <a:srgbClr val="000000"/>
                </a:solidFill>
                <a:latin typeface="Lucida Grande"/>
                <a:ea typeface="Lucida Grande"/>
                <a:cs typeface="Lucida Grande"/>
              </a:rPr>
              <a:t>&lt;</a:t>
            </a:r>
            <a:r>
              <a:rPr lang="en-GB" sz="1200" b="1" i="0" dirty="0" err="1" smtClean="0">
                <a:solidFill>
                  <a:srgbClr val="000000"/>
                </a:solidFill>
                <a:latin typeface="Lucida Grande"/>
                <a:ea typeface="Lucida Grande"/>
                <a:cs typeface="Lucida Grande"/>
              </a:rPr>
              <a:t>θ</a:t>
            </a:r>
            <a:r>
              <a:rPr lang="en-GB" sz="1200" b="1" i="0" dirty="0" smtClean="0">
                <a:solidFill>
                  <a:srgbClr val="000000"/>
                </a:solidFill>
                <a:latin typeface="Lucida Grande"/>
                <a:ea typeface="Lucida Grande"/>
                <a:cs typeface="Lucida Grande"/>
              </a:rPr>
              <a:t>&gt;</a:t>
            </a:r>
            <a:endParaRPr lang="en-GB" sz="1200" b="1" i="0" dirty="0">
              <a:solidFill>
                <a:srgbClr val="000000"/>
              </a:solidFill>
            </a:endParaRPr>
          </a:p>
        </p:txBody>
      </p:sp>
      <p:sp>
        <p:nvSpPr>
          <p:cNvPr id="32" name="Processus 31"/>
          <p:cNvSpPr/>
          <p:nvPr/>
        </p:nvSpPr>
        <p:spPr bwMode="auto">
          <a:xfrm rot="3480000">
            <a:off x="3763832" y="2903842"/>
            <a:ext cx="1646922" cy="444612"/>
          </a:xfrm>
          <a:prstGeom prst="flowChartProcess">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charset="0"/>
            </a:endParaRPr>
          </a:p>
        </p:txBody>
      </p:sp>
      <p:cxnSp>
        <p:nvCxnSpPr>
          <p:cNvPr id="33" name="Connecteur droit avec flèche 32"/>
          <p:cNvCxnSpPr/>
          <p:nvPr/>
        </p:nvCxnSpPr>
        <p:spPr bwMode="auto">
          <a:xfrm rot="10800000">
            <a:off x="2057400" y="2667000"/>
            <a:ext cx="2057400" cy="1588"/>
          </a:xfrm>
          <a:prstGeom prst="straightConnector1">
            <a:avLst/>
          </a:prstGeom>
          <a:solidFill>
            <a:schemeClr val="accent1"/>
          </a:solidFill>
          <a:ln w="28575" cap="flat" cmpd="sng" algn="ctr">
            <a:solidFill>
              <a:schemeClr val="tx1"/>
            </a:solidFill>
            <a:prstDash val="solid"/>
            <a:round/>
            <a:headEnd type="none" w="med" len="med"/>
            <a:tailEnd type="none"/>
          </a:ln>
          <a:effectLst/>
        </p:spPr>
      </p:cxnSp>
      <p:sp>
        <p:nvSpPr>
          <p:cNvPr id="38" name="Rectangle à coins arrondis 37"/>
          <p:cNvSpPr/>
          <p:nvPr/>
        </p:nvSpPr>
        <p:spPr bwMode="auto">
          <a:xfrm>
            <a:off x="514352" y="2422525"/>
            <a:ext cx="1524000" cy="381000"/>
          </a:xfrm>
          <a:prstGeom prst="roundRect">
            <a:avLst/>
          </a:prstGeom>
          <a:solidFill>
            <a:srgbClr val="89C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n-GB" sz="1200" b="1" i="0" dirty="0" smtClean="0">
                <a:solidFill>
                  <a:srgbClr val="000000"/>
                </a:solidFill>
                <a:latin typeface="Lucida Grande"/>
                <a:ea typeface="Lucida Grande"/>
                <a:cs typeface="Lucida Grande"/>
              </a:rPr>
              <a:t>&lt;</a:t>
            </a:r>
            <a:r>
              <a:rPr lang="en-GB" sz="1200" b="1" i="0" dirty="0" err="1" smtClean="0">
                <a:solidFill>
                  <a:srgbClr val="000000"/>
                </a:solidFill>
                <a:latin typeface="Lucida Grande"/>
                <a:ea typeface="Lucida Grande"/>
                <a:cs typeface="Lucida Grande"/>
              </a:rPr>
              <a:t>θ</a:t>
            </a:r>
            <a:r>
              <a:rPr lang="en-GB" sz="1200" b="1" i="0" dirty="0" smtClean="0">
                <a:solidFill>
                  <a:srgbClr val="000000"/>
                </a:solidFill>
                <a:latin typeface="Lucida Grande"/>
                <a:ea typeface="Lucida Grande"/>
                <a:cs typeface="Lucida Grande"/>
              </a:rPr>
              <a:t>&gt; et </a:t>
            </a:r>
            <a:r>
              <a:rPr lang="en-GB" sz="1200" b="1" i="0" dirty="0" err="1" smtClean="0">
                <a:solidFill>
                  <a:srgbClr val="000000"/>
                </a:solidFill>
                <a:latin typeface="Lucida Grande"/>
                <a:ea typeface="Lucida Grande"/>
                <a:cs typeface="Lucida Grande"/>
              </a:rPr>
              <a:t>CSEs</a:t>
            </a:r>
            <a:endParaRPr lang="en-GB" sz="1200" b="1" i="0" dirty="0">
              <a:solidFill>
                <a:srgbClr val="000000"/>
              </a:solidFill>
            </a:endParaRPr>
          </a:p>
        </p:txBody>
      </p:sp>
      <p:sp>
        <p:nvSpPr>
          <p:cNvPr id="31" name="Rectangle 30"/>
          <p:cNvSpPr/>
          <p:nvPr/>
        </p:nvSpPr>
        <p:spPr>
          <a:xfrm>
            <a:off x="914400" y="685800"/>
            <a:ext cx="7543800" cy="923330"/>
          </a:xfrm>
          <a:prstGeom prst="rect">
            <a:avLst/>
          </a:prstGeom>
        </p:spPr>
        <p:txBody>
          <a:bodyPr wrap="square">
            <a:spAutoFit/>
          </a:bodyPr>
          <a:lstStyle/>
          <a:p>
            <a:r>
              <a:rPr lang="fr-FR" sz="1400" b="1" i="0" dirty="0" smtClean="0">
                <a:solidFill>
                  <a:srgbClr val="FF0000"/>
                </a:solidFill>
                <a:latin typeface="Comic Sans MS" charset="0"/>
              </a:rPr>
              <a:t>1- distances IBW : Cepheids + HADS</a:t>
            </a:r>
          </a:p>
          <a:p>
            <a:r>
              <a:rPr lang="fr-FR" sz="1400" b="1" i="0" dirty="0" smtClean="0">
                <a:solidFill>
                  <a:srgbClr val="FF0000"/>
                </a:solidFill>
                <a:latin typeface="Lucida Grande"/>
                <a:ea typeface="Lucida Grande"/>
                <a:cs typeface="Lucida Grande"/>
              </a:rPr>
              <a:t>2- asteroseismology : </a:t>
            </a:r>
            <a:r>
              <a:rPr lang="fr-FR" sz="1400" b="1" i="0" dirty="0" err="1" smtClean="0">
                <a:solidFill>
                  <a:srgbClr val="FF0000"/>
                </a:solidFill>
                <a:latin typeface="Lucida Grande"/>
                <a:ea typeface="Lucida Grande"/>
                <a:cs typeface="Lucida Grande"/>
              </a:rPr>
              <a:t>Solar</a:t>
            </a:r>
            <a:r>
              <a:rPr lang="fr-FR" sz="1400" b="1" i="0" dirty="0" smtClean="0">
                <a:solidFill>
                  <a:srgbClr val="FF0000"/>
                </a:solidFill>
                <a:latin typeface="Lucida Grande"/>
                <a:ea typeface="Lucida Grande"/>
                <a:cs typeface="Lucida Grande"/>
              </a:rPr>
              <a:t> types/</a:t>
            </a:r>
            <a:r>
              <a:rPr lang="fr-FR" sz="1400" b="1" i="0" dirty="0" err="1" smtClean="0">
                <a:solidFill>
                  <a:srgbClr val="FF0000"/>
                </a:solidFill>
                <a:latin typeface="Lucida Grande"/>
                <a:ea typeface="Lucida Grande"/>
                <a:cs typeface="Lucida Grande"/>
              </a:rPr>
              <a:t>γ</a:t>
            </a:r>
            <a:r>
              <a:rPr lang="fr-FR" sz="1400" b="1" i="0" dirty="0" smtClean="0">
                <a:solidFill>
                  <a:srgbClr val="FF0000"/>
                </a:solidFill>
                <a:latin typeface="Lucida Grande"/>
                <a:ea typeface="Lucida Grande"/>
                <a:cs typeface="Lucida Grande"/>
              </a:rPr>
              <a:t> Dor/</a:t>
            </a:r>
            <a:r>
              <a:rPr lang="fr-FR" sz="1400" b="1" i="0" dirty="0" err="1" smtClean="0">
                <a:solidFill>
                  <a:srgbClr val="FF0000"/>
                </a:solidFill>
                <a:latin typeface="Lucida Grande"/>
                <a:ea typeface="Lucida Grande"/>
                <a:cs typeface="Lucida Grande"/>
              </a:rPr>
              <a:t>δ-Scuti</a:t>
            </a:r>
            <a:r>
              <a:rPr lang="fr-FR" sz="1400" b="1" i="0" dirty="0" smtClean="0">
                <a:solidFill>
                  <a:srgbClr val="FF0000"/>
                </a:solidFill>
                <a:latin typeface="Lucida Grande"/>
                <a:ea typeface="Lucida Grande"/>
                <a:cs typeface="Lucida Grande"/>
              </a:rPr>
              <a:t>/RR Lyrae/</a:t>
            </a:r>
            <a:r>
              <a:rPr lang="fr-FR" sz="1400" b="1" i="0" dirty="0" err="1" smtClean="0">
                <a:solidFill>
                  <a:srgbClr val="FF0000"/>
                </a:solidFill>
                <a:latin typeface="Lucida Grande"/>
                <a:ea typeface="Lucida Grande"/>
                <a:cs typeface="Lucida Grande"/>
              </a:rPr>
              <a:t>RoAp/β-Cepheides</a:t>
            </a:r>
            <a:endParaRPr lang="fr-FR" sz="1400" b="1" i="0" dirty="0" smtClean="0">
              <a:solidFill>
                <a:srgbClr val="FF0000"/>
              </a:solidFill>
              <a:latin typeface="Lucida Grande"/>
              <a:ea typeface="Lucida Grande"/>
              <a:cs typeface="Lucida Grande"/>
            </a:endParaRPr>
          </a:p>
          <a:p>
            <a:r>
              <a:rPr lang="fr-FR" sz="1400" b="1" i="0" dirty="0" smtClean="0">
                <a:solidFill>
                  <a:srgbClr val="FF0000"/>
                </a:solidFill>
                <a:latin typeface="Lucida Grande"/>
                <a:ea typeface="Lucida Grande"/>
                <a:cs typeface="Lucida Grande"/>
              </a:rPr>
              <a:t>3- </a:t>
            </a:r>
            <a:r>
              <a:rPr lang="fr-FR" sz="1400" b="1" i="0" dirty="0" err="1" smtClean="0">
                <a:solidFill>
                  <a:srgbClr val="FF0000"/>
                </a:solidFill>
                <a:latin typeface="Lucida Grande"/>
                <a:ea typeface="Lucida Grande"/>
                <a:cs typeface="Lucida Grande"/>
              </a:rPr>
              <a:t>environment</a:t>
            </a:r>
            <a:r>
              <a:rPr lang="fr-FR" sz="1400" b="1" i="0" dirty="0" smtClean="0">
                <a:solidFill>
                  <a:srgbClr val="FF0000"/>
                </a:solidFill>
                <a:latin typeface="Lucida Grande"/>
                <a:ea typeface="Lucida Grande"/>
                <a:cs typeface="Lucida Grande"/>
              </a:rPr>
              <a:t> </a:t>
            </a:r>
            <a:r>
              <a:rPr lang="fr-FR" sz="1400" b="1" i="0" dirty="0" smtClean="0">
                <a:solidFill>
                  <a:srgbClr val="FF0000"/>
                </a:solidFill>
                <a:latin typeface="Lucida Grande"/>
                <a:ea typeface="Lucida Grande"/>
                <a:cs typeface="Lucida Grande"/>
              </a:rPr>
              <a:t>: </a:t>
            </a:r>
            <a:r>
              <a:rPr lang="fr-FR" sz="1400" b="1" i="0" dirty="0" err="1" smtClean="0">
                <a:solidFill>
                  <a:srgbClr val="FF0000"/>
                </a:solidFill>
                <a:latin typeface="Lucida Grande"/>
                <a:ea typeface="Lucida Grande"/>
                <a:cs typeface="Lucida Grande"/>
              </a:rPr>
              <a:t>β-Céphéides</a:t>
            </a:r>
            <a:r>
              <a:rPr lang="fr-FR" sz="1400" b="1" i="0" dirty="0" smtClean="0">
                <a:solidFill>
                  <a:srgbClr val="FF0000"/>
                </a:solidFill>
                <a:latin typeface="Lucida Grande"/>
                <a:ea typeface="Lucida Grande"/>
                <a:cs typeface="Lucida Grande"/>
              </a:rPr>
              <a:t>, ...</a:t>
            </a:r>
            <a:endParaRPr lang="en-GB" sz="1400" b="1" dirty="0" smtClean="0"/>
          </a:p>
          <a:p>
            <a:r>
              <a:rPr lang="fr-FR" sz="1200" b="1" i="0" dirty="0" smtClean="0">
                <a:solidFill>
                  <a:srgbClr val="FF0000"/>
                </a:solidFill>
                <a:latin typeface="Comic Sans MS" charset="0"/>
              </a:rPr>
              <a:t> </a:t>
            </a:r>
            <a:endParaRPr lang="en-GB" sz="1200" dirty="0"/>
          </a:p>
        </p:txBody>
      </p:sp>
      <p:sp>
        <p:nvSpPr>
          <p:cNvPr id="34" name="Rectangle 33"/>
          <p:cNvSpPr/>
          <p:nvPr/>
        </p:nvSpPr>
        <p:spPr>
          <a:xfrm>
            <a:off x="7448552" y="1508125"/>
            <a:ext cx="497752" cy="400110"/>
          </a:xfrm>
          <a:prstGeom prst="rect">
            <a:avLst/>
          </a:prstGeom>
        </p:spPr>
        <p:txBody>
          <a:bodyPr wrap="none">
            <a:spAutoFit/>
          </a:bodyPr>
          <a:lstStyle/>
          <a:p>
            <a:r>
              <a:rPr lang="fr-FR" b="1" i="0" dirty="0" smtClean="0">
                <a:solidFill>
                  <a:srgbClr val="FF0000"/>
                </a:solidFill>
                <a:latin typeface="Comic Sans MS" charset="0"/>
              </a:rPr>
              <a:t>1- </a:t>
            </a:r>
            <a:endParaRPr lang="en-GB" dirty="0"/>
          </a:p>
        </p:txBody>
      </p:sp>
      <p:sp>
        <p:nvSpPr>
          <p:cNvPr id="35" name="Rectangle 34"/>
          <p:cNvSpPr/>
          <p:nvPr/>
        </p:nvSpPr>
        <p:spPr>
          <a:xfrm>
            <a:off x="7524752" y="4251325"/>
            <a:ext cx="497752" cy="400110"/>
          </a:xfrm>
          <a:prstGeom prst="rect">
            <a:avLst/>
          </a:prstGeom>
        </p:spPr>
        <p:txBody>
          <a:bodyPr wrap="none">
            <a:spAutoFit/>
          </a:bodyPr>
          <a:lstStyle/>
          <a:p>
            <a:r>
              <a:rPr lang="fr-FR" b="1" i="0" dirty="0" smtClean="0">
                <a:solidFill>
                  <a:srgbClr val="FF0000"/>
                </a:solidFill>
                <a:latin typeface="Comic Sans MS" charset="0"/>
              </a:rPr>
              <a:t>2- </a:t>
            </a:r>
            <a:endParaRPr lang="en-GB" dirty="0"/>
          </a:p>
        </p:txBody>
      </p:sp>
      <p:sp>
        <p:nvSpPr>
          <p:cNvPr id="36" name="Rectangle 35"/>
          <p:cNvSpPr/>
          <p:nvPr/>
        </p:nvSpPr>
        <p:spPr>
          <a:xfrm>
            <a:off x="819152" y="2041525"/>
            <a:ext cx="497752" cy="400110"/>
          </a:xfrm>
          <a:prstGeom prst="rect">
            <a:avLst/>
          </a:prstGeom>
        </p:spPr>
        <p:txBody>
          <a:bodyPr wrap="none">
            <a:spAutoFit/>
          </a:bodyPr>
          <a:lstStyle/>
          <a:p>
            <a:r>
              <a:rPr lang="fr-FR" b="1" i="0" dirty="0" smtClean="0">
                <a:solidFill>
                  <a:srgbClr val="FF0000"/>
                </a:solidFill>
                <a:latin typeface="Comic Sans MS" charset="0"/>
              </a:rPr>
              <a:t>3- </a:t>
            </a:r>
            <a:endParaRPr lang="en-GB" dirty="0"/>
          </a:p>
        </p:txBody>
      </p:sp>
      <p:sp>
        <p:nvSpPr>
          <p:cNvPr id="37" name="Ellipse 36"/>
          <p:cNvSpPr/>
          <p:nvPr/>
        </p:nvSpPr>
        <p:spPr bwMode="auto">
          <a:xfrm>
            <a:off x="7448552" y="1508125"/>
            <a:ext cx="4572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charset="0"/>
            </a:endParaRPr>
          </a:p>
        </p:txBody>
      </p:sp>
      <p:sp>
        <p:nvSpPr>
          <p:cNvPr id="40" name="Ellipse 39"/>
          <p:cNvSpPr/>
          <p:nvPr/>
        </p:nvSpPr>
        <p:spPr bwMode="auto">
          <a:xfrm>
            <a:off x="7524752" y="4251325"/>
            <a:ext cx="4572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charset="0"/>
            </a:endParaRPr>
          </a:p>
        </p:txBody>
      </p:sp>
      <p:sp>
        <p:nvSpPr>
          <p:cNvPr id="42" name="Ellipse 41"/>
          <p:cNvSpPr/>
          <p:nvPr/>
        </p:nvSpPr>
        <p:spPr bwMode="auto">
          <a:xfrm>
            <a:off x="819152" y="2041525"/>
            <a:ext cx="4572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Times" charset="0"/>
            </a:endParaRPr>
          </a:p>
        </p:txBody>
      </p:sp>
      <p:sp>
        <p:nvSpPr>
          <p:cNvPr id="44" name="Rectangle 2"/>
          <p:cNvSpPr>
            <a:spLocks noChangeArrowheads="1"/>
          </p:cNvSpPr>
          <p:nvPr/>
        </p:nvSpPr>
        <p:spPr bwMode="auto">
          <a:xfrm>
            <a:off x="0" y="0"/>
            <a:ext cx="9144000" cy="523220"/>
          </a:xfrm>
          <a:prstGeom prst="rect">
            <a:avLst/>
          </a:prstGeom>
          <a:noFill/>
          <a:ln w="9525">
            <a:noFill/>
            <a:miter lim="800000"/>
            <a:headEnd/>
            <a:tailEnd/>
          </a:ln>
        </p:spPr>
        <p:txBody>
          <a:bodyPr>
            <a:prstTxWarp prst="textNoShape">
              <a:avLst/>
            </a:prstTxWarp>
            <a:spAutoFit/>
          </a:bodyPr>
          <a:lstStyle/>
          <a:p>
            <a:pPr algn="ctr"/>
            <a:r>
              <a:rPr lang="en-US" sz="2800" b="1" dirty="0" smtClean="0">
                <a:solidFill>
                  <a:srgbClr val="333399"/>
                </a:solidFill>
                <a:latin typeface="Comic Sans MS"/>
                <a:cs typeface="Comic Sans MS"/>
              </a:rPr>
              <a:t>Perspective : pulsating star / asteroseismology</a:t>
            </a:r>
            <a:endParaRPr lang="en-US" sz="2800" dirty="0">
              <a:solidFill>
                <a:schemeClr val="accent2"/>
              </a:solidFill>
              <a:latin typeface="Comic Sans MS"/>
              <a:cs typeface="Comic Sans MS"/>
            </a:endParaRPr>
          </a:p>
        </p:txBody>
      </p:sp>
      <p:sp>
        <p:nvSpPr>
          <p:cNvPr id="22" name="ZoneTexte 21"/>
          <p:cNvSpPr txBox="1"/>
          <p:nvPr/>
        </p:nvSpPr>
        <p:spPr>
          <a:xfrm>
            <a:off x="3505200" y="6400800"/>
            <a:ext cx="2590800" cy="369332"/>
          </a:xfrm>
          <a:prstGeom prst="rect">
            <a:avLst/>
          </a:prstGeom>
          <a:solidFill>
            <a:srgbClr val="FFFFFF"/>
          </a:solidFill>
        </p:spPr>
        <p:txBody>
          <a:bodyPr wrap="square" rtlCol="0">
            <a:spAutoFit/>
          </a:bodyPr>
          <a:lstStyle/>
          <a:p>
            <a:r>
              <a:rPr lang="en-GB" dirty="0" smtClean="0"/>
              <a:t>Temperature (K)</a:t>
            </a:r>
            <a:endParaRPr lang="en-GB" dirty="0"/>
          </a:p>
        </p:txBody>
      </p:sp>
      <p:sp>
        <p:nvSpPr>
          <p:cNvPr id="23" name="ZoneTexte 22"/>
          <p:cNvSpPr txBox="1"/>
          <p:nvPr/>
        </p:nvSpPr>
        <p:spPr>
          <a:xfrm rot="16200000">
            <a:off x="1044833" y="3755767"/>
            <a:ext cx="1937266" cy="369332"/>
          </a:xfrm>
          <a:prstGeom prst="rect">
            <a:avLst/>
          </a:prstGeom>
          <a:solidFill>
            <a:srgbClr val="FFFFFF"/>
          </a:solidFill>
        </p:spPr>
        <p:txBody>
          <a:bodyPr wrap="square" rtlCol="0">
            <a:spAutoFit/>
          </a:bodyPr>
          <a:lstStyle/>
          <a:p>
            <a:r>
              <a:rPr lang="en-GB" dirty="0" smtClean="0"/>
              <a:t>Luminosity)</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Main VEGA programs for the future</a:t>
            </a:r>
            <a:endParaRPr lang="fr-FR" dirty="0">
              <a:solidFill>
                <a:schemeClr val="bg1"/>
              </a:solidFill>
            </a:endParaRPr>
          </a:p>
        </p:txBody>
      </p:sp>
      <p:sp>
        <p:nvSpPr>
          <p:cNvPr id="3" name="Espace réservé du contenu 2"/>
          <p:cNvSpPr>
            <a:spLocks noGrp="1"/>
          </p:cNvSpPr>
          <p:nvPr>
            <p:ph idx="1"/>
          </p:nvPr>
        </p:nvSpPr>
        <p:spPr/>
        <p:txBody>
          <a:bodyPr>
            <a:normAutofit/>
          </a:bodyPr>
          <a:lstStyle/>
          <a:p>
            <a:r>
              <a:rPr lang="en-US" sz="2800" dirty="0" smtClean="0">
                <a:solidFill>
                  <a:schemeClr val="bg1"/>
                </a:solidFill>
              </a:rPr>
              <a:t>Characterization of exoplanets host stars</a:t>
            </a:r>
          </a:p>
          <a:p>
            <a:pPr lvl="1"/>
            <a:r>
              <a:rPr lang="en-US" sz="2400" dirty="0" smtClean="0">
                <a:solidFill>
                  <a:schemeClr val="bg1"/>
                </a:solidFill>
              </a:rPr>
              <a:t>Limb darkening measurement</a:t>
            </a:r>
          </a:p>
          <a:p>
            <a:pPr lvl="1"/>
            <a:r>
              <a:rPr lang="en-US" sz="2400" dirty="0" smtClean="0">
                <a:solidFill>
                  <a:schemeClr val="bg1"/>
                </a:solidFill>
              </a:rPr>
              <a:t>Spots detection and characterization</a:t>
            </a:r>
          </a:p>
          <a:p>
            <a:pPr lvl="2">
              <a:buFont typeface="Wingdings"/>
              <a:buChar char="è"/>
            </a:pPr>
            <a:r>
              <a:rPr lang="en-US" sz="2000" dirty="0" smtClean="0">
                <a:solidFill>
                  <a:schemeClr val="bg1"/>
                </a:solidFill>
                <a:sym typeface="Wingdings" pitchFamily="2" charset="2"/>
              </a:rPr>
              <a:t>Consequences for transit and RV</a:t>
            </a:r>
          </a:p>
          <a:p>
            <a:pPr lvl="2">
              <a:buFont typeface="Wingdings"/>
              <a:buChar char="è"/>
            </a:pPr>
            <a:r>
              <a:rPr lang="en-US" sz="2000" dirty="0" smtClean="0">
                <a:solidFill>
                  <a:schemeClr val="bg1"/>
                </a:solidFill>
                <a:sym typeface="Wingdings" pitchFamily="2" charset="2"/>
              </a:rPr>
              <a:t>Impact on planet’s parameter of the ‘stellar noises’</a:t>
            </a:r>
          </a:p>
          <a:p>
            <a:pPr lvl="2">
              <a:buFont typeface="Wingdings"/>
              <a:buChar char="è"/>
            </a:pPr>
            <a:endParaRPr lang="en-US" sz="2000" dirty="0" smtClean="0">
              <a:solidFill>
                <a:schemeClr val="bg1"/>
              </a:solidFill>
              <a:sym typeface="Wingdings" pitchFamily="2" charset="2"/>
            </a:endParaRPr>
          </a:p>
          <a:p>
            <a:r>
              <a:rPr lang="en-US" sz="2800" dirty="0" smtClean="0">
                <a:solidFill>
                  <a:schemeClr val="bg1"/>
                </a:solidFill>
              </a:rPr>
              <a:t>Angular diameters and Limb Darkening across the HR diagram</a:t>
            </a:r>
          </a:p>
          <a:p>
            <a:pPr lvl="1">
              <a:buNone/>
            </a:pPr>
            <a:r>
              <a:rPr lang="en-US" sz="2400" smtClean="0">
                <a:solidFill>
                  <a:schemeClr val="bg1"/>
                </a:solidFill>
                <a:sym typeface="Wingdings" pitchFamily="2" charset="2"/>
              </a:rPr>
              <a:t> </a:t>
            </a:r>
            <a:r>
              <a:rPr lang="en-US" sz="2400" smtClean="0">
                <a:solidFill>
                  <a:schemeClr val="bg1"/>
                </a:solidFill>
              </a:rPr>
              <a:t>Towards </a:t>
            </a:r>
            <a:r>
              <a:rPr lang="en-US" sz="2400" dirty="0" smtClean="0">
                <a:solidFill>
                  <a:schemeClr val="bg1"/>
                </a:solidFill>
              </a:rPr>
              <a:t>calibrated fundamental laws as input of stellar evolution models</a:t>
            </a:r>
            <a:endParaRPr lang="en-US" sz="2400" dirty="0">
              <a:solidFill>
                <a:schemeClr val="bg1"/>
              </a:solidFill>
            </a:endParaRPr>
          </a:p>
        </p:txBody>
      </p:sp>
      <p:sp>
        <p:nvSpPr>
          <p:cNvPr id="4" name="Espace réservé du pied de page 3"/>
          <p:cNvSpPr>
            <a:spLocks noGrp="1"/>
          </p:cNvSpPr>
          <p:nvPr>
            <p:ph type="ftr" sz="quarter" idx="11"/>
          </p:nvPr>
        </p:nvSpPr>
        <p:spPr/>
        <p:txBody>
          <a:bodyPr/>
          <a:lstStyle/>
          <a:p>
            <a:r>
              <a:rPr lang="fr-FR" smtClean="0">
                <a:solidFill>
                  <a:schemeClr val="bg1"/>
                </a:solidFill>
              </a:rPr>
              <a:t>VEGA Granada September 2011</a:t>
            </a:r>
            <a:endParaRPr lang="fr-FR">
              <a:solidFill>
                <a:schemeClr val="bg1"/>
              </a:solidFill>
            </a:endParaRPr>
          </a:p>
        </p:txBody>
      </p:sp>
      <p:sp>
        <p:nvSpPr>
          <p:cNvPr id="5" name="Espace réservé du numéro de diapositive 4"/>
          <p:cNvSpPr>
            <a:spLocks noGrp="1"/>
          </p:cNvSpPr>
          <p:nvPr>
            <p:ph type="sldNum" sz="quarter" idx="12"/>
          </p:nvPr>
        </p:nvSpPr>
        <p:spPr/>
        <p:txBody>
          <a:bodyPr/>
          <a:lstStyle/>
          <a:p>
            <a:fld id="{D19356BC-1717-473E-B326-6C01DAB56B70}" type="slidenum">
              <a:rPr lang="fr-FR" smtClean="0">
                <a:solidFill>
                  <a:schemeClr val="bg1"/>
                </a:solidFill>
              </a:rPr>
              <a:pPr/>
              <a:t>13</a:t>
            </a:fld>
            <a:endParaRPr lang="fr-FR">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520700" y="749300"/>
            <a:ext cx="5486400" cy="2586038"/>
          </a:xfrm>
          <a:prstGeom prst="rect">
            <a:avLst/>
          </a:prstGeom>
          <a:noFill/>
          <a:ln w="9525">
            <a:noFill/>
            <a:miter lim="800000"/>
            <a:headEnd/>
            <a:tailEnd/>
          </a:ln>
        </p:spPr>
        <p:txBody>
          <a:bodyPr>
            <a:prstTxWarp prst="textNoShape">
              <a:avLst/>
            </a:prstTxWarp>
            <a:spAutoFit/>
          </a:bodyPr>
          <a:lstStyle/>
          <a:p>
            <a:pPr eaLnBrk="0" hangingPunct="0"/>
            <a:r>
              <a:rPr lang="en-GB">
                <a:solidFill>
                  <a:srgbClr val="0000FF"/>
                </a:solidFill>
                <a:latin typeface="Times New Roman" pitchFamily="-105" charset="0"/>
              </a:rPr>
              <a:t>Pulsating stars (need AOs + external fringe tracker):</a:t>
            </a:r>
          </a:p>
          <a:p>
            <a:pPr eaLnBrk="0" hangingPunct="0"/>
            <a:r>
              <a:rPr lang="en-GB" u="sng">
                <a:solidFill>
                  <a:srgbClr val="000000"/>
                </a:solidFill>
                <a:latin typeface="Times New Roman" pitchFamily="-105" charset="0"/>
              </a:rPr>
              <a:t>1/ angular diameter variation (distances)</a:t>
            </a:r>
            <a:r>
              <a:rPr lang="en-GB">
                <a:solidFill>
                  <a:srgbClr val="000000"/>
                </a:solidFill>
                <a:latin typeface="Times New Roman" pitchFamily="-105" charset="0"/>
              </a:rPr>
              <a:t>:</a:t>
            </a:r>
          </a:p>
          <a:p>
            <a:pPr eaLnBrk="0" hangingPunct="0"/>
            <a:endParaRPr lang="en-GB">
              <a:solidFill>
                <a:srgbClr val="000000"/>
              </a:solidFill>
              <a:latin typeface="Times New Roman" pitchFamily="-105" charset="0"/>
            </a:endParaRPr>
          </a:p>
          <a:p>
            <a:pPr eaLnBrk="0" hangingPunct="0"/>
            <a:endParaRPr lang="en-GB">
              <a:solidFill>
                <a:srgbClr val="000000"/>
              </a:solidFill>
              <a:latin typeface="Times New Roman" pitchFamily="-105" charset="0"/>
            </a:endParaRPr>
          </a:p>
          <a:p>
            <a:pPr eaLnBrk="0" hangingPunct="0"/>
            <a:endParaRPr lang="en-GB">
              <a:solidFill>
                <a:srgbClr val="000000"/>
              </a:solidFill>
              <a:latin typeface="Times New Roman" pitchFamily="-105" charset="0"/>
            </a:endParaRPr>
          </a:p>
          <a:p>
            <a:pPr eaLnBrk="0" hangingPunct="0"/>
            <a:endParaRPr lang="en-GB">
              <a:solidFill>
                <a:srgbClr val="000000"/>
              </a:solidFill>
              <a:latin typeface="Times New Roman" pitchFamily="-105" charset="0"/>
            </a:endParaRPr>
          </a:p>
          <a:p>
            <a:pPr eaLnBrk="0" hangingPunct="0"/>
            <a:endParaRPr lang="en-GB">
              <a:solidFill>
                <a:srgbClr val="000000"/>
              </a:solidFill>
              <a:latin typeface="Times New Roman" pitchFamily="-105" charset="0"/>
            </a:endParaRPr>
          </a:p>
          <a:p>
            <a:pPr eaLnBrk="0" hangingPunct="0"/>
            <a:endParaRPr lang="en-GB">
              <a:solidFill>
                <a:srgbClr val="000000"/>
              </a:solidFill>
              <a:latin typeface="Times New Roman" pitchFamily="-105" charset="0"/>
            </a:endParaRPr>
          </a:p>
          <a:p>
            <a:pPr eaLnBrk="0" hangingPunct="0"/>
            <a:endParaRPr lang="en-GB">
              <a:solidFill>
                <a:srgbClr val="000000"/>
              </a:solidFill>
              <a:latin typeface="Times New Roman" pitchFamily="-105" charset="0"/>
            </a:endParaRPr>
          </a:p>
          <a:p>
            <a:pPr eaLnBrk="0" hangingPunct="0"/>
            <a:endParaRPr lang="en-GB" u="sng">
              <a:solidFill>
                <a:srgbClr val="000000"/>
              </a:solidFill>
              <a:latin typeface="Times New Roman" pitchFamily="-105" charset="0"/>
            </a:endParaRPr>
          </a:p>
        </p:txBody>
      </p:sp>
      <p:graphicFrame>
        <p:nvGraphicFramePr>
          <p:cNvPr id="8" name="Tableau 7"/>
          <p:cNvGraphicFramePr>
            <a:graphicFrameLocks noGrp="1"/>
          </p:cNvGraphicFramePr>
          <p:nvPr/>
        </p:nvGraphicFramePr>
        <p:xfrm>
          <a:off x="792163" y="1600200"/>
          <a:ext cx="2382837" cy="1409702"/>
        </p:xfrm>
        <a:graphic>
          <a:graphicData uri="http://schemas.openxmlformats.org/drawingml/2006/table">
            <a:tbl>
              <a:tblPr/>
              <a:tblGrid>
                <a:gridCol w="793750"/>
                <a:gridCol w="795337"/>
                <a:gridCol w="793750"/>
              </a:tblGrid>
              <a:tr h="300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bg1"/>
                          </a:solidFill>
                          <a:effectLst/>
                          <a:latin typeface="Times New Roman" charset="0"/>
                          <a:ea typeface="ＭＳ Ｐゴシック" charset="-128"/>
                          <a:cs typeface="ＭＳ Ｐゴシック" charset="-128"/>
                        </a:rPr>
                        <a:t>Magnitude</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bg1"/>
                          </a:solidFill>
                          <a:effectLst/>
                          <a:latin typeface="Times New Roman" charset="0"/>
                          <a:ea typeface="ＭＳ Ｐゴシック" charset="-128"/>
                          <a:cs typeface="ＭＳ Ｐゴシック" charset="-128"/>
                        </a:rPr>
                        <a:t>V&lt;7</a:t>
                      </a:r>
                      <a:endParaRPr kumimoji="0" lang="en-GB" sz="1000" b="1" i="0" u="none" strike="noStrike" cap="none" normalizeH="0" baseline="0" smtClean="0">
                        <a:ln>
                          <a:noFill/>
                        </a:ln>
                        <a:solidFill>
                          <a:srgbClr val="000000"/>
                        </a:solidFill>
                        <a:effectLst/>
                        <a:latin typeface="Times New Roman" charset="0"/>
                        <a:ea typeface="ＭＳ Ｐゴシック" charset="-128"/>
                        <a:cs typeface="ＭＳ Ｐゴシック" charset="-128"/>
                      </a:endParaRP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Times New Roman" charset="0"/>
                          <a:ea typeface="ＭＳ Ｐゴシック" charset="-128"/>
                          <a:cs typeface="ＭＳ Ｐゴシック" charset="-128"/>
                        </a:rPr>
                        <a:t>V&lt;9</a:t>
                      </a:r>
                      <a:endParaRPr kumimoji="0" lang="en-GB" sz="1000" b="1" i="0" u="none" strike="noStrike" cap="none" normalizeH="0" baseline="0" dirty="0" smtClean="0">
                        <a:ln>
                          <a:noFill/>
                        </a:ln>
                        <a:solidFill>
                          <a:srgbClr val="000000"/>
                        </a:solidFill>
                        <a:effectLst/>
                        <a:latin typeface="Times New Roman" charset="0"/>
                        <a:ea typeface="ＭＳ Ｐゴシック" charset="-128"/>
                        <a:cs typeface="ＭＳ Ｐゴシック" charset="-128"/>
                      </a:endParaRP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r>
              <a:tr h="2762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charset="0"/>
                          <a:ea typeface="ＭＳ Ｐゴシック" charset="-128"/>
                          <a:cs typeface="ＭＳ Ｐゴシック" charset="-128"/>
                        </a:rPr>
                        <a:t>Cepheids </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charset="0"/>
                          <a:ea typeface="ＭＳ Ｐゴシック" charset="-128"/>
                          <a:cs typeface="ＭＳ Ｐゴシック" charset="-128"/>
                        </a:rPr>
                        <a:t>20</a:t>
                      </a: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charset="0"/>
                          <a:ea typeface="ＭＳ Ｐゴシック" charset="-128"/>
                          <a:cs typeface="ＭＳ Ｐゴシック" charset="-128"/>
                        </a:rPr>
                        <a:t>40</a:t>
                      </a: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r h="277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charset="0"/>
                          <a:ea typeface="ＭＳ Ｐゴシック" charset="-128"/>
                          <a:cs typeface="ＭＳ Ｐゴシック" charset="-128"/>
                        </a:rPr>
                        <a:t>W Vir</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charset="0"/>
                          <a:ea typeface="ＭＳ Ｐゴシック" charset="-128"/>
                          <a:cs typeface="ＭＳ Ｐゴシック" charset="-128"/>
                        </a:rPr>
                        <a:t>0</a:t>
                      </a: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charset="0"/>
                          <a:ea typeface="ＭＳ Ｐゴシック" charset="-128"/>
                          <a:cs typeface="ＭＳ Ｐゴシック" charset="-128"/>
                        </a:rPr>
                        <a:t>?</a:t>
                      </a: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r h="277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charset="0"/>
                          <a:ea typeface="ＭＳ Ｐゴシック" charset="-128"/>
                          <a:cs typeface="ＭＳ Ｐゴシック" charset="-128"/>
                        </a:rPr>
                        <a:t>RR Lyrae</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charset="0"/>
                          <a:ea typeface="ＭＳ Ｐゴシック" charset="-128"/>
                          <a:cs typeface="ＭＳ Ｐゴシック" charset="-128"/>
                        </a:rPr>
                        <a:t>0</a:t>
                      </a: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err="1" smtClean="0">
                          <a:ln>
                            <a:noFill/>
                          </a:ln>
                          <a:solidFill>
                            <a:schemeClr val="tx1"/>
                          </a:solidFill>
                          <a:effectLst/>
                          <a:latin typeface="Times New Roman" charset="0"/>
                          <a:ea typeface="ＭＳ Ｐゴシック" charset="-128"/>
                          <a:cs typeface="ＭＳ Ｐゴシック" charset="-128"/>
                        </a:rPr>
                        <a:t>?</a:t>
                      </a:r>
                      <a:endParaRPr kumimoji="0" lang="en-GB" sz="1000" b="0" i="0" u="none" strike="noStrike" cap="none" normalizeH="0" baseline="0" dirty="0" smtClean="0">
                        <a:ln>
                          <a:noFill/>
                        </a:ln>
                        <a:solidFill>
                          <a:schemeClr val="tx1"/>
                        </a:solidFill>
                        <a:effectLst/>
                        <a:latin typeface="Times New Roman" charset="0"/>
                        <a:ea typeface="ＭＳ Ｐゴシック" charset="-128"/>
                        <a:cs typeface="ＭＳ Ｐゴシック" charset="-128"/>
                      </a:endParaRP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r h="277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charset="0"/>
                          <a:ea typeface="ＭＳ Ｐゴシック" charset="-128"/>
                          <a:cs typeface="ＭＳ Ｐゴシック" charset="-128"/>
                        </a:rPr>
                        <a:t>HADS</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charset="0"/>
                          <a:ea typeface="ＭＳ Ｐゴシック" charset="-128"/>
                          <a:cs typeface="ＭＳ Ｐゴシック" charset="-128"/>
                        </a:rPr>
                        <a:t>0</a:t>
                      </a: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charset="0"/>
                          <a:ea typeface="ＭＳ Ｐゴシック" charset="-128"/>
                          <a:cs typeface="ＭＳ Ｐゴシック" charset="-128"/>
                        </a:rPr>
                        <a:t>3</a:t>
                      </a: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bl>
          </a:graphicData>
        </a:graphic>
      </p:graphicFrame>
      <p:sp>
        <p:nvSpPr>
          <p:cNvPr id="47131" name="Rectangle 43"/>
          <p:cNvSpPr>
            <a:spLocks noChangeArrowheads="1"/>
          </p:cNvSpPr>
          <p:nvPr/>
        </p:nvSpPr>
        <p:spPr bwMode="auto">
          <a:xfrm>
            <a:off x="3241675" y="1720850"/>
            <a:ext cx="901700" cy="461963"/>
          </a:xfrm>
          <a:prstGeom prst="rect">
            <a:avLst/>
          </a:prstGeom>
          <a:noFill/>
          <a:ln w="9525">
            <a:noFill/>
            <a:miter lim="800000"/>
            <a:headEnd/>
            <a:tailEnd/>
          </a:ln>
        </p:spPr>
        <p:txBody>
          <a:bodyPr wrap="none">
            <a:prstTxWarp prst="textNoShape">
              <a:avLst/>
            </a:prstTxWarp>
            <a:spAutoFit/>
          </a:bodyPr>
          <a:lstStyle/>
          <a:p>
            <a:endParaRPr lang="en-GB" sz="1200">
              <a:solidFill>
                <a:srgbClr val="0000FF"/>
              </a:solidFill>
            </a:endParaRPr>
          </a:p>
          <a:p>
            <a:r>
              <a:rPr lang="en-GB" sz="1200">
                <a:solidFill>
                  <a:srgbClr val="0000FF"/>
                </a:solidFill>
                <a:latin typeface="Lucida Grande" pitchFamily="-105" charset="0"/>
                <a:ea typeface="Lucida Grande" pitchFamily="-105" charset="0"/>
                <a:cs typeface="Lucida Grande" pitchFamily="-105" charset="0"/>
              </a:rPr>
              <a:t>θ&gt;</a:t>
            </a:r>
            <a:r>
              <a:rPr lang="en-GB" sz="1200">
                <a:solidFill>
                  <a:srgbClr val="0000FF"/>
                </a:solidFill>
                <a:latin typeface="Comic Sans MS" pitchFamily="-105" charset="0"/>
                <a:ea typeface="Comic Sans MS" pitchFamily="-105" charset="0"/>
                <a:cs typeface="Comic Sans MS" pitchFamily="-105" charset="0"/>
              </a:rPr>
              <a:t>0.3mas </a:t>
            </a:r>
          </a:p>
        </p:txBody>
      </p:sp>
      <p:sp>
        <p:nvSpPr>
          <p:cNvPr id="47132" name="ZoneTexte 13"/>
          <p:cNvSpPr txBox="1">
            <a:spLocks noChangeArrowheads="1"/>
          </p:cNvSpPr>
          <p:nvPr/>
        </p:nvSpPr>
        <p:spPr bwMode="auto">
          <a:xfrm>
            <a:off x="228600" y="1892300"/>
            <a:ext cx="520700" cy="307975"/>
          </a:xfrm>
          <a:prstGeom prst="rect">
            <a:avLst/>
          </a:prstGeom>
          <a:noFill/>
          <a:ln w="9525">
            <a:noFill/>
            <a:miter lim="800000"/>
            <a:headEnd/>
            <a:tailEnd/>
          </a:ln>
        </p:spPr>
        <p:txBody>
          <a:bodyPr>
            <a:prstTxWarp prst="textNoShape">
              <a:avLst/>
            </a:prstTxWarp>
            <a:spAutoFit/>
          </a:bodyPr>
          <a:lstStyle/>
          <a:p>
            <a:r>
              <a:rPr lang="en-GB" sz="1400"/>
              <a:t>PL1</a:t>
            </a:r>
          </a:p>
        </p:txBody>
      </p:sp>
      <p:sp>
        <p:nvSpPr>
          <p:cNvPr id="47133" name="ZoneTexte 14"/>
          <p:cNvSpPr txBox="1">
            <a:spLocks noChangeArrowheads="1"/>
          </p:cNvSpPr>
          <p:nvPr/>
        </p:nvSpPr>
        <p:spPr bwMode="auto">
          <a:xfrm>
            <a:off x="190500" y="2400300"/>
            <a:ext cx="520700" cy="307975"/>
          </a:xfrm>
          <a:prstGeom prst="rect">
            <a:avLst/>
          </a:prstGeom>
          <a:noFill/>
          <a:ln w="9525">
            <a:noFill/>
            <a:miter lim="800000"/>
            <a:headEnd/>
            <a:tailEnd/>
          </a:ln>
        </p:spPr>
        <p:txBody>
          <a:bodyPr>
            <a:prstTxWarp prst="textNoShape">
              <a:avLst/>
            </a:prstTxWarp>
            <a:spAutoFit/>
          </a:bodyPr>
          <a:lstStyle/>
          <a:p>
            <a:r>
              <a:rPr lang="en-GB" sz="1400"/>
              <a:t>PL2</a:t>
            </a:r>
          </a:p>
        </p:txBody>
      </p:sp>
      <p:sp>
        <p:nvSpPr>
          <p:cNvPr id="47134" name="Accolade ouvrante 15"/>
          <p:cNvSpPr>
            <a:spLocks/>
          </p:cNvSpPr>
          <p:nvPr/>
        </p:nvSpPr>
        <p:spPr bwMode="auto">
          <a:xfrm>
            <a:off x="711200" y="2184400"/>
            <a:ext cx="46038" cy="838200"/>
          </a:xfrm>
          <a:prstGeom prst="leftBrace">
            <a:avLst>
              <a:gd name="adj1" fmla="val 8260"/>
              <a:gd name="adj2" fmla="val 50000"/>
            </a:avLst>
          </a:prstGeom>
          <a:solidFill>
            <a:schemeClr val="accent1"/>
          </a:solidFill>
          <a:ln w="47625" cmpd="thinThick">
            <a:solidFill>
              <a:schemeClr val="tx1"/>
            </a:solidFill>
            <a:round/>
            <a:headEnd type="none" w="sm" len="sm"/>
            <a:tailEnd type="none" w="sm" len="sm"/>
          </a:ln>
        </p:spPr>
        <p:txBody>
          <a:bodyPr>
            <a:prstTxWarp prst="textNoShape">
              <a:avLst/>
            </a:prstTxWarp>
          </a:bodyPr>
          <a:lstStyle/>
          <a:p>
            <a:endParaRPr lang="en-GB"/>
          </a:p>
        </p:txBody>
      </p:sp>
      <p:grpSp>
        <p:nvGrpSpPr>
          <p:cNvPr id="2" name="Grouper 24"/>
          <p:cNvGrpSpPr>
            <a:grpSpLocks/>
          </p:cNvGrpSpPr>
          <p:nvPr/>
        </p:nvGrpSpPr>
        <p:grpSpPr bwMode="auto">
          <a:xfrm>
            <a:off x="622300" y="3136900"/>
            <a:ext cx="2971800" cy="1965325"/>
            <a:chOff x="622300" y="3136900"/>
            <a:chExt cx="2971800" cy="1965325"/>
          </a:xfrm>
        </p:grpSpPr>
        <p:sp>
          <p:nvSpPr>
            <p:cNvPr id="47152" name="Flèche vers le bas 16"/>
            <p:cNvSpPr>
              <a:spLocks noChangeArrowheads="1"/>
            </p:cNvSpPr>
            <p:nvPr/>
          </p:nvSpPr>
          <p:spPr bwMode="auto">
            <a:xfrm>
              <a:off x="1790700" y="3136900"/>
              <a:ext cx="203200" cy="698500"/>
            </a:xfrm>
            <a:prstGeom prst="downArrow">
              <a:avLst>
                <a:gd name="adj1" fmla="val 50000"/>
                <a:gd name="adj2" fmla="val 50003"/>
              </a:avLst>
            </a:prstGeom>
            <a:solidFill>
              <a:srgbClr val="FF0000"/>
            </a:solidFill>
            <a:ln w="28575">
              <a:solidFill>
                <a:schemeClr val="tx1"/>
              </a:solidFill>
              <a:round/>
              <a:headEnd type="none" w="sm" len="sm"/>
              <a:tailEnd type="none" w="sm" len="sm"/>
            </a:ln>
          </p:spPr>
          <p:txBody>
            <a:bodyPr>
              <a:prstTxWarp prst="textNoShape">
                <a:avLst/>
              </a:prstTxWarp>
            </a:bodyPr>
            <a:lstStyle/>
            <a:p>
              <a:endParaRPr lang="en-GB"/>
            </a:p>
          </p:txBody>
        </p:sp>
        <p:sp>
          <p:nvSpPr>
            <p:cNvPr id="47153" name="ZoneTexte 17"/>
            <p:cNvSpPr txBox="1">
              <a:spLocks noChangeArrowheads="1"/>
            </p:cNvSpPr>
            <p:nvPr/>
          </p:nvSpPr>
          <p:spPr bwMode="auto">
            <a:xfrm>
              <a:off x="622300" y="4178300"/>
              <a:ext cx="2971800" cy="923925"/>
            </a:xfrm>
            <a:prstGeom prst="rect">
              <a:avLst/>
            </a:prstGeom>
            <a:noFill/>
            <a:ln w="9525">
              <a:noFill/>
              <a:miter lim="800000"/>
              <a:headEnd/>
              <a:tailEnd/>
            </a:ln>
          </p:spPr>
          <p:txBody>
            <a:bodyPr>
              <a:prstTxWarp prst="textNoShape">
                <a:avLst/>
              </a:prstTxWarp>
              <a:spAutoFit/>
            </a:bodyPr>
            <a:lstStyle/>
            <a:p>
              <a:r>
                <a:rPr lang="en-GB" b="1">
                  <a:solidFill>
                    <a:srgbClr val="FF0000"/>
                  </a:solidFill>
                </a:rPr>
                <a:t>Precision and exactitude of 0.01 on the PL relations (5% on Ho)</a:t>
              </a:r>
            </a:p>
          </p:txBody>
        </p:sp>
      </p:grpSp>
      <p:sp>
        <p:nvSpPr>
          <p:cNvPr id="47136" name="ZoneTexte 14"/>
          <p:cNvSpPr txBox="1">
            <a:spLocks noChangeArrowheads="1"/>
          </p:cNvSpPr>
          <p:nvPr/>
        </p:nvSpPr>
        <p:spPr bwMode="auto">
          <a:xfrm>
            <a:off x="2298700" y="3022600"/>
            <a:ext cx="1968500" cy="338138"/>
          </a:xfrm>
          <a:prstGeom prst="rect">
            <a:avLst/>
          </a:prstGeom>
          <a:noFill/>
          <a:ln w="9525">
            <a:noFill/>
            <a:miter lim="800000"/>
            <a:headEnd/>
            <a:tailEnd/>
          </a:ln>
        </p:spPr>
        <p:txBody>
          <a:bodyPr>
            <a:prstTxWarp prst="textNoShape">
              <a:avLst/>
            </a:prstTxWarp>
            <a:spAutoFit/>
          </a:bodyPr>
          <a:lstStyle/>
          <a:p>
            <a:r>
              <a:rPr lang="en-GB" sz="1600"/>
              <a:t>Fernie et al. 1995 </a:t>
            </a:r>
          </a:p>
        </p:txBody>
      </p:sp>
      <p:sp>
        <p:nvSpPr>
          <p:cNvPr id="47137" name="ZoneTexte 15"/>
          <p:cNvSpPr txBox="1">
            <a:spLocks noChangeArrowheads="1"/>
          </p:cNvSpPr>
          <p:nvPr/>
        </p:nvSpPr>
        <p:spPr bwMode="auto">
          <a:xfrm>
            <a:off x="2273300" y="3289300"/>
            <a:ext cx="2768600" cy="338138"/>
          </a:xfrm>
          <a:prstGeom prst="rect">
            <a:avLst/>
          </a:prstGeom>
          <a:noFill/>
          <a:ln w="9525">
            <a:noFill/>
            <a:miter lim="800000"/>
            <a:headEnd/>
            <a:tailEnd/>
          </a:ln>
        </p:spPr>
        <p:txBody>
          <a:bodyPr>
            <a:prstTxWarp prst="textNoShape">
              <a:avLst/>
            </a:prstTxWarp>
            <a:spAutoFit/>
          </a:bodyPr>
          <a:lstStyle/>
          <a:p>
            <a:r>
              <a:rPr lang="en-GB" sz="1600"/>
              <a:t>MacNamara et al. 1997 </a:t>
            </a:r>
          </a:p>
        </p:txBody>
      </p:sp>
      <p:sp>
        <p:nvSpPr>
          <p:cNvPr id="47138" name="Rectangle 43"/>
          <p:cNvSpPr>
            <a:spLocks noChangeArrowheads="1"/>
          </p:cNvSpPr>
          <p:nvPr/>
        </p:nvSpPr>
        <p:spPr bwMode="auto">
          <a:xfrm>
            <a:off x="3228975" y="2724150"/>
            <a:ext cx="1766888" cy="276225"/>
          </a:xfrm>
          <a:prstGeom prst="rect">
            <a:avLst/>
          </a:prstGeom>
          <a:noFill/>
          <a:ln w="9525">
            <a:noFill/>
            <a:miter lim="800000"/>
            <a:headEnd/>
            <a:tailEnd/>
          </a:ln>
        </p:spPr>
        <p:txBody>
          <a:bodyPr wrap="none">
            <a:prstTxWarp prst="textNoShape">
              <a:avLst/>
            </a:prstTxWarp>
            <a:spAutoFit/>
          </a:bodyPr>
          <a:lstStyle/>
          <a:p>
            <a:r>
              <a:rPr lang="en-GB" sz="1200">
                <a:solidFill>
                  <a:srgbClr val="0000FF"/>
                </a:solidFill>
                <a:latin typeface="Lucida Grande" pitchFamily="-105" charset="0"/>
                <a:ea typeface="Lucida Grande" pitchFamily="-105" charset="0"/>
                <a:cs typeface="Lucida Grande" pitchFamily="-105" charset="0"/>
              </a:rPr>
              <a:t>θ&gt;</a:t>
            </a:r>
            <a:r>
              <a:rPr lang="en-GB" sz="1200">
                <a:solidFill>
                  <a:srgbClr val="0000FF"/>
                </a:solidFill>
                <a:latin typeface="Comic Sans MS" pitchFamily="-105" charset="0"/>
                <a:ea typeface="Comic Sans MS" pitchFamily="-105" charset="0"/>
                <a:cs typeface="Comic Sans MS" pitchFamily="-105" charset="0"/>
              </a:rPr>
              <a:t>0.2mas (variation?)</a:t>
            </a:r>
            <a:endParaRPr lang="en-GB" sz="1200">
              <a:solidFill>
                <a:srgbClr val="0000FF"/>
              </a:solidFill>
            </a:endParaRPr>
          </a:p>
        </p:txBody>
      </p:sp>
      <p:sp>
        <p:nvSpPr>
          <p:cNvPr id="47139" name="Rectangle 21"/>
          <p:cNvSpPr>
            <a:spLocks noChangeArrowheads="1"/>
          </p:cNvSpPr>
          <p:nvPr/>
        </p:nvSpPr>
        <p:spPr bwMode="auto">
          <a:xfrm>
            <a:off x="233363" y="3155950"/>
            <a:ext cx="1336675" cy="368300"/>
          </a:xfrm>
          <a:prstGeom prst="rect">
            <a:avLst/>
          </a:prstGeom>
          <a:noFill/>
          <a:ln w="9525">
            <a:noFill/>
            <a:miter lim="800000"/>
            <a:headEnd/>
            <a:tailEnd/>
          </a:ln>
        </p:spPr>
        <p:txBody>
          <a:bodyPr wrap="none">
            <a:prstTxWarp prst="textNoShape">
              <a:avLst/>
            </a:prstTxWarp>
            <a:spAutoFit/>
          </a:bodyPr>
          <a:lstStyle/>
          <a:p>
            <a:r>
              <a:rPr lang="en-GB">
                <a:solidFill>
                  <a:srgbClr val="0000FF"/>
                </a:solidFill>
                <a:latin typeface="Comic Sans MS" pitchFamily="-105" charset="0"/>
                <a:ea typeface="Comic Sans MS" pitchFamily="-105" charset="0"/>
                <a:cs typeface="Comic Sans MS" pitchFamily="-105" charset="0"/>
              </a:rPr>
              <a:t>(</a:t>
            </a:r>
            <a:r>
              <a:rPr lang="en-GB">
                <a:solidFill>
                  <a:srgbClr val="0000FF"/>
                </a:solidFill>
                <a:latin typeface="Lucida Grande" pitchFamily="-105" charset="0"/>
                <a:ea typeface="Lucida Grande" pitchFamily="-105" charset="0"/>
                <a:cs typeface="Lucida Grande" pitchFamily="-105" charset="0"/>
              </a:rPr>
              <a:t>δ &gt; -30°)</a:t>
            </a:r>
            <a:endParaRPr lang="en-GB"/>
          </a:p>
        </p:txBody>
      </p:sp>
      <p:grpSp>
        <p:nvGrpSpPr>
          <p:cNvPr id="3" name="Grouper 27"/>
          <p:cNvGrpSpPr>
            <a:grpSpLocks/>
          </p:cNvGrpSpPr>
          <p:nvPr/>
        </p:nvGrpSpPr>
        <p:grpSpPr bwMode="auto">
          <a:xfrm>
            <a:off x="4560888" y="1047750"/>
            <a:ext cx="4416425" cy="4718050"/>
            <a:chOff x="4560888" y="1047750"/>
            <a:chExt cx="4416425" cy="4718050"/>
          </a:xfrm>
        </p:grpSpPr>
        <p:sp>
          <p:nvSpPr>
            <p:cNvPr id="47141" name="ZoneTexte 17"/>
            <p:cNvSpPr txBox="1">
              <a:spLocks noChangeArrowheads="1"/>
            </p:cNvSpPr>
            <p:nvPr/>
          </p:nvSpPr>
          <p:spPr bwMode="auto">
            <a:xfrm>
              <a:off x="5397500" y="4635500"/>
              <a:ext cx="2057400" cy="338138"/>
            </a:xfrm>
            <a:prstGeom prst="rect">
              <a:avLst/>
            </a:prstGeom>
            <a:noFill/>
            <a:ln w="9525">
              <a:noFill/>
              <a:miter lim="800000"/>
              <a:headEnd/>
              <a:tailEnd/>
            </a:ln>
          </p:spPr>
          <p:txBody>
            <a:bodyPr>
              <a:prstTxWarp prst="textNoShape">
                <a:avLst/>
              </a:prstTxWarp>
              <a:spAutoFit/>
            </a:bodyPr>
            <a:lstStyle/>
            <a:p>
              <a:r>
                <a:rPr lang="en-GB" sz="1600"/>
                <a:t>Garcia et al. 1995 </a:t>
              </a:r>
            </a:p>
          </p:txBody>
        </p:sp>
        <p:sp>
          <p:nvSpPr>
            <p:cNvPr id="47142" name="Rectangle 43"/>
            <p:cNvSpPr>
              <a:spLocks noChangeArrowheads="1"/>
            </p:cNvSpPr>
            <p:nvPr/>
          </p:nvSpPr>
          <p:spPr bwMode="auto">
            <a:xfrm>
              <a:off x="7877175" y="3689350"/>
              <a:ext cx="579438" cy="276225"/>
            </a:xfrm>
            <a:prstGeom prst="rect">
              <a:avLst/>
            </a:prstGeom>
            <a:noFill/>
            <a:ln w="9525">
              <a:noFill/>
              <a:miter lim="800000"/>
              <a:headEnd/>
              <a:tailEnd/>
            </a:ln>
          </p:spPr>
          <p:txBody>
            <a:bodyPr wrap="none">
              <a:prstTxWarp prst="textNoShape">
                <a:avLst/>
              </a:prstTxWarp>
              <a:spAutoFit/>
            </a:bodyPr>
            <a:lstStyle/>
            <a:p>
              <a:r>
                <a:rPr lang="en-GB" sz="1200">
                  <a:solidFill>
                    <a:srgbClr val="0000FF"/>
                  </a:solidFill>
                  <a:latin typeface="Lucida Grande" pitchFamily="-105" charset="0"/>
                  <a:ea typeface="Lucida Grande" pitchFamily="-105" charset="0"/>
                  <a:cs typeface="Lucida Grande" pitchFamily="-105" charset="0"/>
                </a:rPr>
                <a:t>θ tbd</a:t>
              </a:r>
              <a:endParaRPr lang="en-GB" sz="1200">
                <a:solidFill>
                  <a:srgbClr val="0000FF"/>
                </a:solidFill>
              </a:endParaRPr>
            </a:p>
          </p:txBody>
        </p:sp>
        <p:sp>
          <p:nvSpPr>
            <p:cNvPr id="47143" name="Rectangle 12"/>
            <p:cNvSpPr>
              <a:spLocks noChangeArrowheads="1"/>
            </p:cNvSpPr>
            <p:nvPr/>
          </p:nvSpPr>
          <p:spPr bwMode="auto">
            <a:xfrm>
              <a:off x="4560888" y="1047750"/>
              <a:ext cx="4416425" cy="368300"/>
            </a:xfrm>
            <a:prstGeom prst="rect">
              <a:avLst/>
            </a:prstGeom>
            <a:noFill/>
            <a:ln w="9525">
              <a:noFill/>
              <a:miter lim="800000"/>
              <a:headEnd/>
              <a:tailEnd/>
            </a:ln>
          </p:spPr>
          <p:txBody>
            <a:bodyPr wrap="none">
              <a:prstTxWarp prst="textNoShape">
                <a:avLst/>
              </a:prstTxWarp>
              <a:spAutoFit/>
            </a:bodyPr>
            <a:lstStyle/>
            <a:p>
              <a:pPr eaLnBrk="0" hangingPunct="0"/>
              <a:r>
                <a:rPr lang="en-GB" u="sng">
                  <a:solidFill>
                    <a:srgbClr val="000000"/>
                  </a:solidFill>
                  <a:latin typeface="Times New Roman" pitchFamily="-105" charset="0"/>
                </a:rPr>
                <a:t>2/mean angular diameter </a:t>
              </a:r>
              <a:r>
                <a:rPr lang="en-GB">
                  <a:solidFill>
                    <a:srgbClr val="000000"/>
                  </a:solidFill>
                  <a:latin typeface="Times New Roman" pitchFamily="-105" charset="0"/>
                </a:rPr>
                <a:t>(asteroseismology) :</a:t>
              </a:r>
            </a:p>
          </p:txBody>
        </p:sp>
        <p:pic>
          <p:nvPicPr>
            <p:cNvPr id="47144" name="Image 19" descr="betcep.tiff"/>
            <p:cNvPicPr>
              <a:picLocks noChangeAspect="1"/>
            </p:cNvPicPr>
            <p:nvPr/>
          </p:nvPicPr>
          <p:blipFill>
            <a:blip r:embed="rId3"/>
            <a:srcRect/>
            <a:stretch>
              <a:fillRect/>
            </a:stretch>
          </p:blipFill>
          <p:spPr bwMode="auto">
            <a:xfrm>
              <a:off x="5057775" y="1473200"/>
              <a:ext cx="3870325" cy="1479550"/>
            </a:xfrm>
            <a:prstGeom prst="rect">
              <a:avLst/>
            </a:prstGeom>
            <a:noFill/>
            <a:ln w="9525">
              <a:noFill/>
              <a:miter lim="800000"/>
              <a:headEnd/>
              <a:tailEnd/>
            </a:ln>
          </p:spPr>
        </p:pic>
        <p:sp>
          <p:nvSpPr>
            <p:cNvPr id="47145" name="Rectangle 20"/>
            <p:cNvSpPr>
              <a:spLocks noChangeArrowheads="1"/>
            </p:cNvSpPr>
            <p:nvPr/>
          </p:nvSpPr>
          <p:spPr bwMode="auto">
            <a:xfrm>
              <a:off x="5610225" y="1682750"/>
              <a:ext cx="827088" cy="368300"/>
            </a:xfrm>
            <a:prstGeom prst="rect">
              <a:avLst/>
            </a:prstGeom>
            <a:noFill/>
            <a:ln w="9525">
              <a:noFill/>
              <a:miter lim="800000"/>
              <a:headEnd/>
              <a:tailEnd/>
            </a:ln>
          </p:spPr>
          <p:txBody>
            <a:bodyPr wrap="none">
              <a:prstTxWarp prst="textNoShape">
                <a:avLst/>
              </a:prstTxWarp>
              <a:spAutoFit/>
            </a:bodyPr>
            <a:lstStyle/>
            <a:p>
              <a:r>
                <a:rPr lang="en-GB" b="1">
                  <a:solidFill>
                    <a:srgbClr val="000000"/>
                  </a:solidFill>
                </a:rPr>
                <a:t>β Cep</a:t>
              </a:r>
              <a:endParaRPr lang="en-GB">
                <a:solidFill>
                  <a:srgbClr val="000000"/>
                </a:solidFill>
              </a:endParaRPr>
            </a:p>
          </p:txBody>
        </p:sp>
        <p:sp>
          <p:nvSpPr>
            <p:cNvPr id="47146" name="ZoneTexte 21"/>
            <p:cNvSpPr txBox="1">
              <a:spLocks noChangeArrowheads="1"/>
            </p:cNvSpPr>
            <p:nvPr/>
          </p:nvSpPr>
          <p:spPr bwMode="auto">
            <a:xfrm>
              <a:off x="5410200" y="4889500"/>
              <a:ext cx="2057400" cy="338138"/>
            </a:xfrm>
            <a:prstGeom prst="rect">
              <a:avLst/>
            </a:prstGeom>
            <a:noFill/>
            <a:ln w="9525">
              <a:noFill/>
              <a:miter lim="800000"/>
              <a:headEnd/>
              <a:tailEnd/>
            </a:ln>
          </p:spPr>
          <p:txBody>
            <a:bodyPr>
              <a:prstTxWarp prst="textNoShape">
                <a:avLst/>
              </a:prstTxWarp>
              <a:spAutoFit/>
            </a:bodyPr>
            <a:lstStyle/>
            <a:p>
              <a:r>
                <a:rPr lang="en-GB" sz="1600"/>
                <a:t>Stankov et al. 2005 </a:t>
              </a:r>
            </a:p>
          </p:txBody>
        </p:sp>
        <p:sp>
          <p:nvSpPr>
            <p:cNvPr id="47147" name="Rectangle 43"/>
            <p:cNvSpPr>
              <a:spLocks noChangeArrowheads="1"/>
            </p:cNvSpPr>
            <p:nvPr/>
          </p:nvSpPr>
          <p:spPr bwMode="auto">
            <a:xfrm>
              <a:off x="7877175" y="3422650"/>
              <a:ext cx="901700" cy="276225"/>
            </a:xfrm>
            <a:prstGeom prst="rect">
              <a:avLst/>
            </a:prstGeom>
            <a:noFill/>
            <a:ln w="9525">
              <a:noFill/>
              <a:miter lim="800000"/>
              <a:headEnd/>
              <a:tailEnd/>
            </a:ln>
          </p:spPr>
          <p:txBody>
            <a:bodyPr wrap="none">
              <a:prstTxWarp prst="textNoShape">
                <a:avLst/>
              </a:prstTxWarp>
              <a:spAutoFit/>
            </a:bodyPr>
            <a:lstStyle/>
            <a:p>
              <a:r>
                <a:rPr lang="en-GB" sz="1200">
                  <a:solidFill>
                    <a:srgbClr val="0000FF"/>
                  </a:solidFill>
                  <a:latin typeface="Lucida Grande" pitchFamily="-105" charset="0"/>
                  <a:ea typeface="Lucida Grande" pitchFamily="-105" charset="0"/>
                  <a:cs typeface="Lucida Grande" pitchFamily="-105" charset="0"/>
                </a:rPr>
                <a:t>θ&gt;</a:t>
              </a:r>
              <a:r>
                <a:rPr lang="en-GB" sz="1200">
                  <a:solidFill>
                    <a:srgbClr val="0000FF"/>
                  </a:solidFill>
                  <a:latin typeface="Comic Sans MS" pitchFamily="-105" charset="0"/>
                  <a:ea typeface="Comic Sans MS" pitchFamily="-105" charset="0"/>
                  <a:cs typeface="Comic Sans MS" pitchFamily="-105" charset="0"/>
                </a:rPr>
                <a:t>0.2mas</a:t>
              </a:r>
              <a:endParaRPr lang="en-GB" sz="1200">
                <a:solidFill>
                  <a:srgbClr val="0000FF"/>
                </a:solidFill>
              </a:endParaRPr>
            </a:p>
          </p:txBody>
        </p:sp>
        <p:sp>
          <p:nvSpPr>
            <p:cNvPr id="47148" name="Rectangle 43"/>
            <p:cNvSpPr>
              <a:spLocks noChangeArrowheads="1"/>
            </p:cNvSpPr>
            <p:nvPr/>
          </p:nvSpPr>
          <p:spPr bwMode="auto">
            <a:xfrm>
              <a:off x="7864475" y="4248150"/>
              <a:ext cx="952003" cy="276999"/>
            </a:xfrm>
            <a:prstGeom prst="rect">
              <a:avLst/>
            </a:prstGeom>
            <a:noFill/>
            <a:ln w="9525">
              <a:noFill/>
              <a:miter lim="800000"/>
              <a:headEnd/>
              <a:tailEnd/>
            </a:ln>
          </p:spPr>
          <p:txBody>
            <a:bodyPr wrap="none">
              <a:prstTxWarp prst="textNoShape">
                <a:avLst/>
              </a:prstTxWarp>
              <a:spAutoFit/>
            </a:bodyPr>
            <a:lstStyle/>
            <a:p>
              <a:r>
                <a:rPr lang="en-GB" sz="1200">
                  <a:solidFill>
                    <a:srgbClr val="0000FF"/>
                  </a:solidFill>
                  <a:latin typeface="Lucida Grande" pitchFamily="-105" charset="0"/>
                  <a:ea typeface="Lucida Grande" pitchFamily="-105" charset="0"/>
                  <a:cs typeface="Lucida Grande" pitchFamily="-105" charset="0"/>
                </a:rPr>
                <a:t>θ &lt; 1 mas</a:t>
              </a:r>
              <a:endParaRPr lang="en-GB" sz="1200">
                <a:solidFill>
                  <a:srgbClr val="0000FF"/>
                </a:solidFill>
              </a:endParaRPr>
            </a:p>
          </p:txBody>
        </p:sp>
        <p:sp>
          <p:nvSpPr>
            <p:cNvPr id="47149" name="ZoneTexte 21"/>
            <p:cNvSpPr txBox="1">
              <a:spLocks noChangeArrowheads="1"/>
            </p:cNvSpPr>
            <p:nvPr/>
          </p:nvSpPr>
          <p:spPr bwMode="auto">
            <a:xfrm>
              <a:off x="5410200" y="5181600"/>
              <a:ext cx="2057400" cy="584200"/>
            </a:xfrm>
            <a:prstGeom prst="rect">
              <a:avLst/>
            </a:prstGeom>
            <a:noFill/>
            <a:ln w="9525">
              <a:noFill/>
              <a:miter lim="800000"/>
              <a:headEnd/>
              <a:tailEnd/>
            </a:ln>
          </p:spPr>
          <p:txBody>
            <a:bodyPr>
              <a:prstTxWarp prst="textNoShape">
                <a:avLst/>
              </a:prstTxWarp>
              <a:spAutoFit/>
            </a:bodyPr>
            <a:lstStyle/>
            <a:p>
              <a:r>
                <a:rPr lang="en-GB" sz="1600"/>
                <a:t>Matthews et al. 1999</a:t>
              </a:r>
            </a:p>
            <a:p>
              <a:r>
                <a:rPr lang="en-GB" sz="1600"/>
                <a:t>CGVC</a:t>
              </a:r>
            </a:p>
          </p:txBody>
        </p:sp>
        <p:sp>
          <p:nvSpPr>
            <p:cNvPr id="47150" name="Rectangle 43"/>
            <p:cNvSpPr>
              <a:spLocks noChangeArrowheads="1"/>
            </p:cNvSpPr>
            <p:nvPr/>
          </p:nvSpPr>
          <p:spPr bwMode="auto">
            <a:xfrm>
              <a:off x="7864475" y="3956050"/>
              <a:ext cx="579438" cy="276225"/>
            </a:xfrm>
            <a:prstGeom prst="rect">
              <a:avLst/>
            </a:prstGeom>
            <a:noFill/>
            <a:ln w="9525">
              <a:noFill/>
              <a:miter lim="800000"/>
              <a:headEnd/>
              <a:tailEnd/>
            </a:ln>
          </p:spPr>
          <p:txBody>
            <a:bodyPr wrap="none">
              <a:prstTxWarp prst="textNoShape">
                <a:avLst/>
              </a:prstTxWarp>
              <a:spAutoFit/>
            </a:bodyPr>
            <a:lstStyle/>
            <a:p>
              <a:r>
                <a:rPr lang="en-GB" sz="1200">
                  <a:solidFill>
                    <a:srgbClr val="0000FF"/>
                  </a:solidFill>
                  <a:latin typeface="Lucida Grande" pitchFamily="-105" charset="0"/>
                  <a:ea typeface="Lucida Grande" pitchFamily="-105" charset="0"/>
                  <a:cs typeface="Lucida Grande" pitchFamily="-105" charset="0"/>
                </a:rPr>
                <a:t>θ tbd</a:t>
              </a:r>
              <a:endParaRPr lang="en-GB" sz="1200">
                <a:solidFill>
                  <a:srgbClr val="0000FF"/>
                </a:solidFill>
              </a:endParaRPr>
            </a:p>
          </p:txBody>
        </p:sp>
        <p:pic>
          <p:nvPicPr>
            <p:cNvPr id="47151" name="Image 26" descr="Fig_tab.tiff"/>
            <p:cNvPicPr>
              <a:picLocks noChangeAspect="1"/>
            </p:cNvPicPr>
            <p:nvPr/>
          </p:nvPicPr>
          <p:blipFill>
            <a:blip r:embed="rId4"/>
            <a:srcRect/>
            <a:stretch>
              <a:fillRect/>
            </a:stretch>
          </p:blipFill>
          <p:spPr bwMode="auto">
            <a:xfrm>
              <a:off x="5257800" y="2988191"/>
              <a:ext cx="2641600" cy="166635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Image 37" descr="fig_pulsantes_north.tiff"/>
          <p:cNvPicPr>
            <a:picLocks noChangeAspect="1"/>
          </p:cNvPicPr>
          <p:nvPr/>
        </p:nvPicPr>
        <p:blipFill>
          <a:blip r:embed="rId2"/>
          <a:srcRect/>
          <a:stretch>
            <a:fillRect/>
          </a:stretch>
        </p:blipFill>
        <p:spPr bwMode="auto">
          <a:xfrm>
            <a:off x="1096963" y="1506538"/>
            <a:ext cx="3983037" cy="2405062"/>
          </a:xfrm>
          <a:prstGeom prst="rect">
            <a:avLst/>
          </a:prstGeom>
          <a:noFill/>
          <a:ln w="9525">
            <a:noFill/>
            <a:miter lim="800000"/>
            <a:headEnd/>
            <a:tailEnd/>
          </a:ln>
        </p:spPr>
      </p:pic>
      <p:sp>
        <p:nvSpPr>
          <p:cNvPr id="49155" name="ZoneTexte 2"/>
          <p:cNvSpPr txBox="1">
            <a:spLocks noChangeArrowheads="1"/>
          </p:cNvSpPr>
          <p:nvPr/>
        </p:nvSpPr>
        <p:spPr bwMode="auto">
          <a:xfrm>
            <a:off x="2400300" y="3683000"/>
            <a:ext cx="1752600" cy="369888"/>
          </a:xfrm>
          <a:prstGeom prst="rect">
            <a:avLst/>
          </a:prstGeom>
          <a:solidFill>
            <a:srgbClr val="FFFFFF"/>
          </a:solidFill>
          <a:ln w="9525">
            <a:noFill/>
            <a:miter lim="800000"/>
            <a:headEnd/>
            <a:tailEnd/>
          </a:ln>
        </p:spPr>
        <p:txBody>
          <a:bodyPr>
            <a:prstTxWarp prst="textNoShape">
              <a:avLst/>
            </a:prstTxWarp>
            <a:spAutoFit/>
          </a:bodyPr>
          <a:lstStyle/>
          <a:p>
            <a:r>
              <a:rPr lang="en-GB">
                <a:solidFill>
                  <a:srgbClr val="0000FF"/>
                </a:solidFill>
                <a:latin typeface="Comic Sans MS" pitchFamily="-105" charset="0"/>
                <a:ea typeface="Comic Sans MS" pitchFamily="-105" charset="0"/>
                <a:cs typeface="Comic Sans MS" pitchFamily="-105" charset="0"/>
              </a:rPr>
              <a:t>&lt;V&gt; magnitude</a:t>
            </a:r>
          </a:p>
        </p:txBody>
      </p:sp>
      <p:sp>
        <p:nvSpPr>
          <p:cNvPr id="49156" name="ZoneTexte 4"/>
          <p:cNvSpPr txBox="1">
            <a:spLocks noChangeArrowheads="1"/>
          </p:cNvSpPr>
          <p:nvPr/>
        </p:nvSpPr>
        <p:spPr bwMode="auto">
          <a:xfrm rot="-5400000">
            <a:off x="-164306" y="2274094"/>
            <a:ext cx="2324100" cy="646112"/>
          </a:xfrm>
          <a:prstGeom prst="rect">
            <a:avLst/>
          </a:prstGeom>
          <a:solidFill>
            <a:srgbClr val="FFFFFF"/>
          </a:solidFill>
          <a:ln w="9525">
            <a:noFill/>
            <a:miter lim="800000"/>
            <a:headEnd/>
            <a:tailEnd/>
          </a:ln>
        </p:spPr>
        <p:txBody>
          <a:bodyPr>
            <a:prstTxWarp prst="textNoShape">
              <a:avLst/>
            </a:prstTxWarp>
            <a:spAutoFit/>
          </a:bodyPr>
          <a:lstStyle/>
          <a:p>
            <a:pPr algn="ctr"/>
            <a:r>
              <a:rPr lang="en-GB">
                <a:solidFill>
                  <a:srgbClr val="0000FF"/>
                </a:solidFill>
                <a:latin typeface="Comic Sans MS" pitchFamily="-105" charset="0"/>
                <a:ea typeface="Comic Sans MS" pitchFamily="-105" charset="0"/>
                <a:cs typeface="Comic Sans MS" pitchFamily="-105" charset="0"/>
              </a:rPr>
              <a:t>number of pulsating </a:t>
            </a:r>
          </a:p>
          <a:p>
            <a:pPr algn="ctr"/>
            <a:r>
              <a:rPr lang="en-GB">
                <a:solidFill>
                  <a:srgbClr val="0000FF"/>
                </a:solidFill>
                <a:latin typeface="Comic Sans MS" pitchFamily="-105" charset="0"/>
                <a:ea typeface="Comic Sans MS" pitchFamily="-105" charset="0"/>
                <a:cs typeface="Comic Sans MS" pitchFamily="-105" charset="0"/>
              </a:rPr>
              <a:t>binaries</a:t>
            </a:r>
          </a:p>
        </p:txBody>
      </p:sp>
      <p:sp>
        <p:nvSpPr>
          <p:cNvPr id="7" name="ZoneTexte 6"/>
          <p:cNvSpPr txBox="1"/>
          <p:nvPr/>
        </p:nvSpPr>
        <p:spPr>
          <a:xfrm>
            <a:off x="5321300" y="1562100"/>
            <a:ext cx="3238500" cy="2308225"/>
          </a:xfrm>
          <a:prstGeom prst="rect">
            <a:avLst/>
          </a:prstGeom>
          <a:noFill/>
        </p:spPr>
        <p:txBody>
          <a:bodyPr>
            <a:spAutoFit/>
          </a:bodyPr>
          <a:lstStyle/>
          <a:p>
            <a:pPr>
              <a:defRPr/>
            </a:pPr>
            <a:r>
              <a:rPr lang="en-GB" sz="1600" dirty="0">
                <a:solidFill>
                  <a:srgbClr val="0000FF"/>
                </a:solidFill>
                <a:latin typeface="Comic Sans MS"/>
                <a:ea typeface="ＭＳ Ｐゴシック" charset="-128"/>
                <a:cs typeface="Comic Sans MS"/>
              </a:rPr>
              <a:t>Zhou 2010 (</a:t>
            </a:r>
            <a:r>
              <a:rPr lang="en-GB" sz="1600" dirty="0" err="1">
                <a:solidFill>
                  <a:srgbClr val="0000FF"/>
                </a:solidFill>
                <a:latin typeface="Lucida Grande"/>
                <a:ea typeface="Lucida Grande"/>
                <a:cs typeface="Lucida Grande"/>
              </a:rPr>
              <a:t>δ</a:t>
            </a:r>
            <a:r>
              <a:rPr lang="en-GB" sz="1600" dirty="0">
                <a:solidFill>
                  <a:srgbClr val="0000FF"/>
                </a:solidFill>
                <a:latin typeface="Lucida Grande"/>
                <a:ea typeface="Lucida Grande"/>
                <a:cs typeface="Lucida Grande"/>
              </a:rPr>
              <a:t> &gt; -30°)</a:t>
            </a:r>
            <a:endParaRPr lang="en-GB" sz="1600" dirty="0">
              <a:solidFill>
                <a:srgbClr val="0000FF"/>
              </a:solidFill>
              <a:latin typeface="Comic Sans MS"/>
              <a:ea typeface="ＭＳ Ｐゴシック" charset="-128"/>
              <a:cs typeface="Comic Sans MS"/>
            </a:endParaRPr>
          </a:p>
          <a:p>
            <a:pPr>
              <a:defRPr/>
            </a:pPr>
            <a:r>
              <a:rPr lang="en-GB" sz="1600" dirty="0">
                <a:solidFill>
                  <a:srgbClr val="0000FF"/>
                </a:solidFill>
                <a:latin typeface="Comic Sans MS"/>
                <a:ea typeface="ＭＳ Ｐゴシック" charset="-128"/>
                <a:cs typeface="Comic Sans MS"/>
              </a:rPr>
              <a:t>182 : total of pulsating binaries</a:t>
            </a:r>
          </a:p>
          <a:p>
            <a:pPr>
              <a:defRPr/>
            </a:pPr>
            <a:r>
              <a:rPr lang="en-GB" sz="1600" dirty="0">
                <a:latin typeface="Comic Sans MS"/>
                <a:ea typeface="ＭＳ Ｐゴシック" charset="-128"/>
                <a:cs typeface="Comic Sans MS"/>
              </a:rPr>
              <a:t>100 : Cepheids</a:t>
            </a:r>
          </a:p>
          <a:p>
            <a:pPr>
              <a:defRPr/>
            </a:pPr>
            <a:r>
              <a:rPr lang="en-GB" sz="1600" dirty="0">
                <a:latin typeface="Comic Sans MS"/>
                <a:ea typeface="ＭＳ Ｐゴシック" charset="-128"/>
                <a:cs typeface="Comic Sans MS"/>
              </a:rPr>
              <a:t>49  : </a:t>
            </a:r>
            <a:r>
              <a:rPr lang="en-GB" sz="1600" dirty="0" err="1">
                <a:latin typeface="Comic Sans MS"/>
                <a:ea typeface="ＭＳ Ｐゴシック" charset="-128"/>
                <a:cs typeface="Comic Sans MS"/>
              </a:rPr>
              <a:t>δ</a:t>
            </a:r>
            <a:r>
              <a:rPr lang="en-GB" sz="1600" dirty="0">
                <a:latin typeface="Comic Sans MS"/>
                <a:ea typeface="ＭＳ Ｐゴシック" charset="-128"/>
                <a:cs typeface="Comic Sans MS"/>
              </a:rPr>
              <a:t> </a:t>
            </a:r>
            <a:r>
              <a:rPr lang="en-GB" sz="1600" dirty="0" err="1">
                <a:latin typeface="Comic Sans MS"/>
                <a:ea typeface="ＭＳ Ｐゴシック" charset="-128"/>
                <a:cs typeface="Comic Sans MS"/>
              </a:rPr>
              <a:t>Scuti</a:t>
            </a:r>
            <a:endParaRPr lang="en-GB" sz="1600" dirty="0">
              <a:latin typeface="Comic Sans MS"/>
              <a:ea typeface="ＭＳ Ｐゴシック" charset="-128"/>
              <a:cs typeface="Comic Sans MS"/>
            </a:endParaRPr>
          </a:p>
          <a:p>
            <a:pPr>
              <a:defRPr/>
            </a:pPr>
            <a:r>
              <a:rPr lang="en-GB" sz="1600" dirty="0">
                <a:latin typeface="Comic Sans MS"/>
                <a:ea typeface="ＭＳ Ｐゴシック" charset="-128"/>
                <a:cs typeface="Comic Sans MS"/>
              </a:rPr>
              <a:t>10  : </a:t>
            </a:r>
            <a:r>
              <a:rPr lang="en-GB" sz="1600" dirty="0" err="1">
                <a:latin typeface="Comic Sans MS"/>
                <a:ea typeface="ＭＳ Ｐゴシック" charset="-128"/>
                <a:cs typeface="Comic Sans MS"/>
              </a:rPr>
              <a:t>β</a:t>
            </a:r>
            <a:r>
              <a:rPr lang="en-GB" sz="1600" dirty="0">
                <a:latin typeface="Comic Sans MS"/>
                <a:ea typeface="ＭＳ Ｐゴシック" charset="-128"/>
                <a:cs typeface="Comic Sans MS"/>
              </a:rPr>
              <a:t> </a:t>
            </a:r>
            <a:r>
              <a:rPr lang="en-GB" sz="1600" dirty="0" err="1">
                <a:latin typeface="Comic Sans MS"/>
                <a:ea typeface="ＭＳ Ｐゴシック" charset="-128"/>
                <a:cs typeface="Comic Sans MS"/>
              </a:rPr>
              <a:t>Cephei</a:t>
            </a:r>
            <a:endParaRPr lang="en-GB" sz="1600" dirty="0">
              <a:latin typeface="Comic Sans MS"/>
              <a:ea typeface="ＭＳ Ｐゴシック" charset="-128"/>
              <a:cs typeface="Comic Sans MS"/>
            </a:endParaRPr>
          </a:p>
          <a:p>
            <a:pPr>
              <a:defRPr/>
            </a:pPr>
            <a:r>
              <a:rPr lang="en-GB" sz="1600" dirty="0">
                <a:latin typeface="Comic Sans MS"/>
                <a:ea typeface="ＭＳ Ｐゴシック" charset="-128"/>
                <a:cs typeface="Comic Sans MS"/>
              </a:rPr>
              <a:t>3    : SPB</a:t>
            </a:r>
          </a:p>
          <a:p>
            <a:pPr marL="342900" indent="-342900">
              <a:defRPr/>
            </a:pPr>
            <a:r>
              <a:rPr lang="en-GB" sz="1600" dirty="0">
                <a:latin typeface="Comic Sans MS"/>
                <a:ea typeface="ＭＳ Ｐゴシック" charset="-128"/>
                <a:cs typeface="Comic Sans MS"/>
              </a:rPr>
              <a:t>12  : DBV</a:t>
            </a:r>
          </a:p>
          <a:p>
            <a:pPr marL="342900" indent="-342900">
              <a:defRPr/>
            </a:pPr>
            <a:r>
              <a:rPr lang="en-GB" sz="1600" dirty="0">
                <a:latin typeface="Comic Sans MS"/>
                <a:ea typeface="ＭＳ Ｐゴシック" charset="-128"/>
                <a:cs typeface="Comic Sans MS"/>
              </a:rPr>
              <a:t>4   : “Solar Like” </a:t>
            </a:r>
            <a:r>
              <a:rPr lang="en-GB" sz="1600" dirty="0" err="1">
                <a:latin typeface="Comic Sans MS"/>
                <a:ea typeface="ＭＳ Ｐゴシック" charset="-128"/>
                <a:cs typeface="Comic Sans MS"/>
              </a:rPr>
              <a:t>Pulsators</a:t>
            </a:r>
            <a:endParaRPr lang="en-GB" sz="1600" dirty="0">
              <a:latin typeface="Comic Sans MS"/>
              <a:ea typeface="ＭＳ Ｐゴシック" charset="-128"/>
              <a:cs typeface="Comic Sans MS"/>
            </a:endParaRPr>
          </a:p>
          <a:p>
            <a:pPr>
              <a:defRPr/>
            </a:pPr>
            <a:r>
              <a:rPr lang="en-GB" sz="1600" dirty="0">
                <a:latin typeface="Comic Sans MS"/>
                <a:ea typeface="ＭＳ Ｐゴシック" charset="-128"/>
                <a:cs typeface="Comic Sans MS"/>
              </a:rPr>
              <a:t>4   : </a:t>
            </a:r>
            <a:r>
              <a:rPr lang="en-GB" sz="1600" dirty="0" err="1">
                <a:latin typeface="Comic Sans MS"/>
                <a:ea typeface="ＭＳ Ｐゴシック" charset="-128"/>
                <a:cs typeface="Comic Sans MS"/>
              </a:rPr>
              <a:t>γ-Dor</a:t>
            </a:r>
            <a:endParaRPr lang="en-GB" sz="1600" dirty="0">
              <a:latin typeface="Comic Sans MS"/>
              <a:ea typeface="ＭＳ Ｐゴシック" charset="-128"/>
              <a:cs typeface="Comic Sans MS"/>
            </a:endParaRPr>
          </a:p>
          <a:p>
            <a:pPr>
              <a:defRPr/>
            </a:pPr>
            <a:endParaRPr lang="en-GB" dirty="0">
              <a:latin typeface="Arial" charset="0"/>
              <a:ea typeface="ＭＳ Ｐゴシック" charset="-128"/>
              <a:cs typeface="ＭＳ Ｐゴシック" charset="-128"/>
            </a:endParaRPr>
          </a:p>
        </p:txBody>
      </p:sp>
      <p:cxnSp>
        <p:nvCxnSpPr>
          <p:cNvPr id="49158" name="Connecteur droit avec flèche 8"/>
          <p:cNvCxnSpPr>
            <a:cxnSpLocks noChangeShapeType="1"/>
          </p:cNvCxnSpPr>
          <p:nvPr/>
        </p:nvCxnSpPr>
        <p:spPr bwMode="auto">
          <a:xfrm rot="10800000">
            <a:off x="3238500" y="1651000"/>
            <a:ext cx="2082800" cy="317500"/>
          </a:xfrm>
          <a:prstGeom prst="straightConnector1">
            <a:avLst/>
          </a:prstGeom>
          <a:noFill/>
          <a:ln w="12700">
            <a:solidFill>
              <a:schemeClr val="tx1"/>
            </a:solidFill>
            <a:round/>
            <a:headEnd type="none" w="sm" len="sm"/>
            <a:tailEnd type="arrow" w="med" len="med"/>
          </a:ln>
        </p:spPr>
      </p:cxnSp>
      <p:cxnSp>
        <p:nvCxnSpPr>
          <p:cNvPr id="49159" name="Connecteur droit avec flèche 9"/>
          <p:cNvCxnSpPr>
            <a:cxnSpLocks noChangeShapeType="1"/>
          </p:cNvCxnSpPr>
          <p:nvPr/>
        </p:nvCxnSpPr>
        <p:spPr bwMode="auto">
          <a:xfrm rot="10800000" flipV="1">
            <a:off x="3170238" y="2224088"/>
            <a:ext cx="2100262" cy="104775"/>
          </a:xfrm>
          <a:prstGeom prst="straightConnector1">
            <a:avLst/>
          </a:prstGeom>
          <a:noFill/>
          <a:ln w="12700">
            <a:solidFill>
              <a:schemeClr val="tx1"/>
            </a:solidFill>
            <a:round/>
            <a:headEnd type="none" w="sm" len="sm"/>
            <a:tailEnd type="arrow" w="med" len="med"/>
          </a:ln>
        </p:spPr>
      </p:cxnSp>
      <p:cxnSp>
        <p:nvCxnSpPr>
          <p:cNvPr id="49160" name="Connecteur droit avec flèche 11"/>
          <p:cNvCxnSpPr>
            <a:cxnSpLocks noChangeShapeType="1"/>
          </p:cNvCxnSpPr>
          <p:nvPr/>
        </p:nvCxnSpPr>
        <p:spPr bwMode="auto">
          <a:xfrm rot="10800000" flipV="1">
            <a:off x="3119438" y="2489200"/>
            <a:ext cx="2176462" cy="381000"/>
          </a:xfrm>
          <a:prstGeom prst="straightConnector1">
            <a:avLst/>
          </a:prstGeom>
          <a:noFill/>
          <a:ln w="12700">
            <a:solidFill>
              <a:schemeClr val="tx1"/>
            </a:solidFill>
            <a:round/>
            <a:headEnd type="none" w="sm" len="sm"/>
            <a:tailEnd type="arrow" w="med" len="med"/>
          </a:ln>
        </p:spPr>
      </p:cxnSp>
      <p:cxnSp>
        <p:nvCxnSpPr>
          <p:cNvPr id="49161" name="Connecteur droit avec flèche 13"/>
          <p:cNvCxnSpPr>
            <a:cxnSpLocks noChangeShapeType="1"/>
          </p:cNvCxnSpPr>
          <p:nvPr/>
        </p:nvCxnSpPr>
        <p:spPr bwMode="auto">
          <a:xfrm rot="10800000" flipV="1">
            <a:off x="2459038" y="2679700"/>
            <a:ext cx="2867025" cy="757238"/>
          </a:xfrm>
          <a:prstGeom prst="straightConnector1">
            <a:avLst/>
          </a:prstGeom>
          <a:noFill/>
          <a:ln w="12700">
            <a:solidFill>
              <a:schemeClr val="tx1"/>
            </a:solidFill>
            <a:round/>
            <a:headEnd type="none" w="sm" len="sm"/>
            <a:tailEnd type="arrow" w="med" len="med"/>
          </a:ln>
        </p:spPr>
      </p:cxnSp>
      <p:sp>
        <p:nvSpPr>
          <p:cNvPr id="49162" name="ZoneTexte 36"/>
          <p:cNvSpPr txBox="1">
            <a:spLocks noChangeArrowheads="1"/>
          </p:cNvSpPr>
          <p:nvPr/>
        </p:nvSpPr>
        <p:spPr bwMode="auto">
          <a:xfrm>
            <a:off x="5249863" y="4627563"/>
            <a:ext cx="3444875" cy="338137"/>
          </a:xfrm>
          <a:prstGeom prst="rect">
            <a:avLst/>
          </a:prstGeom>
          <a:solidFill>
            <a:srgbClr val="FFFFFF"/>
          </a:solidFill>
          <a:ln w="9525">
            <a:noFill/>
            <a:miter lim="800000"/>
            <a:headEnd/>
            <a:tailEnd/>
          </a:ln>
        </p:spPr>
        <p:txBody>
          <a:bodyPr>
            <a:prstTxWarp prst="textNoShape">
              <a:avLst/>
            </a:prstTxWarp>
            <a:spAutoFit/>
          </a:bodyPr>
          <a:lstStyle/>
          <a:p>
            <a:r>
              <a:rPr lang="en-GB" sz="1600">
                <a:solidFill>
                  <a:srgbClr val="FF0000"/>
                </a:solidFill>
                <a:latin typeface="Comic Sans MS" pitchFamily="-105" charset="0"/>
                <a:ea typeface="Comic Sans MS" pitchFamily="-105" charset="0"/>
                <a:cs typeface="Comic Sans MS" pitchFamily="-105" charset="0"/>
              </a:rPr>
              <a:t>Bias by flux ratio and separation </a:t>
            </a:r>
          </a:p>
        </p:txBody>
      </p:sp>
      <p:graphicFrame>
        <p:nvGraphicFramePr>
          <p:cNvPr id="54" name="Tableau 53"/>
          <p:cNvGraphicFramePr>
            <a:graphicFrameLocks noGrp="1"/>
          </p:cNvGraphicFramePr>
          <p:nvPr/>
        </p:nvGraphicFramePr>
        <p:xfrm>
          <a:off x="5303838" y="3919538"/>
          <a:ext cx="2382837" cy="708978"/>
        </p:xfrm>
        <a:graphic>
          <a:graphicData uri="http://schemas.openxmlformats.org/drawingml/2006/table">
            <a:tbl>
              <a:tblPr/>
              <a:tblGrid>
                <a:gridCol w="795337"/>
                <a:gridCol w="793750"/>
                <a:gridCol w="793750"/>
              </a:tblGrid>
              <a:tr h="300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bg1"/>
                          </a:solidFill>
                          <a:effectLst/>
                          <a:latin typeface="Times New Roman" charset="0"/>
                          <a:ea typeface="ＭＳ Ｐゴシック" charset="-128"/>
                          <a:cs typeface="ＭＳ Ｐゴシック" charset="-128"/>
                        </a:rPr>
                        <a:t>Magnitude</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bg1"/>
                          </a:solidFill>
                          <a:effectLst/>
                          <a:latin typeface="Times New Roman" charset="0"/>
                          <a:ea typeface="ＭＳ Ｐゴシック" charset="-128"/>
                          <a:cs typeface="ＭＳ Ｐゴシック" charset="-128"/>
                        </a:rPr>
                        <a:t>V&lt;7</a:t>
                      </a:r>
                      <a:endParaRPr kumimoji="0" lang="en-GB" sz="1000" b="1" i="0" u="none" strike="noStrike" cap="none" normalizeH="0" baseline="0" smtClean="0">
                        <a:ln>
                          <a:noFill/>
                        </a:ln>
                        <a:solidFill>
                          <a:srgbClr val="000000"/>
                        </a:solidFill>
                        <a:effectLst/>
                        <a:latin typeface="Times New Roman" charset="0"/>
                        <a:ea typeface="ＭＳ Ｐゴシック" charset="-128"/>
                        <a:cs typeface="ＭＳ Ｐゴシック" charset="-128"/>
                      </a:endParaRP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bg1"/>
                          </a:solidFill>
                          <a:effectLst/>
                          <a:latin typeface="Times New Roman" charset="0"/>
                          <a:ea typeface="ＭＳ Ｐゴシック" charset="-128"/>
                          <a:cs typeface="ＭＳ Ｐゴシック" charset="-128"/>
                        </a:rPr>
                        <a:t>V&lt;9</a:t>
                      </a:r>
                      <a:endParaRPr kumimoji="0" lang="en-GB" sz="1000" b="1" i="0" u="none" strike="noStrike" cap="none" normalizeH="0" baseline="0" dirty="0" smtClean="0">
                        <a:ln>
                          <a:noFill/>
                        </a:ln>
                        <a:solidFill>
                          <a:srgbClr val="000000"/>
                        </a:solidFill>
                        <a:effectLst/>
                        <a:latin typeface="Times New Roman" charset="0"/>
                        <a:ea typeface="ＭＳ Ｐゴシック" charset="-128"/>
                        <a:cs typeface="ＭＳ Ｐゴシック" charset="-128"/>
                      </a:endParaRP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r>
              <a:tr h="2762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charset="0"/>
                          <a:ea typeface="ＭＳ Ｐゴシック" charset="-128"/>
                          <a:cs typeface="ＭＳ Ｐゴシック" charset="-128"/>
                        </a:rPr>
                        <a:t>Pulsating Binaries </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charset="0"/>
                          <a:ea typeface="ＭＳ Ｐゴシック" charset="-128"/>
                          <a:cs typeface="ＭＳ Ｐゴシック" charset="-128"/>
                        </a:rPr>
                        <a:t>45</a:t>
                      </a: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charset="0"/>
                          <a:ea typeface="ＭＳ Ｐゴシック" charset="-128"/>
                          <a:cs typeface="ＭＳ Ｐゴシック" charset="-128"/>
                        </a:rPr>
                        <a:t>85</a:t>
                      </a: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bl>
          </a:graphicData>
        </a:graphic>
      </p:graphicFrame>
      <p:sp>
        <p:nvSpPr>
          <p:cNvPr id="49175" name="Rectangle 16"/>
          <p:cNvSpPr>
            <a:spLocks noChangeArrowheads="1"/>
          </p:cNvSpPr>
          <p:nvPr/>
        </p:nvSpPr>
        <p:spPr bwMode="auto">
          <a:xfrm>
            <a:off x="1066800" y="346075"/>
            <a:ext cx="5600700" cy="646113"/>
          </a:xfrm>
          <a:prstGeom prst="rect">
            <a:avLst/>
          </a:prstGeom>
          <a:noFill/>
          <a:ln w="9525">
            <a:noFill/>
            <a:miter lim="800000"/>
            <a:headEnd/>
            <a:tailEnd/>
          </a:ln>
        </p:spPr>
        <p:txBody>
          <a:bodyPr>
            <a:prstTxWarp prst="textNoShape">
              <a:avLst/>
            </a:prstTxWarp>
            <a:spAutoFit/>
          </a:bodyPr>
          <a:lstStyle/>
          <a:p>
            <a:pPr eaLnBrk="0" hangingPunct="0"/>
            <a:r>
              <a:rPr lang="en-GB">
                <a:solidFill>
                  <a:srgbClr val="0000FF"/>
                </a:solidFill>
                <a:latin typeface="Times New Roman" pitchFamily="-105" charset="0"/>
              </a:rPr>
              <a:t>Pulsating Binaries (need AOs + external fringe tracking)</a:t>
            </a:r>
            <a:r>
              <a:rPr lang="en-GB">
                <a:solidFill>
                  <a:srgbClr val="000000"/>
                </a:solidFill>
                <a:latin typeface="Times New Roman" pitchFamily="-105" charset="0"/>
              </a:rPr>
              <a:t> </a:t>
            </a:r>
          </a:p>
          <a:p>
            <a:pPr eaLnBrk="0" hangingPunct="0"/>
            <a:r>
              <a:rPr lang="en-GB">
                <a:solidFill>
                  <a:srgbClr val="000000"/>
                </a:solidFill>
                <a:latin typeface="Times New Roman" pitchFamily="-105" charset="0"/>
              </a:rPr>
              <a:t>3/ </a:t>
            </a:r>
            <a:r>
              <a:rPr lang="en-GB" u="sng">
                <a:solidFill>
                  <a:srgbClr val="000000"/>
                </a:solidFill>
                <a:latin typeface="Times New Roman" pitchFamily="-105" charset="0"/>
              </a:rPr>
              <a:t>masses (binaries)</a:t>
            </a:r>
            <a:endParaRPr lang="en-GB">
              <a:solidFill>
                <a:srgbClr val="000000"/>
              </a:solidFill>
              <a:latin typeface="Times New Roman" pitchFamily="-105" charset="0"/>
            </a:endParaRPr>
          </a:p>
        </p:txBody>
      </p:sp>
      <p:sp>
        <p:nvSpPr>
          <p:cNvPr id="49176" name="Rectangle 12"/>
          <p:cNvSpPr>
            <a:spLocks noChangeArrowheads="1"/>
          </p:cNvSpPr>
          <p:nvPr/>
        </p:nvSpPr>
        <p:spPr bwMode="auto">
          <a:xfrm>
            <a:off x="246063" y="5200650"/>
            <a:ext cx="8605837" cy="923925"/>
          </a:xfrm>
          <a:prstGeom prst="rect">
            <a:avLst/>
          </a:prstGeom>
          <a:noFill/>
          <a:ln w="9525">
            <a:noFill/>
            <a:miter lim="800000"/>
            <a:headEnd/>
            <a:tailEnd/>
          </a:ln>
        </p:spPr>
        <p:txBody>
          <a:bodyPr>
            <a:prstTxWarp prst="textNoShape">
              <a:avLst/>
            </a:prstTxWarp>
            <a:spAutoFit/>
          </a:bodyPr>
          <a:lstStyle/>
          <a:p>
            <a:r>
              <a:rPr lang="en-GB">
                <a:solidFill>
                  <a:srgbClr val="0000FF"/>
                </a:solidFill>
                <a:latin typeface="Comic Sans MS" pitchFamily="-105" charset="0"/>
                <a:ea typeface="Comic Sans MS" pitchFamily="-105" charset="0"/>
                <a:cs typeface="Comic Sans MS" pitchFamily="-105" charset="0"/>
              </a:rPr>
              <a:t>Note : eclipsing binaries are now used to determine the distance of LMC. </a:t>
            </a:r>
          </a:p>
          <a:p>
            <a:r>
              <a:rPr lang="en-GB">
                <a:solidFill>
                  <a:srgbClr val="0000FF"/>
                </a:solidFill>
                <a:latin typeface="Comic Sans MS" pitchFamily="-105" charset="0"/>
                <a:ea typeface="Comic Sans MS" pitchFamily="-105" charset="0"/>
                <a:cs typeface="Comic Sans MS" pitchFamily="-105" charset="0"/>
              </a:rPr>
              <a:t>VEGA can calibrate the method observing Galactic eclipsing binaries (programs in progress)</a:t>
            </a:r>
            <a:endParaRPr lang="en-GB">
              <a:latin typeface="Comic Sans MS" pitchFamily="-105" charset="0"/>
              <a:ea typeface="Comic Sans MS" pitchFamily="-105" charset="0"/>
              <a:cs typeface="Comic Sans MS" pitchFamily="-10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Explosion 1 15"/>
          <p:cNvSpPr>
            <a:spLocks noChangeArrowheads="1"/>
          </p:cNvSpPr>
          <p:nvPr/>
        </p:nvSpPr>
        <p:spPr bwMode="auto">
          <a:xfrm>
            <a:off x="5867400" y="4533900"/>
            <a:ext cx="2933700" cy="1600200"/>
          </a:xfrm>
          <a:prstGeom prst="irregularSeal1">
            <a:avLst/>
          </a:prstGeom>
          <a:solidFill>
            <a:schemeClr val="accent1"/>
          </a:solidFill>
          <a:ln w="19050">
            <a:solidFill>
              <a:schemeClr val="tx1"/>
            </a:solidFill>
            <a:round/>
            <a:headEnd type="none" w="sm" len="sm"/>
            <a:tailEnd type="none" w="sm" len="sm"/>
          </a:ln>
        </p:spPr>
        <p:txBody>
          <a:bodyPr/>
          <a:lstStyle/>
          <a:p>
            <a:endParaRPr lang="en-GB">
              <a:ea typeface="ＭＳ Ｐゴシック" pitchFamily="34" charset="-128"/>
            </a:endParaRPr>
          </a:p>
        </p:txBody>
      </p:sp>
      <p:sp>
        <p:nvSpPr>
          <p:cNvPr id="18435" name="Rectangle 2"/>
          <p:cNvSpPr>
            <a:spLocks noGrp="1" noChangeArrowheads="1"/>
          </p:cNvSpPr>
          <p:nvPr>
            <p:ph type="title"/>
          </p:nvPr>
        </p:nvSpPr>
        <p:spPr>
          <a:xfrm>
            <a:off x="990600" y="152400"/>
            <a:ext cx="6896100" cy="914400"/>
          </a:xfrm>
        </p:spPr>
        <p:txBody>
          <a:bodyPr/>
          <a:lstStyle/>
          <a:p>
            <a:r>
              <a:rPr lang="fr-FR" smtClean="0">
                <a:ea typeface="ＭＳ Ｐゴシック" pitchFamily="34" charset="-128"/>
              </a:rPr>
              <a:t>Science drivers</a:t>
            </a:r>
          </a:p>
        </p:txBody>
      </p:sp>
      <p:sp>
        <p:nvSpPr>
          <p:cNvPr id="18436" name="ZoneTexte 5"/>
          <p:cNvSpPr txBox="1">
            <a:spLocks noChangeArrowheads="1"/>
          </p:cNvSpPr>
          <p:nvPr/>
        </p:nvSpPr>
        <p:spPr bwMode="auto">
          <a:xfrm>
            <a:off x="342900" y="4838700"/>
            <a:ext cx="2082800" cy="646113"/>
          </a:xfrm>
          <a:prstGeom prst="rect">
            <a:avLst/>
          </a:prstGeom>
          <a:noFill/>
          <a:ln w="9525">
            <a:noFill/>
            <a:miter lim="800000"/>
            <a:headEnd/>
            <a:tailEnd/>
          </a:ln>
        </p:spPr>
        <p:txBody>
          <a:bodyPr>
            <a:spAutoFit/>
          </a:bodyPr>
          <a:lstStyle/>
          <a:p>
            <a:r>
              <a:rPr lang="en-GB">
                <a:ea typeface="ＭＳ Ｐゴシック" pitchFamily="34" charset="-128"/>
              </a:rPr>
              <a:t>Physics of stars</a:t>
            </a:r>
          </a:p>
          <a:p>
            <a:r>
              <a:rPr lang="en-GB">
                <a:ea typeface="ＭＳ Ｐゴシック" pitchFamily="34" charset="-128"/>
              </a:rPr>
              <a:t>Evolution Models</a:t>
            </a:r>
          </a:p>
        </p:txBody>
      </p:sp>
      <p:sp>
        <p:nvSpPr>
          <p:cNvPr id="18437" name="ZoneTexte 6"/>
          <p:cNvSpPr txBox="1">
            <a:spLocks noChangeArrowheads="1"/>
          </p:cNvSpPr>
          <p:nvPr/>
        </p:nvSpPr>
        <p:spPr bwMode="auto">
          <a:xfrm>
            <a:off x="3175000" y="1168400"/>
            <a:ext cx="2413000" cy="646113"/>
          </a:xfrm>
          <a:prstGeom prst="rect">
            <a:avLst/>
          </a:prstGeom>
          <a:noFill/>
          <a:ln w="9525">
            <a:noFill/>
            <a:miter lim="800000"/>
            <a:headEnd/>
            <a:tailEnd/>
          </a:ln>
        </p:spPr>
        <p:txBody>
          <a:bodyPr>
            <a:spAutoFit/>
          </a:bodyPr>
          <a:lstStyle/>
          <a:p>
            <a:r>
              <a:rPr lang="en-GB" b="1">
                <a:solidFill>
                  <a:srgbClr val="FF0000"/>
                </a:solidFill>
                <a:ea typeface="ＭＳ Ｐゴシック" pitchFamily="34" charset="-128"/>
              </a:rPr>
              <a:t>mass (1-2%)</a:t>
            </a:r>
          </a:p>
          <a:p>
            <a:r>
              <a:rPr lang="en-GB" b="1">
                <a:solidFill>
                  <a:srgbClr val="FF0000"/>
                </a:solidFill>
                <a:ea typeface="ＭＳ Ｐゴシック" pitchFamily="34" charset="-128"/>
              </a:rPr>
              <a:t>radius (1-2%)</a:t>
            </a:r>
          </a:p>
          <a:p>
            <a:endParaRPr lang="en-GB">
              <a:ea typeface="ＭＳ Ｐゴシック" pitchFamily="34" charset="-128"/>
            </a:endParaRPr>
          </a:p>
        </p:txBody>
      </p:sp>
      <p:sp>
        <p:nvSpPr>
          <p:cNvPr id="18438" name="ZoneTexte 7"/>
          <p:cNvSpPr txBox="1">
            <a:spLocks noChangeArrowheads="1"/>
          </p:cNvSpPr>
          <p:nvPr/>
        </p:nvSpPr>
        <p:spPr bwMode="auto">
          <a:xfrm>
            <a:off x="5359400" y="2362200"/>
            <a:ext cx="3594100" cy="1477963"/>
          </a:xfrm>
          <a:prstGeom prst="rect">
            <a:avLst/>
          </a:prstGeom>
          <a:noFill/>
          <a:ln w="9525">
            <a:noFill/>
            <a:miter lim="800000"/>
            <a:headEnd/>
            <a:tailEnd/>
          </a:ln>
        </p:spPr>
        <p:txBody>
          <a:bodyPr>
            <a:spAutoFit/>
          </a:bodyPr>
          <a:lstStyle/>
          <a:p>
            <a:r>
              <a:rPr lang="en-GB" b="1">
                <a:solidFill>
                  <a:srgbClr val="FF0000"/>
                </a:solidFill>
                <a:ea typeface="ＭＳ Ｐゴシック" pitchFamily="34" charset="-128"/>
              </a:rPr>
              <a:t>effective temperature (+/-50K)</a:t>
            </a:r>
          </a:p>
          <a:p>
            <a:r>
              <a:rPr lang="en-GB">
                <a:ea typeface="ＭＳ Ｐゴシック" pitchFamily="34" charset="-128"/>
              </a:rPr>
              <a:t>luminosity (5-10%)  </a:t>
            </a:r>
            <a:endParaRPr lang="en-GB" b="1">
              <a:solidFill>
                <a:srgbClr val="FF0000"/>
              </a:solidFill>
              <a:ea typeface="ＭＳ Ｐゴシック" pitchFamily="34" charset="-128"/>
            </a:endParaRPr>
          </a:p>
          <a:p>
            <a:r>
              <a:rPr lang="en-GB">
                <a:ea typeface="ＭＳ Ｐゴシック" pitchFamily="34" charset="-128"/>
              </a:rPr>
              <a:t>surface gravity </a:t>
            </a:r>
          </a:p>
          <a:p>
            <a:r>
              <a:rPr lang="en-GB">
                <a:ea typeface="ＭＳ Ｐゴシック" pitchFamily="34" charset="-128"/>
              </a:rPr>
              <a:t>mean density</a:t>
            </a:r>
          </a:p>
          <a:p>
            <a:r>
              <a:rPr lang="en-GB">
                <a:ea typeface="ＭＳ Ｐゴシック" pitchFamily="34" charset="-128"/>
              </a:rPr>
              <a:t>abundances  </a:t>
            </a:r>
          </a:p>
        </p:txBody>
      </p:sp>
      <p:sp>
        <p:nvSpPr>
          <p:cNvPr id="18439" name="ZoneTexte 8"/>
          <p:cNvSpPr txBox="1">
            <a:spLocks noChangeArrowheads="1"/>
          </p:cNvSpPr>
          <p:nvPr/>
        </p:nvSpPr>
        <p:spPr bwMode="auto">
          <a:xfrm>
            <a:off x="6845300" y="473075"/>
            <a:ext cx="1981200" cy="1200150"/>
          </a:xfrm>
          <a:prstGeom prst="rect">
            <a:avLst/>
          </a:prstGeom>
          <a:noFill/>
          <a:ln w="9525">
            <a:noFill/>
            <a:miter lim="800000"/>
            <a:headEnd/>
            <a:tailEnd/>
          </a:ln>
        </p:spPr>
        <p:txBody>
          <a:bodyPr>
            <a:spAutoFit/>
          </a:bodyPr>
          <a:lstStyle/>
          <a:p>
            <a:r>
              <a:rPr lang="en-GB" b="1">
                <a:solidFill>
                  <a:srgbClr val="FF0000"/>
                </a:solidFill>
                <a:ea typeface="ＭＳ Ｐゴシック" pitchFamily="34" charset="-128"/>
              </a:rPr>
              <a:t>mass loss</a:t>
            </a:r>
          </a:p>
          <a:p>
            <a:r>
              <a:rPr lang="en-GB" b="1">
                <a:solidFill>
                  <a:srgbClr val="FF0000"/>
                </a:solidFill>
                <a:ea typeface="ＭＳ Ｐゴシック" pitchFamily="34" charset="-128"/>
              </a:rPr>
              <a:t>pulsation period</a:t>
            </a:r>
          </a:p>
          <a:p>
            <a:r>
              <a:rPr lang="en-GB" b="1">
                <a:solidFill>
                  <a:srgbClr val="FF0000"/>
                </a:solidFill>
                <a:ea typeface="ＭＳ Ｐゴシック" pitchFamily="34" charset="-128"/>
              </a:rPr>
              <a:t>rotation period</a:t>
            </a:r>
          </a:p>
          <a:p>
            <a:r>
              <a:rPr lang="en-GB" b="1">
                <a:solidFill>
                  <a:srgbClr val="FF0000"/>
                </a:solidFill>
                <a:ea typeface="ＭＳ Ｐゴシック" pitchFamily="34" charset="-128"/>
              </a:rPr>
              <a:t>magnetic field</a:t>
            </a:r>
          </a:p>
        </p:txBody>
      </p:sp>
      <p:sp>
        <p:nvSpPr>
          <p:cNvPr id="18440" name="ZoneTexte 9"/>
          <p:cNvSpPr txBox="1">
            <a:spLocks noChangeArrowheads="1"/>
          </p:cNvSpPr>
          <p:nvPr/>
        </p:nvSpPr>
        <p:spPr bwMode="auto">
          <a:xfrm>
            <a:off x="6273800" y="4991100"/>
            <a:ext cx="2082800" cy="646113"/>
          </a:xfrm>
          <a:prstGeom prst="rect">
            <a:avLst/>
          </a:prstGeom>
          <a:noFill/>
          <a:ln w="9525">
            <a:noFill/>
            <a:miter lim="800000"/>
            <a:headEnd/>
            <a:tailEnd/>
          </a:ln>
        </p:spPr>
        <p:txBody>
          <a:bodyPr>
            <a:spAutoFit/>
          </a:bodyPr>
          <a:lstStyle/>
          <a:p>
            <a:pPr algn="ctr"/>
            <a:r>
              <a:rPr lang="en-GB" b="1">
                <a:solidFill>
                  <a:srgbClr val="FF0000"/>
                </a:solidFill>
                <a:ea typeface="ＭＳ Ｐゴシック" pitchFamily="34" charset="-128"/>
              </a:rPr>
              <a:t>Position in HR diagram</a:t>
            </a:r>
          </a:p>
        </p:txBody>
      </p:sp>
      <p:sp>
        <p:nvSpPr>
          <p:cNvPr id="18441" name="Flèche vers le bas 13"/>
          <p:cNvSpPr>
            <a:spLocks noChangeArrowheads="1"/>
          </p:cNvSpPr>
          <p:nvPr/>
        </p:nvSpPr>
        <p:spPr bwMode="auto">
          <a:xfrm>
            <a:off x="6477000" y="4064000"/>
            <a:ext cx="469900" cy="546100"/>
          </a:xfrm>
          <a:prstGeom prst="downArrow">
            <a:avLst>
              <a:gd name="adj1" fmla="val 50000"/>
              <a:gd name="adj2" fmla="val 50005"/>
            </a:avLst>
          </a:prstGeom>
          <a:solidFill>
            <a:schemeClr val="accent1"/>
          </a:solidFill>
          <a:ln w="19050">
            <a:solidFill>
              <a:schemeClr val="tx1"/>
            </a:solidFill>
            <a:round/>
            <a:headEnd type="none" w="sm" len="sm"/>
            <a:tailEnd type="none" w="sm" len="sm"/>
          </a:ln>
        </p:spPr>
        <p:txBody>
          <a:bodyPr/>
          <a:lstStyle/>
          <a:p>
            <a:endParaRPr lang="en-GB">
              <a:ea typeface="ＭＳ Ｐゴシック" pitchFamily="34" charset="-128"/>
            </a:endParaRPr>
          </a:p>
        </p:txBody>
      </p:sp>
      <p:sp>
        <p:nvSpPr>
          <p:cNvPr id="18442" name="Flèche vers la droite 14"/>
          <p:cNvSpPr>
            <a:spLocks noChangeArrowheads="1"/>
          </p:cNvSpPr>
          <p:nvPr/>
        </p:nvSpPr>
        <p:spPr bwMode="auto">
          <a:xfrm>
            <a:off x="2451100" y="4902200"/>
            <a:ext cx="3390900" cy="406400"/>
          </a:xfrm>
          <a:prstGeom prst="rightArrow">
            <a:avLst>
              <a:gd name="adj1" fmla="val 50000"/>
              <a:gd name="adj2" fmla="val 49985"/>
            </a:avLst>
          </a:prstGeom>
          <a:solidFill>
            <a:schemeClr val="accent1"/>
          </a:solidFill>
          <a:ln w="19050">
            <a:solidFill>
              <a:schemeClr val="tx1"/>
            </a:solidFill>
            <a:round/>
            <a:headEnd type="none" w="sm" len="sm"/>
            <a:tailEnd type="none" w="sm" len="sm"/>
          </a:ln>
        </p:spPr>
        <p:txBody>
          <a:bodyPr/>
          <a:lstStyle/>
          <a:p>
            <a:endParaRPr lang="en-GB">
              <a:ea typeface="ＭＳ Ｐゴシック" pitchFamily="34" charset="-128"/>
            </a:endParaRPr>
          </a:p>
        </p:txBody>
      </p:sp>
      <p:sp>
        <p:nvSpPr>
          <p:cNvPr id="18443" name="ZoneTexte 12"/>
          <p:cNvSpPr txBox="1">
            <a:spLocks noChangeArrowheads="1"/>
          </p:cNvSpPr>
          <p:nvPr/>
        </p:nvSpPr>
        <p:spPr bwMode="auto">
          <a:xfrm>
            <a:off x="203200" y="1143000"/>
            <a:ext cx="1752600" cy="1200150"/>
          </a:xfrm>
          <a:prstGeom prst="rect">
            <a:avLst/>
          </a:prstGeom>
          <a:noFill/>
          <a:ln w="9525">
            <a:noFill/>
            <a:miter lim="800000"/>
            <a:headEnd/>
            <a:tailEnd/>
          </a:ln>
        </p:spPr>
        <p:txBody>
          <a:bodyPr>
            <a:spAutoFit/>
          </a:bodyPr>
          <a:lstStyle/>
          <a:p>
            <a:r>
              <a:rPr lang="en-GB" b="1">
                <a:solidFill>
                  <a:srgbClr val="FF0000"/>
                </a:solidFill>
                <a:ea typeface="ＭＳ Ｐゴシック" pitchFamily="34" charset="-128"/>
              </a:rPr>
              <a:t>angular  diameter</a:t>
            </a:r>
          </a:p>
          <a:p>
            <a:r>
              <a:rPr lang="en-GB" b="1">
                <a:solidFill>
                  <a:srgbClr val="FF0000"/>
                </a:solidFill>
                <a:ea typeface="ＭＳ Ｐゴシック" pitchFamily="34" charset="-128"/>
              </a:rPr>
              <a:t>separation</a:t>
            </a:r>
            <a:r>
              <a:rPr lang="en-GB">
                <a:ea typeface="ＭＳ Ｐゴシック" pitchFamily="34" charset="-128"/>
              </a:rPr>
              <a:t> (binarity)</a:t>
            </a:r>
          </a:p>
        </p:txBody>
      </p:sp>
      <p:sp>
        <p:nvSpPr>
          <p:cNvPr id="18444" name="Flèche vers la droite 12"/>
          <p:cNvSpPr>
            <a:spLocks noChangeArrowheads="1"/>
          </p:cNvSpPr>
          <p:nvPr/>
        </p:nvSpPr>
        <p:spPr bwMode="auto">
          <a:xfrm>
            <a:off x="1714500" y="1257300"/>
            <a:ext cx="1409700" cy="406400"/>
          </a:xfrm>
          <a:prstGeom prst="rightArrow">
            <a:avLst>
              <a:gd name="adj1" fmla="val 50000"/>
              <a:gd name="adj2" fmla="val 49992"/>
            </a:avLst>
          </a:prstGeom>
          <a:solidFill>
            <a:schemeClr val="accent1"/>
          </a:solidFill>
          <a:ln w="19050">
            <a:solidFill>
              <a:schemeClr val="tx1"/>
            </a:solidFill>
            <a:round/>
            <a:headEnd type="none" w="sm" len="sm"/>
            <a:tailEnd type="none" w="sm" len="sm"/>
          </a:ln>
        </p:spPr>
        <p:txBody>
          <a:bodyPr/>
          <a:lstStyle/>
          <a:p>
            <a:endParaRPr lang="en-GB">
              <a:ea typeface="ＭＳ Ｐゴシック" pitchFamily="34" charset="-128"/>
            </a:endParaRPr>
          </a:p>
        </p:txBody>
      </p:sp>
      <p:sp>
        <p:nvSpPr>
          <p:cNvPr id="18445" name="Rectangle 17"/>
          <p:cNvSpPr>
            <a:spLocks noChangeArrowheads="1"/>
          </p:cNvSpPr>
          <p:nvPr/>
        </p:nvSpPr>
        <p:spPr bwMode="auto">
          <a:xfrm>
            <a:off x="1803400" y="1504950"/>
            <a:ext cx="1044575" cy="368300"/>
          </a:xfrm>
          <a:prstGeom prst="rect">
            <a:avLst/>
          </a:prstGeom>
          <a:noFill/>
          <a:ln w="9525">
            <a:noFill/>
            <a:miter lim="800000"/>
            <a:headEnd/>
            <a:tailEnd/>
          </a:ln>
        </p:spPr>
        <p:txBody>
          <a:bodyPr wrap="none">
            <a:spAutoFit/>
          </a:bodyPr>
          <a:lstStyle/>
          <a:p>
            <a:r>
              <a:rPr lang="en-GB">
                <a:ea typeface="ＭＳ Ｐゴシック" pitchFamily="34" charset="-128"/>
              </a:rPr>
              <a:t>distance</a:t>
            </a:r>
          </a:p>
        </p:txBody>
      </p:sp>
      <p:sp>
        <p:nvSpPr>
          <p:cNvPr id="21" name="Flèche à angle droit 20"/>
          <p:cNvSpPr/>
          <p:nvPr/>
        </p:nvSpPr>
        <p:spPr bwMode="auto">
          <a:xfrm flipV="1">
            <a:off x="5054600" y="1384300"/>
            <a:ext cx="1816100" cy="850900"/>
          </a:xfrm>
          <a:prstGeom prst="bentUpArrow">
            <a:avLst/>
          </a:prstGeom>
          <a:solidFill>
            <a:schemeClr val="accent1"/>
          </a:solidFill>
          <a:ln w="19050" cap="flat" cmpd="sng" algn="ctr">
            <a:solidFill>
              <a:schemeClr val="tx1"/>
            </a:solidFill>
            <a:prstDash val="solid"/>
            <a:round/>
            <a:headEnd type="none" w="sm" len="sm"/>
            <a:tailEnd type="none" w="sm" len="sm"/>
          </a:ln>
          <a:effectLst/>
        </p:spPr>
        <p:txBody>
          <a:bodyPr/>
          <a:lstStyle/>
          <a:p>
            <a:endParaRPr lang="en-GB">
              <a:ea typeface="ＭＳ Ｐゴシック" pitchFamily="34" charset="-128"/>
            </a:endParaRPr>
          </a:p>
        </p:txBody>
      </p:sp>
      <p:sp>
        <p:nvSpPr>
          <p:cNvPr id="18447" name="Processus 21"/>
          <p:cNvSpPr>
            <a:spLocks noChangeArrowheads="1"/>
          </p:cNvSpPr>
          <p:nvPr/>
        </p:nvSpPr>
        <p:spPr bwMode="auto">
          <a:xfrm>
            <a:off x="254000" y="2374900"/>
            <a:ext cx="1727200" cy="368300"/>
          </a:xfrm>
          <a:prstGeom prst="flowChartProcess">
            <a:avLst/>
          </a:prstGeom>
          <a:solidFill>
            <a:srgbClr val="00C885"/>
          </a:solidFill>
          <a:ln w="19050">
            <a:solidFill>
              <a:srgbClr val="008000"/>
            </a:solidFill>
            <a:round/>
            <a:headEnd type="none" w="sm" len="sm"/>
            <a:tailEnd type="none" w="sm" len="sm"/>
          </a:ln>
        </p:spPr>
        <p:txBody>
          <a:bodyPr/>
          <a:lstStyle/>
          <a:p>
            <a:r>
              <a:rPr lang="en-GB" dirty="0">
                <a:ea typeface="ＭＳ Ｐゴシック" pitchFamily="34" charset="-128"/>
              </a:rPr>
              <a:t>VEGA </a:t>
            </a:r>
            <a:r>
              <a:rPr lang="en-GB" dirty="0" smtClean="0">
                <a:ea typeface="ＭＳ Ｐゴシック" pitchFamily="34" charset="-128"/>
              </a:rPr>
              <a:t>LR/MR</a:t>
            </a:r>
            <a:endParaRPr lang="en-GB" dirty="0">
              <a:ea typeface="ＭＳ Ｐゴシック" pitchFamily="34" charset="-128"/>
            </a:endParaRPr>
          </a:p>
        </p:txBody>
      </p:sp>
      <p:sp>
        <p:nvSpPr>
          <p:cNvPr id="18448" name="Processus 22"/>
          <p:cNvSpPr>
            <a:spLocks noChangeArrowheads="1"/>
          </p:cNvSpPr>
          <p:nvPr/>
        </p:nvSpPr>
        <p:spPr bwMode="auto">
          <a:xfrm>
            <a:off x="7048500" y="1676400"/>
            <a:ext cx="1651000" cy="342900"/>
          </a:xfrm>
          <a:prstGeom prst="flowChartProcess">
            <a:avLst/>
          </a:prstGeom>
          <a:solidFill>
            <a:srgbClr val="00C885"/>
          </a:solidFill>
          <a:ln w="19050">
            <a:solidFill>
              <a:srgbClr val="008000"/>
            </a:solidFill>
            <a:round/>
            <a:headEnd type="none" w="sm" len="sm"/>
            <a:tailEnd type="none" w="sm" len="sm"/>
          </a:ln>
        </p:spPr>
        <p:txBody>
          <a:bodyPr/>
          <a:lstStyle/>
          <a:p>
            <a:r>
              <a:rPr lang="en-GB">
                <a:ea typeface="ＭＳ Ｐゴシック" pitchFamily="34" charset="-128"/>
              </a:rPr>
              <a:t>VEGA MR/HR </a:t>
            </a:r>
          </a:p>
        </p:txBody>
      </p:sp>
      <p:sp>
        <p:nvSpPr>
          <p:cNvPr id="17" name="Espace réservé du numéro de diapositive 16"/>
          <p:cNvSpPr>
            <a:spLocks noGrp="1"/>
          </p:cNvSpPr>
          <p:nvPr>
            <p:ph type="sldNum" sz="quarter" idx="12"/>
          </p:nvPr>
        </p:nvSpPr>
        <p:spPr/>
        <p:txBody>
          <a:bodyPr/>
          <a:lstStyle/>
          <a:p>
            <a:fld id="{D19356BC-1717-473E-B326-6C01DAB56B70}" type="slidenum">
              <a:rPr lang="fr-FR" smtClean="0"/>
              <a:pPr/>
              <a:t>16</a:t>
            </a:fld>
            <a:endParaRPr lang="fr-FR"/>
          </a:p>
        </p:txBody>
      </p:sp>
      <p:sp>
        <p:nvSpPr>
          <p:cNvPr id="18" name="Espace réservé du pied de page 17"/>
          <p:cNvSpPr>
            <a:spLocks noGrp="1"/>
          </p:cNvSpPr>
          <p:nvPr>
            <p:ph type="ftr" sz="quarter" idx="11"/>
          </p:nvPr>
        </p:nvSpPr>
        <p:spPr/>
        <p:txBody>
          <a:bodyPr/>
          <a:lstStyle/>
          <a:p>
            <a:r>
              <a:rPr lang="fr-FR" smtClean="0"/>
              <a:t>VEGA Granada September 2011</a:t>
            </a: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315CE85A-91AF-F84C-86B1-9198F35493CB}" type="slidenum">
              <a:rPr lang="en-US" smtClean="0"/>
              <a:pPr>
                <a:defRPr/>
              </a:pPr>
              <a:t>17</a:t>
            </a:fld>
            <a:endParaRPr lang="en-US"/>
          </a:p>
        </p:txBody>
      </p:sp>
      <p:sp>
        <p:nvSpPr>
          <p:cNvPr id="3" name="Rectangle 2"/>
          <p:cNvSpPr>
            <a:spLocks noChangeArrowheads="1"/>
          </p:cNvSpPr>
          <p:nvPr/>
        </p:nvSpPr>
        <p:spPr bwMode="auto">
          <a:xfrm>
            <a:off x="0" y="0"/>
            <a:ext cx="9144000" cy="430887"/>
          </a:xfrm>
          <a:prstGeom prst="rect">
            <a:avLst/>
          </a:prstGeom>
          <a:noFill/>
          <a:ln w="9525">
            <a:noFill/>
            <a:miter lim="800000"/>
            <a:headEnd/>
            <a:tailEnd/>
          </a:ln>
        </p:spPr>
        <p:txBody>
          <a:bodyPr>
            <a:prstTxWarp prst="textNoShape">
              <a:avLst/>
            </a:prstTxWarp>
            <a:spAutoFit/>
          </a:bodyPr>
          <a:lstStyle/>
          <a:p>
            <a:pPr algn="ctr"/>
            <a:r>
              <a:rPr lang="en-US" sz="2200" b="1" dirty="0" smtClean="0">
                <a:solidFill>
                  <a:srgbClr val="333399"/>
                </a:solidFill>
                <a:latin typeface="Comic Sans MS"/>
                <a:cs typeface="Comic Sans MS"/>
              </a:rPr>
              <a:t>L’ </a:t>
            </a:r>
            <a:r>
              <a:rPr lang="en-US" sz="2200" b="1" dirty="0" err="1" smtClean="0">
                <a:solidFill>
                  <a:srgbClr val="333399"/>
                </a:solidFill>
                <a:latin typeface="Comic Sans MS"/>
                <a:cs typeface="Comic Sans MS"/>
              </a:rPr>
              <a:t>environnement</a:t>
            </a:r>
            <a:r>
              <a:rPr lang="en-US" sz="2200" b="1" dirty="0" smtClean="0">
                <a:solidFill>
                  <a:srgbClr val="333399"/>
                </a:solidFill>
                <a:latin typeface="Comic Sans MS"/>
                <a:cs typeface="Comic Sans MS"/>
              </a:rPr>
              <a:t> de </a:t>
            </a:r>
            <a:r>
              <a:rPr lang="en-US" sz="2200" b="1" dirty="0" err="1" smtClean="0">
                <a:solidFill>
                  <a:srgbClr val="333399"/>
                </a:solidFill>
                <a:latin typeface="Lucida Grande"/>
                <a:ea typeface="Lucida Grande"/>
                <a:cs typeface="Lucida Grande"/>
              </a:rPr>
              <a:t>β</a:t>
            </a:r>
            <a:r>
              <a:rPr lang="en-US" sz="2200" b="1" dirty="0" smtClean="0">
                <a:solidFill>
                  <a:srgbClr val="333399"/>
                </a:solidFill>
                <a:latin typeface="Lucida Grande"/>
                <a:ea typeface="Lucida Grande"/>
                <a:cs typeface="Lucida Grande"/>
              </a:rPr>
              <a:t> </a:t>
            </a:r>
            <a:r>
              <a:rPr lang="en-US" sz="2200" b="1" i="0" dirty="0" err="1" smtClean="0">
                <a:solidFill>
                  <a:srgbClr val="333399"/>
                </a:solidFill>
                <a:latin typeface="Lucida Grande"/>
                <a:ea typeface="Lucida Grande"/>
                <a:cs typeface="Lucida Grande"/>
              </a:rPr>
              <a:t>Cep</a:t>
            </a:r>
            <a:r>
              <a:rPr lang="en-US" sz="2200" b="1" i="0" dirty="0" smtClean="0">
                <a:solidFill>
                  <a:srgbClr val="333399"/>
                </a:solidFill>
                <a:latin typeface="Lucida Grande"/>
                <a:ea typeface="Lucida Grande"/>
                <a:cs typeface="Lucida Grande"/>
              </a:rPr>
              <a:t> : perspectives</a:t>
            </a:r>
            <a:endParaRPr lang="en-US" sz="2400" dirty="0">
              <a:solidFill>
                <a:schemeClr val="accent2"/>
              </a:solidFill>
              <a:latin typeface="Comic Sans MS"/>
              <a:cs typeface="Comic Sans MS"/>
            </a:endParaRPr>
          </a:p>
        </p:txBody>
      </p:sp>
      <p:sp>
        <p:nvSpPr>
          <p:cNvPr id="6" name="Rectangle 5"/>
          <p:cNvSpPr>
            <a:spLocks noChangeArrowheads="1"/>
          </p:cNvSpPr>
          <p:nvPr/>
        </p:nvSpPr>
        <p:spPr bwMode="auto">
          <a:xfrm>
            <a:off x="685800" y="685800"/>
            <a:ext cx="7696200" cy="707886"/>
          </a:xfrm>
          <a:prstGeom prst="rect">
            <a:avLst/>
          </a:prstGeom>
          <a:noFill/>
          <a:ln w="9525">
            <a:solidFill>
              <a:srgbClr val="FF0000"/>
            </a:solidFill>
            <a:miter lim="800000"/>
            <a:headEnd/>
            <a:tailEnd/>
          </a:ln>
        </p:spPr>
        <p:txBody>
          <a:bodyPr wrap="square">
            <a:prstTxWarp prst="textNoShape">
              <a:avLst/>
            </a:prstTxWarp>
            <a:spAutoFit/>
          </a:bodyPr>
          <a:lstStyle/>
          <a:p>
            <a:pPr algn="ctr"/>
            <a:r>
              <a:rPr lang="en-US" i="0" dirty="0" err="1" smtClean="0">
                <a:solidFill>
                  <a:srgbClr val="333399"/>
                </a:solidFill>
                <a:latin typeface="Comic Sans MS"/>
                <a:cs typeface="Comic Sans MS"/>
              </a:rPr>
              <a:t>Nouvelles</a:t>
            </a:r>
            <a:r>
              <a:rPr lang="en-US" i="0" dirty="0" smtClean="0">
                <a:solidFill>
                  <a:srgbClr val="333399"/>
                </a:solidFill>
                <a:latin typeface="Comic Sans MS"/>
                <a:cs typeface="Comic Sans MS"/>
              </a:rPr>
              <a:t> observations 3T et 4T (fin 2010) : </a:t>
            </a:r>
          </a:p>
          <a:p>
            <a:pPr algn="ctr"/>
            <a:r>
              <a:rPr lang="en-US" i="0" dirty="0" smtClean="0">
                <a:solidFill>
                  <a:srgbClr val="333399"/>
                </a:solidFill>
                <a:latin typeface="Comic Sans MS"/>
                <a:cs typeface="Comic Sans MS"/>
              </a:rPr>
              <a:t>46 </a:t>
            </a:r>
            <a:r>
              <a:rPr lang="en-US" i="0" dirty="0" err="1" smtClean="0">
                <a:solidFill>
                  <a:srgbClr val="333399"/>
                </a:solidFill>
                <a:latin typeface="Comic Sans MS"/>
                <a:cs typeface="Comic Sans MS"/>
              </a:rPr>
              <a:t>mesures</a:t>
            </a:r>
            <a:r>
              <a:rPr lang="en-US" i="0" dirty="0" smtClean="0">
                <a:solidFill>
                  <a:srgbClr val="333399"/>
                </a:solidFill>
                <a:latin typeface="Comic Sans MS"/>
                <a:cs typeface="Comic Sans MS"/>
              </a:rPr>
              <a:t> VEGA + 36 </a:t>
            </a:r>
            <a:r>
              <a:rPr lang="en-US" i="0" dirty="0" err="1" smtClean="0">
                <a:solidFill>
                  <a:srgbClr val="333399"/>
                </a:solidFill>
                <a:latin typeface="Comic Sans MS"/>
                <a:cs typeface="Comic Sans MS"/>
              </a:rPr>
              <a:t>mesures</a:t>
            </a:r>
            <a:r>
              <a:rPr lang="en-US" i="0" dirty="0" smtClean="0">
                <a:solidFill>
                  <a:srgbClr val="333399"/>
                </a:solidFill>
                <a:latin typeface="Comic Sans MS"/>
                <a:cs typeface="Comic Sans MS"/>
              </a:rPr>
              <a:t> MIRC = 82 </a:t>
            </a:r>
            <a:r>
              <a:rPr lang="en-US" i="0" dirty="0" err="1" smtClean="0">
                <a:solidFill>
                  <a:srgbClr val="333399"/>
                </a:solidFill>
                <a:latin typeface="Comic Sans MS"/>
                <a:cs typeface="Comic Sans MS"/>
              </a:rPr>
              <a:t>mesures</a:t>
            </a:r>
            <a:r>
              <a:rPr lang="en-US" i="0" dirty="0" smtClean="0">
                <a:solidFill>
                  <a:srgbClr val="333399"/>
                </a:solidFill>
                <a:latin typeface="Comic Sans MS"/>
                <a:cs typeface="Comic Sans MS"/>
              </a:rPr>
              <a:t> au total </a:t>
            </a:r>
            <a:endParaRPr lang="en-US" i="0" dirty="0">
              <a:solidFill>
                <a:srgbClr val="333399"/>
              </a:solidFill>
              <a:latin typeface="Comic Sans MS"/>
              <a:cs typeface="Comic Sans MS"/>
            </a:endParaRPr>
          </a:p>
        </p:txBody>
      </p:sp>
      <p:sp>
        <p:nvSpPr>
          <p:cNvPr id="7" name="Rectangle 6"/>
          <p:cNvSpPr>
            <a:spLocks noChangeArrowheads="1"/>
          </p:cNvSpPr>
          <p:nvPr/>
        </p:nvSpPr>
        <p:spPr bwMode="auto">
          <a:xfrm>
            <a:off x="152400" y="1981200"/>
            <a:ext cx="8610600" cy="1323439"/>
          </a:xfrm>
          <a:prstGeom prst="rect">
            <a:avLst/>
          </a:prstGeom>
          <a:noFill/>
          <a:ln w="9525">
            <a:noFill/>
            <a:miter lim="800000"/>
            <a:headEnd/>
            <a:tailEnd/>
          </a:ln>
        </p:spPr>
        <p:txBody>
          <a:bodyPr wrap="square">
            <a:prstTxWarp prst="textNoShape">
              <a:avLst/>
            </a:prstTxWarp>
            <a:spAutoFit/>
          </a:bodyPr>
          <a:lstStyle/>
          <a:p>
            <a:r>
              <a:rPr lang="en-US" i="0" dirty="0" smtClean="0">
                <a:solidFill>
                  <a:srgbClr val="FF0000"/>
                </a:solidFill>
                <a:latin typeface="Comic Sans MS"/>
                <a:cs typeface="Comic Sans MS"/>
              </a:rPr>
              <a:t>-&gt; 4S1S2, 10 E1E2 (vega) + 5 E1E2 (</a:t>
            </a:r>
            <a:r>
              <a:rPr lang="en-US" i="0" dirty="0" err="1" smtClean="0">
                <a:solidFill>
                  <a:srgbClr val="FF0000"/>
                </a:solidFill>
                <a:latin typeface="Comic Sans MS"/>
                <a:cs typeface="Comic Sans MS"/>
              </a:rPr>
              <a:t>mirc</a:t>
            </a:r>
            <a:r>
              <a:rPr lang="en-US" i="0" dirty="0" smtClean="0">
                <a:solidFill>
                  <a:srgbClr val="FF0000"/>
                </a:solidFill>
                <a:latin typeface="Comic Sans MS"/>
                <a:cs typeface="Comic Sans MS"/>
              </a:rPr>
              <a:t>) </a:t>
            </a:r>
            <a:r>
              <a:rPr lang="en-US" i="0" dirty="0" smtClean="0">
                <a:solidFill>
                  <a:srgbClr val="333399"/>
                </a:solidFill>
                <a:latin typeface="Comic Sans MS"/>
                <a:cs typeface="Comic Sans MS"/>
              </a:rPr>
              <a:t>: </a:t>
            </a:r>
          </a:p>
          <a:p>
            <a:r>
              <a:rPr lang="en-US" i="0" dirty="0" err="1" smtClean="0">
                <a:solidFill>
                  <a:srgbClr val="333399"/>
                </a:solidFill>
                <a:latin typeface="Comic Sans MS"/>
                <a:cs typeface="Comic Sans MS"/>
              </a:rPr>
              <a:t>suivi</a:t>
            </a:r>
            <a:r>
              <a:rPr lang="en-US" i="0" dirty="0" smtClean="0">
                <a:solidFill>
                  <a:srgbClr val="333399"/>
                </a:solidFill>
                <a:latin typeface="Comic Sans MS"/>
                <a:cs typeface="Comic Sans MS"/>
              </a:rPr>
              <a:t> </a:t>
            </a:r>
            <a:r>
              <a:rPr lang="en-US" i="0" dirty="0" err="1" smtClean="0">
                <a:solidFill>
                  <a:srgbClr val="333399"/>
                </a:solidFill>
                <a:latin typeface="Comic Sans MS"/>
                <a:cs typeface="Comic Sans MS"/>
              </a:rPr>
              <a:t>sur</a:t>
            </a:r>
            <a:r>
              <a:rPr lang="en-US" i="0" dirty="0" smtClean="0">
                <a:solidFill>
                  <a:srgbClr val="333399"/>
                </a:solidFill>
                <a:latin typeface="Comic Sans MS"/>
                <a:cs typeface="Comic Sans MS"/>
              </a:rPr>
              <a:t> 3 </a:t>
            </a:r>
            <a:r>
              <a:rPr lang="en-US" i="0" dirty="0" err="1" smtClean="0">
                <a:solidFill>
                  <a:srgbClr val="333399"/>
                </a:solidFill>
                <a:latin typeface="Comic Sans MS"/>
                <a:cs typeface="Comic Sans MS"/>
              </a:rPr>
              <a:t>nuits</a:t>
            </a:r>
            <a:r>
              <a:rPr lang="en-US" i="0" dirty="0" smtClean="0">
                <a:solidFill>
                  <a:srgbClr val="333399"/>
                </a:solidFill>
                <a:latin typeface="Comic Sans MS"/>
                <a:cs typeface="Comic Sans MS"/>
              </a:rPr>
              <a:t> (</a:t>
            </a:r>
            <a:r>
              <a:rPr lang="en-US" i="0" dirty="0" err="1" smtClean="0">
                <a:solidFill>
                  <a:srgbClr val="333399"/>
                </a:solidFill>
                <a:latin typeface="Comic Sans MS"/>
                <a:cs typeface="Comic Sans MS"/>
              </a:rPr>
              <a:t>forme</a:t>
            </a:r>
            <a:r>
              <a:rPr lang="en-US" i="0" dirty="0" smtClean="0">
                <a:solidFill>
                  <a:srgbClr val="333399"/>
                </a:solidFill>
                <a:latin typeface="Comic Sans MS"/>
                <a:cs typeface="Comic Sans MS"/>
              </a:rPr>
              <a:t> de </a:t>
            </a:r>
            <a:r>
              <a:rPr lang="en-US" i="0" dirty="0" err="1" smtClean="0">
                <a:solidFill>
                  <a:srgbClr val="333399"/>
                </a:solidFill>
                <a:latin typeface="Comic Sans MS"/>
                <a:cs typeface="Comic Sans MS"/>
              </a:rPr>
              <a:t>l’anneau</a:t>
            </a:r>
            <a:r>
              <a:rPr lang="en-US" i="0" dirty="0" smtClean="0">
                <a:solidFill>
                  <a:srgbClr val="333399"/>
                </a:solidFill>
                <a:latin typeface="Comic Sans MS"/>
                <a:cs typeface="Comic Sans MS"/>
              </a:rPr>
              <a:t>)</a:t>
            </a:r>
          </a:p>
          <a:p>
            <a:r>
              <a:rPr lang="en-US" i="0" dirty="0" smtClean="0">
                <a:solidFill>
                  <a:srgbClr val="FF0000"/>
                </a:solidFill>
                <a:latin typeface="Comic Sans MS"/>
                <a:cs typeface="Comic Sans MS"/>
              </a:rPr>
              <a:t>-&gt; 8 W1W2 (vega), 8 W1W2 (</a:t>
            </a:r>
            <a:r>
              <a:rPr lang="en-US" i="0" dirty="0" err="1" smtClean="0">
                <a:solidFill>
                  <a:srgbClr val="FF0000"/>
                </a:solidFill>
                <a:latin typeface="Comic Sans MS"/>
                <a:cs typeface="Comic Sans MS"/>
              </a:rPr>
              <a:t>mirc</a:t>
            </a:r>
            <a:r>
              <a:rPr lang="en-US" i="0" dirty="0" smtClean="0">
                <a:solidFill>
                  <a:srgbClr val="FF0000"/>
                </a:solidFill>
                <a:latin typeface="Comic Sans MS"/>
                <a:cs typeface="Comic Sans MS"/>
              </a:rPr>
              <a:t>) + 26EW (vega) + 40EW (</a:t>
            </a:r>
            <a:r>
              <a:rPr lang="en-US" i="0" dirty="0" err="1" smtClean="0">
                <a:solidFill>
                  <a:srgbClr val="FF0000"/>
                </a:solidFill>
                <a:latin typeface="Comic Sans MS"/>
                <a:cs typeface="Comic Sans MS"/>
              </a:rPr>
              <a:t>mirc</a:t>
            </a:r>
            <a:r>
              <a:rPr lang="en-US" i="0" dirty="0" smtClean="0">
                <a:solidFill>
                  <a:srgbClr val="FF0000"/>
                </a:solidFill>
                <a:latin typeface="Comic Sans MS"/>
                <a:cs typeface="Comic Sans MS"/>
              </a:rPr>
              <a:t>) : </a:t>
            </a:r>
            <a:r>
              <a:rPr lang="en-US" i="0" dirty="0" err="1" smtClean="0">
                <a:solidFill>
                  <a:srgbClr val="333399"/>
                </a:solidFill>
                <a:latin typeface="Comic Sans MS"/>
                <a:cs typeface="Comic Sans MS"/>
              </a:rPr>
              <a:t>contraintes</a:t>
            </a:r>
            <a:r>
              <a:rPr lang="en-US" i="0" dirty="0" smtClean="0">
                <a:solidFill>
                  <a:srgbClr val="333399"/>
                </a:solidFill>
                <a:latin typeface="Comic Sans MS"/>
                <a:cs typeface="Comic Sans MS"/>
              </a:rPr>
              <a:t> </a:t>
            </a:r>
            <a:r>
              <a:rPr lang="en-US" i="0" dirty="0" err="1" smtClean="0">
                <a:solidFill>
                  <a:srgbClr val="333399"/>
                </a:solidFill>
                <a:latin typeface="Comic Sans MS"/>
                <a:cs typeface="Comic Sans MS"/>
              </a:rPr>
              <a:t>sur</a:t>
            </a:r>
            <a:r>
              <a:rPr lang="en-US" i="0" dirty="0" smtClean="0">
                <a:solidFill>
                  <a:srgbClr val="333399"/>
                </a:solidFill>
                <a:latin typeface="Comic Sans MS"/>
                <a:cs typeface="Comic Sans MS"/>
              </a:rPr>
              <a:t> le </a:t>
            </a:r>
            <a:r>
              <a:rPr lang="en-US" i="0" dirty="0" err="1" smtClean="0">
                <a:solidFill>
                  <a:srgbClr val="333399"/>
                </a:solidFill>
                <a:latin typeface="Comic Sans MS"/>
                <a:cs typeface="Comic Sans MS"/>
              </a:rPr>
              <a:t>diamètre</a:t>
            </a:r>
            <a:r>
              <a:rPr lang="en-US" i="0" dirty="0" smtClean="0">
                <a:solidFill>
                  <a:srgbClr val="333399"/>
                </a:solidFill>
                <a:latin typeface="Comic Sans MS"/>
                <a:cs typeface="Comic Sans MS"/>
              </a:rPr>
              <a:t> </a:t>
            </a:r>
            <a:r>
              <a:rPr lang="en-US" i="0" dirty="0" err="1" smtClean="0">
                <a:solidFill>
                  <a:srgbClr val="333399"/>
                </a:solidFill>
                <a:latin typeface="Comic Sans MS"/>
                <a:cs typeface="Comic Sans MS"/>
              </a:rPr>
              <a:t>angulaire</a:t>
            </a:r>
            <a:r>
              <a:rPr lang="en-US" i="0" dirty="0" smtClean="0">
                <a:solidFill>
                  <a:srgbClr val="333399"/>
                </a:solidFill>
                <a:latin typeface="Comic Sans MS"/>
                <a:cs typeface="Comic Sans MS"/>
              </a:rPr>
              <a:t> </a:t>
            </a:r>
            <a:r>
              <a:rPr lang="en-US" i="0" dirty="0" err="1" smtClean="0">
                <a:solidFill>
                  <a:srgbClr val="333399"/>
                </a:solidFill>
                <a:latin typeface="Comic Sans MS"/>
                <a:cs typeface="Comic Sans MS"/>
              </a:rPr>
              <a:t>à</a:t>
            </a:r>
            <a:r>
              <a:rPr lang="en-US" i="0" dirty="0" smtClean="0">
                <a:solidFill>
                  <a:srgbClr val="333399"/>
                </a:solidFill>
                <a:latin typeface="Comic Sans MS"/>
                <a:cs typeface="Comic Sans MS"/>
              </a:rPr>
              <a:t> 2 </a:t>
            </a:r>
            <a:r>
              <a:rPr lang="en-US" i="0" dirty="0" err="1" smtClean="0">
                <a:solidFill>
                  <a:srgbClr val="333399"/>
                </a:solidFill>
                <a:latin typeface="Comic Sans MS"/>
                <a:cs typeface="Comic Sans MS"/>
              </a:rPr>
              <a:t>ou</a:t>
            </a:r>
            <a:r>
              <a:rPr lang="en-US" i="0" dirty="0" smtClean="0">
                <a:solidFill>
                  <a:srgbClr val="333399"/>
                </a:solidFill>
                <a:latin typeface="Comic Sans MS"/>
                <a:cs typeface="Comic Sans MS"/>
              </a:rPr>
              <a:t> 3% </a:t>
            </a:r>
            <a:r>
              <a:rPr lang="en-US" i="0" dirty="0" err="1" smtClean="0">
                <a:solidFill>
                  <a:srgbClr val="333399"/>
                </a:solidFill>
                <a:latin typeface="Comic Sans MS"/>
                <a:cs typeface="Comic Sans MS"/>
              </a:rPr>
              <a:t>probablement</a:t>
            </a:r>
            <a:r>
              <a:rPr lang="en-US" i="0" dirty="0" smtClean="0">
                <a:solidFill>
                  <a:srgbClr val="333399"/>
                </a:solidFill>
                <a:latin typeface="Comic Sans MS"/>
                <a:cs typeface="Comic Sans MS"/>
              </a:rPr>
              <a:t>. </a:t>
            </a:r>
            <a:endParaRPr lang="en-US" i="0" dirty="0">
              <a:solidFill>
                <a:srgbClr val="333399"/>
              </a:solidFill>
              <a:latin typeface="Comic Sans MS"/>
              <a:cs typeface="Comic Sans MS"/>
            </a:endParaRPr>
          </a:p>
        </p:txBody>
      </p:sp>
      <p:sp>
        <p:nvSpPr>
          <p:cNvPr id="8" name="Rectangle 7"/>
          <p:cNvSpPr>
            <a:spLocks noChangeArrowheads="1"/>
          </p:cNvSpPr>
          <p:nvPr/>
        </p:nvSpPr>
        <p:spPr bwMode="auto">
          <a:xfrm>
            <a:off x="533400" y="4648200"/>
            <a:ext cx="8153400" cy="1323439"/>
          </a:xfrm>
          <a:prstGeom prst="rect">
            <a:avLst/>
          </a:prstGeom>
          <a:noFill/>
          <a:ln w="9525">
            <a:noFill/>
            <a:miter lim="800000"/>
            <a:headEnd/>
            <a:tailEnd/>
          </a:ln>
        </p:spPr>
        <p:txBody>
          <a:bodyPr wrap="square">
            <a:prstTxWarp prst="textNoShape">
              <a:avLst/>
            </a:prstTxWarp>
            <a:spAutoFit/>
          </a:bodyPr>
          <a:lstStyle/>
          <a:p>
            <a:pPr algn="ctr"/>
            <a:r>
              <a:rPr lang="en-US" i="0" dirty="0" smtClean="0">
                <a:solidFill>
                  <a:srgbClr val="333399"/>
                </a:solidFill>
                <a:latin typeface="Comic Sans MS"/>
                <a:cs typeface="Comic Sans MS"/>
              </a:rPr>
              <a:t>Bases </a:t>
            </a:r>
            <a:r>
              <a:rPr lang="en-US" i="0" dirty="0" err="1" smtClean="0">
                <a:solidFill>
                  <a:srgbClr val="333399"/>
                </a:solidFill>
                <a:latin typeface="Comic Sans MS"/>
                <a:cs typeface="Comic Sans MS"/>
              </a:rPr>
              <a:t>trop</a:t>
            </a:r>
            <a:r>
              <a:rPr lang="en-US" i="0" dirty="0" smtClean="0">
                <a:solidFill>
                  <a:srgbClr val="333399"/>
                </a:solidFill>
                <a:latin typeface="Comic Sans MS"/>
                <a:cs typeface="Comic Sans MS"/>
              </a:rPr>
              <a:t> </a:t>
            </a:r>
            <a:r>
              <a:rPr lang="en-US" i="0" dirty="0" err="1" smtClean="0">
                <a:solidFill>
                  <a:srgbClr val="333399"/>
                </a:solidFill>
                <a:latin typeface="Comic Sans MS"/>
                <a:cs typeface="Comic Sans MS"/>
              </a:rPr>
              <a:t>longues</a:t>
            </a:r>
            <a:r>
              <a:rPr lang="en-US" i="0" dirty="0" smtClean="0">
                <a:solidFill>
                  <a:srgbClr val="333399"/>
                </a:solidFill>
                <a:latin typeface="Comic Sans MS"/>
                <a:cs typeface="Comic Sans MS"/>
              </a:rPr>
              <a:t> pour faire des images</a:t>
            </a:r>
          </a:p>
          <a:p>
            <a:pPr algn="ctr"/>
            <a:endParaRPr lang="en-US" i="0" dirty="0" smtClean="0">
              <a:solidFill>
                <a:srgbClr val="333399"/>
              </a:solidFill>
              <a:latin typeface="Comic Sans MS"/>
              <a:cs typeface="Comic Sans MS"/>
            </a:endParaRPr>
          </a:p>
          <a:p>
            <a:pPr algn="ctr"/>
            <a:r>
              <a:rPr lang="en-US" i="0" dirty="0" err="1" smtClean="0">
                <a:solidFill>
                  <a:srgbClr val="333399"/>
                </a:solidFill>
                <a:latin typeface="Comic Sans MS"/>
                <a:cs typeface="Comic Sans MS"/>
              </a:rPr>
              <a:t>D’autres</a:t>
            </a:r>
            <a:r>
              <a:rPr lang="en-US" i="0" dirty="0" smtClean="0">
                <a:solidFill>
                  <a:srgbClr val="333399"/>
                </a:solidFill>
                <a:latin typeface="Comic Sans MS"/>
                <a:cs typeface="Comic Sans MS"/>
              </a:rPr>
              <a:t> </a:t>
            </a:r>
            <a:r>
              <a:rPr lang="en-US" i="0" dirty="0" err="1" smtClean="0">
                <a:solidFill>
                  <a:srgbClr val="333399"/>
                </a:solidFill>
                <a:latin typeface="Comic Sans MS"/>
                <a:cs typeface="Comic Sans MS"/>
              </a:rPr>
              <a:t>cibles</a:t>
            </a:r>
            <a:r>
              <a:rPr lang="en-US" i="0" dirty="0" smtClean="0">
                <a:solidFill>
                  <a:srgbClr val="333399"/>
                </a:solidFill>
                <a:latin typeface="Comic Sans MS"/>
                <a:cs typeface="Comic Sans MS"/>
              </a:rPr>
              <a:t> </a:t>
            </a:r>
            <a:r>
              <a:rPr lang="en-US" dirty="0" err="1" smtClean="0">
                <a:solidFill>
                  <a:srgbClr val="333399"/>
                </a:solidFill>
                <a:latin typeface="Lucida Grande"/>
                <a:ea typeface="Lucida Grande"/>
                <a:cs typeface="Lucida Grande"/>
              </a:rPr>
              <a:t>β</a:t>
            </a:r>
            <a:r>
              <a:rPr lang="en-US" dirty="0" smtClean="0">
                <a:solidFill>
                  <a:srgbClr val="333399"/>
                </a:solidFill>
                <a:latin typeface="Lucida Grande"/>
                <a:ea typeface="Lucida Grande"/>
                <a:cs typeface="Lucida Grande"/>
              </a:rPr>
              <a:t> </a:t>
            </a:r>
            <a:r>
              <a:rPr lang="en-US" i="0" dirty="0" err="1" smtClean="0">
                <a:solidFill>
                  <a:srgbClr val="333399"/>
                </a:solidFill>
                <a:latin typeface="Lucida Grande"/>
                <a:ea typeface="Lucida Grande"/>
                <a:cs typeface="Lucida Grande"/>
              </a:rPr>
              <a:t>céphéides</a:t>
            </a:r>
            <a:r>
              <a:rPr lang="en-US" i="0" dirty="0" smtClean="0">
                <a:solidFill>
                  <a:srgbClr val="333399"/>
                </a:solidFill>
                <a:latin typeface="Lucida Grande"/>
                <a:ea typeface="Lucida Grande"/>
                <a:cs typeface="Lucida Grande"/>
              </a:rPr>
              <a:t> </a:t>
            </a:r>
            <a:r>
              <a:rPr lang="en-US" i="0" dirty="0" err="1" smtClean="0">
                <a:solidFill>
                  <a:srgbClr val="333399"/>
                </a:solidFill>
                <a:latin typeface="Comic Sans MS"/>
                <a:cs typeface="Comic Sans MS"/>
              </a:rPr>
              <a:t>potentielles</a:t>
            </a:r>
            <a:r>
              <a:rPr lang="en-US" i="0" dirty="0" smtClean="0">
                <a:solidFill>
                  <a:srgbClr val="333399"/>
                </a:solidFill>
                <a:latin typeface="Comic Sans MS"/>
                <a:cs typeface="Comic Sans MS"/>
              </a:rPr>
              <a:t> : </a:t>
            </a:r>
          </a:p>
          <a:p>
            <a:pPr algn="ctr"/>
            <a:r>
              <a:rPr lang="en-US" i="0" dirty="0" err="1" smtClean="0">
                <a:solidFill>
                  <a:srgbClr val="FF0000"/>
                </a:solidFill>
                <a:latin typeface="Comic Sans MS"/>
                <a:cs typeface="Comic Sans MS"/>
              </a:rPr>
              <a:t>env</a:t>
            </a:r>
            <a:r>
              <a:rPr lang="en-US" i="0" dirty="0" smtClean="0">
                <a:solidFill>
                  <a:srgbClr val="FF0000"/>
                </a:solidFill>
                <a:latin typeface="Comic Sans MS"/>
                <a:cs typeface="Comic Sans MS"/>
              </a:rPr>
              <a:t>. 7 </a:t>
            </a:r>
            <a:r>
              <a:rPr lang="en-US" i="0" dirty="0" err="1" smtClean="0">
                <a:solidFill>
                  <a:srgbClr val="FF0000"/>
                </a:solidFill>
                <a:latin typeface="Comic Sans MS"/>
                <a:cs typeface="Comic Sans MS"/>
              </a:rPr>
              <a:t>étoiles</a:t>
            </a:r>
            <a:r>
              <a:rPr lang="en-US" i="0" dirty="0" smtClean="0">
                <a:solidFill>
                  <a:srgbClr val="FF0000"/>
                </a:solidFill>
                <a:latin typeface="Comic Sans MS"/>
                <a:cs typeface="Comic Sans MS"/>
              </a:rPr>
              <a:t> avec V&lt;7 et </a:t>
            </a:r>
            <a:r>
              <a:rPr lang="en-US" i="0" dirty="0" err="1" smtClean="0">
                <a:solidFill>
                  <a:srgbClr val="FF0000"/>
                </a:solidFill>
                <a:latin typeface="Lucida Grande"/>
                <a:ea typeface="Lucida Grande"/>
                <a:cs typeface="Lucida Grande"/>
              </a:rPr>
              <a:t>θ</a:t>
            </a:r>
            <a:r>
              <a:rPr lang="en-US" i="0" dirty="0" smtClean="0">
                <a:solidFill>
                  <a:srgbClr val="FF0000"/>
                </a:solidFill>
                <a:latin typeface="Lucida Grande"/>
                <a:ea typeface="Lucida Grande"/>
                <a:cs typeface="Lucida Grande"/>
              </a:rPr>
              <a:t> &gt; 0.2 </a:t>
            </a:r>
            <a:r>
              <a:rPr lang="en-US" i="0" dirty="0" err="1" smtClean="0">
                <a:solidFill>
                  <a:srgbClr val="FF0000"/>
                </a:solidFill>
                <a:latin typeface="Lucida Grande"/>
                <a:ea typeface="Lucida Grande"/>
                <a:cs typeface="Lucida Grande"/>
              </a:rPr>
              <a:t>mas</a:t>
            </a:r>
            <a:r>
              <a:rPr lang="en-US" i="0" dirty="0" smtClean="0">
                <a:solidFill>
                  <a:srgbClr val="FF0000"/>
                </a:solidFill>
                <a:latin typeface="Comic Sans MS"/>
                <a:cs typeface="Comic Sans MS"/>
              </a:rPr>
              <a:t>   </a:t>
            </a:r>
            <a:endParaRPr lang="en-US" i="0" dirty="0">
              <a:solidFill>
                <a:srgbClr val="FF0000"/>
              </a:solidFill>
              <a:latin typeface="Comic Sans MS"/>
              <a:cs typeface="Comic Sans M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solidFill>
                  <a:srgbClr val="000090"/>
                </a:solidFill>
              </a:rPr>
              <a:t>Contexte</a:t>
            </a:r>
            <a:endParaRPr lang="en-US" dirty="0">
              <a:solidFill>
                <a:srgbClr val="000090"/>
              </a:solidFill>
            </a:endParaRPr>
          </a:p>
        </p:txBody>
      </p:sp>
      <p:sp>
        <p:nvSpPr>
          <p:cNvPr id="3" name="Espace réservé du contenu 2"/>
          <p:cNvSpPr>
            <a:spLocks noGrp="1"/>
          </p:cNvSpPr>
          <p:nvPr>
            <p:ph idx="1"/>
          </p:nvPr>
        </p:nvSpPr>
        <p:spPr/>
        <p:txBody>
          <a:bodyPr>
            <a:normAutofit fontScale="62500" lnSpcReduction="20000"/>
          </a:bodyPr>
          <a:lstStyle/>
          <a:p>
            <a:r>
              <a:rPr lang="en-US" dirty="0" err="1" smtClean="0">
                <a:solidFill>
                  <a:srgbClr val="000090"/>
                </a:solidFill>
              </a:rPr>
              <a:t>Groupe</a:t>
            </a:r>
            <a:r>
              <a:rPr lang="en-US" dirty="0" smtClean="0">
                <a:solidFill>
                  <a:srgbClr val="000090"/>
                </a:solidFill>
              </a:rPr>
              <a:t> </a:t>
            </a:r>
            <a:r>
              <a:rPr lang="en-US" dirty="0" err="1" smtClean="0">
                <a:solidFill>
                  <a:srgbClr val="000090"/>
                </a:solidFill>
              </a:rPr>
              <a:t>scientifique</a:t>
            </a:r>
            <a:r>
              <a:rPr lang="en-US" dirty="0" smtClean="0">
                <a:solidFill>
                  <a:srgbClr val="000090"/>
                </a:solidFill>
              </a:rPr>
              <a:t> VEGA (OCA, LAOG, CRAL) </a:t>
            </a:r>
            <a:r>
              <a:rPr lang="en-US" dirty="0" err="1" smtClean="0">
                <a:solidFill>
                  <a:srgbClr val="000090"/>
                </a:solidFill>
              </a:rPr>
              <a:t>très</a:t>
            </a:r>
            <a:r>
              <a:rPr lang="en-US" dirty="0" smtClean="0">
                <a:solidFill>
                  <a:srgbClr val="000090"/>
                </a:solidFill>
              </a:rPr>
              <a:t> </a:t>
            </a:r>
            <a:r>
              <a:rPr lang="en-US" dirty="0" err="1" smtClean="0">
                <a:solidFill>
                  <a:srgbClr val="000090"/>
                </a:solidFill>
              </a:rPr>
              <a:t>actif</a:t>
            </a:r>
            <a:r>
              <a:rPr lang="en-US" dirty="0" smtClean="0">
                <a:solidFill>
                  <a:srgbClr val="000090"/>
                </a:solidFill>
              </a:rPr>
              <a:t>. </a:t>
            </a:r>
            <a:r>
              <a:rPr lang="en-US" dirty="0" err="1" smtClean="0">
                <a:solidFill>
                  <a:srgbClr val="000090"/>
                </a:solidFill>
              </a:rPr>
              <a:t>Nombreux</a:t>
            </a:r>
            <a:r>
              <a:rPr lang="en-US" dirty="0" smtClean="0">
                <a:solidFill>
                  <a:srgbClr val="000090"/>
                </a:solidFill>
              </a:rPr>
              <a:t> </a:t>
            </a:r>
            <a:r>
              <a:rPr lang="en-US" dirty="0" err="1" smtClean="0">
                <a:solidFill>
                  <a:srgbClr val="000090"/>
                </a:solidFill>
              </a:rPr>
              <a:t>programmes</a:t>
            </a:r>
            <a:r>
              <a:rPr lang="en-US" dirty="0" smtClean="0">
                <a:solidFill>
                  <a:srgbClr val="000090"/>
                </a:solidFill>
              </a:rPr>
              <a:t> </a:t>
            </a:r>
            <a:r>
              <a:rPr lang="en-US" dirty="0" err="1" smtClean="0">
                <a:solidFill>
                  <a:srgbClr val="000090"/>
                </a:solidFill>
              </a:rPr>
              <a:t>scientifiques</a:t>
            </a:r>
            <a:r>
              <a:rPr lang="en-US" dirty="0" smtClean="0">
                <a:solidFill>
                  <a:srgbClr val="000090"/>
                </a:solidFill>
              </a:rPr>
              <a:t> en </a:t>
            </a:r>
            <a:r>
              <a:rPr lang="en-US" dirty="0" err="1" smtClean="0">
                <a:solidFill>
                  <a:srgbClr val="000090"/>
                </a:solidFill>
              </a:rPr>
              <a:t>cours</a:t>
            </a:r>
            <a:r>
              <a:rPr lang="en-US" dirty="0" smtClean="0">
                <a:solidFill>
                  <a:srgbClr val="000090"/>
                </a:solidFill>
              </a:rPr>
              <a:t> et </a:t>
            </a:r>
            <a:r>
              <a:rPr lang="en-US" dirty="0" err="1" smtClean="0">
                <a:solidFill>
                  <a:srgbClr val="000090"/>
                </a:solidFill>
              </a:rPr>
              <a:t>activité</a:t>
            </a:r>
            <a:r>
              <a:rPr lang="en-US" dirty="0" smtClean="0">
                <a:solidFill>
                  <a:srgbClr val="000090"/>
                </a:solidFill>
              </a:rPr>
              <a:t> </a:t>
            </a:r>
            <a:r>
              <a:rPr lang="en-US" dirty="0" err="1" smtClean="0">
                <a:solidFill>
                  <a:srgbClr val="000090"/>
                </a:solidFill>
              </a:rPr>
              <a:t>importante</a:t>
            </a:r>
            <a:r>
              <a:rPr lang="en-US" dirty="0" smtClean="0">
                <a:solidFill>
                  <a:srgbClr val="000090"/>
                </a:solidFill>
              </a:rPr>
              <a:t> de publications</a:t>
            </a:r>
          </a:p>
          <a:p>
            <a:endParaRPr lang="en-US" dirty="0" smtClean="0">
              <a:solidFill>
                <a:srgbClr val="000090"/>
              </a:solidFill>
            </a:endParaRPr>
          </a:p>
          <a:p>
            <a:r>
              <a:rPr lang="en-US" dirty="0" smtClean="0">
                <a:solidFill>
                  <a:srgbClr val="000090"/>
                </a:solidFill>
              </a:rPr>
              <a:t>Environ 50 </a:t>
            </a:r>
            <a:r>
              <a:rPr lang="en-US" dirty="0" err="1" smtClean="0">
                <a:solidFill>
                  <a:srgbClr val="000090"/>
                </a:solidFill>
              </a:rPr>
              <a:t>nuits</a:t>
            </a:r>
            <a:r>
              <a:rPr lang="en-US" dirty="0" smtClean="0">
                <a:solidFill>
                  <a:srgbClr val="000090"/>
                </a:solidFill>
              </a:rPr>
              <a:t> par an </a:t>
            </a:r>
            <a:r>
              <a:rPr lang="en-US" dirty="0" err="1" smtClean="0">
                <a:solidFill>
                  <a:srgbClr val="000090"/>
                </a:solidFill>
              </a:rPr>
              <a:t>dont</a:t>
            </a:r>
            <a:r>
              <a:rPr lang="en-US" dirty="0" smtClean="0">
                <a:solidFill>
                  <a:srgbClr val="000090"/>
                </a:solidFill>
              </a:rPr>
              <a:t> de plus en plus de remote</a:t>
            </a:r>
          </a:p>
          <a:p>
            <a:endParaRPr lang="en-US" dirty="0" smtClean="0">
              <a:solidFill>
                <a:srgbClr val="000090"/>
              </a:solidFill>
            </a:endParaRPr>
          </a:p>
          <a:p>
            <a:r>
              <a:rPr lang="en-US" dirty="0" err="1" smtClean="0">
                <a:solidFill>
                  <a:srgbClr val="000090"/>
                </a:solidFill>
              </a:rPr>
              <a:t>Ouverture</a:t>
            </a:r>
            <a:r>
              <a:rPr lang="en-US" dirty="0" smtClean="0">
                <a:solidFill>
                  <a:srgbClr val="000090"/>
                </a:solidFill>
              </a:rPr>
              <a:t> plus large de </a:t>
            </a:r>
            <a:r>
              <a:rPr lang="en-US" dirty="0" err="1" smtClean="0">
                <a:solidFill>
                  <a:srgbClr val="000090"/>
                </a:solidFill>
              </a:rPr>
              <a:t>l’instrument</a:t>
            </a:r>
            <a:endParaRPr lang="en-US" dirty="0" smtClean="0">
              <a:solidFill>
                <a:srgbClr val="000090"/>
              </a:solidFill>
            </a:endParaRPr>
          </a:p>
          <a:p>
            <a:pPr lvl="1"/>
            <a:r>
              <a:rPr lang="en-US" dirty="0" err="1" smtClean="0">
                <a:solidFill>
                  <a:srgbClr val="000090"/>
                </a:solidFill>
              </a:rPr>
              <a:t>Nombreuses</a:t>
            </a:r>
            <a:r>
              <a:rPr lang="en-US" dirty="0" smtClean="0">
                <a:solidFill>
                  <a:srgbClr val="000090"/>
                </a:solidFill>
              </a:rPr>
              <a:t> </a:t>
            </a:r>
            <a:r>
              <a:rPr lang="en-US" dirty="0" err="1" smtClean="0">
                <a:solidFill>
                  <a:srgbClr val="000090"/>
                </a:solidFill>
              </a:rPr>
              <a:t>demandes</a:t>
            </a:r>
            <a:r>
              <a:rPr lang="en-US" dirty="0" smtClean="0">
                <a:solidFill>
                  <a:srgbClr val="000090"/>
                </a:solidFill>
              </a:rPr>
              <a:t> </a:t>
            </a:r>
            <a:r>
              <a:rPr lang="en-US" dirty="0" err="1" smtClean="0">
                <a:solidFill>
                  <a:srgbClr val="000090"/>
                </a:solidFill>
              </a:rPr>
              <a:t>nationales</a:t>
            </a:r>
            <a:r>
              <a:rPr lang="en-US" dirty="0" smtClean="0">
                <a:solidFill>
                  <a:srgbClr val="000090"/>
                </a:solidFill>
              </a:rPr>
              <a:t> et </a:t>
            </a:r>
            <a:r>
              <a:rPr lang="en-US" dirty="0" err="1" smtClean="0">
                <a:solidFill>
                  <a:srgbClr val="000090"/>
                </a:solidFill>
              </a:rPr>
              <a:t>internationales</a:t>
            </a:r>
            <a:endParaRPr lang="en-US" dirty="0" smtClean="0">
              <a:solidFill>
                <a:srgbClr val="000090"/>
              </a:solidFill>
            </a:endParaRPr>
          </a:p>
          <a:p>
            <a:pPr lvl="1"/>
            <a:r>
              <a:rPr lang="en-US" dirty="0" err="1" smtClean="0">
                <a:solidFill>
                  <a:srgbClr val="000090"/>
                </a:solidFill>
              </a:rPr>
              <a:t>Ouverture</a:t>
            </a:r>
            <a:r>
              <a:rPr lang="en-US" dirty="0" smtClean="0">
                <a:solidFill>
                  <a:srgbClr val="000090"/>
                </a:solidFill>
              </a:rPr>
              <a:t> de CHARA via les </a:t>
            </a:r>
            <a:r>
              <a:rPr lang="en-US" dirty="0" err="1" smtClean="0">
                <a:solidFill>
                  <a:srgbClr val="000090"/>
                </a:solidFill>
              </a:rPr>
              <a:t>appels</a:t>
            </a:r>
            <a:r>
              <a:rPr lang="en-US" dirty="0" smtClean="0">
                <a:solidFill>
                  <a:srgbClr val="000090"/>
                </a:solidFill>
              </a:rPr>
              <a:t> NOAO</a:t>
            </a:r>
          </a:p>
          <a:p>
            <a:pPr lvl="1"/>
            <a:endParaRPr lang="en-US" dirty="0" smtClean="0">
              <a:solidFill>
                <a:srgbClr val="000090"/>
              </a:solidFill>
            </a:endParaRPr>
          </a:p>
          <a:p>
            <a:r>
              <a:rPr lang="en-US" dirty="0" smtClean="0">
                <a:solidFill>
                  <a:srgbClr val="000090"/>
                </a:solidFill>
              </a:rPr>
              <a:t>Consolidation du mode VEGA + IR</a:t>
            </a:r>
          </a:p>
          <a:p>
            <a:pPr lvl="1"/>
            <a:r>
              <a:rPr lang="en-US" dirty="0" smtClean="0">
                <a:solidFill>
                  <a:srgbClr val="000090"/>
                </a:solidFill>
              </a:rPr>
              <a:t>CLIMB</a:t>
            </a:r>
          </a:p>
          <a:p>
            <a:pPr lvl="1"/>
            <a:r>
              <a:rPr lang="en-US" dirty="0" smtClean="0">
                <a:solidFill>
                  <a:srgbClr val="000090"/>
                </a:solidFill>
              </a:rPr>
              <a:t>MIRC</a:t>
            </a:r>
          </a:p>
          <a:p>
            <a:pPr lvl="1"/>
            <a:r>
              <a:rPr lang="en-US" dirty="0" smtClean="0">
                <a:solidFill>
                  <a:srgbClr val="000090"/>
                </a:solidFill>
              </a:rPr>
              <a:t>Fringe tracking et </a:t>
            </a:r>
            <a:r>
              <a:rPr lang="en-US" dirty="0" err="1" smtClean="0">
                <a:solidFill>
                  <a:srgbClr val="000090"/>
                </a:solidFill>
              </a:rPr>
              <a:t>Programmes</a:t>
            </a:r>
            <a:r>
              <a:rPr lang="en-US" dirty="0" smtClean="0">
                <a:solidFill>
                  <a:srgbClr val="000090"/>
                </a:solidFill>
              </a:rPr>
              <a:t> </a:t>
            </a:r>
            <a:r>
              <a:rPr lang="en-US" dirty="0" err="1" smtClean="0">
                <a:solidFill>
                  <a:srgbClr val="000090"/>
                </a:solidFill>
              </a:rPr>
              <a:t>simultanés</a:t>
            </a:r>
            <a:endParaRPr lang="en-US" dirty="0" smtClean="0">
              <a:solidFill>
                <a:srgbClr val="000090"/>
              </a:solidFill>
            </a:endParaRPr>
          </a:p>
          <a:p>
            <a:pPr lvl="1"/>
            <a:r>
              <a:rPr lang="en-US" dirty="0" err="1" smtClean="0">
                <a:solidFill>
                  <a:srgbClr val="000090"/>
                </a:solidFill>
              </a:rPr>
              <a:t>Amélioration</a:t>
            </a:r>
            <a:r>
              <a:rPr lang="en-US" dirty="0" smtClean="0">
                <a:solidFill>
                  <a:srgbClr val="000090"/>
                </a:solidFill>
              </a:rPr>
              <a:t> </a:t>
            </a:r>
            <a:r>
              <a:rPr lang="en-US" dirty="0" err="1" smtClean="0">
                <a:solidFill>
                  <a:srgbClr val="000090"/>
                </a:solidFill>
              </a:rPr>
              <a:t>considérable</a:t>
            </a:r>
            <a:r>
              <a:rPr lang="en-US" dirty="0" smtClean="0">
                <a:solidFill>
                  <a:srgbClr val="000090"/>
                </a:solidFill>
              </a:rPr>
              <a:t> de la </a:t>
            </a:r>
            <a:r>
              <a:rPr lang="en-US" dirty="0" err="1" smtClean="0">
                <a:solidFill>
                  <a:srgbClr val="000090"/>
                </a:solidFill>
              </a:rPr>
              <a:t>qualité</a:t>
            </a:r>
            <a:r>
              <a:rPr lang="en-US" dirty="0" smtClean="0">
                <a:solidFill>
                  <a:srgbClr val="000090"/>
                </a:solidFill>
              </a:rPr>
              <a:t> des </a:t>
            </a:r>
            <a:r>
              <a:rPr lang="en-US" dirty="0" err="1" smtClean="0">
                <a:solidFill>
                  <a:srgbClr val="000090"/>
                </a:solidFill>
              </a:rPr>
              <a:t>données</a:t>
            </a:r>
            <a:endParaRPr lang="en-US" dirty="0" smtClean="0">
              <a:solidFill>
                <a:srgbClr val="000090"/>
              </a:solidFill>
            </a:endParaRPr>
          </a:p>
          <a:p>
            <a:endParaRPr lang="en-US" dirty="0">
              <a:solidFill>
                <a:srgbClr val="000090"/>
              </a:solidFill>
            </a:endParaRPr>
          </a:p>
        </p:txBody>
      </p:sp>
      <p:sp>
        <p:nvSpPr>
          <p:cNvPr id="5" name="Espace réservé du pied de page 4"/>
          <p:cNvSpPr>
            <a:spLocks noGrp="1"/>
          </p:cNvSpPr>
          <p:nvPr>
            <p:ph type="ftr" sz="quarter" idx="11"/>
          </p:nvPr>
        </p:nvSpPr>
        <p:spPr/>
        <p:txBody>
          <a:bodyPr/>
          <a:lstStyle/>
          <a:p>
            <a:r>
              <a:rPr lang="fr-FR" smtClean="0">
                <a:solidFill>
                  <a:srgbClr val="000090"/>
                </a:solidFill>
              </a:rPr>
              <a:t>VEGA Granada September 2011</a:t>
            </a:r>
            <a:endParaRPr lang="fr-FR">
              <a:solidFill>
                <a:srgbClr val="000090"/>
              </a:solidFill>
            </a:endParaRPr>
          </a:p>
        </p:txBody>
      </p:sp>
      <p:sp>
        <p:nvSpPr>
          <p:cNvPr id="6" name="Espace réservé du numéro de diapositive 5"/>
          <p:cNvSpPr>
            <a:spLocks noGrp="1"/>
          </p:cNvSpPr>
          <p:nvPr>
            <p:ph type="sldNum" sz="quarter" idx="12"/>
          </p:nvPr>
        </p:nvSpPr>
        <p:spPr/>
        <p:txBody>
          <a:bodyPr/>
          <a:lstStyle/>
          <a:p>
            <a:fld id="{D19356BC-1717-473E-B326-6C01DAB56B70}" type="slidenum">
              <a:rPr lang="fr-FR" smtClean="0">
                <a:solidFill>
                  <a:srgbClr val="000090"/>
                </a:solidFill>
              </a:rPr>
              <a:pPr/>
              <a:t>18</a:t>
            </a:fld>
            <a:endParaRPr lang="fr-FR">
              <a:solidFill>
                <a:srgbClr val="00009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fontScale="90000"/>
          </a:bodyPr>
          <a:lstStyle/>
          <a:p>
            <a:r>
              <a:rPr lang="fr-FR" dirty="0" smtClean="0">
                <a:solidFill>
                  <a:srgbClr val="000090"/>
                </a:solidFill>
              </a:rPr>
              <a:t>How to </a:t>
            </a:r>
            <a:r>
              <a:rPr lang="fr-FR" dirty="0" err="1" smtClean="0">
                <a:solidFill>
                  <a:srgbClr val="000090"/>
                </a:solidFill>
              </a:rPr>
              <a:t>measure</a:t>
            </a:r>
            <a:r>
              <a:rPr lang="fr-FR" dirty="0" smtClean="0">
                <a:solidFill>
                  <a:srgbClr val="000090"/>
                </a:solidFill>
              </a:rPr>
              <a:t> </a:t>
            </a:r>
            <a:r>
              <a:rPr lang="fr-FR" dirty="0" err="1" smtClean="0">
                <a:solidFill>
                  <a:srgbClr val="000090"/>
                </a:solidFill>
              </a:rPr>
              <a:t>angular</a:t>
            </a:r>
            <a:r>
              <a:rPr lang="fr-FR" dirty="0" smtClean="0">
                <a:solidFill>
                  <a:srgbClr val="000090"/>
                </a:solidFill>
              </a:rPr>
              <a:t> </a:t>
            </a:r>
            <a:r>
              <a:rPr lang="fr-FR" dirty="0" err="1" smtClean="0">
                <a:solidFill>
                  <a:srgbClr val="000090"/>
                </a:solidFill>
              </a:rPr>
              <a:t>diameters</a:t>
            </a:r>
            <a:r>
              <a:rPr lang="fr-FR" dirty="0" smtClean="0">
                <a:solidFill>
                  <a:srgbClr val="000090"/>
                </a:solidFill>
              </a:rPr>
              <a:t>?</a:t>
            </a:r>
            <a:endParaRPr lang="fr-FR" dirty="0">
              <a:solidFill>
                <a:srgbClr val="000090"/>
              </a:solidFill>
            </a:endParaRPr>
          </a:p>
        </p:txBody>
      </p:sp>
      <p:sp>
        <p:nvSpPr>
          <p:cNvPr id="5" name="Espace réservé du pied de page 4"/>
          <p:cNvSpPr>
            <a:spLocks noGrp="1"/>
          </p:cNvSpPr>
          <p:nvPr>
            <p:ph type="ftr" sz="quarter" idx="11"/>
          </p:nvPr>
        </p:nvSpPr>
        <p:spPr/>
        <p:txBody>
          <a:bodyPr/>
          <a:lstStyle/>
          <a:p>
            <a:r>
              <a:rPr lang="fr-FR" smtClean="0">
                <a:solidFill>
                  <a:srgbClr val="000090"/>
                </a:solidFill>
              </a:rPr>
              <a:t>VEGA Granada September 2011</a:t>
            </a:r>
            <a:endParaRPr lang="fr-FR">
              <a:solidFill>
                <a:srgbClr val="000090"/>
              </a:solidFill>
            </a:endParaRPr>
          </a:p>
        </p:txBody>
      </p:sp>
      <p:sp>
        <p:nvSpPr>
          <p:cNvPr id="6" name="Espace réservé du numéro de diapositive 5"/>
          <p:cNvSpPr>
            <a:spLocks noGrp="1"/>
          </p:cNvSpPr>
          <p:nvPr>
            <p:ph type="sldNum" sz="quarter" idx="12"/>
          </p:nvPr>
        </p:nvSpPr>
        <p:spPr/>
        <p:txBody>
          <a:bodyPr/>
          <a:lstStyle/>
          <a:p>
            <a:fld id="{39EB397A-2F94-4D21-BD99-F0BB951088C3}" type="slidenum">
              <a:rPr lang="fr-FR" smtClean="0">
                <a:solidFill>
                  <a:srgbClr val="000090"/>
                </a:solidFill>
              </a:rPr>
              <a:pPr/>
              <a:t>19</a:t>
            </a:fld>
            <a:endParaRPr lang="fr-FR">
              <a:solidFill>
                <a:srgbClr val="000090"/>
              </a:solidFill>
            </a:endParaRPr>
          </a:p>
        </p:txBody>
      </p:sp>
      <p:pic>
        <p:nvPicPr>
          <p:cNvPr id="7" name="Picture 3"/>
          <p:cNvPicPr>
            <a:picLocks noChangeAspect="1" noChangeArrowheads="1"/>
          </p:cNvPicPr>
          <p:nvPr/>
        </p:nvPicPr>
        <p:blipFill>
          <a:blip r:embed="rId3" cstate="print"/>
          <a:srcRect/>
          <a:stretch>
            <a:fillRect/>
          </a:stretch>
        </p:blipFill>
        <p:spPr bwMode="auto">
          <a:xfrm>
            <a:off x="502828" y="1052736"/>
            <a:ext cx="3637124" cy="2592288"/>
          </a:xfrm>
          <a:prstGeom prst="rect">
            <a:avLst/>
          </a:prstGeom>
          <a:noFill/>
        </p:spPr>
      </p:pic>
      <p:sp>
        <p:nvSpPr>
          <p:cNvPr id="10" name="Text Box 6"/>
          <p:cNvSpPr txBox="1">
            <a:spLocks noChangeArrowheads="1"/>
          </p:cNvSpPr>
          <p:nvPr/>
        </p:nvSpPr>
        <p:spPr bwMode="auto">
          <a:xfrm>
            <a:off x="5364088" y="1412776"/>
            <a:ext cx="1728192" cy="954834"/>
          </a:xfrm>
          <a:prstGeom prst="rect">
            <a:avLst/>
          </a:prstGeom>
          <a:noFill/>
          <a:ln w="9525">
            <a:solidFill>
              <a:schemeClr val="bg1"/>
            </a:solidFill>
            <a:miter lim="800000"/>
            <a:headEnd/>
            <a:tailEnd/>
          </a:ln>
        </p:spPr>
        <p:txBody>
          <a:bodyPr wrap="square" lIns="92160" tIns="46080" rIns="92160" bIns="46080" anchor="ctr" anchorCtr="1">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90"/>
                </a:solidFill>
                <a:latin typeface="Times New Roman" pitchFamily="18" charset="0"/>
              </a:rPr>
              <a:t>1309 sources</a:t>
            </a:r>
          </a:p>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90"/>
                </a:solidFill>
                <a:latin typeface="Times New Roman" pitchFamily="18" charset="0"/>
              </a:rPr>
              <a:t>50 % &lt; 2.5 mas</a:t>
            </a:r>
          </a:p>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90"/>
                </a:solidFill>
                <a:latin typeface="Times New Roman" pitchFamily="18" charset="0"/>
              </a:rPr>
              <a:t>20 % &gt; 5 mas</a:t>
            </a:r>
          </a:p>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90"/>
                </a:solidFill>
                <a:latin typeface="Times New Roman" pitchFamily="18" charset="0"/>
              </a:rPr>
              <a:t>7% &gt; 10 mas -&gt; UT</a:t>
            </a:r>
          </a:p>
        </p:txBody>
      </p:sp>
      <p:sp>
        <p:nvSpPr>
          <p:cNvPr id="12" name="ZoneTexte 11"/>
          <p:cNvSpPr txBox="1"/>
          <p:nvPr/>
        </p:nvSpPr>
        <p:spPr>
          <a:xfrm>
            <a:off x="4572000" y="2636912"/>
            <a:ext cx="4528804" cy="646331"/>
          </a:xfrm>
          <a:prstGeom prst="rect">
            <a:avLst/>
          </a:prstGeom>
          <a:noFill/>
          <a:ln>
            <a:solidFill>
              <a:schemeClr val="bg1"/>
            </a:solidFill>
          </a:ln>
        </p:spPr>
        <p:txBody>
          <a:bodyPr wrap="none" rtlCol="0">
            <a:spAutoFit/>
          </a:bodyPr>
          <a:lstStyle/>
          <a:p>
            <a:r>
              <a:rPr lang="fr-FR" dirty="0" err="1" smtClean="0">
                <a:solidFill>
                  <a:srgbClr val="000090"/>
                </a:solidFill>
              </a:rPr>
              <a:t>Angular</a:t>
            </a:r>
            <a:r>
              <a:rPr lang="fr-FR" dirty="0" smtClean="0">
                <a:solidFill>
                  <a:srgbClr val="000090"/>
                </a:solidFill>
              </a:rPr>
              <a:t> </a:t>
            </a:r>
            <a:r>
              <a:rPr lang="fr-FR" dirty="0" err="1" smtClean="0">
                <a:solidFill>
                  <a:srgbClr val="000090"/>
                </a:solidFill>
              </a:rPr>
              <a:t>resolution</a:t>
            </a:r>
            <a:r>
              <a:rPr lang="fr-FR" dirty="0" smtClean="0">
                <a:solidFill>
                  <a:srgbClr val="000090"/>
                </a:solidFill>
              </a:rPr>
              <a:t> of a </a:t>
            </a:r>
            <a:r>
              <a:rPr lang="fr-FR" dirty="0" err="1" smtClean="0">
                <a:solidFill>
                  <a:srgbClr val="000090"/>
                </a:solidFill>
              </a:rPr>
              <a:t>telescope</a:t>
            </a:r>
            <a:r>
              <a:rPr lang="fr-FR" dirty="0" smtClean="0">
                <a:solidFill>
                  <a:srgbClr val="000090"/>
                </a:solidFill>
              </a:rPr>
              <a:t>: 	      </a:t>
            </a:r>
            <a:r>
              <a:rPr lang="fr-FR" dirty="0" smtClean="0">
                <a:solidFill>
                  <a:srgbClr val="000090"/>
                </a:solidFill>
                <a:latin typeface="Symbol" pitchFamily="18" charset="2"/>
              </a:rPr>
              <a:t>l/</a:t>
            </a:r>
            <a:r>
              <a:rPr lang="fr-FR" dirty="0" smtClean="0">
                <a:solidFill>
                  <a:srgbClr val="000090"/>
                </a:solidFill>
              </a:rPr>
              <a:t>D</a:t>
            </a:r>
          </a:p>
          <a:p>
            <a:r>
              <a:rPr lang="fr-FR" dirty="0" err="1" smtClean="0">
                <a:solidFill>
                  <a:srgbClr val="000090"/>
                </a:solidFill>
              </a:rPr>
              <a:t>Angular</a:t>
            </a:r>
            <a:r>
              <a:rPr lang="fr-FR" dirty="0" smtClean="0">
                <a:solidFill>
                  <a:srgbClr val="000090"/>
                </a:solidFill>
              </a:rPr>
              <a:t> </a:t>
            </a:r>
            <a:r>
              <a:rPr lang="fr-FR" dirty="0" err="1" smtClean="0">
                <a:solidFill>
                  <a:srgbClr val="000090"/>
                </a:solidFill>
              </a:rPr>
              <a:t>resolution</a:t>
            </a:r>
            <a:r>
              <a:rPr lang="fr-FR" dirty="0" smtClean="0">
                <a:solidFill>
                  <a:srgbClr val="000090"/>
                </a:solidFill>
              </a:rPr>
              <a:t> of an </a:t>
            </a:r>
            <a:r>
              <a:rPr lang="fr-FR" dirty="0" err="1" smtClean="0">
                <a:solidFill>
                  <a:srgbClr val="000090"/>
                </a:solidFill>
              </a:rPr>
              <a:t>interferometer</a:t>
            </a:r>
            <a:r>
              <a:rPr lang="fr-FR" dirty="0" smtClean="0">
                <a:solidFill>
                  <a:srgbClr val="000090"/>
                </a:solidFill>
              </a:rPr>
              <a:t>:     </a:t>
            </a:r>
            <a:r>
              <a:rPr lang="fr-FR" dirty="0" smtClean="0">
                <a:solidFill>
                  <a:srgbClr val="000090"/>
                </a:solidFill>
                <a:latin typeface="Symbol" pitchFamily="18" charset="2"/>
              </a:rPr>
              <a:t>l/</a:t>
            </a:r>
            <a:r>
              <a:rPr lang="fr-FR" dirty="0" smtClean="0">
                <a:solidFill>
                  <a:srgbClr val="000090"/>
                </a:solidFill>
              </a:rPr>
              <a:t>B</a:t>
            </a:r>
          </a:p>
        </p:txBody>
      </p:sp>
      <p:grpSp>
        <p:nvGrpSpPr>
          <p:cNvPr id="3" name="Groupe 14"/>
          <p:cNvGrpSpPr/>
          <p:nvPr/>
        </p:nvGrpSpPr>
        <p:grpSpPr>
          <a:xfrm>
            <a:off x="323528" y="4221088"/>
            <a:ext cx="3096344" cy="1872208"/>
            <a:chOff x="611560" y="3933056"/>
            <a:chExt cx="3688007" cy="2304256"/>
          </a:xfrm>
        </p:grpSpPr>
        <p:pic>
          <p:nvPicPr>
            <p:cNvPr id="13" name="Picture 2" descr="SOO"/>
            <p:cNvPicPr>
              <a:picLocks noChangeAspect="1" noChangeArrowheads="1"/>
            </p:cNvPicPr>
            <p:nvPr/>
          </p:nvPicPr>
          <p:blipFill>
            <a:blip r:embed="rId4" cstate="print"/>
            <a:srcRect l="5309" t="50713" r="14529"/>
            <a:stretch>
              <a:fillRect/>
            </a:stretch>
          </p:blipFill>
          <p:spPr bwMode="auto">
            <a:xfrm>
              <a:off x="611560" y="3933056"/>
              <a:ext cx="3688007" cy="2304256"/>
            </a:xfrm>
            <a:prstGeom prst="rect">
              <a:avLst/>
            </a:prstGeom>
            <a:noFill/>
          </p:spPr>
        </p:pic>
        <p:sp>
          <p:nvSpPr>
            <p:cNvPr id="14" name="Rectangle 13"/>
            <p:cNvSpPr/>
            <p:nvPr/>
          </p:nvSpPr>
          <p:spPr>
            <a:xfrm>
              <a:off x="1763688" y="3933056"/>
              <a:ext cx="1512168" cy="648072"/>
            </a:xfrm>
            <a:prstGeom prst="rect">
              <a:avLst/>
            </a:prstGeom>
            <a:solidFill>
              <a:schemeClr val="bg1"/>
            </a:solidFill>
            <a:ln>
              <a:solidFill>
                <a:srgbClr val="FFFF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90"/>
                </a:solidFill>
              </a:endParaRPr>
            </a:p>
          </p:txBody>
        </p:sp>
      </p:grpSp>
      <p:graphicFrame>
        <p:nvGraphicFramePr>
          <p:cNvPr id="1028" name="Object 4"/>
          <p:cNvGraphicFramePr>
            <a:graphicFrameLocks noChangeAspect="1"/>
          </p:cNvGraphicFramePr>
          <p:nvPr/>
        </p:nvGraphicFramePr>
        <p:xfrm>
          <a:off x="4139952" y="4077072"/>
          <a:ext cx="4321175" cy="825500"/>
        </p:xfrm>
        <a:graphic>
          <a:graphicData uri="http://schemas.openxmlformats.org/presentationml/2006/ole">
            <p:oleObj spid="_x0000_s1026" name="Equation" r:id="rId5" imgW="7315200" imgH="1562100" progId="Equation.3">
              <p:embed/>
            </p:oleObj>
          </a:graphicData>
        </a:graphic>
      </p:graphicFrame>
      <p:graphicFrame>
        <p:nvGraphicFramePr>
          <p:cNvPr id="1029" name="Object 5"/>
          <p:cNvGraphicFramePr>
            <a:graphicFrameLocks noChangeAspect="1"/>
          </p:cNvGraphicFramePr>
          <p:nvPr/>
        </p:nvGraphicFramePr>
        <p:xfrm>
          <a:off x="3851920" y="5301208"/>
          <a:ext cx="2393950" cy="725487"/>
        </p:xfrm>
        <a:graphic>
          <a:graphicData uri="http://schemas.openxmlformats.org/presentationml/2006/ole">
            <p:oleObj spid="_x0000_s1027" name="Équation" r:id="rId6" imgW="7315200" imgH="2235200" progId="Equation.3">
              <p:embed/>
            </p:oleObj>
          </a:graphicData>
        </a:graphic>
      </p:graphicFrame>
      <p:graphicFrame>
        <p:nvGraphicFramePr>
          <p:cNvPr id="1030" name="Object 6"/>
          <p:cNvGraphicFramePr>
            <a:graphicFrameLocks noChangeAspect="1"/>
          </p:cNvGraphicFramePr>
          <p:nvPr/>
        </p:nvGraphicFramePr>
        <p:xfrm>
          <a:off x="6516216" y="5085184"/>
          <a:ext cx="2305050" cy="1168400"/>
        </p:xfrm>
        <a:graphic>
          <a:graphicData uri="http://schemas.openxmlformats.org/presentationml/2006/ole">
            <p:oleObj spid="_x0000_s1028" name="Équation" r:id="rId7" imgW="7315200" imgH="37719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solidFill>
                  <a:srgbClr val="000090"/>
                </a:solidFill>
              </a:rPr>
              <a:t>Why</a:t>
            </a:r>
            <a:r>
              <a:rPr lang="fr-FR" dirty="0" smtClean="0">
                <a:solidFill>
                  <a:srgbClr val="000090"/>
                </a:solidFill>
              </a:rPr>
              <a:t> </a:t>
            </a:r>
            <a:r>
              <a:rPr lang="fr-FR" dirty="0" err="1" smtClean="0">
                <a:solidFill>
                  <a:srgbClr val="000090"/>
                </a:solidFill>
              </a:rPr>
              <a:t>measuring</a:t>
            </a:r>
            <a:r>
              <a:rPr lang="fr-FR" dirty="0" smtClean="0">
                <a:solidFill>
                  <a:srgbClr val="000090"/>
                </a:solidFill>
              </a:rPr>
              <a:t> </a:t>
            </a:r>
            <a:r>
              <a:rPr lang="fr-FR" dirty="0" err="1" smtClean="0">
                <a:solidFill>
                  <a:srgbClr val="000090"/>
                </a:solidFill>
              </a:rPr>
              <a:t>angular</a:t>
            </a:r>
            <a:r>
              <a:rPr lang="fr-FR" dirty="0" smtClean="0">
                <a:solidFill>
                  <a:srgbClr val="000090"/>
                </a:solidFill>
              </a:rPr>
              <a:t> </a:t>
            </a:r>
            <a:r>
              <a:rPr lang="fr-FR" dirty="0" err="1" smtClean="0">
                <a:solidFill>
                  <a:srgbClr val="000090"/>
                </a:solidFill>
              </a:rPr>
              <a:t>diameter</a:t>
            </a:r>
            <a:r>
              <a:rPr lang="fr-FR" dirty="0" smtClean="0">
                <a:solidFill>
                  <a:srgbClr val="000090"/>
                </a:solidFill>
              </a:rPr>
              <a:t>?</a:t>
            </a:r>
            <a:endParaRPr lang="fr-FR" dirty="0">
              <a:solidFill>
                <a:srgbClr val="000090"/>
              </a:solidFill>
            </a:endParaRPr>
          </a:p>
        </p:txBody>
      </p:sp>
      <p:sp>
        <p:nvSpPr>
          <p:cNvPr id="5" name="Espace réservé du pied de page 4"/>
          <p:cNvSpPr>
            <a:spLocks noGrp="1"/>
          </p:cNvSpPr>
          <p:nvPr>
            <p:ph type="ftr" sz="quarter" idx="11"/>
          </p:nvPr>
        </p:nvSpPr>
        <p:spPr/>
        <p:txBody>
          <a:bodyPr/>
          <a:lstStyle/>
          <a:p>
            <a:r>
              <a:rPr lang="fr-FR" dirty="0" smtClean="0">
                <a:solidFill>
                  <a:srgbClr val="000090"/>
                </a:solidFill>
              </a:rPr>
              <a:t>VEGA Granada </a:t>
            </a:r>
            <a:r>
              <a:rPr lang="fr-FR" dirty="0" err="1" smtClean="0">
                <a:solidFill>
                  <a:srgbClr val="000090"/>
                </a:solidFill>
              </a:rPr>
              <a:t>September</a:t>
            </a:r>
            <a:r>
              <a:rPr lang="fr-FR" dirty="0" smtClean="0">
                <a:solidFill>
                  <a:srgbClr val="000090"/>
                </a:solidFill>
              </a:rPr>
              <a:t> 2011</a:t>
            </a:r>
            <a:endParaRPr lang="fr-FR" dirty="0">
              <a:solidFill>
                <a:srgbClr val="000090"/>
              </a:solidFill>
            </a:endParaRPr>
          </a:p>
        </p:txBody>
      </p:sp>
      <p:sp>
        <p:nvSpPr>
          <p:cNvPr id="6" name="Espace réservé du numéro de diapositive 5"/>
          <p:cNvSpPr>
            <a:spLocks noGrp="1"/>
          </p:cNvSpPr>
          <p:nvPr>
            <p:ph type="sldNum" sz="quarter" idx="12"/>
          </p:nvPr>
        </p:nvSpPr>
        <p:spPr/>
        <p:txBody>
          <a:bodyPr/>
          <a:lstStyle/>
          <a:p>
            <a:fld id="{39EB397A-2F94-4D21-BD99-F0BB951088C3}" type="slidenum">
              <a:rPr lang="fr-FR" smtClean="0">
                <a:solidFill>
                  <a:srgbClr val="000090"/>
                </a:solidFill>
              </a:rPr>
              <a:pPr/>
              <a:t>2</a:t>
            </a:fld>
            <a:endParaRPr lang="fr-FR" dirty="0">
              <a:solidFill>
                <a:srgbClr val="000090"/>
              </a:solidFill>
            </a:endParaRPr>
          </a:p>
        </p:txBody>
      </p:sp>
      <p:sp>
        <p:nvSpPr>
          <p:cNvPr id="8" name="ZoneTexte 7"/>
          <p:cNvSpPr txBox="1"/>
          <p:nvPr/>
        </p:nvSpPr>
        <p:spPr>
          <a:xfrm>
            <a:off x="685800" y="1752600"/>
            <a:ext cx="7848600" cy="3416320"/>
          </a:xfrm>
          <a:prstGeom prst="rect">
            <a:avLst/>
          </a:prstGeom>
          <a:noFill/>
        </p:spPr>
        <p:txBody>
          <a:bodyPr wrap="square" rtlCol="0">
            <a:spAutoFit/>
          </a:bodyPr>
          <a:lstStyle/>
          <a:p>
            <a:pPr>
              <a:buNone/>
            </a:pPr>
            <a:r>
              <a:rPr lang="fr-FR" sz="2000" dirty="0" err="1" smtClean="0">
                <a:solidFill>
                  <a:srgbClr val="000090"/>
                </a:solidFill>
                <a:sym typeface="Wingdings" pitchFamily="2" charset="2"/>
              </a:rPr>
              <a:t>See</a:t>
            </a:r>
            <a:r>
              <a:rPr lang="fr-FR" sz="2000" dirty="0" smtClean="0">
                <a:solidFill>
                  <a:srgbClr val="000090"/>
                </a:solidFill>
                <a:sym typeface="Wingdings" pitchFamily="2" charset="2"/>
              </a:rPr>
              <a:t> Cunha et al. (2007) A&amp;A </a:t>
            </a:r>
            <a:r>
              <a:rPr lang="fr-FR" sz="2000" dirty="0" err="1" smtClean="0">
                <a:solidFill>
                  <a:srgbClr val="000090"/>
                </a:solidFill>
                <a:sym typeface="Wingdings" pitchFamily="2" charset="2"/>
              </a:rPr>
              <a:t>Rev</a:t>
            </a:r>
            <a:r>
              <a:rPr lang="fr-FR" sz="2000" dirty="0" smtClean="0">
                <a:solidFill>
                  <a:srgbClr val="000090"/>
                </a:solidFill>
                <a:sym typeface="Wingdings" pitchFamily="2" charset="2"/>
              </a:rPr>
              <a:t>. 14 &amp; </a:t>
            </a:r>
            <a:r>
              <a:rPr lang="fr-FR" sz="2000" dirty="0" err="1" smtClean="0">
                <a:solidFill>
                  <a:srgbClr val="000090"/>
                </a:solidFill>
                <a:sym typeface="Wingdings" pitchFamily="2" charset="2"/>
              </a:rPr>
              <a:t>Creevey</a:t>
            </a:r>
            <a:r>
              <a:rPr lang="fr-FR" sz="2000" dirty="0" smtClean="0">
                <a:solidFill>
                  <a:srgbClr val="000090"/>
                </a:solidFill>
                <a:sym typeface="Wingdings" pitchFamily="2" charset="2"/>
              </a:rPr>
              <a:t> et al. (2007) A&amp;A</a:t>
            </a:r>
            <a:r>
              <a:rPr lang="fr-FR" sz="2400" dirty="0" smtClean="0">
                <a:solidFill>
                  <a:srgbClr val="000090"/>
                </a:solidFill>
                <a:sym typeface="Wingdings" pitchFamily="2" charset="2"/>
              </a:rPr>
              <a:t> </a:t>
            </a:r>
          </a:p>
          <a:p>
            <a:pPr>
              <a:buNone/>
            </a:pPr>
            <a:endParaRPr lang="fr-FR" sz="2400" dirty="0" smtClean="0">
              <a:solidFill>
                <a:srgbClr val="000090"/>
              </a:solidFill>
              <a:sym typeface="Wingdings" pitchFamily="2" charset="2"/>
            </a:endParaRPr>
          </a:p>
          <a:p>
            <a:r>
              <a:rPr lang="fr-FR" sz="2400" dirty="0" smtClean="0">
                <a:solidFill>
                  <a:srgbClr val="FF0000"/>
                </a:solidFill>
                <a:latin typeface="Symbol" pitchFamily="18" charset="2"/>
              </a:rPr>
              <a:t>q (</a:t>
            </a:r>
            <a:r>
              <a:rPr lang="fr-FR" sz="2400" dirty="0" err="1" smtClean="0">
                <a:solidFill>
                  <a:srgbClr val="FF0000"/>
                </a:solidFill>
              </a:rPr>
              <a:t>uniform</a:t>
            </a:r>
            <a:r>
              <a:rPr lang="fr-FR" sz="2400" dirty="0" smtClean="0">
                <a:solidFill>
                  <a:srgbClr val="FF0000"/>
                </a:solidFill>
              </a:rPr>
              <a:t> </a:t>
            </a:r>
            <a:r>
              <a:rPr lang="fr-FR" sz="2400" dirty="0" err="1" smtClean="0">
                <a:solidFill>
                  <a:srgbClr val="FF0000"/>
                </a:solidFill>
              </a:rPr>
              <a:t>disk</a:t>
            </a:r>
            <a:r>
              <a:rPr lang="fr-FR" sz="2400" dirty="0" smtClean="0">
                <a:solidFill>
                  <a:srgbClr val="FF0000"/>
                </a:solidFill>
              </a:rPr>
              <a:t>) or </a:t>
            </a:r>
            <a:r>
              <a:rPr lang="fr-FR" sz="2400" dirty="0" smtClean="0">
                <a:solidFill>
                  <a:srgbClr val="FF0000"/>
                </a:solidFill>
                <a:latin typeface="Symbol" pitchFamily="18" charset="2"/>
              </a:rPr>
              <a:t>q (</a:t>
            </a:r>
            <a:r>
              <a:rPr lang="fr-FR" sz="2400" dirty="0" err="1" smtClean="0">
                <a:solidFill>
                  <a:srgbClr val="FF0000"/>
                </a:solidFill>
              </a:rPr>
              <a:t>limb-darkened</a:t>
            </a:r>
            <a:r>
              <a:rPr lang="fr-FR" sz="2400" dirty="0" smtClean="0">
                <a:solidFill>
                  <a:srgbClr val="FF0000"/>
                </a:solidFill>
              </a:rPr>
              <a:t> </a:t>
            </a:r>
            <a:r>
              <a:rPr lang="fr-FR" sz="2400" dirty="0" err="1" smtClean="0">
                <a:solidFill>
                  <a:srgbClr val="FF0000"/>
                </a:solidFill>
              </a:rPr>
              <a:t>disk</a:t>
            </a:r>
            <a:r>
              <a:rPr lang="fr-FR" sz="2400" dirty="0" smtClean="0">
                <a:solidFill>
                  <a:srgbClr val="FF0000"/>
                </a:solidFill>
              </a:rPr>
              <a:t>) </a:t>
            </a:r>
          </a:p>
          <a:p>
            <a:pPr lvl="1"/>
            <a:r>
              <a:rPr lang="fr-FR" sz="2400" dirty="0" smtClean="0">
                <a:solidFill>
                  <a:srgbClr val="000090"/>
                </a:solidFill>
              </a:rPr>
              <a:t>Calibration of  surface </a:t>
            </a:r>
            <a:r>
              <a:rPr lang="fr-FR" sz="2400" dirty="0" err="1" smtClean="0">
                <a:solidFill>
                  <a:srgbClr val="000090"/>
                </a:solidFill>
              </a:rPr>
              <a:t>brightness</a:t>
            </a:r>
            <a:r>
              <a:rPr lang="fr-FR" sz="2400" dirty="0" smtClean="0">
                <a:solidFill>
                  <a:srgbClr val="000090"/>
                </a:solidFill>
              </a:rPr>
              <a:t> relations (distances, ...)</a:t>
            </a:r>
          </a:p>
          <a:p>
            <a:pPr lvl="1"/>
            <a:r>
              <a:rPr lang="fr-FR" sz="2400" dirty="0" err="1" smtClean="0">
                <a:solidFill>
                  <a:srgbClr val="000090"/>
                </a:solidFill>
              </a:rPr>
              <a:t>Constraint</a:t>
            </a:r>
            <a:r>
              <a:rPr lang="fr-FR" sz="2400" dirty="0" smtClean="0">
                <a:solidFill>
                  <a:srgbClr val="000090"/>
                </a:solidFill>
              </a:rPr>
              <a:t> on </a:t>
            </a:r>
            <a:r>
              <a:rPr lang="fr-FR" sz="2400" dirty="0" err="1" smtClean="0">
                <a:solidFill>
                  <a:srgbClr val="000090"/>
                </a:solidFill>
              </a:rPr>
              <a:t>stellar</a:t>
            </a:r>
            <a:r>
              <a:rPr lang="fr-FR" sz="2400" dirty="0" smtClean="0">
                <a:solidFill>
                  <a:srgbClr val="000090"/>
                </a:solidFill>
              </a:rPr>
              <a:t> </a:t>
            </a:r>
            <a:r>
              <a:rPr lang="fr-FR" sz="2400" dirty="0" err="1" smtClean="0">
                <a:solidFill>
                  <a:srgbClr val="000090"/>
                </a:solidFill>
              </a:rPr>
              <a:t>atmosphere</a:t>
            </a:r>
            <a:r>
              <a:rPr lang="fr-FR" sz="2400" dirty="0" smtClean="0">
                <a:solidFill>
                  <a:srgbClr val="000090"/>
                </a:solidFill>
              </a:rPr>
              <a:t> </a:t>
            </a:r>
            <a:r>
              <a:rPr lang="fr-FR" sz="2400" dirty="0" err="1" smtClean="0">
                <a:solidFill>
                  <a:srgbClr val="000090"/>
                </a:solidFill>
              </a:rPr>
              <a:t>models</a:t>
            </a:r>
            <a:r>
              <a:rPr lang="fr-FR" sz="2400" dirty="0" smtClean="0">
                <a:solidFill>
                  <a:srgbClr val="000090"/>
                </a:solidFill>
              </a:rPr>
              <a:t> (</a:t>
            </a:r>
            <a:r>
              <a:rPr lang="fr-FR" sz="2400" dirty="0" err="1" smtClean="0">
                <a:solidFill>
                  <a:srgbClr val="000090"/>
                </a:solidFill>
              </a:rPr>
              <a:t>teff</a:t>
            </a:r>
            <a:r>
              <a:rPr lang="fr-FR" sz="2400" dirty="0" smtClean="0">
                <a:solidFill>
                  <a:srgbClr val="000090"/>
                </a:solidFill>
              </a:rPr>
              <a:t>, ...) </a:t>
            </a:r>
            <a:endParaRPr lang="fr-FR" sz="2400" dirty="0" smtClean="0">
              <a:solidFill>
                <a:srgbClr val="000090"/>
              </a:solidFill>
              <a:latin typeface="Symbol" pitchFamily="18" charset="2"/>
            </a:endParaRPr>
          </a:p>
          <a:p>
            <a:endParaRPr lang="fr-FR" sz="2400" dirty="0" smtClean="0">
              <a:solidFill>
                <a:srgbClr val="000090"/>
              </a:solidFill>
              <a:latin typeface="Symbol" pitchFamily="18" charset="2"/>
            </a:endParaRPr>
          </a:p>
          <a:p>
            <a:r>
              <a:rPr lang="fr-FR" sz="2400" dirty="0" smtClean="0">
                <a:solidFill>
                  <a:srgbClr val="FF0000"/>
                </a:solidFill>
                <a:latin typeface="Symbol" pitchFamily="18" charset="2"/>
              </a:rPr>
              <a:t>q</a:t>
            </a:r>
            <a:r>
              <a:rPr lang="fr-FR" sz="2400" dirty="0" smtClean="0">
                <a:solidFill>
                  <a:srgbClr val="FF0000"/>
                </a:solidFill>
              </a:rPr>
              <a:t> + </a:t>
            </a:r>
            <a:r>
              <a:rPr lang="fr-FR" sz="2400" dirty="0" smtClean="0">
                <a:solidFill>
                  <a:srgbClr val="FF0000"/>
                </a:solidFill>
                <a:latin typeface="Symbol" pitchFamily="18" charset="2"/>
              </a:rPr>
              <a:t>p</a:t>
            </a:r>
            <a:r>
              <a:rPr lang="fr-FR" sz="2400" dirty="0" smtClean="0">
                <a:solidFill>
                  <a:srgbClr val="FF0000"/>
                </a:solidFill>
              </a:rPr>
              <a:t> </a:t>
            </a:r>
            <a:r>
              <a:rPr lang="fr-FR" sz="2400" dirty="0" err="1" smtClean="0">
                <a:solidFill>
                  <a:srgbClr val="FF0000"/>
                </a:solidFill>
                <a:sym typeface="Wingdings" pitchFamily="2" charset="2"/>
              </a:rPr>
              <a:t></a:t>
            </a:r>
            <a:r>
              <a:rPr lang="fr-FR" sz="2400" dirty="0" smtClean="0">
                <a:solidFill>
                  <a:srgbClr val="FF0000"/>
                </a:solidFill>
                <a:sym typeface="Wingdings" pitchFamily="2" charset="2"/>
              </a:rPr>
              <a:t> R, radius in m. </a:t>
            </a:r>
          </a:p>
          <a:p>
            <a:pPr lvl="1"/>
            <a:r>
              <a:rPr lang="fr-FR" sz="2400" dirty="0" err="1" smtClean="0">
                <a:solidFill>
                  <a:srgbClr val="000090"/>
                </a:solidFill>
                <a:sym typeface="Wingdings" pitchFamily="2" charset="2"/>
              </a:rPr>
              <a:t>Constraint</a:t>
            </a:r>
            <a:r>
              <a:rPr lang="fr-FR" sz="2400" dirty="0" smtClean="0">
                <a:solidFill>
                  <a:srgbClr val="000090"/>
                </a:solidFill>
                <a:sym typeface="Wingdings" pitchFamily="2" charset="2"/>
              </a:rPr>
              <a:t> on </a:t>
            </a:r>
            <a:r>
              <a:rPr lang="fr-FR" sz="2400" dirty="0" err="1" smtClean="0">
                <a:solidFill>
                  <a:srgbClr val="000090"/>
                </a:solidFill>
                <a:sym typeface="Wingdings" pitchFamily="2" charset="2"/>
              </a:rPr>
              <a:t>stellar</a:t>
            </a:r>
            <a:r>
              <a:rPr lang="fr-FR" sz="2400" dirty="0" smtClean="0">
                <a:solidFill>
                  <a:srgbClr val="000090"/>
                </a:solidFill>
                <a:sym typeface="Wingdings" pitchFamily="2" charset="2"/>
              </a:rPr>
              <a:t> </a:t>
            </a:r>
            <a:r>
              <a:rPr lang="fr-FR" sz="2400" dirty="0" err="1" smtClean="0">
                <a:solidFill>
                  <a:srgbClr val="000090"/>
                </a:solidFill>
                <a:sym typeface="Wingdings" pitchFamily="2" charset="2"/>
              </a:rPr>
              <a:t>evolution</a:t>
            </a:r>
            <a:r>
              <a:rPr lang="fr-FR" sz="2400" dirty="0" smtClean="0">
                <a:solidFill>
                  <a:srgbClr val="000090"/>
                </a:solidFill>
                <a:sym typeface="Wingdings" pitchFamily="2" charset="2"/>
              </a:rPr>
              <a:t> </a:t>
            </a:r>
            <a:r>
              <a:rPr lang="fr-FR" sz="2400" dirty="0" err="1" smtClean="0">
                <a:solidFill>
                  <a:srgbClr val="000090"/>
                </a:solidFill>
                <a:sym typeface="Wingdings" pitchFamily="2" charset="2"/>
              </a:rPr>
              <a:t>models</a:t>
            </a:r>
            <a:r>
              <a:rPr lang="fr-FR" sz="2400" dirty="0" smtClean="0">
                <a:solidFill>
                  <a:srgbClr val="000090"/>
                </a:solidFill>
                <a:sym typeface="Wingdings" pitchFamily="2" charset="2"/>
              </a:rPr>
              <a:t> (mass, </a:t>
            </a:r>
            <a:r>
              <a:rPr lang="fr-FR" sz="2400" dirty="0" err="1" smtClean="0">
                <a:solidFill>
                  <a:srgbClr val="000090"/>
                </a:solidFill>
                <a:sym typeface="Wingdings" pitchFamily="2" charset="2"/>
              </a:rPr>
              <a:t>age</a:t>
            </a:r>
            <a:r>
              <a:rPr lang="fr-FR" sz="2400" dirty="0" smtClean="0">
                <a:solidFill>
                  <a:srgbClr val="000090"/>
                </a:solidFill>
                <a:sym typeface="Wingdings" pitchFamily="2" charset="2"/>
              </a:rPr>
              <a:t>, ...)</a:t>
            </a:r>
          </a:p>
          <a:p>
            <a:pPr lvl="1"/>
            <a:r>
              <a:rPr lang="fr-FR" sz="2400" dirty="0" err="1" smtClean="0">
                <a:solidFill>
                  <a:srgbClr val="000090"/>
                </a:solidFill>
                <a:sym typeface="Wingdings" pitchFamily="2" charset="2"/>
              </a:rPr>
              <a:t>Constraint</a:t>
            </a:r>
            <a:r>
              <a:rPr lang="fr-FR" sz="2400" dirty="0" smtClean="0">
                <a:solidFill>
                  <a:srgbClr val="000090"/>
                </a:solidFill>
                <a:sym typeface="Wingdings" pitchFamily="2" charset="2"/>
              </a:rPr>
              <a:t> on asteroseismology  </a:t>
            </a:r>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Main VEGA programs for the future</a:t>
            </a:r>
            <a:endParaRPr lang="fr-FR" dirty="0">
              <a:solidFill>
                <a:schemeClr val="bg1"/>
              </a:solidFill>
            </a:endParaRPr>
          </a:p>
        </p:txBody>
      </p:sp>
      <p:sp>
        <p:nvSpPr>
          <p:cNvPr id="4" name="Espace réservé du pied de page 3"/>
          <p:cNvSpPr>
            <a:spLocks noGrp="1"/>
          </p:cNvSpPr>
          <p:nvPr>
            <p:ph type="ftr" sz="quarter" idx="11"/>
          </p:nvPr>
        </p:nvSpPr>
        <p:spPr/>
        <p:txBody>
          <a:bodyPr/>
          <a:lstStyle/>
          <a:p>
            <a:r>
              <a:rPr lang="fr-FR" smtClean="0">
                <a:solidFill>
                  <a:schemeClr val="bg1"/>
                </a:solidFill>
              </a:rPr>
              <a:t>VEGA Granada September 2011</a:t>
            </a:r>
            <a:endParaRPr lang="fr-FR">
              <a:solidFill>
                <a:schemeClr val="bg1"/>
              </a:solidFill>
            </a:endParaRPr>
          </a:p>
        </p:txBody>
      </p:sp>
      <p:sp>
        <p:nvSpPr>
          <p:cNvPr id="5" name="Espace réservé du numéro de diapositive 4"/>
          <p:cNvSpPr>
            <a:spLocks noGrp="1"/>
          </p:cNvSpPr>
          <p:nvPr>
            <p:ph type="sldNum" sz="quarter" idx="12"/>
          </p:nvPr>
        </p:nvSpPr>
        <p:spPr/>
        <p:txBody>
          <a:bodyPr/>
          <a:lstStyle/>
          <a:p>
            <a:fld id="{D19356BC-1717-473E-B326-6C01DAB56B70}" type="slidenum">
              <a:rPr lang="fr-FR" smtClean="0">
                <a:solidFill>
                  <a:schemeClr val="bg1"/>
                </a:solidFill>
              </a:rPr>
              <a:pPr/>
              <a:t>20</a:t>
            </a:fld>
            <a:endParaRPr lang="fr-FR">
              <a:solidFill>
                <a:schemeClr val="bg1"/>
              </a:solidFill>
            </a:endParaRPr>
          </a:p>
        </p:txBody>
      </p:sp>
      <p:sp>
        <p:nvSpPr>
          <p:cNvPr id="6" name="Rectangle 2"/>
          <p:cNvSpPr>
            <a:spLocks noChangeArrowheads="1"/>
          </p:cNvSpPr>
          <p:nvPr/>
        </p:nvSpPr>
        <p:spPr bwMode="auto">
          <a:xfrm>
            <a:off x="0" y="0"/>
            <a:ext cx="9144000" cy="584776"/>
          </a:xfrm>
          <a:prstGeom prst="rect">
            <a:avLst/>
          </a:prstGeom>
          <a:noFill/>
          <a:ln w="9525">
            <a:noFill/>
            <a:miter lim="800000"/>
            <a:headEnd/>
            <a:tailEnd/>
          </a:ln>
        </p:spPr>
        <p:txBody>
          <a:bodyPr>
            <a:prstTxWarp prst="textNoShape">
              <a:avLst/>
            </a:prstTxWarp>
            <a:spAutoFit/>
          </a:bodyPr>
          <a:lstStyle/>
          <a:p>
            <a:pPr algn="ctr"/>
            <a:r>
              <a:rPr lang="en-US" sz="3200" b="1" dirty="0" smtClean="0">
                <a:solidFill>
                  <a:srgbClr val="333399"/>
                </a:solidFill>
                <a:latin typeface="Comic Sans MS"/>
                <a:cs typeface="Comic Sans MS"/>
              </a:rPr>
              <a:t>Conclusion</a:t>
            </a:r>
            <a:endParaRPr lang="en-US" sz="3200" dirty="0">
              <a:solidFill>
                <a:schemeClr val="accent2"/>
              </a:solidFill>
              <a:latin typeface="Comic Sans MS"/>
              <a:cs typeface="Comic Sans MS"/>
            </a:endParaRPr>
          </a:p>
        </p:txBody>
      </p:sp>
      <p:pic>
        <p:nvPicPr>
          <p:cNvPr id="8" name="Image 7" descr="100_2067.JPG"/>
          <p:cNvPicPr>
            <a:picLocks noChangeAspect="1"/>
          </p:cNvPicPr>
          <p:nvPr/>
        </p:nvPicPr>
        <p:blipFill>
          <a:blip r:embed="rId2"/>
          <a:stretch>
            <a:fillRect/>
          </a:stretch>
        </p:blipFill>
        <p:spPr>
          <a:xfrm>
            <a:off x="0" y="1295400"/>
            <a:ext cx="9144000" cy="457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0"/>
            <a:ext cx="8229600" cy="1143000"/>
          </a:xfrm>
        </p:spPr>
        <p:txBody>
          <a:bodyPr>
            <a:noAutofit/>
          </a:bodyPr>
          <a:lstStyle/>
          <a:p>
            <a:r>
              <a:rPr lang="fr-FR" sz="2400" dirty="0" err="1" smtClean="0">
                <a:solidFill>
                  <a:srgbClr val="000090"/>
                </a:solidFill>
                <a:sym typeface="Wingdings" pitchFamily="2" charset="2"/>
              </a:rPr>
              <a:t>Constraint</a:t>
            </a:r>
            <a:r>
              <a:rPr lang="fr-FR" sz="2400" dirty="0" smtClean="0">
                <a:solidFill>
                  <a:srgbClr val="000090"/>
                </a:solidFill>
                <a:sym typeface="Wingdings" pitchFamily="2" charset="2"/>
              </a:rPr>
              <a:t> on </a:t>
            </a:r>
            <a:r>
              <a:rPr lang="fr-FR" sz="2400" dirty="0" err="1" smtClean="0">
                <a:solidFill>
                  <a:srgbClr val="000090"/>
                </a:solidFill>
                <a:sym typeface="Wingdings" pitchFamily="2" charset="2"/>
              </a:rPr>
              <a:t>stellar</a:t>
            </a:r>
            <a:r>
              <a:rPr lang="fr-FR" sz="2400" dirty="0" smtClean="0">
                <a:solidFill>
                  <a:srgbClr val="000090"/>
                </a:solidFill>
                <a:sym typeface="Wingdings" pitchFamily="2" charset="2"/>
              </a:rPr>
              <a:t> </a:t>
            </a:r>
            <a:r>
              <a:rPr lang="fr-FR" sz="2400" dirty="0" err="1" smtClean="0">
                <a:solidFill>
                  <a:srgbClr val="000090"/>
                </a:solidFill>
                <a:sym typeface="Wingdings" pitchFamily="2" charset="2"/>
              </a:rPr>
              <a:t>evolution</a:t>
            </a:r>
            <a:r>
              <a:rPr lang="fr-FR" sz="2400" dirty="0" smtClean="0">
                <a:solidFill>
                  <a:srgbClr val="000090"/>
                </a:solidFill>
                <a:sym typeface="Wingdings" pitchFamily="2" charset="2"/>
              </a:rPr>
              <a:t> </a:t>
            </a:r>
            <a:r>
              <a:rPr lang="fr-FR" sz="2400" dirty="0" err="1" smtClean="0">
                <a:solidFill>
                  <a:srgbClr val="000090"/>
                </a:solidFill>
                <a:sym typeface="Wingdings" pitchFamily="2" charset="2"/>
              </a:rPr>
              <a:t>models</a:t>
            </a:r>
            <a:r>
              <a:rPr lang="fr-FR" sz="2400" dirty="0" smtClean="0">
                <a:solidFill>
                  <a:srgbClr val="000090"/>
                </a:solidFill>
                <a:sym typeface="Wingdings" pitchFamily="2" charset="2"/>
              </a:rPr>
              <a:t> </a:t>
            </a:r>
            <a:br>
              <a:rPr lang="fr-FR" sz="2400" dirty="0" smtClean="0">
                <a:solidFill>
                  <a:srgbClr val="000090"/>
                </a:solidFill>
                <a:sym typeface="Wingdings" pitchFamily="2" charset="2"/>
              </a:rPr>
            </a:br>
            <a:r>
              <a:rPr lang="fr-FR" sz="2400" dirty="0" err="1" smtClean="0">
                <a:solidFill>
                  <a:srgbClr val="000090"/>
                </a:solidFill>
              </a:rPr>
              <a:t>Example</a:t>
            </a:r>
            <a:r>
              <a:rPr lang="fr-FR" sz="2400" dirty="0" smtClean="0">
                <a:solidFill>
                  <a:srgbClr val="000090"/>
                </a:solidFill>
              </a:rPr>
              <a:t>: </a:t>
            </a:r>
            <a:r>
              <a:rPr lang="fr-FR" sz="2400" dirty="0" smtClean="0">
                <a:solidFill>
                  <a:srgbClr val="000090"/>
                </a:solidFill>
                <a:latin typeface="Symbol" pitchFamily="18" charset="2"/>
              </a:rPr>
              <a:t>g</a:t>
            </a:r>
            <a:r>
              <a:rPr lang="fr-FR" sz="2400" dirty="0" smtClean="0">
                <a:solidFill>
                  <a:srgbClr val="000090"/>
                </a:solidFill>
              </a:rPr>
              <a:t> </a:t>
            </a:r>
            <a:r>
              <a:rPr lang="fr-FR" sz="2400" dirty="0" err="1" smtClean="0">
                <a:solidFill>
                  <a:srgbClr val="000090"/>
                </a:solidFill>
              </a:rPr>
              <a:t>Equ</a:t>
            </a:r>
            <a:r>
              <a:rPr lang="fr-FR" sz="2400" dirty="0" smtClean="0">
                <a:solidFill>
                  <a:srgbClr val="000090"/>
                </a:solidFill>
              </a:rPr>
              <a:t>, </a:t>
            </a:r>
            <a:r>
              <a:rPr lang="fr-FR" sz="2400" dirty="0" err="1" smtClean="0">
                <a:solidFill>
                  <a:srgbClr val="000090"/>
                </a:solidFill>
              </a:rPr>
              <a:t>roAp</a:t>
            </a:r>
            <a:r>
              <a:rPr lang="fr-FR" sz="2400" dirty="0" smtClean="0">
                <a:solidFill>
                  <a:srgbClr val="000090"/>
                </a:solidFill>
              </a:rPr>
              <a:t> star</a:t>
            </a:r>
            <a:endParaRPr lang="fr-FR" sz="2400" dirty="0">
              <a:solidFill>
                <a:srgbClr val="000090"/>
              </a:solidFill>
            </a:endParaRPr>
          </a:p>
        </p:txBody>
      </p:sp>
      <p:sp>
        <p:nvSpPr>
          <p:cNvPr id="5" name="Espace réservé du pied de page 4"/>
          <p:cNvSpPr>
            <a:spLocks noGrp="1"/>
          </p:cNvSpPr>
          <p:nvPr>
            <p:ph type="ftr" sz="quarter" idx="11"/>
          </p:nvPr>
        </p:nvSpPr>
        <p:spPr>
          <a:xfrm>
            <a:off x="3124200" y="6127750"/>
            <a:ext cx="2895600" cy="365125"/>
          </a:xfrm>
        </p:spPr>
        <p:txBody>
          <a:bodyPr/>
          <a:lstStyle/>
          <a:p>
            <a:r>
              <a:rPr lang="fr-FR" dirty="0" smtClean="0">
                <a:solidFill>
                  <a:srgbClr val="000090"/>
                </a:solidFill>
              </a:rPr>
              <a:t>VEGA Granada </a:t>
            </a:r>
            <a:r>
              <a:rPr lang="fr-FR" dirty="0" err="1" smtClean="0">
                <a:solidFill>
                  <a:srgbClr val="000090"/>
                </a:solidFill>
              </a:rPr>
              <a:t>September</a:t>
            </a:r>
            <a:r>
              <a:rPr lang="fr-FR" dirty="0" smtClean="0">
                <a:solidFill>
                  <a:srgbClr val="000090"/>
                </a:solidFill>
              </a:rPr>
              <a:t> 2011</a:t>
            </a:r>
            <a:endParaRPr lang="fr-FR" dirty="0">
              <a:solidFill>
                <a:srgbClr val="000090"/>
              </a:solidFill>
            </a:endParaRPr>
          </a:p>
        </p:txBody>
      </p:sp>
      <p:sp>
        <p:nvSpPr>
          <p:cNvPr id="6" name="Espace réservé du numéro de diapositive 5"/>
          <p:cNvSpPr>
            <a:spLocks noGrp="1"/>
          </p:cNvSpPr>
          <p:nvPr>
            <p:ph type="sldNum" sz="quarter" idx="12"/>
          </p:nvPr>
        </p:nvSpPr>
        <p:spPr>
          <a:xfrm>
            <a:off x="6553200" y="6127750"/>
            <a:ext cx="2133600" cy="365125"/>
          </a:xfrm>
        </p:spPr>
        <p:txBody>
          <a:bodyPr/>
          <a:lstStyle/>
          <a:p>
            <a:fld id="{39EB397A-2F94-4D21-BD99-F0BB951088C3}" type="slidenum">
              <a:rPr lang="fr-FR" smtClean="0">
                <a:solidFill>
                  <a:srgbClr val="000090"/>
                </a:solidFill>
              </a:rPr>
              <a:pPr/>
              <a:t>3</a:t>
            </a:fld>
            <a:endParaRPr lang="fr-FR">
              <a:solidFill>
                <a:srgbClr val="000090"/>
              </a:solidFill>
            </a:endParaRPr>
          </a:p>
        </p:txBody>
      </p:sp>
      <p:pic>
        <p:nvPicPr>
          <p:cNvPr id="7" name="Picture 4"/>
          <p:cNvPicPr>
            <a:picLocks noChangeAspect="1" noChangeArrowheads="1"/>
          </p:cNvPicPr>
          <p:nvPr/>
        </p:nvPicPr>
        <p:blipFill>
          <a:blip r:embed="rId2" cstate="print"/>
          <a:srcRect/>
          <a:stretch>
            <a:fillRect/>
          </a:stretch>
        </p:blipFill>
        <p:spPr bwMode="auto">
          <a:xfrm>
            <a:off x="2743200" y="1447800"/>
            <a:ext cx="5834649" cy="4772000"/>
          </a:xfrm>
          <a:prstGeom prst="rect">
            <a:avLst/>
          </a:prstGeom>
          <a:noFill/>
          <a:ln w="47625" cmpd="thinThick">
            <a:noFill/>
            <a:miter lim="800000"/>
            <a:headEnd type="none" w="sm" len="sm"/>
            <a:tailEnd type="none" w="sm" len="sm"/>
          </a:ln>
        </p:spPr>
      </p:pic>
      <p:sp>
        <p:nvSpPr>
          <p:cNvPr id="8" name="ZoneTexte 7"/>
          <p:cNvSpPr txBox="1"/>
          <p:nvPr/>
        </p:nvSpPr>
        <p:spPr>
          <a:xfrm>
            <a:off x="0" y="2209800"/>
            <a:ext cx="3352800" cy="369332"/>
          </a:xfrm>
          <a:prstGeom prst="rect">
            <a:avLst/>
          </a:prstGeom>
          <a:noFill/>
        </p:spPr>
        <p:txBody>
          <a:bodyPr wrap="square" rtlCol="0">
            <a:spAutoFit/>
          </a:bodyPr>
          <a:lstStyle/>
          <a:p>
            <a:r>
              <a:rPr lang="fr-FR" dirty="0" err="1" smtClean="0">
                <a:solidFill>
                  <a:srgbClr val="FF0000"/>
                </a:solidFill>
              </a:rPr>
              <a:t>Perraut</a:t>
            </a:r>
            <a:r>
              <a:rPr lang="fr-FR" dirty="0" smtClean="0">
                <a:solidFill>
                  <a:srgbClr val="FF0000"/>
                </a:solidFill>
              </a:rPr>
              <a:t> et al., 2011, A&amp;A 526, A89</a:t>
            </a:r>
            <a:endParaRPr lang="fr-FR" dirty="0">
              <a:solidFill>
                <a:srgbClr val="FF0000"/>
              </a:solidFill>
            </a:endParaRPr>
          </a:p>
        </p:txBody>
      </p:sp>
      <p:cxnSp>
        <p:nvCxnSpPr>
          <p:cNvPr id="11" name="Connecteur droit avec flèche 10"/>
          <p:cNvCxnSpPr/>
          <p:nvPr/>
        </p:nvCxnSpPr>
        <p:spPr>
          <a:xfrm>
            <a:off x="3429000" y="2438400"/>
            <a:ext cx="23622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2590800" y="3962400"/>
            <a:ext cx="3352800" cy="1752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2438400" y="3505200"/>
            <a:ext cx="29718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28600" y="3962400"/>
            <a:ext cx="2186880" cy="1200329"/>
          </a:xfrm>
          <a:prstGeom prst="rect">
            <a:avLst/>
          </a:prstGeom>
          <a:noFill/>
          <a:ln>
            <a:solidFill>
              <a:schemeClr val="bg1"/>
            </a:solidFill>
          </a:ln>
        </p:spPr>
        <p:txBody>
          <a:bodyPr wrap="square" rtlCol="0">
            <a:spAutoFit/>
          </a:bodyPr>
          <a:lstStyle/>
          <a:p>
            <a:pPr algn="ctr"/>
            <a:r>
              <a:rPr lang="fr-FR" dirty="0" err="1" smtClean="0">
                <a:solidFill>
                  <a:srgbClr val="000090"/>
                </a:solidFill>
              </a:rPr>
              <a:t>Previous</a:t>
            </a:r>
            <a:r>
              <a:rPr lang="fr-FR" dirty="0" smtClean="0">
                <a:solidFill>
                  <a:srgbClr val="000090"/>
                </a:solidFill>
              </a:rPr>
              <a:t> </a:t>
            </a:r>
            <a:r>
              <a:rPr lang="fr-FR" dirty="0" err="1" smtClean="0">
                <a:solidFill>
                  <a:srgbClr val="000090"/>
                </a:solidFill>
              </a:rPr>
              <a:t>determination</a:t>
            </a:r>
            <a:endParaRPr lang="fr-FR" dirty="0" smtClean="0">
              <a:solidFill>
                <a:srgbClr val="000090"/>
              </a:solidFill>
            </a:endParaRPr>
          </a:p>
          <a:p>
            <a:pPr algn="ctr"/>
            <a:r>
              <a:rPr lang="fr-FR" dirty="0" err="1" smtClean="0">
                <a:solidFill>
                  <a:srgbClr val="000090"/>
                </a:solidFill>
              </a:rPr>
              <a:t>Kochukhov</a:t>
            </a:r>
            <a:r>
              <a:rPr lang="fr-FR" dirty="0" smtClean="0">
                <a:solidFill>
                  <a:srgbClr val="000090"/>
                </a:solidFill>
              </a:rPr>
              <a:t> &amp; </a:t>
            </a:r>
            <a:r>
              <a:rPr lang="fr-FR" dirty="0" err="1" smtClean="0">
                <a:solidFill>
                  <a:srgbClr val="000090"/>
                </a:solidFill>
              </a:rPr>
              <a:t>Bagnulo</a:t>
            </a:r>
            <a:endParaRPr lang="fr-FR" dirty="0" smtClean="0">
              <a:solidFill>
                <a:srgbClr val="000090"/>
              </a:solidFill>
            </a:endParaRPr>
          </a:p>
          <a:p>
            <a:pPr algn="ctr"/>
            <a:endParaRPr lang="fr-FR" dirty="0">
              <a:solidFill>
                <a:srgbClr val="000090"/>
              </a:solidFill>
            </a:endParaRPr>
          </a:p>
        </p:txBody>
      </p:sp>
      <p:sp>
        <p:nvSpPr>
          <p:cNvPr id="18" name="ZoneTexte 17"/>
          <p:cNvSpPr txBox="1"/>
          <p:nvPr/>
        </p:nvSpPr>
        <p:spPr>
          <a:xfrm>
            <a:off x="0" y="5429071"/>
            <a:ext cx="2514600" cy="923330"/>
          </a:xfrm>
          <a:prstGeom prst="rect">
            <a:avLst/>
          </a:prstGeom>
          <a:noFill/>
          <a:ln>
            <a:solidFill>
              <a:schemeClr val="bg1"/>
            </a:solidFill>
          </a:ln>
        </p:spPr>
        <p:txBody>
          <a:bodyPr wrap="square" rtlCol="0">
            <a:spAutoFit/>
          </a:bodyPr>
          <a:lstStyle/>
          <a:p>
            <a:pPr algn="ctr"/>
            <a:r>
              <a:rPr lang="fr-FR" dirty="0" smtClean="0">
                <a:solidFill>
                  <a:srgbClr val="FF0000"/>
                </a:solidFill>
              </a:rPr>
              <a:t>VEGA </a:t>
            </a:r>
            <a:r>
              <a:rPr lang="fr-FR" dirty="0" err="1" smtClean="0">
                <a:solidFill>
                  <a:srgbClr val="FF0000"/>
                </a:solidFill>
              </a:rPr>
              <a:t>determination</a:t>
            </a:r>
            <a:r>
              <a:rPr lang="fr-FR" dirty="0" smtClean="0">
                <a:solidFill>
                  <a:srgbClr val="FF0000"/>
                </a:solidFill>
              </a:rPr>
              <a:t> </a:t>
            </a:r>
            <a:r>
              <a:rPr lang="fr-FR" dirty="0" err="1" smtClean="0">
                <a:solidFill>
                  <a:srgbClr val="FF0000"/>
                </a:solidFill>
              </a:rPr>
              <a:t>without</a:t>
            </a:r>
            <a:r>
              <a:rPr lang="fr-FR" dirty="0" smtClean="0">
                <a:solidFill>
                  <a:srgbClr val="FF0000"/>
                </a:solidFill>
              </a:rPr>
              <a:t> contamination by a </a:t>
            </a:r>
            <a:r>
              <a:rPr lang="fr-FR" dirty="0" err="1" smtClean="0">
                <a:solidFill>
                  <a:srgbClr val="FF0000"/>
                </a:solidFill>
              </a:rPr>
              <a:t>companion</a:t>
            </a:r>
            <a:r>
              <a:rPr lang="fr-FR" dirty="0" smtClean="0">
                <a:solidFill>
                  <a:srgbClr val="FF0000"/>
                </a:solidFill>
              </a:rPr>
              <a:t> (?)</a:t>
            </a:r>
          </a:p>
          <a:p>
            <a:pPr algn="ctr"/>
            <a:endParaRPr lang="fr-FR" dirty="0">
              <a:solidFill>
                <a:srgbClr val="000090"/>
              </a:solidFill>
            </a:endParaRPr>
          </a:p>
        </p:txBody>
      </p:sp>
      <p:sp>
        <p:nvSpPr>
          <p:cNvPr id="21" name="ZoneTexte 20"/>
          <p:cNvSpPr txBox="1"/>
          <p:nvPr/>
        </p:nvSpPr>
        <p:spPr>
          <a:xfrm>
            <a:off x="0" y="1981200"/>
            <a:ext cx="2895600" cy="369332"/>
          </a:xfrm>
          <a:prstGeom prst="rect">
            <a:avLst/>
          </a:prstGeom>
          <a:noFill/>
          <a:ln>
            <a:solidFill>
              <a:schemeClr val="bg1"/>
            </a:solidFill>
          </a:ln>
        </p:spPr>
        <p:txBody>
          <a:bodyPr wrap="square" rtlCol="0">
            <a:spAutoFit/>
          </a:bodyPr>
          <a:lstStyle/>
          <a:p>
            <a:pPr algn="ctr"/>
            <a:r>
              <a:rPr lang="fr-FR" dirty="0" smtClean="0">
                <a:solidFill>
                  <a:srgbClr val="FF0000"/>
                </a:solidFill>
              </a:rPr>
              <a:t>VEGA/CHARA </a:t>
            </a:r>
            <a:r>
              <a:rPr lang="fr-FR" dirty="0" err="1" smtClean="0">
                <a:solidFill>
                  <a:srgbClr val="FF0000"/>
                </a:solidFill>
              </a:rPr>
              <a:t>determination</a:t>
            </a:r>
            <a:endParaRPr lang="fr-FR" dirty="0" smtClean="0">
              <a:solidFill>
                <a:srgbClr val="FF0000"/>
              </a:solidFill>
            </a:endParaRPr>
          </a:p>
          <a:p>
            <a:pPr algn="ctr"/>
            <a:endParaRPr lang="fr-FR" dirty="0">
              <a:solidFill>
                <a:srgbClr val="000090"/>
              </a:solidFill>
            </a:endParaRPr>
          </a:p>
        </p:txBody>
      </p:sp>
      <p:sp>
        <p:nvSpPr>
          <p:cNvPr id="13" name="ZoneTexte 12"/>
          <p:cNvSpPr txBox="1"/>
          <p:nvPr/>
        </p:nvSpPr>
        <p:spPr>
          <a:xfrm>
            <a:off x="2743200" y="1371600"/>
            <a:ext cx="304800" cy="369332"/>
          </a:xfrm>
          <a:prstGeom prst="rect">
            <a:avLst/>
          </a:prstGeom>
          <a:solidFill>
            <a:schemeClr val="bg1"/>
          </a:solidFill>
        </p:spPr>
        <p:txBody>
          <a:bodyPr wrap="square" rtlCol="0">
            <a:spAutoFit/>
          </a:bodyPr>
          <a:lstStyle/>
          <a:p>
            <a:endParaRPr lang="en-GB" dirty="0">
              <a:solidFill>
                <a:schemeClr val="bg1"/>
              </a:solidFill>
            </a:endParaRPr>
          </a:p>
        </p:txBody>
      </p:sp>
      <p:pic>
        <p:nvPicPr>
          <p:cNvPr id="15" name="Picture 4"/>
          <p:cNvPicPr>
            <a:picLocks noChangeAspect="1" noChangeArrowheads="1"/>
          </p:cNvPicPr>
          <p:nvPr/>
        </p:nvPicPr>
        <p:blipFill>
          <a:blip r:embed="rId3"/>
          <a:srcRect l="9811" t="8176" r="7028" b="9625"/>
          <a:stretch>
            <a:fillRect/>
          </a:stretch>
        </p:blipFill>
        <p:spPr bwMode="auto">
          <a:xfrm>
            <a:off x="7319075" y="0"/>
            <a:ext cx="1596325" cy="1574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7A7F6F43-6263-4B2E-B86C-6555E78F1920}" type="slidenum">
              <a:rPr lang="fr-FR" smtClean="0"/>
              <a:pPr/>
              <a:t>4</a:t>
            </a:fld>
            <a:endParaRPr lang="fr-FR"/>
          </a:p>
        </p:txBody>
      </p:sp>
      <p:sp>
        <p:nvSpPr>
          <p:cNvPr id="10" name="Espace réservé du pied de page 9"/>
          <p:cNvSpPr>
            <a:spLocks noGrp="1"/>
          </p:cNvSpPr>
          <p:nvPr>
            <p:ph type="ftr" sz="quarter" idx="11"/>
          </p:nvPr>
        </p:nvSpPr>
        <p:spPr/>
        <p:txBody>
          <a:bodyPr/>
          <a:lstStyle/>
          <a:p>
            <a:r>
              <a:rPr lang="fr-FR" smtClean="0"/>
              <a:t>VEGA Granada September 2011</a:t>
            </a:r>
            <a:endParaRPr lang="fr-FR"/>
          </a:p>
        </p:txBody>
      </p:sp>
      <p:sp>
        <p:nvSpPr>
          <p:cNvPr id="13"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smtClean="0">
                <a:solidFill>
                  <a:srgbClr val="FFFFFF"/>
                </a:solidFill>
                <a:latin typeface="Calibri" pitchFamily="-112" charset="0"/>
              </a:rPr>
              <a:t>Apport de VEGA</a:t>
            </a:r>
            <a:endParaRPr lang="fr-FR" sz="2400">
              <a:solidFill>
                <a:schemeClr val="bg1"/>
              </a:solidFill>
            </a:endParaRPr>
          </a:p>
        </p:txBody>
      </p:sp>
      <p:pic>
        <p:nvPicPr>
          <p:cNvPr id="14" name="Picture 2" descr="terreNuit"/>
          <p:cNvPicPr>
            <a:picLocks noChangeAspect="1" noChangeArrowheads="1"/>
          </p:cNvPicPr>
          <p:nvPr/>
        </p:nvPicPr>
        <p:blipFill>
          <a:blip r:embed="rId3" cstate="print"/>
          <a:srcRect/>
          <a:stretch>
            <a:fillRect/>
          </a:stretch>
        </p:blipFill>
        <p:spPr bwMode="auto">
          <a:xfrm>
            <a:off x="-36513" y="-76200"/>
            <a:ext cx="9217026" cy="7183438"/>
          </a:xfrm>
          <a:prstGeom prst="rect">
            <a:avLst/>
          </a:prstGeom>
          <a:noFill/>
          <a:ln w="9525">
            <a:noFill/>
            <a:miter lim="800000"/>
            <a:headEnd/>
            <a:tailEnd/>
          </a:ln>
        </p:spPr>
      </p:pic>
      <p:sp>
        <p:nvSpPr>
          <p:cNvPr id="15" name="Text Box 3"/>
          <p:cNvSpPr txBox="1">
            <a:spLocks noChangeArrowheads="1"/>
          </p:cNvSpPr>
          <p:nvPr/>
        </p:nvSpPr>
        <p:spPr bwMode="auto">
          <a:xfrm>
            <a:off x="842516" y="-57001"/>
            <a:ext cx="6526659" cy="830997"/>
          </a:xfrm>
          <a:prstGeom prst="rect">
            <a:avLst/>
          </a:prstGeom>
          <a:noFill/>
          <a:ln w="9525">
            <a:noFill/>
            <a:miter lim="800000"/>
            <a:headEnd/>
            <a:tailEnd/>
          </a:ln>
        </p:spPr>
        <p:txBody>
          <a:bodyPr wrap="none">
            <a:spAutoFit/>
          </a:bodyPr>
          <a:lstStyle/>
          <a:p>
            <a:pPr algn="ctr"/>
            <a:r>
              <a:rPr lang="fr-FR" sz="2400" dirty="0" smtClean="0">
                <a:solidFill>
                  <a:schemeClr val="bg1"/>
                </a:solidFill>
                <a:latin typeface="Calibri" pitchFamily="34" charset="0"/>
              </a:rPr>
              <a:t>VEGA/CHARA High </a:t>
            </a:r>
            <a:r>
              <a:rPr lang="fr-FR" sz="2400" dirty="0" err="1" smtClean="0">
                <a:solidFill>
                  <a:schemeClr val="bg1"/>
                </a:solidFill>
                <a:latin typeface="Calibri" pitchFamily="34" charset="0"/>
              </a:rPr>
              <a:t>angular</a:t>
            </a:r>
            <a:r>
              <a:rPr lang="fr-FR" sz="2400" dirty="0" smtClean="0">
                <a:solidFill>
                  <a:schemeClr val="bg1"/>
                </a:solidFill>
                <a:latin typeface="Calibri" pitchFamily="34" charset="0"/>
              </a:rPr>
              <a:t> and spectral </a:t>
            </a:r>
            <a:r>
              <a:rPr lang="fr-FR" sz="2400" dirty="0" err="1" smtClean="0">
                <a:solidFill>
                  <a:schemeClr val="bg1"/>
                </a:solidFill>
                <a:latin typeface="Calibri" pitchFamily="34" charset="0"/>
              </a:rPr>
              <a:t>resolution</a:t>
            </a:r>
            <a:r>
              <a:rPr lang="fr-FR" sz="2400" dirty="0" smtClean="0">
                <a:solidFill>
                  <a:schemeClr val="bg1"/>
                </a:solidFill>
                <a:latin typeface="Calibri" pitchFamily="34" charset="0"/>
              </a:rPr>
              <a:t> </a:t>
            </a:r>
          </a:p>
          <a:p>
            <a:pPr algn="ctr"/>
            <a:r>
              <a:rPr lang="fr-FR" sz="2400" dirty="0" smtClean="0">
                <a:solidFill>
                  <a:schemeClr val="bg1"/>
                </a:solidFill>
                <a:latin typeface="Calibri" pitchFamily="34" charset="0"/>
              </a:rPr>
              <a:t>(0.3mas et R=6000/30000)</a:t>
            </a:r>
            <a:endParaRPr lang="fr-FR" sz="2400" dirty="0">
              <a:solidFill>
                <a:schemeClr val="bg1"/>
              </a:solidFill>
              <a:latin typeface="Calibri" pitchFamily="34" charset="0"/>
            </a:endParaRPr>
          </a:p>
        </p:txBody>
      </p:sp>
      <p:pic>
        <p:nvPicPr>
          <p:cNvPr id="16" name="Picture 4" descr="IMG_5156"/>
          <p:cNvPicPr>
            <a:picLocks noChangeAspect="1" noChangeArrowheads="1"/>
          </p:cNvPicPr>
          <p:nvPr/>
        </p:nvPicPr>
        <p:blipFill>
          <a:blip r:embed="rId4" cstate="print"/>
          <a:srcRect l="5351" t="5331" r="18642" b="25323"/>
          <a:stretch>
            <a:fillRect/>
          </a:stretch>
        </p:blipFill>
        <p:spPr bwMode="auto">
          <a:xfrm>
            <a:off x="7235825" y="981075"/>
            <a:ext cx="1835150" cy="1255713"/>
          </a:xfrm>
          <a:prstGeom prst="rect">
            <a:avLst/>
          </a:prstGeom>
          <a:noFill/>
          <a:ln w="12700">
            <a:solidFill>
              <a:schemeClr val="accent2"/>
            </a:solidFill>
            <a:miter lim="800000"/>
            <a:headEnd/>
            <a:tailEnd/>
          </a:ln>
        </p:spPr>
      </p:pic>
      <p:pic>
        <p:nvPicPr>
          <p:cNvPr id="17" name="Picture 5"/>
          <p:cNvPicPr>
            <a:picLocks noChangeArrowheads="1"/>
          </p:cNvPicPr>
          <p:nvPr/>
        </p:nvPicPr>
        <p:blipFill>
          <a:blip r:embed="rId5" cstate="print"/>
          <a:srcRect/>
          <a:stretch>
            <a:fillRect/>
          </a:stretch>
        </p:blipFill>
        <p:spPr bwMode="auto">
          <a:xfrm>
            <a:off x="36513" y="1773238"/>
            <a:ext cx="2879725" cy="1223962"/>
          </a:xfrm>
          <a:prstGeom prst="rect">
            <a:avLst/>
          </a:prstGeom>
          <a:noFill/>
          <a:ln w="28575">
            <a:solidFill>
              <a:schemeClr val="accent2"/>
            </a:solidFill>
            <a:miter lim="800000"/>
            <a:headEnd/>
            <a:tailEnd/>
          </a:ln>
        </p:spPr>
      </p:pic>
      <p:sp>
        <p:nvSpPr>
          <p:cNvPr id="18" name="Freeform 6"/>
          <p:cNvSpPr>
            <a:spLocks/>
          </p:cNvSpPr>
          <p:nvPr/>
        </p:nvSpPr>
        <p:spPr bwMode="auto">
          <a:xfrm>
            <a:off x="2916238" y="1460500"/>
            <a:ext cx="4319587" cy="960438"/>
          </a:xfrm>
          <a:custGeom>
            <a:avLst/>
            <a:gdLst>
              <a:gd name="T0" fmla="*/ 0 w 2948"/>
              <a:gd name="T1" fmla="*/ 2147483647 h 605"/>
              <a:gd name="T2" fmla="*/ 2147483647 w 2948"/>
              <a:gd name="T3" fmla="*/ 2147483647 h 605"/>
              <a:gd name="T4" fmla="*/ 2147483647 w 2948"/>
              <a:gd name="T5" fmla="*/ 2147483647 h 605"/>
              <a:gd name="T6" fmla="*/ 2147483647 w 2948"/>
              <a:gd name="T7" fmla="*/ 2147483647 h 605"/>
              <a:gd name="T8" fmla="*/ 2147483647 w 2948"/>
              <a:gd name="T9" fmla="*/ 2147483647 h 605"/>
              <a:gd name="T10" fmla="*/ 0 60000 65536"/>
              <a:gd name="T11" fmla="*/ 0 60000 65536"/>
              <a:gd name="T12" fmla="*/ 0 60000 65536"/>
              <a:gd name="T13" fmla="*/ 0 60000 65536"/>
              <a:gd name="T14" fmla="*/ 0 60000 65536"/>
              <a:gd name="T15" fmla="*/ 0 w 2948"/>
              <a:gd name="T16" fmla="*/ 0 h 605"/>
              <a:gd name="T17" fmla="*/ 2948 w 2948"/>
              <a:gd name="T18" fmla="*/ 605 h 605"/>
            </a:gdLst>
            <a:ahLst/>
            <a:cxnLst>
              <a:cxn ang="T10">
                <a:pos x="T0" y="T1"/>
              </a:cxn>
              <a:cxn ang="T11">
                <a:pos x="T2" y="T3"/>
              </a:cxn>
              <a:cxn ang="T12">
                <a:pos x="T4" y="T5"/>
              </a:cxn>
              <a:cxn ang="T13">
                <a:pos x="T6" y="T7"/>
              </a:cxn>
              <a:cxn ang="T14">
                <a:pos x="T8" y="T9"/>
              </a:cxn>
            </a:cxnLst>
            <a:rect l="T15" t="T16" r="T17" b="T18"/>
            <a:pathLst>
              <a:path w="2948" h="605">
                <a:moveTo>
                  <a:pt x="0" y="605"/>
                </a:moveTo>
                <a:cubicBezTo>
                  <a:pt x="200" y="427"/>
                  <a:pt x="401" y="249"/>
                  <a:pt x="635" y="151"/>
                </a:cubicBezTo>
                <a:cubicBezTo>
                  <a:pt x="869" y="53"/>
                  <a:pt x="1104" y="30"/>
                  <a:pt x="1406" y="15"/>
                </a:cubicBezTo>
                <a:cubicBezTo>
                  <a:pt x="1708" y="0"/>
                  <a:pt x="2192" y="46"/>
                  <a:pt x="2449" y="61"/>
                </a:cubicBezTo>
                <a:cubicBezTo>
                  <a:pt x="2706" y="76"/>
                  <a:pt x="2827" y="91"/>
                  <a:pt x="2948" y="106"/>
                </a:cubicBezTo>
              </a:path>
            </a:pathLst>
          </a:custGeom>
          <a:noFill/>
          <a:ln w="28575" cmpd="sng">
            <a:solidFill>
              <a:srgbClr val="FFFF00"/>
            </a:solidFill>
            <a:round/>
            <a:headEnd type="triangle" w="med" len="med"/>
            <a:tailEnd type="triangle" w="med" len="med"/>
          </a:ln>
        </p:spPr>
        <p:txBody>
          <a:bodyPr/>
          <a:lstStyle/>
          <a:p>
            <a:endParaRPr lang="fr-FR"/>
          </a:p>
        </p:txBody>
      </p:sp>
      <p:grpSp>
        <p:nvGrpSpPr>
          <p:cNvPr id="2" name="Group 7"/>
          <p:cNvGrpSpPr>
            <a:grpSpLocks/>
          </p:cNvGrpSpPr>
          <p:nvPr/>
        </p:nvGrpSpPr>
        <p:grpSpPr bwMode="auto">
          <a:xfrm>
            <a:off x="228600" y="4365626"/>
            <a:ext cx="1020763" cy="1871663"/>
            <a:chOff x="371" y="3022"/>
            <a:chExt cx="643" cy="1179"/>
          </a:xfrm>
        </p:grpSpPr>
        <p:pic>
          <p:nvPicPr>
            <p:cNvPr id="20" name="Picture 8"/>
            <p:cNvPicPr>
              <a:picLocks noChangeAspect="1" noChangeArrowheads="1"/>
            </p:cNvPicPr>
            <p:nvPr/>
          </p:nvPicPr>
          <p:blipFill>
            <a:blip r:embed="rId6" cstate="print"/>
            <a:srcRect/>
            <a:stretch>
              <a:fillRect/>
            </a:stretch>
          </p:blipFill>
          <p:spPr bwMode="auto">
            <a:xfrm>
              <a:off x="476" y="3022"/>
              <a:ext cx="445" cy="916"/>
            </a:xfrm>
            <a:prstGeom prst="rect">
              <a:avLst/>
            </a:prstGeom>
            <a:noFill/>
            <a:ln w="9525">
              <a:noFill/>
              <a:miter lim="800000"/>
              <a:headEnd/>
              <a:tailEnd/>
            </a:ln>
          </p:spPr>
        </p:pic>
        <p:sp>
          <p:nvSpPr>
            <p:cNvPr id="21" name="Text Box 9"/>
            <p:cNvSpPr txBox="1">
              <a:spLocks noChangeArrowheads="1"/>
            </p:cNvSpPr>
            <p:nvPr/>
          </p:nvSpPr>
          <p:spPr bwMode="auto">
            <a:xfrm>
              <a:off x="371" y="3968"/>
              <a:ext cx="643" cy="233"/>
            </a:xfrm>
            <a:prstGeom prst="rect">
              <a:avLst/>
            </a:prstGeom>
            <a:noFill/>
            <a:ln w="9525">
              <a:noFill/>
              <a:miter lim="800000"/>
              <a:headEnd/>
              <a:tailEnd/>
            </a:ln>
          </p:spPr>
          <p:txBody>
            <a:bodyPr wrap="none">
              <a:spAutoFit/>
            </a:bodyPr>
            <a:lstStyle/>
            <a:p>
              <a:pPr algn="ctr"/>
              <a:r>
                <a:rPr lang="fr-FR" dirty="0" smtClean="0">
                  <a:solidFill>
                    <a:srgbClr val="FFFF00"/>
                  </a:solidFill>
                  <a:latin typeface="Calibri" pitchFamily="34" charset="0"/>
                </a:rPr>
                <a:t>Mode 3T</a:t>
              </a:r>
            </a:p>
          </p:txBody>
        </p:sp>
      </p:grpSp>
      <p:sp>
        <p:nvSpPr>
          <p:cNvPr id="31" name="Text Box 3"/>
          <p:cNvSpPr txBox="1">
            <a:spLocks noChangeArrowheads="1"/>
          </p:cNvSpPr>
          <p:nvPr/>
        </p:nvSpPr>
        <p:spPr bwMode="auto">
          <a:xfrm>
            <a:off x="7095205" y="549275"/>
            <a:ext cx="2114811" cy="461665"/>
          </a:xfrm>
          <a:prstGeom prst="rect">
            <a:avLst/>
          </a:prstGeom>
          <a:noFill/>
          <a:ln w="9525">
            <a:noFill/>
            <a:miter lim="800000"/>
            <a:headEnd/>
            <a:tailEnd/>
          </a:ln>
        </p:spPr>
        <p:txBody>
          <a:bodyPr wrap="none">
            <a:spAutoFit/>
          </a:bodyPr>
          <a:lstStyle/>
          <a:p>
            <a:pPr algn="ctr"/>
            <a:r>
              <a:rPr lang="fr-FR" sz="2400" smtClean="0">
                <a:solidFill>
                  <a:schemeClr val="bg1"/>
                </a:solidFill>
                <a:latin typeface="Calibri" pitchFamily="34" charset="0"/>
              </a:rPr>
              <a:t>Remote control</a:t>
            </a:r>
            <a:endParaRPr lang="fr-FR" sz="2400">
              <a:solidFill>
                <a:schemeClr val="bg1"/>
              </a:solidFill>
              <a:latin typeface="Calibri" pitchFamily="34" charset="0"/>
            </a:endParaRPr>
          </a:p>
        </p:txBody>
      </p:sp>
      <p:sp>
        <p:nvSpPr>
          <p:cNvPr id="32" name="Text Box 3"/>
          <p:cNvSpPr txBox="1">
            <a:spLocks noChangeArrowheads="1"/>
          </p:cNvSpPr>
          <p:nvPr/>
        </p:nvSpPr>
        <p:spPr bwMode="auto">
          <a:xfrm>
            <a:off x="468313" y="1412875"/>
            <a:ext cx="1798637" cy="461963"/>
          </a:xfrm>
          <a:prstGeom prst="rect">
            <a:avLst/>
          </a:prstGeom>
          <a:noFill/>
          <a:ln w="9525">
            <a:noFill/>
            <a:miter lim="800000"/>
            <a:headEnd/>
            <a:tailEnd/>
          </a:ln>
        </p:spPr>
        <p:txBody>
          <a:bodyPr wrap="none">
            <a:spAutoFit/>
          </a:bodyPr>
          <a:lstStyle/>
          <a:p>
            <a:pPr algn="ctr"/>
            <a:r>
              <a:rPr lang="fr-FR" sz="2400" smtClean="0">
                <a:solidFill>
                  <a:schemeClr val="bg1"/>
                </a:solidFill>
                <a:latin typeface="Calibri" pitchFamily="34" charset="0"/>
              </a:rPr>
              <a:t>CHARA Array</a:t>
            </a:r>
            <a:endParaRPr lang="fr-FR" sz="2400">
              <a:solidFill>
                <a:schemeClr val="bg1"/>
              </a:solidFill>
              <a:latin typeface="Calibri" pitchFamily="34" charset="0"/>
            </a:endParaRPr>
          </a:p>
        </p:txBody>
      </p:sp>
      <p:sp>
        <p:nvSpPr>
          <p:cNvPr id="33" name="ZoneTexte 21"/>
          <p:cNvSpPr txBox="1">
            <a:spLocks noChangeArrowheads="1"/>
          </p:cNvSpPr>
          <p:nvPr/>
        </p:nvSpPr>
        <p:spPr bwMode="auto">
          <a:xfrm>
            <a:off x="4343400" y="2438400"/>
            <a:ext cx="3970408" cy="3693319"/>
          </a:xfrm>
          <a:prstGeom prst="rect">
            <a:avLst/>
          </a:prstGeom>
          <a:noFill/>
          <a:ln w="28575">
            <a:noFill/>
            <a:miter lim="800000"/>
            <a:headEnd/>
            <a:tailEnd/>
          </a:ln>
        </p:spPr>
        <p:txBody>
          <a:bodyPr wrap="none">
            <a:spAutoFit/>
          </a:bodyPr>
          <a:lstStyle/>
          <a:p>
            <a:r>
              <a:rPr lang="fr-FR" dirty="0">
                <a:solidFill>
                  <a:srgbClr val="FFFF00"/>
                </a:solidFill>
              </a:rPr>
              <a:t>09-2007: </a:t>
            </a:r>
            <a:r>
              <a:rPr lang="fr-FR" dirty="0" err="1">
                <a:solidFill>
                  <a:srgbClr val="FFFF00"/>
                </a:solidFill>
              </a:rPr>
              <a:t>Integration</a:t>
            </a:r>
            <a:endParaRPr lang="fr-FR" dirty="0">
              <a:solidFill>
                <a:srgbClr val="FFFF00"/>
              </a:solidFill>
            </a:endParaRPr>
          </a:p>
          <a:p>
            <a:r>
              <a:rPr lang="fr-FR" dirty="0">
                <a:solidFill>
                  <a:srgbClr val="FFFF00"/>
                </a:solidFill>
              </a:rPr>
              <a:t>07-2008: </a:t>
            </a:r>
            <a:r>
              <a:rPr lang="fr-FR" dirty="0" smtClean="0">
                <a:solidFill>
                  <a:srgbClr val="FFFF00"/>
                </a:solidFill>
              </a:rPr>
              <a:t>First science light</a:t>
            </a:r>
          </a:p>
          <a:p>
            <a:r>
              <a:rPr lang="fr-FR" dirty="0" smtClean="0">
                <a:solidFill>
                  <a:srgbClr val="FFFF00"/>
                </a:solidFill>
                <a:latin typeface="Calibri" pitchFamily="34" charset="0"/>
              </a:rPr>
              <a:t>10-2008: Mode 3T</a:t>
            </a:r>
            <a:endParaRPr lang="fr-FR" dirty="0" smtClean="0">
              <a:solidFill>
                <a:srgbClr val="FFFF00"/>
              </a:solidFill>
            </a:endParaRPr>
          </a:p>
          <a:p>
            <a:r>
              <a:rPr lang="fr-FR" dirty="0">
                <a:solidFill>
                  <a:srgbClr val="FFFF00"/>
                </a:solidFill>
              </a:rPr>
              <a:t>07-2009: </a:t>
            </a:r>
            <a:r>
              <a:rPr lang="fr-FR" dirty="0" err="1" smtClean="0">
                <a:solidFill>
                  <a:srgbClr val="FFFF00"/>
                </a:solidFill>
              </a:rPr>
              <a:t>Remote</a:t>
            </a:r>
            <a:r>
              <a:rPr lang="fr-FR" dirty="0" smtClean="0">
                <a:solidFill>
                  <a:srgbClr val="FFFF00"/>
                </a:solidFill>
              </a:rPr>
              <a:t> </a:t>
            </a:r>
            <a:r>
              <a:rPr lang="fr-FR" dirty="0" err="1" smtClean="0">
                <a:solidFill>
                  <a:srgbClr val="FFFF00"/>
                </a:solidFill>
              </a:rPr>
              <a:t>operation</a:t>
            </a:r>
            <a:endParaRPr lang="fr-FR" dirty="0">
              <a:solidFill>
                <a:srgbClr val="FFFF00"/>
              </a:solidFill>
            </a:endParaRPr>
          </a:p>
          <a:p>
            <a:r>
              <a:rPr lang="fr-FR" dirty="0">
                <a:solidFill>
                  <a:srgbClr val="FFFF00"/>
                </a:solidFill>
              </a:rPr>
              <a:t>06-2010: </a:t>
            </a:r>
            <a:r>
              <a:rPr lang="fr-FR" dirty="0" smtClean="0">
                <a:solidFill>
                  <a:srgbClr val="FFFF00"/>
                </a:solidFill>
              </a:rPr>
              <a:t>First science </a:t>
            </a:r>
            <a:r>
              <a:rPr lang="fr-FR" dirty="0" err="1" smtClean="0">
                <a:solidFill>
                  <a:srgbClr val="FFFF00"/>
                </a:solidFill>
              </a:rPr>
              <a:t>papers</a:t>
            </a:r>
            <a:endParaRPr lang="fr-FR" dirty="0" smtClean="0">
              <a:solidFill>
                <a:srgbClr val="FFFF00"/>
              </a:solidFill>
            </a:endParaRPr>
          </a:p>
          <a:p>
            <a:r>
              <a:rPr lang="fr-FR" dirty="0" smtClean="0">
                <a:solidFill>
                  <a:srgbClr val="FFFF00"/>
                </a:solidFill>
              </a:rPr>
              <a:t>10-2010: Mode 4T</a:t>
            </a:r>
          </a:p>
          <a:p>
            <a:r>
              <a:rPr lang="fr-FR" dirty="0" smtClean="0">
                <a:solidFill>
                  <a:srgbClr val="FFFF00"/>
                </a:solidFill>
              </a:rPr>
              <a:t>08-2011: 11 </a:t>
            </a:r>
            <a:r>
              <a:rPr lang="fr-FR" dirty="0" err="1" smtClean="0">
                <a:solidFill>
                  <a:srgbClr val="FFFF00"/>
                </a:solidFill>
              </a:rPr>
              <a:t>papers</a:t>
            </a:r>
            <a:r>
              <a:rPr lang="fr-FR" dirty="0" smtClean="0">
                <a:solidFill>
                  <a:srgbClr val="FFFF00"/>
                </a:solidFill>
              </a:rPr>
              <a:t> in total (2 </a:t>
            </a:r>
            <a:r>
              <a:rPr lang="fr-FR" dirty="0" err="1" smtClean="0">
                <a:solidFill>
                  <a:srgbClr val="FFFF00"/>
                </a:solidFill>
              </a:rPr>
              <a:t>technical</a:t>
            </a:r>
            <a:r>
              <a:rPr lang="fr-FR" dirty="0" smtClean="0">
                <a:solidFill>
                  <a:srgbClr val="FFFF00"/>
                </a:solidFill>
              </a:rPr>
              <a:t>)</a:t>
            </a:r>
          </a:p>
          <a:p>
            <a:r>
              <a:rPr lang="fr-FR" dirty="0" smtClean="0">
                <a:solidFill>
                  <a:srgbClr val="FFFF00"/>
                </a:solidFill>
              </a:rPr>
              <a:t> </a:t>
            </a:r>
          </a:p>
          <a:p>
            <a:r>
              <a:rPr lang="en-US" u="sng" dirty="0" smtClean="0">
                <a:solidFill>
                  <a:srgbClr val="FFFF00"/>
                </a:solidFill>
              </a:rPr>
              <a:t>2011 :</a:t>
            </a:r>
          </a:p>
          <a:p>
            <a:endParaRPr lang="en-US" u="sng" dirty="0" smtClean="0">
              <a:solidFill>
                <a:srgbClr val="FFFF00"/>
              </a:solidFill>
            </a:endParaRPr>
          </a:p>
          <a:p>
            <a:r>
              <a:rPr lang="en-US" dirty="0" smtClean="0">
                <a:solidFill>
                  <a:srgbClr val="FFFF00"/>
                </a:solidFill>
              </a:rPr>
              <a:t>3T VEGA + IR instruments (CLIMB, MIRC)  </a:t>
            </a:r>
          </a:p>
          <a:p>
            <a:r>
              <a:rPr lang="en-US" dirty="0" smtClean="0">
                <a:solidFill>
                  <a:srgbClr val="FFFF00"/>
                </a:solidFill>
              </a:rPr>
              <a:t>30 programs, 50 nights per year</a:t>
            </a:r>
          </a:p>
          <a:p>
            <a:r>
              <a:rPr lang="en-US" dirty="0" smtClean="0">
                <a:solidFill>
                  <a:srgbClr val="FFFF00"/>
                </a:solidFill>
              </a:rPr>
              <a:t>Collaboration through VEGA team</a:t>
            </a:r>
            <a:endParaRPr lang="fr-FR" dirty="0">
              <a:solidFill>
                <a:srgbClr val="FFFF00"/>
              </a:solidFill>
            </a:endParaRPr>
          </a:p>
        </p:txBody>
      </p:sp>
      <p:grpSp>
        <p:nvGrpSpPr>
          <p:cNvPr id="5" name="Groupe 29"/>
          <p:cNvGrpSpPr/>
          <p:nvPr/>
        </p:nvGrpSpPr>
        <p:grpSpPr>
          <a:xfrm>
            <a:off x="1475656" y="4365104"/>
            <a:ext cx="1421353" cy="1881500"/>
            <a:chOff x="1475656" y="4365104"/>
            <a:chExt cx="1421353" cy="1881500"/>
          </a:xfrm>
        </p:grpSpPr>
        <p:pic>
          <p:nvPicPr>
            <p:cNvPr id="28" name="Image 27" descr="6T.tiff"/>
            <p:cNvPicPr>
              <a:picLocks noChangeAspect="1"/>
            </p:cNvPicPr>
            <p:nvPr/>
          </p:nvPicPr>
          <p:blipFill>
            <a:blip r:embed="rId7" cstate="print"/>
            <a:srcRect t="3456" r="39200"/>
            <a:stretch>
              <a:fillRect/>
            </a:stretch>
          </p:blipFill>
          <p:spPr>
            <a:xfrm>
              <a:off x="1475656" y="4365104"/>
              <a:ext cx="1421353" cy="1440160"/>
            </a:xfrm>
            <a:prstGeom prst="rect">
              <a:avLst/>
            </a:prstGeom>
          </p:spPr>
        </p:pic>
        <p:sp>
          <p:nvSpPr>
            <p:cNvPr id="29" name="ZoneTexte 28"/>
            <p:cNvSpPr txBox="1"/>
            <p:nvPr/>
          </p:nvSpPr>
          <p:spPr>
            <a:xfrm>
              <a:off x="1763688" y="5877272"/>
              <a:ext cx="1021546" cy="369332"/>
            </a:xfrm>
            <a:prstGeom prst="rect">
              <a:avLst/>
            </a:prstGeom>
            <a:noFill/>
          </p:spPr>
          <p:txBody>
            <a:bodyPr wrap="none" rtlCol="0">
              <a:spAutoFit/>
            </a:bodyPr>
            <a:lstStyle/>
            <a:p>
              <a:pPr algn="ctr"/>
              <a:r>
                <a:rPr lang="en-US" dirty="0" smtClean="0">
                  <a:solidFill>
                    <a:srgbClr val="FFFF00"/>
                  </a:solidFill>
                </a:rPr>
                <a:t>Mode 4T</a:t>
              </a:r>
            </a:p>
          </p:txBody>
        </p:sp>
      </p:grpSp>
      <p:sp>
        <p:nvSpPr>
          <p:cNvPr id="19" name="Ellipse 18"/>
          <p:cNvSpPr/>
          <p:nvPr/>
        </p:nvSpPr>
        <p:spPr>
          <a:xfrm>
            <a:off x="914400" y="3048000"/>
            <a:ext cx="304800" cy="3048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Ellipse 21"/>
          <p:cNvSpPr/>
          <p:nvPr/>
        </p:nvSpPr>
        <p:spPr>
          <a:xfrm>
            <a:off x="8229600" y="2514600"/>
            <a:ext cx="304800" cy="3048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ransition advTm="6587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28600"/>
            <a:ext cx="7848600" cy="304800"/>
          </a:xfrm>
        </p:spPr>
        <p:txBody>
          <a:bodyPr rtlCol="0">
            <a:normAutofit fontScale="90000"/>
          </a:bodyPr>
          <a:lstStyle/>
          <a:p>
            <a:pPr eaLnBrk="1" fontAlgn="auto" hangingPunct="1">
              <a:spcAft>
                <a:spcPts val="0"/>
              </a:spcAft>
              <a:defRPr/>
            </a:pPr>
            <a:r>
              <a:rPr lang="en-US" sz="3200" dirty="0" smtClean="0">
                <a:solidFill>
                  <a:srgbClr val="000090"/>
                </a:solidFill>
                <a:ea typeface="ＭＳ Ｐゴシック" pitchFamily="34" charset="-128"/>
              </a:rPr>
              <a:t>Summary of performances </a:t>
            </a:r>
            <a:r>
              <a:rPr lang="en-US" sz="2400" i="1" dirty="0" smtClean="0">
                <a:solidFill>
                  <a:srgbClr val="000090"/>
                </a:solidFill>
                <a:ea typeface="ＭＳ Ｐゴシック" pitchFamily="34" charset="-128"/>
              </a:rPr>
              <a:t/>
            </a:r>
            <a:br>
              <a:rPr lang="en-US" sz="2400" i="1" dirty="0" smtClean="0">
                <a:solidFill>
                  <a:srgbClr val="000090"/>
                </a:solidFill>
                <a:ea typeface="ＭＳ Ｐゴシック" pitchFamily="34" charset="-128"/>
              </a:rPr>
            </a:br>
            <a:endParaRPr lang="en-US" sz="2400" i="1" dirty="0" smtClean="0">
              <a:solidFill>
                <a:srgbClr val="000090"/>
              </a:solidFill>
              <a:ea typeface="ＭＳ Ｐゴシック" pitchFamily="34" charset="-128"/>
            </a:endParaRPr>
          </a:p>
        </p:txBody>
      </p:sp>
      <p:pic>
        <p:nvPicPr>
          <p:cNvPr id="6167" name="Picture 4"/>
          <p:cNvPicPr>
            <a:picLocks noChangeAspect="1" noChangeArrowheads="1"/>
          </p:cNvPicPr>
          <p:nvPr/>
        </p:nvPicPr>
        <p:blipFill>
          <a:blip r:embed="rId3" cstate="print"/>
          <a:srcRect/>
          <a:stretch>
            <a:fillRect/>
          </a:stretch>
        </p:blipFill>
        <p:spPr bwMode="auto">
          <a:xfrm>
            <a:off x="990600" y="1828800"/>
            <a:ext cx="7086600" cy="1263631"/>
          </a:xfrm>
          <a:prstGeom prst="rect">
            <a:avLst/>
          </a:prstGeom>
          <a:noFill/>
          <a:ln w="6350">
            <a:noFill/>
            <a:miter lim="800000"/>
            <a:headEnd type="none" w="sm" len="sm"/>
            <a:tailEnd type="none" w="sm" len="sm"/>
          </a:ln>
        </p:spPr>
      </p:pic>
      <p:sp>
        <p:nvSpPr>
          <p:cNvPr id="6168" name="Text Box 9"/>
          <p:cNvSpPr txBox="1">
            <a:spLocks noChangeArrowheads="1"/>
          </p:cNvSpPr>
          <p:nvPr/>
        </p:nvSpPr>
        <p:spPr bwMode="auto">
          <a:xfrm>
            <a:off x="1066800" y="1447800"/>
            <a:ext cx="6469803" cy="369332"/>
          </a:xfrm>
          <a:prstGeom prst="rect">
            <a:avLst/>
          </a:prstGeom>
          <a:noFill/>
          <a:ln w="47625" cmpd="thinThick">
            <a:noFill/>
            <a:miter lim="800000"/>
            <a:headEnd type="none" w="sm" len="sm"/>
            <a:tailEnd type="none" w="sm" len="sm"/>
          </a:ln>
        </p:spPr>
        <p:txBody>
          <a:bodyPr>
            <a:spAutoFit/>
          </a:bodyPr>
          <a:lstStyle/>
          <a:p>
            <a:r>
              <a:rPr lang="en-US" b="1" dirty="0">
                <a:solidFill>
                  <a:srgbClr val="FF0000"/>
                </a:solidFill>
                <a:latin typeface="Calibri" pitchFamily="34" charset="0"/>
              </a:rPr>
              <a:t>Spectrograph Characteristics</a:t>
            </a:r>
          </a:p>
        </p:txBody>
      </p:sp>
      <p:sp>
        <p:nvSpPr>
          <p:cNvPr id="20" name="Espace réservé du pied de page 19"/>
          <p:cNvSpPr>
            <a:spLocks noGrp="1"/>
          </p:cNvSpPr>
          <p:nvPr>
            <p:ph type="ftr" sz="quarter" idx="11"/>
          </p:nvPr>
        </p:nvSpPr>
        <p:spPr>
          <a:xfrm>
            <a:off x="3048000" y="5899150"/>
            <a:ext cx="2895600" cy="365125"/>
          </a:xfrm>
        </p:spPr>
        <p:txBody>
          <a:bodyPr/>
          <a:lstStyle/>
          <a:p>
            <a:pPr>
              <a:defRPr/>
            </a:pPr>
            <a:r>
              <a:rPr lang="fr-FR" smtClean="0">
                <a:solidFill>
                  <a:srgbClr val="000090"/>
                </a:solidFill>
              </a:rPr>
              <a:t>VEGA Granada September 2011</a:t>
            </a:r>
            <a:endParaRPr lang="fr-FR">
              <a:solidFill>
                <a:srgbClr val="000090"/>
              </a:solidFill>
            </a:endParaRPr>
          </a:p>
        </p:txBody>
      </p:sp>
      <p:grpSp>
        <p:nvGrpSpPr>
          <p:cNvPr id="29" name="Grouper 28"/>
          <p:cNvGrpSpPr/>
          <p:nvPr/>
        </p:nvGrpSpPr>
        <p:grpSpPr>
          <a:xfrm>
            <a:off x="1143000" y="3505200"/>
            <a:ext cx="6987729" cy="2135412"/>
            <a:chOff x="1219200" y="3962400"/>
            <a:chExt cx="6987729" cy="2135412"/>
          </a:xfrm>
        </p:grpSpPr>
        <p:pic>
          <p:nvPicPr>
            <p:cNvPr id="6163" name="Picture 8"/>
            <p:cNvPicPr>
              <a:picLocks noChangeAspect="1" noChangeArrowheads="1"/>
            </p:cNvPicPr>
            <p:nvPr/>
          </p:nvPicPr>
          <p:blipFill>
            <a:blip r:embed="rId4" cstate="print"/>
            <a:srcRect/>
            <a:stretch>
              <a:fillRect/>
            </a:stretch>
          </p:blipFill>
          <p:spPr bwMode="auto">
            <a:xfrm>
              <a:off x="1219200" y="4343400"/>
              <a:ext cx="6858000" cy="1754412"/>
            </a:xfrm>
            <a:prstGeom prst="rect">
              <a:avLst/>
            </a:prstGeom>
            <a:noFill/>
            <a:ln w="47625" cmpd="thinThick">
              <a:noFill/>
              <a:miter lim="800000"/>
              <a:headEnd type="none" w="sm" len="sm"/>
              <a:tailEnd type="none" w="sm" len="sm"/>
            </a:ln>
          </p:spPr>
        </p:pic>
        <p:sp>
          <p:nvSpPr>
            <p:cNvPr id="6164" name="Text Box 16"/>
            <p:cNvSpPr txBox="1">
              <a:spLocks noChangeArrowheads="1"/>
            </p:cNvSpPr>
            <p:nvPr/>
          </p:nvSpPr>
          <p:spPr bwMode="auto">
            <a:xfrm>
              <a:off x="1219200" y="3962400"/>
              <a:ext cx="2044149" cy="369332"/>
            </a:xfrm>
            <a:prstGeom prst="rect">
              <a:avLst/>
            </a:prstGeom>
            <a:noFill/>
            <a:ln w="47625" cmpd="thinThick">
              <a:noFill/>
              <a:miter lim="800000"/>
              <a:headEnd type="none" w="sm" len="sm"/>
              <a:tailEnd type="none" w="sm" len="sm"/>
            </a:ln>
          </p:spPr>
          <p:txBody>
            <a:bodyPr wrap="none">
              <a:spAutoFit/>
            </a:bodyPr>
            <a:lstStyle/>
            <a:p>
              <a:r>
                <a:rPr lang="en-US" b="1" dirty="0">
                  <a:solidFill>
                    <a:srgbClr val="FF0000"/>
                  </a:solidFill>
                  <a:latin typeface="Calibri" pitchFamily="34" charset="0"/>
                </a:rPr>
                <a:t>Limiting magnitude</a:t>
              </a:r>
            </a:p>
          </p:txBody>
        </p:sp>
        <p:sp>
          <p:nvSpPr>
            <p:cNvPr id="6155" name="ZoneTexte 20"/>
            <p:cNvSpPr txBox="1">
              <a:spLocks noChangeArrowheads="1"/>
            </p:cNvSpPr>
            <p:nvPr/>
          </p:nvSpPr>
          <p:spPr bwMode="auto">
            <a:xfrm>
              <a:off x="4800600" y="3962400"/>
              <a:ext cx="1348929" cy="369332"/>
            </a:xfrm>
            <a:prstGeom prst="rect">
              <a:avLst/>
            </a:prstGeom>
            <a:noFill/>
            <a:ln w="9525">
              <a:noFill/>
              <a:miter lim="800000"/>
              <a:headEnd/>
              <a:tailEnd/>
            </a:ln>
          </p:spPr>
          <p:txBody>
            <a:bodyPr wrap="square">
              <a:spAutoFit/>
            </a:bodyPr>
            <a:lstStyle/>
            <a:p>
              <a:r>
                <a:rPr lang="fr-FR" b="1" dirty="0">
                  <a:solidFill>
                    <a:srgbClr val="FF0000"/>
                  </a:solidFill>
                </a:rPr>
                <a:t>R0=8cm</a:t>
              </a:r>
            </a:p>
          </p:txBody>
        </p:sp>
        <p:sp>
          <p:nvSpPr>
            <p:cNvPr id="28" name="ZoneTexte 20"/>
            <p:cNvSpPr txBox="1">
              <a:spLocks noChangeArrowheads="1"/>
            </p:cNvSpPr>
            <p:nvPr/>
          </p:nvSpPr>
          <p:spPr bwMode="auto">
            <a:xfrm>
              <a:off x="6858000" y="3962400"/>
              <a:ext cx="1348929" cy="369332"/>
            </a:xfrm>
            <a:prstGeom prst="rect">
              <a:avLst/>
            </a:prstGeom>
            <a:noFill/>
            <a:ln w="9525">
              <a:noFill/>
              <a:miter lim="800000"/>
              <a:headEnd/>
              <a:tailEnd/>
            </a:ln>
          </p:spPr>
          <p:txBody>
            <a:bodyPr wrap="square">
              <a:spAutoFit/>
            </a:bodyPr>
            <a:lstStyle/>
            <a:p>
              <a:r>
                <a:rPr lang="fr-FR" b="1" dirty="0">
                  <a:solidFill>
                    <a:srgbClr val="FF0000"/>
                  </a:solidFill>
                </a:rPr>
                <a:t>R0</a:t>
              </a:r>
              <a:r>
                <a:rPr lang="fr-FR" b="1" dirty="0" smtClean="0">
                  <a:solidFill>
                    <a:srgbClr val="FF0000"/>
                  </a:solidFill>
                </a:rPr>
                <a:t>=15cm</a:t>
              </a:r>
              <a:endParaRPr lang="fr-FR" b="1" dirty="0">
                <a:solidFill>
                  <a:srgbClr val="FF0000"/>
                </a:solidFill>
              </a:endParaRPr>
            </a:p>
          </p:txBody>
        </p:sp>
      </p:grpSp>
      <p:sp>
        <p:nvSpPr>
          <p:cNvPr id="11" name="ZoneTexte 10"/>
          <p:cNvSpPr txBox="1"/>
          <p:nvPr/>
        </p:nvSpPr>
        <p:spPr>
          <a:xfrm>
            <a:off x="1371600" y="609600"/>
            <a:ext cx="6559595" cy="338554"/>
          </a:xfrm>
          <a:prstGeom prst="rect">
            <a:avLst/>
          </a:prstGeom>
          <a:noFill/>
        </p:spPr>
        <p:txBody>
          <a:bodyPr wrap="none" rtlCol="0">
            <a:spAutoFit/>
          </a:bodyPr>
          <a:lstStyle/>
          <a:p>
            <a:r>
              <a:rPr lang="fr-FR" sz="1600" i="1" dirty="0" err="1" smtClean="0">
                <a:solidFill>
                  <a:srgbClr val="000090"/>
                </a:solidFill>
              </a:rPr>
              <a:t>Mourard</a:t>
            </a:r>
            <a:r>
              <a:rPr lang="fr-FR" sz="1600" i="1" dirty="0" smtClean="0">
                <a:solidFill>
                  <a:srgbClr val="000090"/>
                </a:solidFill>
              </a:rPr>
              <a:t> et al. A&amp;A 2009, 508 (for 2T) &amp; </a:t>
            </a:r>
            <a:r>
              <a:rPr lang="fr-FR" sz="1600" i="1" dirty="0" err="1" smtClean="0">
                <a:solidFill>
                  <a:srgbClr val="000090"/>
                </a:solidFill>
              </a:rPr>
              <a:t>Mourard</a:t>
            </a:r>
            <a:r>
              <a:rPr lang="fr-FR" sz="1600" i="1" dirty="0" smtClean="0">
                <a:solidFill>
                  <a:srgbClr val="000090"/>
                </a:solidFill>
              </a:rPr>
              <a:t> et al. 2011, 531 (for 3T/4T)</a:t>
            </a:r>
            <a:endParaRPr lang="fr-FR" sz="1600" i="1" dirty="0">
              <a:solidFill>
                <a:srgbClr val="000090"/>
              </a:solidFill>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27384"/>
            <a:ext cx="8229600" cy="1143000"/>
          </a:xfrm>
        </p:spPr>
        <p:txBody>
          <a:bodyPr>
            <a:normAutofit/>
          </a:bodyPr>
          <a:lstStyle/>
          <a:p>
            <a:r>
              <a:rPr lang="en-US" sz="3200" dirty="0" smtClean="0">
                <a:solidFill>
                  <a:srgbClr val="000090"/>
                </a:solidFill>
                <a:ea typeface="ＭＳ Ｐゴシック" pitchFamily="34" charset="-128"/>
              </a:rPr>
              <a:t>Summary of the VEGA Science Programs</a:t>
            </a:r>
            <a:br>
              <a:rPr lang="en-US" sz="3200" dirty="0" smtClean="0">
                <a:solidFill>
                  <a:srgbClr val="000090"/>
                </a:solidFill>
                <a:ea typeface="ＭＳ Ｐゴシック" pitchFamily="34" charset="-128"/>
              </a:rPr>
            </a:br>
            <a:r>
              <a:rPr lang="en-US" sz="1600" u="sng" dirty="0" smtClean="0">
                <a:solidFill>
                  <a:srgbClr val="000090"/>
                </a:solidFill>
                <a:ea typeface="ＭＳ Ｐゴシック" pitchFamily="34" charset="-128"/>
              </a:rPr>
              <a:t>http://www-n.oca.eu/vega/en/publications/index.htm</a:t>
            </a:r>
          </a:p>
        </p:txBody>
      </p:sp>
      <p:sp>
        <p:nvSpPr>
          <p:cNvPr id="18435" name="Rectangle 3"/>
          <p:cNvSpPr>
            <a:spLocks noGrp="1" noChangeArrowheads="1"/>
          </p:cNvSpPr>
          <p:nvPr>
            <p:ph type="body" idx="1"/>
          </p:nvPr>
        </p:nvSpPr>
        <p:spPr>
          <a:xfrm>
            <a:off x="0" y="1066800"/>
            <a:ext cx="9144000" cy="4525963"/>
          </a:xfrm>
        </p:spPr>
        <p:txBody>
          <a:bodyPr rtlCol="0">
            <a:noAutofit/>
          </a:bodyPr>
          <a:lstStyle/>
          <a:p>
            <a:pPr>
              <a:lnSpc>
                <a:spcPct val="80000"/>
              </a:lnSpc>
              <a:defRPr/>
            </a:pPr>
            <a:r>
              <a:rPr lang="en-US" sz="1800" b="1" dirty="0" smtClean="0">
                <a:solidFill>
                  <a:srgbClr val="000090"/>
                </a:solidFill>
                <a:ea typeface="ＭＳ Ｐゴシック" pitchFamily="34" charset="-128"/>
              </a:rPr>
              <a:t>Fundamental parameters</a:t>
            </a:r>
            <a:endParaRPr lang="en-US" sz="1800" dirty="0" smtClean="0">
              <a:solidFill>
                <a:srgbClr val="000090"/>
              </a:solidFill>
              <a:ea typeface="ＭＳ Ｐゴシック" pitchFamily="34" charset="-128"/>
            </a:endParaRPr>
          </a:p>
          <a:p>
            <a:pPr lvl="1">
              <a:lnSpc>
                <a:spcPct val="80000"/>
              </a:lnSpc>
              <a:defRPr/>
            </a:pPr>
            <a:r>
              <a:rPr lang="en-US" sz="1800" b="1" dirty="0" err="1" smtClean="0">
                <a:solidFill>
                  <a:srgbClr val="000090"/>
                </a:solidFill>
                <a:ea typeface="ＭＳ Ｐゴシック" pitchFamily="34" charset="-128"/>
              </a:rPr>
              <a:t>roAp</a:t>
            </a:r>
            <a:r>
              <a:rPr lang="en-US" sz="1800" b="1" dirty="0" smtClean="0">
                <a:solidFill>
                  <a:srgbClr val="000090"/>
                </a:solidFill>
                <a:ea typeface="ＭＳ Ｐゴシック" pitchFamily="34" charset="-128"/>
              </a:rPr>
              <a:t> stars: </a:t>
            </a:r>
            <a:r>
              <a:rPr lang="en-US" sz="1800" b="1" dirty="0" err="1" smtClean="0">
                <a:solidFill>
                  <a:srgbClr val="FF0000"/>
                </a:solidFill>
                <a:ea typeface="ＭＳ Ｐゴシック" pitchFamily="34" charset="-128"/>
              </a:rPr>
              <a:t>Perraut</a:t>
            </a:r>
            <a:r>
              <a:rPr lang="en-US" sz="1800" b="1" dirty="0" smtClean="0">
                <a:solidFill>
                  <a:srgbClr val="FF0000"/>
                </a:solidFill>
                <a:ea typeface="ＭＳ Ｐゴシック" pitchFamily="34" charset="-128"/>
              </a:rPr>
              <a:t> et al., A&amp;A 526 (2011)</a:t>
            </a:r>
          </a:p>
          <a:p>
            <a:pPr lvl="1">
              <a:lnSpc>
                <a:spcPct val="80000"/>
              </a:lnSpc>
              <a:defRPr/>
            </a:pPr>
            <a:r>
              <a:rPr lang="en-US" sz="1800" b="1" dirty="0" err="1" smtClean="0">
                <a:solidFill>
                  <a:srgbClr val="000090"/>
                </a:solidFill>
                <a:ea typeface="ＭＳ Ｐゴシック" pitchFamily="34" charset="-128"/>
              </a:rPr>
              <a:t>CoRoT</a:t>
            </a:r>
            <a:r>
              <a:rPr lang="en-US" sz="1800" b="1" dirty="0" smtClean="0">
                <a:solidFill>
                  <a:srgbClr val="000090"/>
                </a:solidFill>
                <a:ea typeface="ＭＳ Ｐゴシック" pitchFamily="34" charset="-128"/>
              </a:rPr>
              <a:t> Targets: HD49933: </a:t>
            </a:r>
            <a:r>
              <a:rPr lang="en-US" sz="1800" b="1" dirty="0" smtClean="0">
                <a:solidFill>
                  <a:srgbClr val="FF0000"/>
                </a:solidFill>
                <a:ea typeface="ＭＳ Ｐゴシック" pitchFamily="34" charset="-128"/>
              </a:rPr>
              <a:t>Bigot et al., A&amp;A (2011), in press</a:t>
            </a:r>
            <a:endParaRPr lang="en-US" sz="1800" dirty="0" smtClean="0">
              <a:solidFill>
                <a:srgbClr val="000090"/>
              </a:solidFill>
              <a:ea typeface="ＭＳ Ｐゴシック" pitchFamily="34" charset="-128"/>
            </a:endParaRPr>
          </a:p>
          <a:p>
            <a:pPr lvl="1">
              <a:lnSpc>
                <a:spcPct val="80000"/>
              </a:lnSpc>
              <a:defRPr/>
            </a:pPr>
            <a:r>
              <a:rPr lang="en-US" sz="1800" dirty="0" err="1" smtClean="0">
                <a:ea typeface="ＭＳ Ｐゴシック" pitchFamily="34" charset="-128"/>
              </a:rPr>
              <a:t>Exoplanet</a:t>
            </a:r>
            <a:r>
              <a:rPr lang="en-US" sz="1800" dirty="0" smtClean="0">
                <a:ea typeface="ＭＳ Ｐゴシック" pitchFamily="34" charset="-128"/>
              </a:rPr>
              <a:t> host stars, 13 </a:t>
            </a:r>
            <a:r>
              <a:rPr lang="en-US" sz="1800" dirty="0" err="1" smtClean="0">
                <a:ea typeface="ＭＳ Ｐゴシック" pitchFamily="34" charset="-128"/>
              </a:rPr>
              <a:t>Cyg</a:t>
            </a:r>
            <a:endParaRPr lang="en-US" sz="1800" dirty="0" smtClean="0">
              <a:ea typeface="ＭＳ Ｐゴシック" pitchFamily="34" charset="-128"/>
            </a:endParaRPr>
          </a:p>
          <a:p>
            <a:pPr lvl="1">
              <a:lnSpc>
                <a:spcPct val="80000"/>
              </a:lnSpc>
              <a:defRPr/>
            </a:pPr>
            <a:r>
              <a:rPr lang="en-US" sz="1800" dirty="0" smtClean="0">
                <a:ea typeface="ＭＳ Ｐゴシック" pitchFamily="34" charset="-128"/>
              </a:rPr>
              <a:t>Sub giants radii and orbits (class IV stars)</a:t>
            </a:r>
          </a:p>
          <a:p>
            <a:pPr lvl="1">
              <a:lnSpc>
                <a:spcPct val="80000"/>
              </a:lnSpc>
              <a:defRPr/>
            </a:pPr>
            <a:r>
              <a:rPr lang="en-US" sz="1800" dirty="0" smtClean="0">
                <a:ea typeface="ＭＳ Ｐゴシック" pitchFamily="34" charset="-128"/>
              </a:rPr>
              <a:t>Eclipsing Binaries</a:t>
            </a:r>
          </a:p>
          <a:p>
            <a:pPr eaLnBrk="1" fontAlgn="auto" hangingPunct="1">
              <a:lnSpc>
                <a:spcPct val="80000"/>
              </a:lnSpc>
              <a:spcAft>
                <a:spcPts val="0"/>
              </a:spcAft>
              <a:buFont typeface="Arial" pitchFamily="34" charset="0"/>
              <a:buChar char="•"/>
              <a:defRPr/>
            </a:pPr>
            <a:endParaRPr lang="en-US" sz="1800" b="1" dirty="0" smtClean="0">
              <a:solidFill>
                <a:srgbClr val="000090"/>
              </a:solidFill>
              <a:ea typeface="ＭＳ Ｐゴシック" pitchFamily="34" charset="-128"/>
            </a:endParaRPr>
          </a:p>
          <a:p>
            <a:pPr eaLnBrk="1" fontAlgn="auto" hangingPunct="1">
              <a:lnSpc>
                <a:spcPct val="80000"/>
              </a:lnSpc>
              <a:spcAft>
                <a:spcPts val="0"/>
              </a:spcAft>
              <a:buFont typeface="Arial" pitchFamily="34" charset="0"/>
              <a:buChar char="•"/>
              <a:defRPr/>
            </a:pPr>
            <a:r>
              <a:rPr lang="en-US" sz="1800" b="1" dirty="0" err="1" smtClean="0">
                <a:solidFill>
                  <a:srgbClr val="000090"/>
                </a:solidFill>
                <a:ea typeface="ＭＳ Ｐゴシック" pitchFamily="34" charset="-128"/>
              </a:rPr>
              <a:t>Circumstellar</a:t>
            </a:r>
            <a:r>
              <a:rPr lang="en-US" sz="1800" b="1" dirty="0" smtClean="0">
                <a:solidFill>
                  <a:srgbClr val="000090"/>
                </a:solidFill>
                <a:ea typeface="ＭＳ Ｐゴシック" pitchFamily="34" charset="-128"/>
              </a:rPr>
              <a:t> environments (using generally the spectral resolution of VEGA)</a:t>
            </a:r>
          </a:p>
          <a:p>
            <a:pPr lvl="1">
              <a:lnSpc>
                <a:spcPct val="80000"/>
              </a:lnSpc>
              <a:defRPr/>
            </a:pPr>
            <a:r>
              <a:rPr lang="en-US" sz="1800" b="1" dirty="0" smtClean="0">
                <a:solidFill>
                  <a:srgbClr val="000090"/>
                </a:solidFill>
                <a:ea typeface="ＭＳ Ｐゴシック" pitchFamily="34" charset="-128"/>
              </a:rPr>
              <a:t>AB </a:t>
            </a:r>
            <a:r>
              <a:rPr lang="en-US" sz="1800" b="1" dirty="0" err="1" smtClean="0">
                <a:solidFill>
                  <a:srgbClr val="000090"/>
                </a:solidFill>
                <a:ea typeface="ＭＳ Ｐゴシック" pitchFamily="34" charset="-128"/>
              </a:rPr>
              <a:t>Aur</a:t>
            </a:r>
            <a:r>
              <a:rPr lang="en-US" sz="1800" b="1" dirty="0" smtClean="0">
                <a:solidFill>
                  <a:srgbClr val="000090"/>
                </a:solidFill>
                <a:ea typeface="ＭＳ Ｐゴシック" pitchFamily="34" charset="-128"/>
              </a:rPr>
              <a:t> (disk): </a:t>
            </a:r>
            <a:r>
              <a:rPr lang="en-US" sz="1800" b="1" dirty="0" err="1">
                <a:solidFill>
                  <a:srgbClr val="FF0000"/>
                </a:solidFill>
                <a:ea typeface="ＭＳ Ｐゴシック" pitchFamily="34" charset="-128"/>
              </a:rPr>
              <a:t>Perraut</a:t>
            </a:r>
            <a:r>
              <a:rPr lang="en-US" sz="1800" b="1" dirty="0">
                <a:solidFill>
                  <a:srgbClr val="FF0000"/>
                </a:solidFill>
                <a:ea typeface="ＭＳ Ｐゴシック" pitchFamily="34" charset="-128"/>
              </a:rPr>
              <a:t> et al, A&amp;A 516 (2010)</a:t>
            </a:r>
          </a:p>
          <a:p>
            <a:pPr lvl="1">
              <a:lnSpc>
                <a:spcPct val="80000"/>
              </a:lnSpc>
              <a:defRPr/>
            </a:pPr>
            <a:r>
              <a:rPr lang="en-US" sz="1800" b="1" dirty="0" smtClean="0">
                <a:solidFill>
                  <a:srgbClr val="000090"/>
                </a:solidFill>
                <a:ea typeface="ＭＳ Ｐゴシック" pitchFamily="34" charset="-128"/>
              </a:rPr>
              <a:t>A/B </a:t>
            </a:r>
            <a:r>
              <a:rPr lang="en-US" sz="1800" b="1" dirty="0" err="1" smtClean="0">
                <a:solidFill>
                  <a:srgbClr val="000090"/>
                </a:solidFill>
                <a:ea typeface="ＭＳ Ｐゴシック" pitchFamily="34" charset="-128"/>
              </a:rPr>
              <a:t>Supergiants</a:t>
            </a:r>
            <a:r>
              <a:rPr lang="en-US" sz="1800" b="1" dirty="0" smtClean="0">
                <a:solidFill>
                  <a:srgbClr val="000090"/>
                </a:solidFill>
                <a:ea typeface="ＭＳ Ｐゴシック" pitchFamily="34" charset="-128"/>
              </a:rPr>
              <a:t> (wind): </a:t>
            </a:r>
            <a:r>
              <a:rPr lang="en-US" sz="1800" b="1" dirty="0" err="1">
                <a:solidFill>
                  <a:srgbClr val="FF0000"/>
                </a:solidFill>
                <a:ea typeface="ＭＳ Ｐゴシック" pitchFamily="34" charset="-128"/>
              </a:rPr>
              <a:t>Chesneau</a:t>
            </a:r>
            <a:r>
              <a:rPr lang="en-US" sz="1800" b="1" dirty="0">
                <a:solidFill>
                  <a:srgbClr val="FF0000"/>
                </a:solidFill>
                <a:ea typeface="ＭＳ Ｐゴシック" pitchFamily="34" charset="-128"/>
              </a:rPr>
              <a:t> et al, A&amp;A 521 (2010)</a:t>
            </a:r>
            <a:endParaRPr lang="en-US" sz="1800" b="1" dirty="0" smtClean="0">
              <a:solidFill>
                <a:srgbClr val="FF0000"/>
              </a:solidFill>
              <a:ea typeface="ＭＳ Ｐゴシック" pitchFamily="34" charset="-128"/>
            </a:endParaRPr>
          </a:p>
          <a:p>
            <a:pPr lvl="1">
              <a:lnSpc>
                <a:spcPct val="80000"/>
              </a:lnSpc>
              <a:defRPr/>
            </a:pPr>
            <a:r>
              <a:rPr lang="en-US" sz="1800" b="1" dirty="0" err="1" smtClean="0">
                <a:solidFill>
                  <a:srgbClr val="000090"/>
                </a:solidFill>
                <a:ea typeface="ＭＳ Ｐゴシック" pitchFamily="34" charset="-128"/>
              </a:rPr>
              <a:t>β</a:t>
            </a:r>
            <a:r>
              <a:rPr lang="en-US" sz="1800" b="1" dirty="0" smtClean="0">
                <a:solidFill>
                  <a:srgbClr val="000090"/>
                </a:solidFill>
                <a:ea typeface="ＭＳ Ｐゴシック" pitchFamily="34" charset="-128"/>
              </a:rPr>
              <a:t> </a:t>
            </a:r>
            <a:r>
              <a:rPr lang="en-US" sz="1800" b="1" dirty="0" err="1" smtClean="0">
                <a:solidFill>
                  <a:srgbClr val="000090"/>
                </a:solidFill>
                <a:ea typeface="ＭＳ Ｐゴシック" pitchFamily="34" charset="-128"/>
              </a:rPr>
              <a:t>Cep</a:t>
            </a:r>
            <a:r>
              <a:rPr lang="en-US" sz="1800" b="1" dirty="0" smtClean="0">
                <a:solidFill>
                  <a:srgbClr val="000090"/>
                </a:solidFill>
                <a:ea typeface="ＭＳ Ｐゴシック" pitchFamily="34" charset="-128"/>
              </a:rPr>
              <a:t> (disk):</a:t>
            </a:r>
            <a:r>
              <a:rPr lang="en-US" sz="1800" b="1" dirty="0" smtClean="0">
                <a:solidFill>
                  <a:srgbClr val="FF0000"/>
                </a:solidFill>
                <a:ea typeface="ＭＳ Ｐゴシック" pitchFamily="34" charset="-128"/>
              </a:rPr>
              <a:t> Nardetto </a:t>
            </a:r>
            <a:r>
              <a:rPr lang="en-US" sz="1800" b="1" dirty="0">
                <a:solidFill>
                  <a:srgbClr val="FF0000"/>
                </a:solidFill>
                <a:ea typeface="ＭＳ Ｐゴシック" pitchFamily="34" charset="-128"/>
              </a:rPr>
              <a:t>et al. , A&amp;A 525 (2011)</a:t>
            </a:r>
            <a:endParaRPr lang="en-US" sz="1800" b="1" dirty="0" smtClean="0">
              <a:solidFill>
                <a:srgbClr val="FF0000"/>
              </a:solidFill>
              <a:ea typeface="ＭＳ Ｐゴシック" pitchFamily="34" charset="-128"/>
            </a:endParaRPr>
          </a:p>
          <a:p>
            <a:pPr lvl="1">
              <a:lnSpc>
                <a:spcPct val="80000"/>
              </a:lnSpc>
              <a:defRPr/>
            </a:pPr>
            <a:r>
              <a:rPr lang="en-US" sz="1800" b="1" dirty="0" smtClean="0">
                <a:solidFill>
                  <a:srgbClr val="000090"/>
                </a:solidFill>
                <a:ea typeface="ＭＳ Ｐゴシック" pitchFamily="34" charset="-128"/>
              </a:rPr>
              <a:t>Be stars (wind): </a:t>
            </a:r>
            <a:r>
              <a:rPr lang="en-US" sz="1800" b="1" dirty="0" err="1" smtClean="0">
                <a:solidFill>
                  <a:srgbClr val="FF0000"/>
                </a:solidFill>
                <a:ea typeface="ＭＳ Ｐゴシック" pitchFamily="34" charset="-128"/>
              </a:rPr>
              <a:t>Delaa</a:t>
            </a:r>
            <a:r>
              <a:rPr lang="en-US" sz="1800" b="1" dirty="0" smtClean="0">
                <a:solidFill>
                  <a:srgbClr val="FF0000"/>
                </a:solidFill>
                <a:ea typeface="ＭＳ Ｐゴシック" pitchFamily="34" charset="-128"/>
              </a:rPr>
              <a:t> </a:t>
            </a:r>
            <a:r>
              <a:rPr lang="en-US" sz="1800" b="1" dirty="0">
                <a:solidFill>
                  <a:srgbClr val="FF0000"/>
                </a:solidFill>
                <a:ea typeface="ＭＳ Ｐゴシック" pitchFamily="34" charset="-128"/>
              </a:rPr>
              <a:t>et al</a:t>
            </a:r>
            <a:r>
              <a:rPr lang="en-US" sz="1800" b="1" dirty="0" smtClean="0">
                <a:solidFill>
                  <a:srgbClr val="FF0000"/>
                </a:solidFill>
                <a:ea typeface="ＭＳ Ｐゴシック" pitchFamily="34" charset="-128"/>
              </a:rPr>
              <a:t>. </a:t>
            </a:r>
            <a:r>
              <a:rPr lang="en-US" sz="1800" b="1" dirty="0">
                <a:solidFill>
                  <a:srgbClr val="FF0000"/>
                </a:solidFill>
                <a:ea typeface="ＭＳ Ｐゴシック" pitchFamily="34" charset="-128"/>
              </a:rPr>
              <a:t>A&amp;A 529 (2011)</a:t>
            </a:r>
            <a:endParaRPr lang="en-US" sz="1800" b="1" dirty="0" smtClean="0">
              <a:solidFill>
                <a:srgbClr val="FF0000"/>
              </a:solidFill>
              <a:ea typeface="ＭＳ Ｐゴシック" pitchFamily="34" charset="-128"/>
            </a:endParaRPr>
          </a:p>
          <a:p>
            <a:pPr lvl="1">
              <a:lnSpc>
                <a:spcPct val="80000"/>
              </a:lnSpc>
              <a:defRPr/>
            </a:pPr>
            <a:r>
              <a:rPr lang="en-US" sz="1800" b="1" dirty="0" smtClean="0">
                <a:solidFill>
                  <a:srgbClr val="000090"/>
                </a:solidFill>
                <a:ea typeface="ＭＳ Ｐゴシック" pitchFamily="34" charset="-128"/>
              </a:rPr>
              <a:t>Ups </a:t>
            </a:r>
            <a:r>
              <a:rPr lang="en-US" sz="1800" b="1" dirty="0">
                <a:solidFill>
                  <a:srgbClr val="000090"/>
                </a:solidFill>
                <a:ea typeface="ＭＳ Ｐゴシック" pitchFamily="34" charset="-128"/>
              </a:rPr>
              <a:t>Sgr</a:t>
            </a:r>
            <a:r>
              <a:rPr lang="en-US" sz="1800" b="1" dirty="0" smtClean="0">
                <a:solidFill>
                  <a:srgbClr val="000090"/>
                </a:solidFill>
                <a:ea typeface="ＭＳ Ｐゴシック" pitchFamily="34" charset="-128"/>
              </a:rPr>
              <a:t> &amp; Bet </a:t>
            </a:r>
            <a:r>
              <a:rPr lang="en-US" sz="1800" b="1" dirty="0" err="1" smtClean="0">
                <a:solidFill>
                  <a:srgbClr val="000090"/>
                </a:solidFill>
                <a:ea typeface="ＭＳ Ｐゴシック" pitchFamily="34" charset="-128"/>
              </a:rPr>
              <a:t>Lyr</a:t>
            </a:r>
            <a:r>
              <a:rPr lang="en-US" sz="1800" b="1" dirty="0" smtClean="0">
                <a:solidFill>
                  <a:srgbClr val="000090"/>
                </a:solidFill>
                <a:ea typeface="ＭＳ Ｐゴシック" pitchFamily="34" charset="-128"/>
              </a:rPr>
              <a:t> (Interactive massive stars): </a:t>
            </a:r>
            <a:r>
              <a:rPr lang="en-US" sz="1800" b="1" dirty="0" err="1">
                <a:solidFill>
                  <a:srgbClr val="FF0000"/>
                </a:solidFill>
                <a:ea typeface="ＭＳ Ｐゴシック" pitchFamily="34" charset="-128"/>
              </a:rPr>
              <a:t>Bonneau</a:t>
            </a:r>
            <a:r>
              <a:rPr lang="en-US" sz="1800" b="1" dirty="0">
                <a:solidFill>
                  <a:srgbClr val="FF0000"/>
                </a:solidFill>
                <a:ea typeface="ＭＳ Ｐゴシック" pitchFamily="34" charset="-128"/>
              </a:rPr>
              <a:t> et al., A&amp;A 432 (2011)</a:t>
            </a:r>
          </a:p>
          <a:p>
            <a:pPr lvl="1">
              <a:lnSpc>
                <a:spcPct val="80000"/>
              </a:lnSpc>
              <a:defRPr/>
            </a:pPr>
            <a:r>
              <a:rPr lang="en-US" sz="1800" b="1" dirty="0" err="1">
                <a:solidFill>
                  <a:srgbClr val="000090"/>
                </a:solidFill>
                <a:latin typeface="Symbol" pitchFamily="18" charset="2"/>
                <a:ea typeface="ＭＳ Ｐゴシック" pitchFamily="34" charset="-128"/>
              </a:rPr>
              <a:t>d</a:t>
            </a:r>
            <a:r>
              <a:rPr lang="en-US" sz="1800" b="1" dirty="0">
                <a:solidFill>
                  <a:srgbClr val="000090"/>
                </a:solidFill>
                <a:latin typeface="Symbol" pitchFamily="18" charset="2"/>
                <a:ea typeface="ＭＳ Ｐゴシック" pitchFamily="34" charset="-128"/>
              </a:rPr>
              <a:t> </a:t>
            </a:r>
            <a:r>
              <a:rPr lang="en-US" sz="1800" b="1" dirty="0" err="1" smtClean="0">
                <a:solidFill>
                  <a:srgbClr val="000090"/>
                </a:solidFill>
                <a:ea typeface="ＭＳ Ｐゴシック" pitchFamily="34" charset="-128"/>
              </a:rPr>
              <a:t>Sco</a:t>
            </a:r>
            <a:r>
              <a:rPr lang="en-US" sz="1800" b="1" dirty="0" smtClean="0">
                <a:solidFill>
                  <a:srgbClr val="000090"/>
                </a:solidFill>
                <a:ea typeface="ＭＳ Ｐゴシック" pitchFamily="34" charset="-128"/>
              </a:rPr>
              <a:t> (Interactive massive stars): </a:t>
            </a:r>
            <a:r>
              <a:rPr lang="en-US" sz="1800" b="1" dirty="0" err="1">
                <a:solidFill>
                  <a:srgbClr val="FF0000"/>
                </a:solidFill>
                <a:ea typeface="ＭＳ Ｐゴシック" pitchFamily="34" charset="-128"/>
              </a:rPr>
              <a:t>Meilland</a:t>
            </a:r>
            <a:r>
              <a:rPr lang="en-US" sz="1800" b="1" dirty="0">
                <a:solidFill>
                  <a:srgbClr val="FF0000"/>
                </a:solidFill>
                <a:ea typeface="ＭＳ Ｐゴシック" pitchFamily="34" charset="-128"/>
              </a:rPr>
              <a:t> et al</a:t>
            </a:r>
            <a:r>
              <a:rPr lang="en-US" sz="1800" b="1" dirty="0" smtClean="0">
                <a:solidFill>
                  <a:srgbClr val="FF0000"/>
                </a:solidFill>
                <a:ea typeface="ＭＳ Ｐゴシック" pitchFamily="34" charset="-128"/>
              </a:rPr>
              <a:t>. </a:t>
            </a:r>
            <a:r>
              <a:rPr lang="en-US" sz="1800" b="1" dirty="0">
                <a:solidFill>
                  <a:srgbClr val="FF0000"/>
                </a:solidFill>
                <a:ea typeface="ＭＳ Ｐゴシック" pitchFamily="34" charset="-128"/>
              </a:rPr>
              <a:t>A&amp;A 532 (2011)</a:t>
            </a:r>
            <a:endParaRPr lang="en-US" sz="1800" b="1" dirty="0" smtClean="0">
              <a:solidFill>
                <a:srgbClr val="FF0000"/>
              </a:solidFill>
              <a:ea typeface="ＭＳ Ｐゴシック" pitchFamily="34" charset="-128"/>
            </a:endParaRPr>
          </a:p>
          <a:p>
            <a:pPr lvl="1">
              <a:lnSpc>
                <a:spcPct val="80000"/>
              </a:lnSpc>
              <a:defRPr/>
            </a:pPr>
            <a:r>
              <a:rPr lang="en-US" sz="1800" b="1" dirty="0" smtClean="0">
                <a:solidFill>
                  <a:srgbClr val="000090"/>
                </a:solidFill>
                <a:ea typeface="ＭＳ Ｐゴシック" pitchFamily="34" charset="-128"/>
              </a:rPr>
              <a:t>The </a:t>
            </a:r>
            <a:r>
              <a:rPr lang="en-US" sz="1800" b="1" dirty="0" err="1" smtClean="0">
                <a:solidFill>
                  <a:srgbClr val="000090"/>
                </a:solidFill>
                <a:ea typeface="ＭＳ Ｐゴシック" pitchFamily="34" charset="-128"/>
              </a:rPr>
              <a:t>chromosphere</a:t>
            </a:r>
            <a:r>
              <a:rPr lang="en-US" sz="1800" b="1" dirty="0" smtClean="0">
                <a:solidFill>
                  <a:srgbClr val="000090"/>
                </a:solidFill>
                <a:ea typeface="ＭＳ Ｐゴシック" pitchFamily="34" charset="-128"/>
              </a:rPr>
              <a:t> of K giants:</a:t>
            </a:r>
            <a:r>
              <a:rPr lang="en-US" sz="1800" b="1" dirty="0" smtClean="0">
                <a:solidFill>
                  <a:srgbClr val="FF0000"/>
                </a:solidFill>
                <a:ea typeface="ＭＳ Ｐゴシック" pitchFamily="34" charset="-128"/>
              </a:rPr>
              <a:t>  </a:t>
            </a:r>
            <a:r>
              <a:rPr lang="en-US" sz="1800" b="1" dirty="0" err="1" smtClean="0">
                <a:solidFill>
                  <a:srgbClr val="FF0000"/>
                </a:solidFill>
                <a:ea typeface="ＭＳ Ｐゴシック" pitchFamily="34" charset="-128"/>
              </a:rPr>
              <a:t>Berio</a:t>
            </a:r>
            <a:r>
              <a:rPr lang="en-US" sz="1800" b="1" dirty="0" smtClean="0">
                <a:solidFill>
                  <a:srgbClr val="FF0000"/>
                </a:solidFill>
                <a:ea typeface="ＭＳ Ｐゴシック" pitchFamily="34" charset="-128"/>
              </a:rPr>
              <a:t> et al. A&amp;A (2011) in press</a:t>
            </a:r>
            <a:r>
              <a:rPr lang="en-US" sz="1800" b="1" dirty="0" smtClean="0">
                <a:solidFill>
                  <a:srgbClr val="000090"/>
                </a:solidFill>
                <a:ea typeface="ＭＳ Ｐゴシック" pitchFamily="34" charset="-128"/>
              </a:rPr>
              <a:t> </a:t>
            </a:r>
            <a:endParaRPr lang="en-US" sz="1800" dirty="0" smtClean="0">
              <a:ea typeface="ＭＳ Ｐゴシック" pitchFamily="34" charset="-128"/>
            </a:endParaRPr>
          </a:p>
          <a:p>
            <a:pPr lvl="1" eaLnBrk="1" fontAlgn="auto" hangingPunct="1">
              <a:lnSpc>
                <a:spcPct val="80000"/>
              </a:lnSpc>
              <a:spcAft>
                <a:spcPts val="0"/>
              </a:spcAft>
              <a:buFont typeface="Arial" pitchFamily="34" charset="0"/>
              <a:buChar char="–"/>
              <a:defRPr/>
            </a:pPr>
            <a:r>
              <a:rPr lang="en-US" sz="1800" dirty="0" err="1" smtClean="0">
                <a:ea typeface="ＭＳ Ｐゴシック" pitchFamily="34" charset="-128"/>
              </a:rPr>
              <a:t>Eps</a:t>
            </a:r>
            <a:r>
              <a:rPr lang="en-US" sz="1800" dirty="0" smtClean="0">
                <a:ea typeface="ＭＳ Ｐゴシック" pitchFamily="34" charset="-128"/>
              </a:rPr>
              <a:t> </a:t>
            </a:r>
            <a:r>
              <a:rPr lang="en-US" sz="1800" dirty="0" err="1" smtClean="0">
                <a:ea typeface="ＭＳ Ｐゴシック" pitchFamily="34" charset="-128"/>
              </a:rPr>
              <a:t>Aur</a:t>
            </a:r>
            <a:r>
              <a:rPr lang="en-US" sz="1800" dirty="0" smtClean="0">
                <a:ea typeface="ＭＳ Ｐゴシック" pitchFamily="34" charset="-128"/>
              </a:rPr>
              <a:t> (co-rotating disk eclipsing the central star)</a:t>
            </a:r>
          </a:p>
          <a:p>
            <a:pPr lvl="1" eaLnBrk="1" fontAlgn="auto" hangingPunct="1">
              <a:lnSpc>
                <a:spcPct val="80000"/>
              </a:lnSpc>
              <a:spcAft>
                <a:spcPts val="0"/>
              </a:spcAft>
              <a:buFont typeface="Arial" pitchFamily="34" charset="0"/>
              <a:buChar char="–"/>
              <a:defRPr/>
            </a:pPr>
            <a:r>
              <a:rPr lang="en-US" sz="1800" dirty="0" smtClean="0">
                <a:ea typeface="ＭＳ Ｐゴシック" pitchFamily="34" charset="-128"/>
              </a:rPr>
              <a:t>Young Stellar objects (MWC361, AB </a:t>
            </a:r>
            <a:r>
              <a:rPr lang="en-US" sz="1800" dirty="0" err="1" smtClean="0">
                <a:ea typeface="ＭＳ Ｐゴシック" pitchFamily="34" charset="-128"/>
              </a:rPr>
              <a:t>Aur</a:t>
            </a:r>
            <a:r>
              <a:rPr lang="en-US" sz="1800" dirty="0" smtClean="0">
                <a:ea typeface="ＭＳ Ｐゴシック" pitchFamily="34" charset="-128"/>
              </a:rPr>
              <a:t>, ...)</a:t>
            </a:r>
          </a:p>
          <a:p>
            <a:pPr lvl="1">
              <a:lnSpc>
                <a:spcPct val="80000"/>
              </a:lnSpc>
              <a:defRPr/>
            </a:pPr>
            <a:r>
              <a:rPr lang="en-US" sz="1800" dirty="0" smtClean="0">
                <a:ea typeface="ＭＳ Ｐゴシック" pitchFamily="34" charset="-128"/>
              </a:rPr>
              <a:t>Rotation of stars and interaction with environment</a:t>
            </a:r>
            <a:endParaRPr lang="en-US" sz="1800" b="1" dirty="0" smtClean="0">
              <a:solidFill>
                <a:srgbClr val="000090"/>
              </a:solidFill>
              <a:ea typeface="ＭＳ Ｐゴシック" pitchFamily="34" charset="-128"/>
            </a:endParaRPr>
          </a:p>
          <a:p>
            <a:pPr lvl="1" eaLnBrk="1" fontAlgn="auto" hangingPunct="1">
              <a:lnSpc>
                <a:spcPct val="80000"/>
              </a:lnSpc>
              <a:spcAft>
                <a:spcPts val="0"/>
              </a:spcAft>
              <a:buFont typeface="Arial" pitchFamily="34" charset="0"/>
              <a:buChar char="–"/>
              <a:defRPr/>
            </a:pPr>
            <a:endParaRPr lang="en-US" sz="1800" dirty="0" smtClean="0">
              <a:ea typeface="ＭＳ Ｐゴシック" pitchFamily="34" charset="-128"/>
            </a:endParaRPr>
          </a:p>
          <a:p>
            <a:pPr lvl="1" eaLnBrk="1" fontAlgn="auto" hangingPunct="1">
              <a:lnSpc>
                <a:spcPct val="80000"/>
              </a:lnSpc>
              <a:spcAft>
                <a:spcPts val="0"/>
              </a:spcAft>
              <a:buFont typeface="Arial" pitchFamily="34" charset="0"/>
              <a:buChar char="–"/>
              <a:defRPr/>
            </a:pPr>
            <a:endParaRPr lang="en-US" sz="1800" dirty="0" smtClean="0">
              <a:solidFill>
                <a:srgbClr val="000090"/>
              </a:solidFill>
              <a:ea typeface="ＭＳ Ｐゴシック" pitchFamily="34" charset="-128"/>
            </a:endParaRPr>
          </a:p>
          <a:p>
            <a:pPr eaLnBrk="1" fontAlgn="auto" hangingPunct="1">
              <a:lnSpc>
                <a:spcPct val="80000"/>
              </a:lnSpc>
              <a:spcAft>
                <a:spcPts val="0"/>
              </a:spcAft>
              <a:buFont typeface="Arial" pitchFamily="34" charset="0"/>
              <a:buChar char="•"/>
              <a:defRPr/>
            </a:pPr>
            <a:endParaRPr lang="en-US" sz="1800" dirty="0" smtClean="0">
              <a:solidFill>
                <a:srgbClr val="000090"/>
              </a:solidFill>
              <a:ea typeface="ＭＳ Ｐゴシック" pitchFamily="34" charset="-128"/>
            </a:endParaRPr>
          </a:p>
        </p:txBody>
      </p:sp>
      <p:sp>
        <p:nvSpPr>
          <p:cNvPr id="7" name="Espace réservé du numéro de diapositive 6"/>
          <p:cNvSpPr>
            <a:spLocks noGrp="1"/>
          </p:cNvSpPr>
          <p:nvPr>
            <p:ph type="sldNum" sz="quarter" idx="12"/>
          </p:nvPr>
        </p:nvSpPr>
        <p:spPr/>
        <p:txBody>
          <a:bodyPr/>
          <a:lstStyle/>
          <a:p>
            <a:fld id="{D19356BC-1717-473E-B326-6C01DAB56B70}" type="slidenum">
              <a:rPr lang="fr-FR" sz="1800" smtClean="0">
                <a:solidFill>
                  <a:srgbClr val="000090"/>
                </a:solidFill>
              </a:rPr>
              <a:pPr/>
              <a:t>6</a:t>
            </a:fld>
            <a:endParaRPr lang="fr-FR" sz="1800">
              <a:solidFill>
                <a:srgbClr val="000090"/>
              </a:solidFill>
            </a:endParaRPr>
          </a:p>
        </p:txBody>
      </p:sp>
      <p:sp>
        <p:nvSpPr>
          <p:cNvPr id="8" name="Espace réservé du pied de page 7"/>
          <p:cNvSpPr>
            <a:spLocks noGrp="1"/>
          </p:cNvSpPr>
          <p:nvPr>
            <p:ph type="ftr" sz="quarter" idx="11"/>
          </p:nvPr>
        </p:nvSpPr>
        <p:spPr>
          <a:xfrm>
            <a:off x="3124200" y="6356350"/>
            <a:ext cx="3657600" cy="501650"/>
          </a:xfrm>
        </p:spPr>
        <p:txBody>
          <a:bodyPr/>
          <a:lstStyle/>
          <a:p>
            <a:r>
              <a:rPr lang="fr-FR" sz="1800" dirty="0" smtClean="0">
                <a:solidFill>
                  <a:srgbClr val="000090"/>
                </a:solidFill>
              </a:rPr>
              <a:t>VEGA Granada </a:t>
            </a:r>
            <a:r>
              <a:rPr lang="fr-FR" sz="1800" dirty="0" err="1" smtClean="0">
                <a:solidFill>
                  <a:srgbClr val="000090"/>
                </a:solidFill>
              </a:rPr>
              <a:t>September</a:t>
            </a:r>
            <a:r>
              <a:rPr lang="fr-FR" sz="1800" dirty="0" smtClean="0">
                <a:solidFill>
                  <a:srgbClr val="000090"/>
                </a:solidFill>
              </a:rPr>
              <a:t> 2011</a:t>
            </a:r>
            <a:endParaRPr lang="fr-FR" sz="1800" dirty="0">
              <a:solidFill>
                <a:srgbClr val="000090"/>
              </a:solidFill>
            </a:endParaRPr>
          </a:p>
        </p:txBody>
      </p:sp>
      <p:cxnSp>
        <p:nvCxnSpPr>
          <p:cNvPr id="12" name="Connecteur droit avec flèche 11"/>
          <p:cNvCxnSpPr/>
          <p:nvPr/>
        </p:nvCxnSpPr>
        <p:spPr>
          <a:xfrm>
            <a:off x="6477000" y="18288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6934200" y="1600200"/>
            <a:ext cx="2209800" cy="369332"/>
          </a:xfrm>
          <a:prstGeom prst="rect">
            <a:avLst/>
          </a:prstGeom>
          <a:noFill/>
        </p:spPr>
        <p:txBody>
          <a:bodyPr wrap="square" rtlCol="0">
            <a:spAutoFit/>
          </a:bodyPr>
          <a:lstStyle/>
          <a:p>
            <a:r>
              <a:rPr lang="en-GB" dirty="0" smtClean="0"/>
              <a:t>presented in this talk</a:t>
            </a:r>
            <a:endParaRPr lang="en-GB" dirty="0"/>
          </a:p>
        </p:txBody>
      </p:sp>
      <p:cxnSp>
        <p:nvCxnSpPr>
          <p:cNvPr id="14" name="Connecteur droit avec flèche 13"/>
          <p:cNvCxnSpPr/>
          <p:nvPr/>
        </p:nvCxnSpPr>
        <p:spPr>
          <a:xfrm>
            <a:off x="6477000" y="41148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6934200" y="3886200"/>
            <a:ext cx="2209800" cy="369332"/>
          </a:xfrm>
          <a:prstGeom prst="rect">
            <a:avLst/>
          </a:prstGeom>
          <a:noFill/>
        </p:spPr>
        <p:txBody>
          <a:bodyPr wrap="square" rtlCol="0">
            <a:spAutoFit/>
          </a:bodyPr>
          <a:lstStyle/>
          <a:p>
            <a:r>
              <a:rPr lang="en-GB" dirty="0" smtClean="0"/>
              <a:t>presented in this talk</a:t>
            </a:r>
            <a:endParaRPr lang="en-GB" dirty="0"/>
          </a:p>
        </p:txBody>
      </p:sp>
      <p:cxnSp>
        <p:nvCxnSpPr>
          <p:cNvPr id="16" name="Connecteur droit avec flèche 15"/>
          <p:cNvCxnSpPr/>
          <p:nvPr/>
        </p:nvCxnSpPr>
        <p:spPr>
          <a:xfrm>
            <a:off x="6477000" y="15240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6934200" y="1295400"/>
            <a:ext cx="2209800" cy="369332"/>
          </a:xfrm>
          <a:prstGeom prst="rect">
            <a:avLst/>
          </a:prstGeom>
          <a:noFill/>
        </p:spPr>
        <p:txBody>
          <a:bodyPr wrap="square" rtlCol="0">
            <a:spAutoFit/>
          </a:bodyPr>
          <a:lstStyle/>
          <a:p>
            <a:r>
              <a:rPr lang="en-GB" dirty="0" smtClean="0"/>
              <a:t>presented in this talk</a:t>
            </a:r>
            <a:endParaRPr lang="en-GB"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304800"/>
            <a:ext cx="8229600" cy="1143000"/>
          </a:xfrm>
        </p:spPr>
        <p:txBody>
          <a:bodyPr>
            <a:normAutofit/>
          </a:bodyPr>
          <a:lstStyle/>
          <a:p>
            <a:r>
              <a:rPr lang="fr-FR" dirty="0" smtClean="0">
                <a:solidFill>
                  <a:srgbClr val="000090"/>
                </a:solidFill>
              </a:rPr>
              <a:t>HD49933</a:t>
            </a:r>
            <a:endParaRPr lang="fr-FR" dirty="0">
              <a:solidFill>
                <a:srgbClr val="000090"/>
              </a:solidFill>
            </a:endParaRPr>
          </a:p>
        </p:txBody>
      </p:sp>
      <p:sp>
        <p:nvSpPr>
          <p:cNvPr id="3" name="Espace réservé du contenu 2"/>
          <p:cNvSpPr>
            <a:spLocks noGrp="1"/>
          </p:cNvSpPr>
          <p:nvPr>
            <p:ph idx="1"/>
          </p:nvPr>
        </p:nvSpPr>
        <p:spPr>
          <a:xfrm>
            <a:off x="0" y="990600"/>
            <a:ext cx="8229600" cy="4525963"/>
          </a:xfrm>
        </p:spPr>
        <p:txBody>
          <a:bodyPr>
            <a:normAutofit/>
          </a:bodyPr>
          <a:lstStyle/>
          <a:p>
            <a:r>
              <a:rPr lang="fr-FR" dirty="0" smtClean="0">
                <a:solidFill>
                  <a:srgbClr val="000090"/>
                </a:solidFill>
              </a:rPr>
              <a:t>Observations </a:t>
            </a:r>
            <a:r>
              <a:rPr lang="fr-FR" dirty="0" err="1" smtClean="0">
                <a:solidFill>
                  <a:srgbClr val="000090"/>
                </a:solidFill>
              </a:rPr>
              <a:t>october</a:t>
            </a:r>
            <a:r>
              <a:rPr lang="fr-FR" dirty="0" smtClean="0">
                <a:solidFill>
                  <a:srgbClr val="000090"/>
                </a:solidFill>
              </a:rPr>
              <a:t>, 16</a:t>
            </a:r>
            <a:r>
              <a:rPr lang="fr-FR" baseline="30000" dirty="0" smtClean="0">
                <a:solidFill>
                  <a:srgbClr val="000090"/>
                </a:solidFill>
              </a:rPr>
              <a:t>th</a:t>
            </a:r>
            <a:r>
              <a:rPr lang="fr-FR" dirty="0" smtClean="0">
                <a:solidFill>
                  <a:srgbClr val="000090"/>
                </a:solidFill>
              </a:rPr>
              <a:t> 2010</a:t>
            </a:r>
          </a:p>
          <a:p>
            <a:pPr lvl="1"/>
            <a:r>
              <a:rPr lang="en-US" sz="1400" dirty="0" smtClean="0">
                <a:solidFill>
                  <a:srgbClr val="000090"/>
                </a:solidFill>
              </a:rPr>
              <a:t>Calibrations stars: C1 = HD55185 and C2 = HD46487</a:t>
            </a:r>
          </a:p>
          <a:p>
            <a:pPr lvl="1"/>
            <a:r>
              <a:rPr lang="en-US" sz="1400" dirty="0" smtClean="0">
                <a:solidFill>
                  <a:srgbClr val="000090"/>
                </a:solidFill>
                <a:latin typeface="+mj-lt"/>
              </a:rPr>
              <a:t>Direct measurement of C2: </a:t>
            </a:r>
            <a:r>
              <a:rPr lang="en-US" sz="1400" b="1" dirty="0" err="1" smtClean="0">
                <a:solidFill>
                  <a:srgbClr val="000090"/>
                </a:solidFill>
                <a:latin typeface="Symbol" pitchFamily="18" charset="2"/>
              </a:rPr>
              <a:t>q</a:t>
            </a:r>
            <a:r>
              <a:rPr lang="en-US" sz="1400" b="1" baseline="-25000" dirty="0" err="1" smtClean="0">
                <a:solidFill>
                  <a:srgbClr val="000090"/>
                </a:solidFill>
              </a:rPr>
              <a:t>UD</a:t>
            </a:r>
            <a:r>
              <a:rPr lang="en-US" sz="1400" b="1" dirty="0" smtClean="0">
                <a:solidFill>
                  <a:srgbClr val="000090"/>
                </a:solidFill>
              </a:rPr>
              <a:t>  =  0.474 ± 0.014mas</a:t>
            </a:r>
          </a:p>
          <a:p>
            <a:pPr lvl="2"/>
            <a:endParaRPr lang="en-US" sz="1400" dirty="0" smtClean="0">
              <a:solidFill>
                <a:srgbClr val="000090"/>
              </a:solidFill>
            </a:endParaRPr>
          </a:p>
        </p:txBody>
      </p:sp>
      <p:sp>
        <p:nvSpPr>
          <p:cNvPr id="5" name="Espace réservé du pied de page 4"/>
          <p:cNvSpPr>
            <a:spLocks noGrp="1"/>
          </p:cNvSpPr>
          <p:nvPr>
            <p:ph type="ftr" sz="quarter" idx="11"/>
          </p:nvPr>
        </p:nvSpPr>
        <p:spPr/>
        <p:txBody>
          <a:bodyPr/>
          <a:lstStyle/>
          <a:p>
            <a:r>
              <a:rPr lang="fr-FR" smtClean="0">
                <a:solidFill>
                  <a:srgbClr val="000090"/>
                </a:solidFill>
              </a:rPr>
              <a:t>VEGA Granada September 2011</a:t>
            </a:r>
            <a:endParaRPr lang="fr-FR">
              <a:solidFill>
                <a:srgbClr val="000090"/>
              </a:solidFill>
            </a:endParaRPr>
          </a:p>
        </p:txBody>
      </p:sp>
      <p:sp>
        <p:nvSpPr>
          <p:cNvPr id="6" name="Espace réservé du numéro de diapositive 5"/>
          <p:cNvSpPr>
            <a:spLocks noGrp="1"/>
          </p:cNvSpPr>
          <p:nvPr>
            <p:ph type="sldNum" sz="quarter" idx="12"/>
          </p:nvPr>
        </p:nvSpPr>
        <p:spPr/>
        <p:txBody>
          <a:bodyPr/>
          <a:lstStyle/>
          <a:p>
            <a:fld id="{39EB397A-2F94-4D21-BD99-F0BB951088C3}" type="slidenum">
              <a:rPr lang="fr-FR" smtClean="0">
                <a:solidFill>
                  <a:srgbClr val="000090"/>
                </a:solidFill>
              </a:rPr>
              <a:pPr/>
              <a:t>7</a:t>
            </a:fld>
            <a:endParaRPr lang="fr-FR" dirty="0">
              <a:solidFill>
                <a:srgbClr val="000090"/>
              </a:solidFill>
            </a:endParaRPr>
          </a:p>
        </p:txBody>
      </p:sp>
      <p:pic>
        <p:nvPicPr>
          <p:cNvPr id="12" name="Image 11" descr="Fig_COROT.tiff"/>
          <p:cNvPicPr>
            <a:picLocks noChangeAspect="1"/>
          </p:cNvPicPr>
          <p:nvPr/>
        </p:nvPicPr>
        <p:blipFill>
          <a:blip r:embed="rId2"/>
          <a:stretch>
            <a:fillRect/>
          </a:stretch>
        </p:blipFill>
        <p:spPr>
          <a:xfrm>
            <a:off x="0" y="2133600"/>
            <a:ext cx="5605818" cy="4038600"/>
          </a:xfrm>
          <a:prstGeom prst="rect">
            <a:avLst/>
          </a:prstGeom>
        </p:spPr>
      </p:pic>
      <p:sp>
        <p:nvSpPr>
          <p:cNvPr id="11" name="ZoneTexte 10"/>
          <p:cNvSpPr txBox="1"/>
          <p:nvPr/>
        </p:nvSpPr>
        <p:spPr>
          <a:xfrm>
            <a:off x="5410200" y="2895600"/>
            <a:ext cx="3312368" cy="1631216"/>
          </a:xfrm>
          <a:prstGeom prst="rect">
            <a:avLst/>
          </a:prstGeom>
          <a:noFill/>
          <a:ln>
            <a:solidFill>
              <a:srgbClr val="FF0000"/>
            </a:solidFill>
          </a:ln>
        </p:spPr>
        <p:txBody>
          <a:bodyPr wrap="square" rtlCol="0">
            <a:spAutoFit/>
          </a:bodyPr>
          <a:lstStyle/>
          <a:p>
            <a:r>
              <a:rPr lang="en-US" sz="2000" b="1" dirty="0" smtClean="0">
                <a:solidFill>
                  <a:srgbClr val="000090"/>
                </a:solidFill>
                <a:latin typeface="Symbol" pitchFamily="18" charset="2"/>
              </a:rPr>
              <a:t>q</a:t>
            </a:r>
            <a:r>
              <a:rPr lang="en-US" sz="2000" b="1" baseline="-25000" dirty="0" smtClean="0">
                <a:solidFill>
                  <a:srgbClr val="000090"/>
                </a:solidFill>
              </a:rPr>
              <a:t>LD,HD49933</a:t>
            </a:r>
            <a:r>
              <a:rPr lang="en-US" sz="2000" b="1" dirty="0" smtClean="0">
                <a:solidFill>
                  <a:srgbClr val="000090"/>
                </a:solidFill>
              </a:rPr>
              <a:t> = 0.445±0.012mas</a:t>
            </a:r>
          </a:p>
          <a:p>
            <a:endParaRPr lang="en-US" sz="2000" b="1" dirty="0">
              <a:solidFill>
                <a:srgbClr val="000090"/>
              </a:solidFill>
            </a:endParaRPr>
          </a:p>
          <a:p>
            <a:r>
              <a:rPr lang="en-US" sz="2000" b="1" dirty="0" smtClean="0">
                <a:solidFill>
                  <a:srgbClr val="000090"/>
                </a:solidFill>
                <a:sym typeface="Wingdings" pitchFamily="2" charset="2"/>
              </a:rPr>
              <a:t>                   </a:t>
            </a:r>
          </a:p>
          <a:p>
            <a:endParaRPr lang="en-US" sz="2000" b="1" dirty="0">
              <a:solidFill>
                <a:srgbClr val="000090"/>
              </a:solidFill>
              <a:sym typeface="Wingdings" pitchFamily="2" charset="2"/>
            </a:endParaRPr>
          </a:p>
          <a:p>
            <a:pPr algn="ctr"/>
            <a:r>
              <a:rPr lang="en-US" sz="2000" b="1" dirty="0" smtClean="0">
                <a:solidFill>
                  <a:srgbClr val="000090"/>
                </a:solidFill>
                <a:sym typeface="Wingdings" pitchFamily="2" charset="2"/>
              </a:rPr>
              <a:t>R = 1.42 </a:t>
            </a:r>
            <a:r>
              <a:rPr lang="en-US" sz="2000" b="1" dirty="0" smtClean="0">
                <a:solidFill>
                  <a:srgbClr val="000090"/>
                </a:solidFill>
                <a:sym typeface="Wingdings"/>
              </a:rPr>
              <a:t>± 0.03 </a:t>
            </a:r>
            <a:r>
              <a:rPr lang="en-US" sz="2000" b="1" dirty="0" smtClean="0">
                <a:solidFill>
                  <a:srgbClr val="000090"/>
                </a:solidFill>
                <a:sym typeface="Wingdings" pitchFamily="2" charset="2"/>
              </a:rPr>
              <a:t> R</a:t>
            </a:r>
            <a:r>
              <a:rPr lang="en-US" sz="2000" b="1" baseline="-25000" dirty="0" smtClean="0">
                <a:solidFill>
                  <a:srgbClr val="000090"/>
                </a:solidFill>
                <a:sym typeface="Wingdings"/>
              </a:rPr>
              <a:t></a:t>
            </a:r>
            <a:r>
              <a:rPr lang="en-US" sz="2000" b="1" dirty="0" smtClean="0">
                <a:solidFill>
                  <a:srgbClr val="000090"/>
                </a:solidFill>
                <a:sym typeface="Wingdings" pitchFamily="2" charset="2"/>
              </a:rPr>
              <a:t> </a:t>
            </a:r>
            <a:endParaRPr lang="en-US" sz="2000" b="1" dirty="0" smtClean="0">
              <a:solidFill>
                <a:srgbClr val="000090"/>
              </a:solidFill>
            </a:endParaRPr>
          </a:p>
          <a:p>
            <a:endParaRPr lang="en-US" sz="2000" b="1" dirty="0">
              <a:solidFill>
                <a:srgbClr val="000090"/>
              </a:solidFill>
            </a:endParaRPr>
          </a:p>
        </p:txBody>
      </p:sp>
      <p:sp>
        <p:nvSpPr>
          <p:cNvPr id="13" name="Rectangle 12"/>
          <p:cNvSpPr/>
          <p:nvPr/>
        </p:nvSpPr>
        <p:spPr>
          <a:xfrm>
            <a:off x="3124200" y="457200"/>
            <a:ext cx="3395468" cy="369332"/>
          </a:xfrm>
          <a:prstGeom prst="rect">
            <a:avLst/>
          </a:prstGeom>
        </p:spPr>
        <p:txBody>
          <a:bodyPr wrap="none">
            <a:spAutoFit/>
          </a:bodyPr>
          <a:lstStyle/>
          <a:p>
            <a:r>
              <a:rPr lang="en-US" b="1" dirty="0" smtClean="0">
                <a:solidFill>
                  <a:srgbClr val="000090"/>
                </a:solidFill>
                <a:ea typeface="ＭＳ Ｐゴシック" pitchFamily="34" charset="-128"/>
              </a:rPr>
              <a:t> </a:t>
            </a:r>
            <a:r>
              <a:rPr lang="en-US" b="1" dirty="0" smtClean="0">
                <a:solidFill>
                  <a:srgbClr val="FF0000"/>
                </a:solidFill>
                <a:ea typeface="ＭＳ Ｐゴシック" pitchFamily="34" charset="-128"/>
              </a:rPr>
              <a:t>Bigot et al., A&amp;A (2011), in press</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09600"/>
          </a:xfrm>
        </p:spPr>
        <p:txBody>
          <a:bodyPr>
            <a:normAutofit fontScale="90000"/>
          </a:bodyPr>
          <a:lstStyle/>
          <a:p>
            <a:r>
              <a:rPr lang="fr-FR" sz="3600" dirty="0" smtClean="0">
                <a:solidFill>
                  <a:srgbClr val="000090"/>
                </a:solidFill>
              </a:rPr>
              <a:t>3D radiative and </a:t>
            </a:r>
            <a:r>
              <a:rPr lang="fr-FR" sz="3600" dirty="0" err="1" smtClean="0">
                <a:solidFill>
                  <a:srgbClr val="000090"/>
                </a:solidFill>
              </a:rPr>
              <a:t>hydrodynamical</a:t>
            </a:r>
            <a:r>
              <a:rPr lang="fr-FR" sz="3600" dirty="0" smtClean="0">
                <a:solidFill>
                  <a:srgbClr val="000090"/>
                </a:solidFill>
              </a:rPr>
              <a:t> </a:t>
            </a:r>
            <a:r>
              <a:rPr lang="fr-FR" sz="3600" dirty="0" err="1" smtClean="0">
                <a:solidFill>
                  <a:srgbClr val="000090"/>
                </a:solidFill>
              </a:rPr>
              <a:t>modeling</a:t>
            </a:r>
            <a:endParaRPr lang="fr-FR" sz="3600" dirty="0">
              <a:solidFill>
                <a:srgbClr val="000090"/>
              </a:solidFill>
            </a:endParaRPr>
          </a:p>
        </p:txBody>
      </p:sp>
      <p:sp>
        <p:nvSpPr>
          <p:cNvPr id="5" name="Espace réservé du pied de page 4"/>
          <p:cNvSpPr>
            <a:spLocks noGrp="1"/>
          </p:cNvSpPr>
          <p:nvPr>
            <p:ph type="ftr" sz="quarter" idx="11"/>
          </p:nvPr>
        </p:nvSpPr>
        <p:spPr/>
        <p:txBody>
          <a:bodyPr/>
          <a:lstStyle/>
          <a:p>
            <a:r>
              <a:rPr lang="fr-FR" smtClean="0">
                <a:solidFill>
                  <a:srgbClr val="000090"/>
                </a:solidFill>
              </a:rPr>
              <a:t>VEGA Granada September 2011</a:t>
            </a:r>
            <a:endParaRPr lang="fr-FR">
              <a:solidFill>
                <a:srgbClr val="000090"/>
              </a:solidFill>
            </a:endParaRPr>
          </a:p>
        </p:txBody>
      </p:sp>
      <p:sp>
        <p:nvSpPr>
          <p:cNvPr id="6" name="Espace réservé du numéro de diapositive 5"/>
          <p:cNvSpPr>
            <a:spLocks noGrp="1"/>
          </p:cNvSpPr>
          <p:nvPr>
            <p:ph type="sldNum" sz="quarter" idx="12"/>
          </p:nvPr>
        </p:nvSpPr>
        <p:spPr/>
        <p:txBody>
          <a:bodyPr/>
          <a:lstStyle/>
          <a:p>
            <a:fld id="{39EB397A-2F94-4D21-BD99-F0BB951088C3}" type="slidenum">
              <a:rPr lang="fr-FR" smtClean="0">
                <a:solidFill>
                  <a:srgbClr val="000090"/>
                </a:solidFill>
              </a:rPr>
              <a:pPr/>
              <a:t>8</a:t>
            </a:fld>
            <a:endParaRPr lang="fr-FR">
              <a:solidFill>
                <a:srgbClr val="000090"/>
              </a:solidFill>
            </a:endParaRPr>
          </a:p>
        </p:txBody>
      </p:sp>
      <p:pic>
        <p:nvPicPr>
          <p:cNvPr id="7" name="Picture 2"/>
          <p:cNvPicPr>
            <a:picLocks noChangeAspect="1" noChangeArrowheads="1"/>
          </p:cNvPicPr>
          <p:nvPr/>
        </p:nvPicPr>
        <p:blipFill>
          <a:blip r:embed="rId2" cstate="print"/>
          <a:srcRect l="2247" t="6634" r="2725" b="9871"/>
          <a:stretch>
            <a:fillRect/>
          </a:stretch>
        </p:blipFill>
        <p:spPr bwMode="auto">
          <a:xfrm>
            <a:off x="179512" y="908720"/>
            <a:ext cx="8738923" cy="1512168"/>
          </a:xfrm>
          <a:prstGeom prst="rect">
            <a:avLst/>
          </a:prstGeom>
          <a:noFill/>
          <a:ln w="9525">
            <a:noFill/>
            <a:miter lim="800000"/>
            <a:headEnd/>
            <a:tailEnd/>
          </a:ln>
        </p:spPr>
      </p:pic>
      <p:sp>
        <p:nvSpPr>
          <p:cNvPr id="8" name="ZoneTexte 7"/>
          <p:cNvSpPr txBox="1"/>
          <p:nvPr/>
        </p:nvSpPr>
        <p:spPr>
          <a:xfrm>
            <a:off x="431032" y="2590800"/>
            <a:ext cx="8712968" cy="2554545"/>
          </a:xfrm>
          <a:prstGeom prst="rect">
            <a:avLst/>
          </a:prstGeom>
          <a:noFill/>
        </p:spPr>
        <p:txBody>
          <a:bodyPr wrap="square" rtlCol="0">
            <a:spAutoFit/>
          </a:bodyPr>
          <a:lstStyle/>
          <a:p>
            <a:pPr algn="ctr"/>
            <a:r>
              <a:rPr lang="fr-FR" sz="1600" dirty="0" err="1" smtClean="0">
                <a:solidFill>
                  <a:srgbClr val="FF0000"/>
                </a:solidFill>
              </a:rPr>
              <a:t>Intensity</a:t>
            </a:r>
            <a:r>
              <a:rPr lang="fr-FR" sz="1600" dirty="0" smtClean="0">
                <a:solidFill>
                  <a:srgbClr val="FF0000"/>
                </a:solidFill>
              </a:rPr>
              <a:t> profile @730nm : μ = 1.0 (</a:t>
            </a:r>
            <a:r>
              <a:rPr lang="fr-FR" sz="1600" dirty="0" err="1" smtClean="0">
                <a:solidFill>
                  <a:srgbClr val="FF0000"/>
                </a:solidFill>
              </a:rPr>
              <a:t>disk</a:t>
            </a:r>
            <a:r>
              <a:rPr lang="fr-FR" sz="1600" dirty="0" smtClean="0">
                <a:solidFill>
                  <a:srgbClr val="FF0000"/>
                </a:solidFill>
              </a:rPr>
              <a:t> center) à 0.1 (</a:t>
            </a:r>
            <a:r>
              <a:rPr lang="fr-FR" sz="1600" dirty="0" err="1" smtClean="0">
                <a:solidFill>
                  <a:srgbClr val="FF0000"/>
                </a:solidFill>
              </a:rPr>
              <a:t>limb</a:t>
            </a:r>
            <a:r>
              <a:rPr lang="fr-FR" sz="1600" dirty="0" smtClean="0">
                <a:solidFill>
                  <a:srgbClr val="FF0000"/>
                </a:solidFill>
              </a:rPr>
              <a:t>). </a:t>
            </a:r>
          </a:p>
          <a:p>
            <a:pPr algn="ctr"/>
            <a:r>
              <a:rPr lang="fr-FR" sz="1600" dirty="0" err="1" smtClean="0">
                <a:solidFill>
                  <a:srgbClr val="FF0000"/>
                </a:solidFill>
              </a:rPr>
              <a:t>Cells</a:t>
            </a:r>
            <a:r>
              <a:rPr lang="fr-FR" sz="1600" dirty="0" smtClean="0">
                <a:solidFill>
                  <a:srgbClr val="FF0000"/>
                </a:solidFill>
              </a:rPr>
              <a:t> of  21000 × 21000 km.</a:t>
            </a:r>
          </a:p>
          <a:p>
            <a:pPr algn="ctr"/>
            <a:endParaRPr lang="fr-FR" sz="1600" dirty="0" smtClean="0">
              <a:solidFill>
                <a:srgbClr val="000090"/>
              </a:solidFill>
            </a:endParaRPr>
          </a:p>
          <a:p>
            <a:pPr algn="ctr"/>
            <a:r>
              <a:rPr lang="fr-FR" sz="1600" dirty="0" smtClean="0">
                <a:solidFill>
                  <a:srgbClr val="000090"/>
                </a:solidFill>
              </a:rPr>
              <a:t>Radiative and hydrodynamical code (STAGGER CODE, </a:t>
            </a:r>
            <a:r>
              <a:rPr lang="fr-FR" sz="1600" dirty="0" err="1" smtClean="0">
                <a:solidFill>
                  <a:srgbClr val="000090"/>
                </a:solidFill>
              </a:rPr>
              <a:t>Nordlund</a:t>
            </a:r>
            <a:r>
              <a:rPr lang="fr-FR" sz="1600" dirty="0" smtClean="0">
                <a:solidFill>
                  <a:srgbClr val="000090"/>
                </a:solidFill>
              </a:rPr>
              <a:t> &amp; </a:t>
            </a:r>
            <a:r>
              <a:rPr lang="fr-FR" sz="1600" dirty="0" err="1" smtClean="0">
                <a:solidFill>
                  <a:srgbClr val="000090"/>
                </a:solidFill>
              </a:rPr>
              <a:t>Galsgaard</a:t>
            </a:r>
            <a:r>
              <a:rPr lang="fr-FR" sz="1600" dirty="0" smtClean="0">
                <a:solidFill>
                  <a:srgbClr val="000090"/>
                </a:solidFill>
              </a:rPr>
              <a:t>, 1995)</a:t>
            </a:r>
          </a:p>
          <a:p>
            <a:pPr algn="ctr"/>
            <a:r>
              <a:rPr lang="fr-FR" sz="1600" dirty="0" smtClean="0">
                <a:solidFill>
                  <a:srgbClr val="000090"/>
                </a:solidFill>
              </a:rPr>
              <a:t>Simulation of the surface convection and of the </a:t>
            </a:r>
            <a:r>
              <a:rPr lang="fr-FR" sz="1600" dirty="0" err="1" smtClean="0">
                <a:solidFill>
                  <a:srgbClr val="000090"/>
                </a:solidFill>
              </a:rPr>
              <a:t>atmosphere</a:t>
            </a:r>
            <a:r>
              <a:rPr lang="fr-FR" sz="1600" dirty="0" smtClean="0">
                <a:solidFill>
                  <a:srgbClr val="000090"/>
                </a:solidFill>
              </a:rPr>
              <a:t> stratification.</a:t>
            </a:r>
            <a:endParaRPr lang="fr-FR" sz="1600" dirty="0" smtClean="0">
              <a:solidFill>
                <a:srgbClr val="000090"/>
              </a:solidFill>
            </a:endParaRPr>
          </a:p>
          <a:p>
            <a:endParaRPr lang="fr-FR" sz="1600" dirty="0" smtClean="0">
              <a:solidFill>
                <a:srgbClr val="000090"/>
              </a:solidFill>
            </a:endParaRPr>
          </a:p>
          <a:p>
            <a:endParaRPr lang="fr-FR" sz="1600" dirty="0" smtClean="0">
              <a:solidFill>
                <a:srgbClr val="000090"/>
              </a:solidFill>
            </a:endParaRPr>
          </a:p>
          <a:p>
            <a:pPr algn="just"/>
            <a:endParaRPr lang="fr-FR" sz="1600" dirty="0" smtClean="0">
              <a:solidFill>
                <a:srgbClr val="000090"/>
              </a:solidFill>
            </a:endParaRPr>
          </a:p>
          <a:p>
            <a:pPr algn="ctr"/>
            <a:r>
              <a:rPr lang="fr-FR" sz="1600" dirty="0" smtClean="0">
                <a:solidFill>
                  <a:srgbClr val="000090"/>
                </a:solidFill>
              </a:rPr>
              <a:t>Global </a:t>
            </a:r>
            <a:r>
              <a:rPr lang="fr-FR" sz="1600" dirty="0" err="1" smtClean="0">
                <a:solidFill>
                  <a:srgbClr val="000090"/>
                </a:solidFill>
              </a:rPr>
              <a:t>fitting</a:t>
            </a:r>
            <a:r>
              <a:rPr lang="fr-FR" sz="1600" dirty="0" smtClean="0">
                <a:solidFill>
                  <a:srgbClr val="000090"/>
                </a:solidFill>
              </a:rPr>
              <a:t> of the </a:t>
            </a:r>
            <a:r>
              <a:rPr lang="fr-FR" sz="1600" dirty="0" err="1" smtClean="0">
                <a:solidFill>
                  <a:srgbClr val="000090"/>
                </a:solidFill>
              </a:rPr>
              <a:t>evolution</a:t>
            </a:r>
            <a:r>
              <a:rPr lang="fr-FR" sz="1600" dirty="0" smtClean="0">
                <a:solidFill>
                  <a:srgbClr val="000090"/>
                </a:solidFill>
              </a:rPr>
              <a:t> model </a:t>
            </a:r>
            <a:r>
              <a:rPr lang="fr-FR" sz="1600" dirty="0" err="1" smtClean="0">
                <a:solidFill>
                  <a:srgbClr val="000090"/>
                </a:solidFill>
              </a:rPr>
              <a:t>taking</a:t>
            </a:r>
            <a:r>
              <a:rPr lang="fr-FR" sz="1600" dirty="0" smtClean="0">
                <a:solidFill>
                  <a:srgbClr val="000090"/>
                </a:solidFill>
              </a:rPr>
              <a:t> </a:t>
            </a:r>
            <a:r>
              <a:rPr lang="fr-FR" sz="1600" dirty="0" err="1" smtClean="0">
                <a:solidFill>
                  <a:srgbClr val="000090"/>
                </a:solidFill>
              </a:rPr>
              <a:t>into</a:t>
            </a:r>
            <a:r>
              <a:rPr lang="fr-FR" sz="1600" dirty="0" smtClean="0">
                <a:solidFill>
                  <a:srgbClr val="000090"/>
                </a:solidFill>
              </a:rPr>
              <a:t> </a:t>
            </a:r>
            <a:r>
              <a:rPr lang="fr-FR" sz="1600" dirty="0" err="1" smtClean="0">
                <a:solidFill>
                  <a:srgbClr val="000090"/>
                </a:solidFill>
              </a:rPr>
              <a:t>account</a:t>
            </a:r>
            <a:r>
              <a:rPr lang="fr-FR" sz="1600" dirty="0" smtClean="0">
                <a:solidFill>
                  <a:srgbClr val="000090"/>
                </a:solidFill>
              </a:rPr>
              <a:t> the </a:t>
            </a:r>
            <a:r>
              <a:rPr lang="fr-FR" sz="1600" dirty="0" err="1" smtClean="0">
                <a:solidFill>
                  <a:srgbClr val="000090"/>
                </a:solidFill>
              </a:rPr>
              <a:t>CoRoT</a:t>
            </a:r>
            <a:r>
              <a:rPr lang="fr-FR" sz="1600" dirty="0" smtClean="0">
                <a:solidFill>
                  <a:srgbClr val="000090"/>
                </a:solidFill>
              </a:rPr>
              <a:t> </a:t>
            </a:r>
            <a:r>
              <a:rPr lang="fr-FR" sz="1600" dirty="0" err="1" smtClean="0">
                <a:solidFill>
                  <a:srgbClr val="000090"/>
                </a:solidFill>
              </a:rPr>
              <a:t>frequencies</a:t>
            </a:r>
            <a:r>
              <a:rPr lang="fr-FR" sz="1600" dirty="0" smtClean="0">
                <a:solidFill>
                  <a:srgbClr val="000090"/>
                </a:solidFill>
              </a:rPr>
              <a:t> (</a:t>
            </a:r>
            <a:r>
              <a:rPr lang="fr-FR" sz="1600" dirty="0" err="1" smtClean="0">
                <a:solidFill>
                  <a:srgbClr val="000090"/>
                </a:solidFill>
              </a:rPr>
              <a:t>small</a:t>
            </a:r>
            <a:r>
              <a:rPr lang="fr-FR" sz="1600" dirty="0" smtClean="0">
                <a:solidFill>
                  <a:srgbClr val="000090"/>
                </a:solidFill>
              </a:rPr>
              <a:t> and large  </a:t>
            </a:r>
            <a:r>
              <a:rPr lang="fr-FR" sz="1600" dirty="0" err="1" smtClean="0">
                <a:solidFill>
                  <a:srgbClr val="000090"/>
                </a:solidFill>
              </a:rPr>
              <a:t>separations</a:t>
            </a:r>
            <a:r>
              <a:rPr lang="fr-FR" sz="1600" dirty="0" smtClean="0">
                <a:solidFill>
                  <a:srgbClr val="000090"/>
                </a:solidFill>
              </a:rPr>
              <a:t>) AND the </a:t>
            </a:r>
            <a:r>
              <a:rPr lang="fr-FR" sz="1600" dirty="0" err="1" smtClean="0">
                <a:solidFill>
                  <a:srgbClr val="000090"/>
                </a:solidFill>
              </a:rPr>
              <a:t>angular</a:t>
            </a:r>
            <a:r>
              <a:rPr lang="fr-FR" sz="1600" dirty="0" smtClean="0">
                <a:solidFill>
                  <a:srgbClr val="000090"/>
                </a:solidFill>
              </a:rPr>
              <a:t> </a:t>
            </a:r>
            <a:r>
              <a:rPr lang="fr-FR" sz="1600" dirty="0" err="1" smtClean="0">
                <a:solidFill>
                  <a:srgbClr val="000090"/>
                </a:solidFill>
              </a:rPr>
              <a:t>diameter</a:t>
            </a:r>
            <a:endParaRPr lang="fr-FR" sz="1600" dirty="0" smtClean="0">
              <a:solidFill>
                <a:srgbClr val="000090"/>
              </a:solidFill>
            </a:endParaRPr>
          </a:p>
          <a:p>
            <a:pPr algn="ctr"/>
            <a:endParaRPr lang="fr-FR" sz="1200" dirty="0">
              <a:solidFill>
                <a:srgbClr val="000090"/>
              </a:solidFill>
            </a:endParaRPr>
          </a:p>
        </p:txBody>
      </p:sp>
      <p:pic>
        <p:nvPicPr>
          <p:cNvPr id="9" name="Picture 5"/>
          <p:cNvPicPr>
            <a:picLocks noChangeAspect="1" noChangeArrowheads="1"/>
          </p:cNvPicPr>
          <p:nvPr/>
        </p:nvPicPr>
        <p:blipFill>
          <a:blip r:embed="rId3" cstate="print"/>
          <a:srcRect/>
          <a:stretch>
            <a:fillRect/>
          </a:stretch>
        </p:blipFill>
        <p:spPr bwMode="auto">
          <a:xfrm>
            <a:off x="406391" y="5181600"/>
            <a:ext cx="8737609" cy="581216"/>
          </a:xfrm>
          <a:prstGeom prst="rect">
            <a:avLst/>
          </a:prstGeom>
          <a:noFill/>
          <a:ln w="9525">
            <a:noFill/>
            <a:miter lim="800000"/>
            <a:headEnd/>
            <a:tailEnd/>
          </a:ln>
        </p:spPr>
      </p:pic>
      <p:sp>
        <p:nvSpPr>
          <p:cNvPr id="11" name="Rectangle 10"/>
          <p:cNvSpPr/>
          <p:nvPr/>
        </p:nvSpPr>
        <p:spPr>
          <a:xfrm>
            <a:off x="2971800" y="457200"/>
            <a:ext cx="3395468" cy="369332"/>
          </a:xfrm>
          <a:prstGeom prst="rect">
            <a:avLst/>
          </a:prstGeom>
        </p:spPr>
        <p:txBody>
          <a:bodyPr wrap="none">
            <a:spAutoFit/>
          </a:bodyPr>
          <a:lstStyle/>
          <a:p>
            <a:r>
              <a:rPr lang="en-US" b="1" dirty="0" smtClean="0">
                <a:solidFill>
                  <a:srgbClr val="000090"/>
                </a:solidFill>
                <a:ea typeface="ＭＳ Ｐゴシック" pitchFamily="34" charset="-128"/>
              </a:rPr>
              <a:t> </a:t>
            </a:r>
            <a:r>
              <a:rPr lang="en-US" b="1" dirty="0" smtClean="0">
                <a:solidFill>
                  <a:srgbClr val="FF0000"/>
                </a:solidFill>
                <a:ea typeface="ＭＳ Ｐゴシック" pitchFamily="34" charset="-128"/>
              </a:rPr>
              <a:t>Bigot et al., A&amp;A (2011), in press</a:t>
            </a:r>
            <a:endParaRPr lang="en-GB" dirty="0"/>
          </a:p>
        </p:txBody>
      </p:sp>
      <p:sp>
        <p:nvSpPr>
          <p:cNvPr id="10" name="Rectangle 9"/>
          <p:cNvSpPr/>
          <p:nvPr/>
        </p:nvSpPr>
        <p:spPr>
          <a:xfrm>
            <a:off x="381000" y="6096000"/>
            <a:ext cx="3559576" cy="369332"/>
          </a:xfrm>
          <a:prstGeom prst="rect">
            <a:avLst/>
          </a:prstGeom>
        </p:spPr>
        <p:txBody>
          <a:bodyPr wrap="none">
            <a:spAutoFit/>
          </a:bodyPr>
          <a:lstStyle/>
          <a:p>
            <a:r>
              <a:rPr lang="fr-FR" dirty="0" err="1" smtClean="0">
                <a:solidFill>
                  <a:srgbClr val="FF0000"/>
                </a:solidFill>
              </a:rPr>
              <a:t>See</a:t>
            </a:r>
            <a:r>
              <a:rPr lang="fr-FR" dirty="0" smtClean="0">
                <a:solidFill>
                  <a:srgbClr val="FF0000"/>
                </a:solidFill>
              </a:rPr>
              <a:t> </a:t>
            </a:r>
            <a:r>
              <a:rPr lang="fr-FR" dirty="0" err="1" smtClean="0">
                <a:solidFill>
                  <a:srgbClr val="FF0000"/>
                </a:solidFill>
              </a:rPr>
              <a:t>also</a:t>
            </a:r>
            <a:r>
              <a:rPr lang="fr-FR" dirty="0" smtClean="0">
                <a:solidFill>
                  <a:srgbClr val="FF0000"/>
                </a:solidFill>
              </a:rPr>
              <a:t> the poster by </a:t>
            </a:r>
            <a:r>
              <a:rPr lang="fr-FR" dirty="0" err="1" smtClean="0">
                <a:solidFill>
                  <a:srgbClr val="FF0000"/>
                </a:solidFill>
              </a:rPr>
              <a:t>Kervella</a:t>
            </a:r>
            <a:r>
              <a:rPr lang="fr-FR" dirty="0" smtClean="0">
                <a:solidFill>
                  <a:srgbClr val="FF0000"/>
                </a:solidFill>
              </a:rPr>
              <a:t> et al. </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0" name="Rectangle 3"/>
          <p:cNvSpPr txBox="1">
            <a:spLocks noChangeArrowheads="1"/>
          </p:cNvSpPr>
          <p:nvPr/>
        </p:nvSpPr>
        <p:spPr bwMode="auto">
          <a:xfrm>
            <a:off x="393700" y="825500"/>
            <a:ext cx="8458200" cy="4678363"/>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endParaRPr lang="fr-FR" sz="2400">
              <a:latin typeface="Times New Roman" charset="0"/>
              <a:ea typeface="ＭＳ Ｐゴシック" charset="-128"/>
              <a:cs typeface="ＭＳ Ｐゴシック" charset="-128"/>
            </a:endParaRPr>
          </a:p>
          <a:p>
            <a:pPr marL="342900" indent="-342900" eaLnBrk="0" hangingPunct="0">
              <a:spcBef>
                <a:spcPct val="20000"/>
              </a:spcBef>
            </a:pPr>
            <a:endParaRPr lang="fr-FR" sz="2400">
              <a:latin typeface="Times New Roman" charset="0"/>
              <a:ea typeface="ＭＳ Ｐゴシック" charset="-128"/>
              <a:cs typeface="ＭＳ Ｐゴシック" charset="-128"/>
            </a:endParaRPr>
          </a:p>
          <a:p>
            <a:pPr marL="342900" indent="-342900" eaLnBrk="0" hangingPunct="0">
              <a:spcBef>
                <a:spcPct val="20000"/>
              </a:spcBef>
            </a:pPr>
            <a:endParaRPr lang="fr-FR" sz="2400">
              <a:latin typeface="Times New Roman" charset="0"/>
              <a:ea typeface="ＭＳ Ｐゴシック" charset="-128"/>
              <a:cs typeface="ＭＳ Ｐゴシック" charset="-128"/>
            </a:endParaRPr>
          </a:p>
          <a:p>
            <a:pPr marL="342900" indent="-342900" eaLnBrk="0" hangingPunct="0">
              <a:spcBef>
                <a:spcPct val="20000"/>
              </a:spcBef>
            </a:pPr>
            <a:endParaRPr lang="fr-FR" sz="2400">
              <a:latin typeface="Times New Roman" charset="0"/>
              <a:ea typeface="ＭＳ Ｐゴシック" charset="-128"/>
              <a:cs typeface="ＭＳ Ｐゴシック" charset="-128"/>
            </a:endParaRPr>
          </a:p>
          <a:p>
            <a:pPr marL="342900" indent="-342900" eaLnBrk="0" hangingPunct="0">
              <a:spcBef>
                <a:spcPct val="20000"/>
              </a:spcBef>
            </a:pPr>
            <a:endParaRPr lang="fr-FR" sz="2400">
              <a:latin typeface="Times New Roman" charset="0"/>
              <a:ea typeface="ＭＳ Ｐゴシック" charset="-128"/>
              <a:cs typeface="ＭＳ Ｐゴシック" charset="-128"/>
            </a:endParaRPr>
          </a:p>
          <a:p>
            <a:pPr marL="342900" indent="-342900" eaLnBrk="0" hangingPunct="0">
              <a:spcBef>
                <a:spcPct val="20000"/>
              </a:spcBef>
            </a:pPr>
            <a:endParaRPr lang="fr-FR" sz="2400">
              <a:latin typeface="Times New Roman" charset="0"/>
              <a:ea typeface="ＭＳ Ｐゴシック" charset="-128"/>
              <a:cs typeface="ＭＳ Ｐゴシック" charset="-128"/>
            </a:endParaRPr>
          </a:p>
          <a:p>
            <a:pPr marL="342900" indent="-342900" eaLnBrk="0" hangingPunct="0">
              <a:spcBef>
                <a:spcPct val="20000"/>
              </a:spcBef>
            </a:pPr>
            <a:endParaRPr lang="fr-FR" sz="2400">
              <a:latin typeface="Times New Roman" charset="0"/>
              <a:ea typeface="ＭＳ Ｐゴシック" charset="-128"/>
              <a:cs typeface="ＭＳ Ｐゴシック" charset="-128"/>
            </a:endParaRPr>
          </a:p>
          <a:p>
            <a:pPr marL="342900" indent="-342900" eaLnBrk="0" hangingPunct="0">
              <a:spcBef>
                <a:spcPct val="20000"/>
              </a:spcBef>
            </a:pPr>
            <a:endParaRPr lang="fr-FR" sz="2400">
              <a:latin typeface="Times New Roman" charset="0"/>
              <a:ea typeface="ＭＳ Ｐゴシック" charset="-128"/>
              <a:cs typeface="ＭＳ Ｐゴシック" charset="-128"/>
            </a:endParaRPr>
          </a:p>
          <a:p>
            <a:pPr marL="342900" indent="-342900" eaLnBrk="0" hangingPunct="0">
              <a:spcBef>
                <a:spcPct val="20000"/>
              </a:spcBef>
            </a:pPr>
            <a:endParaRPr lang="fr-FR" sz="2400">
              <a:latin typeface="Times New Roman" charset="0"/>
              <a:ea typeface="ＭＳ Ｐゴシック" charset="-128"/>
              <a:cs typeface="ＭＳ Ｐゴシック" charset="-128"/>
            </a:endParaRPr>
          </a:p>
        </p:txBody>
      </p:sp>
      <p:sp>
        <p:nvSpPr>
          <p:cNvPr id="29705" name="ZoneTexte 6"/>
          <p:cNvSpPr txBox="1">
            <a:spLocks noChangeArrowheads="1"/>
          </p:cNvSpPr>
          <p:nvPr/>
        </p:nvSpPr>
        <p:spPr bwMode="auto">
          <a:xfrm>
            <a:off x="4229100" y="685800"/>
            <a:ext cx="4914900" cy="1600438"/>
          </a:xfrm>
          <a:prstGeom prst="rect">
            <a:avLst/>
          </a:prstGeom>
          <a:noFill/>
          <a:ln w="9525">
            <a:noFill/>
            <a:miter lim="800000"/>
            <a:headEnd/>
            <a:tailEnd/>
          </a:ln>
        </p:spPr>
        <p:txBody>
          <a:bodyPr wrap="square">
            <a:prstTxWarp prst="textNoShape">
              <a:avLst/>
            </a:prstTxWarp>
            <a:spAutoFit/>
          </a:bodyPr>
          <a:lstStyle/>
          <a:p>
            <a:r>
              <a:rPr lang="en-GB" b="1" i="0" dirty="0" smtClean="0">
                <a:solidFill>
                  <a:srgbClr val="000090"/>
                </a:solidFill>
              </a:rPr>
              <a:t>4 models tested:</a:t>
            </a:r>
          </a:p>
          <a:p>
            <a:r>
              <a:rPr lang="en-GB" sz="1600" i="0" dirty="0"/>
              <a:t>1:</a:t>
            </a:r>
            <a:r>
              <a:rPr lang="en-GB" sz="1600" i="0" dirty="0" smtClean="0"/>
              <a:t> star + Gaussian (χ^</a:t>
            </a:r>
            <a:r>
              <a:rPr lang="en-GB" sz="1600" i="0" dirty="0"/>
              <a:t>2= 2.5)</a:t>
            </a:r>
          </a:p>
          <a:p>
            <a:r>
              <a:rPr lang="en-GB" sz="1600" i="0" dirty="0"/>
              <a:t>2:</a:t>
            </a:r>
            <a:r>
              <a:rPr lang="en-GB" sz="1600" i="0" dirty="0" smtClean="0"/>
              <a:t> star + circular ring (</a:t>
            </a:r>
            <a:r>
              <a:rPr lang="en-GB" sz="1600" i="0" dirty="0"/>
              <a:t>χ^2= 1.5)</a:t>
            </a:r>
          </a:p>
          <a:p>
            <a:r>
              <a:rPr lang="en-GB" sz="1600" i="0" dirty="0"/>
              <a:t>3:</a:t>
            </a:r>
            <a:r>
              <a:rPr lang="en-GB" sz="1600" i="0" dirty="0" smtClean="0"/>
              <a:t> star + Gaussian + companion at 170 </a:t>
            </a:r>
            <a:r>
              <a:rPr lang="en-GB" sz="1600" i="0" dirty="0" err="1" smtClean="0"/>
              <a:t>mas</a:t>
            </a:r>
            <a:r>
              <a:rPr lang="en-GB" sz="1600" i="0" dirty="0" smtClean="0"/>
              <a:t> (</a:t>
            </a:r>
            <a:r>
              <a:rPr lang="en-GB" sz="1600" i="0" dirty="0"/>
              <a:t>χ^2= 2.5</a:t>
            </a:r>
            <a:r>
              <a:rPr lang="en-GB" sz="1600" i="0" dirty="0" smtClean="0"/>
              <a:t>)</a:t>
            </a:r>
          </a:p>
          <a:p>
            <a:r>
              <a:rPr lang="en-GB" sz="1600" i="0" dirty="0"/>
              <a:t>4:</a:t>
            </a:r>
            <a:r>
              <a:rPr lang="en-GB" sz="1600" i="0" dirty="0" smtClean="0"/>
              <a:t> star + co-rotating disk (</a:t>
            </a:r>
            <a:r>
              <a:rPr lang="en-GB" sz="1600" i="0" dirty="0"/>
              <a:t>χ^2= 0.9) </a:t>
            </a:r>
          </a:p>
          <a:p>
            <a:r>
              <a:rPr lang="en-GB" sz="1600" dirty="0"/>
              <a:t> </a:t>
            </a:r>
          </a:p>
        </p:txBody>
      </p:sp>
      <p:sp>
        <p:nvSpPr>
          <p:cNvPr id="12" name="Rectangle 2"/>
          <p:cNvSpPr>
            <a:spLocks noChangeArrowheads="1"/>
          </p:cNvSpPr>
          <p:nvPr/>
        </p:nvSpPr>
        <p:spPr bwMode="auto">
          <a:xfrm>
            <a:off x="0" y="0"/>
            <a:ext cx="9144000" cy="430887"/>
          </a:xfrm>
          <a:prstGeom prst="rect">
            <a:avLst/>
          </a:prstGeom>
          <a:noFill/>
          <a:ln w="9525">
            <a:noFill/>
            <a:miter lim="800000"/>
            <a:headEnd/>
            <a:tailEnd/>
          </a:ln>
        </p:spPr>
        <p:txBody>
          <a:bodyPr>
            <a:prstTxWarp prst="textNoShape">
              <a:avLst/>
            </a:prstTxWarp>
            <a:spAutoFit/>
          </a:bodyPr>
          <a:lstStyle/>
          <a:p>
            <a:pPr algn="ctr"/>
            <a:r>
              <a:rPr lang="en-US" sz="2200" b="1" dirty="0" smtClean="0">
                <a:solidFill>
                  <a:srgbClr val="333399"/>
                </a:solidFill>
                <a:latin typeface="Lucida Grande"/>
                <a:ea typeface="Lucida Grande"/>
                <a:cs typeface="Lucida Grande"/>
              </a:rPr>
              <a:t>The close environment of </a:t>
            </a:r>
            <a:r>
              <a:rPr lang="en-US" sz="2200" b="1" dirty="0" err="1" smtClean="0">
                <a:solidFill>
                  <a:srgbClr val="333399"/>
                </a:solidFill>
                <a:latin typeface="Lucida Grande"/>
                <a:ea typeface="Lucida Grande"/>
                <a:cs typeface="Lucida Grande"/>
              </a:rPr>
              <a:t>β</a:t>
            </a:r>
            <a:r>
              <a:rPr lang="en-US" sz="2200" b="1" dirty="0" smtClean="0">
                <a:solidFill>
                  <a:srgbClr val="333399"/>
                </a:solidFill>
                <a:latin typeface="Lucida Grande"/>
                <a:ea typeface="Lucida Grande"/>
                <a:cs typeface="Lucida Grande"/>
              </a:rPr>
              <a:t> </a:t>
            </a:r>
            <a:r>
              <a:rPr lang="en-US" sz="2200" b="1" i="0" dirty="0" err="1" smtClean="0">
                <a:solidFill>
                  <a:srgbClr val="333399"/>
                </a:solidFill>
                <a:latin typeface="Lucida Grande"/>
                <a:ea typeface="Lucida Grande"/>
                <a:cs typeface="Lucida Grande"/>
              </a:rPr>
              <a:t>Cep</a:t>
            </a:r>
            <a:endParaRPr lang="en-US" sz="2400" dirty="0">
              <a:solidFill>
                <a:schemeClr val="accent2"/>
              </a:solidFill>
              <a:latin typeface="Comic Sans MS"/>
              <a:cs typeface="Comic Sans MS"/>
            </a:endParaRPr>
          </a:p>
        </p:txBody>
      </p:sp>
      <p:grpSp>
        <p:nvGrpSpPr>
          <p:cNvPr id="2" name="Grouper 13"/>
          <p:cNvGrpSpPr/>
          <p:nvPr/>
        </p:nvGrpSpPr>
        <p:grpSpPr>
          <a:xfrm>
            <a:off x="0" y="533400"/>
            <a:ext cx="4254500" cy="4103132"/>
            <a:chOff x="4203700" y="1752600"/>
            <a:chExt cx="4635500" cy="4103132"/>
          </a:xfrm>
        </p:grpSpPr>
        <p:pic>
          <p:nvPicPr>
            <p:cNvPr id="29698" name="Image 12" descr="Figjenam1.tiff"/>
            <p:cNvPicPr>
              <a:picLocks noChangeAspect="1"/>
            </p:cNvPicPr>
            <p:nvPr/>
          </p:nvPicPr>
          <p:blipFill>
            <a:blip r:embed="rId3"/>
            <a:srcRect/>
            <a:stretch>
              <a:fillRect/>
            </a:stretch>
          </p:blipFill>
          <p:spPr bwMode="auto">
            <a:xfrm>
              <a:off x="4203700" y="1879600"/>
              <a:ext cx="4610100" cy="3600450"/>
            </a:xfrm>
            <a:prstGeom prst="rect">
              <a:avLst/>
            </a:prstGeom>
            <a:noFill/>
            <a:ln w="9525">
              <a:noFill/>
              <a:miter lim="800000"/>
              <a:headEnd/>
              <a:tailEnd/>
            </a:ln>
          </p:spPr>
        </p:pic>
        <p:sp>
          <p:nvSpPr>
            <p:cNvPr id="29703" name="Rectangle 19"/>
            <p:cNvSpPr>
              <a:spLocks noChangeArrowheads="1"/>
            </p:cNvSpPr>
            <p:nvPr/>
          </p:nvSpPr>
          <p:spPr bwMode="auto">
            <a:xfrm>
              <a:off x="5346700" y="2698750"/>
              <a:ext cx="761503" cy="400110"/>
            </a:xfrm>
            <a:prstGeom prst="rect">
              <a:avLst/>
            </a:prstGeom>
            <a:noFill/>
            <a:ln w="9525">
              <a:noFill/>
              <a:miter lim="800000"/>
              <a:headEnd/>
              <a:tailEnd/>
            </a:ln>
          </p:spPr>
          <p:txBody>
            <a:bodyPr wrap="none">
              <a:prstTxWarp prst="textNoShape">
                <a:avLst/>
              </a:prstTxWarp>
              <a:spAutoFit/>
            </a:bodyPr>
            <a:lstStyle/>
            <a:p>
              <a:r>
                <a:rPr lang="en-GB" b="1" dirty="0">
                  <a:solidFill>
                    <a:srgbClr val="000090"/>
                  </a:solidFill>
                  <a:latin typeface="Calibri" charset="0"/>
                  <a:ea typeface="ＭＳ Ｐゴシック" charset="-128"/>
                  <a:cs typeface="ＭＳ Ｐゴシック" charset="-128"/>
                </a:rPr>
                <a:t>S1S2</a:t>
              </a:r>
              <a:endParaRPr lang="en-GB" dirty="0">
                <a:solidFill>
                  <a:srgbClr val="000090"/>
                </a:solidFill>
                <a:ea typeface="ＭＳ Ｐゴシック" charset="-128"/>
                <a:cs typeface="ＭＳ Ｐゴシック" charset="-128"/>
              </a:endParaRPr>
            </a:p>
          </p:txBody>
        </p:sp>
        <p:sp>
          <p:nvSpPr>
            <p:cNvPr id="29704" name="Rectangle 20"/>
            <p:cNvSpPr>
              <a:spLocks noChangeArrowheads="1"/>
            </p:cNvSpPr>
            <p:nvPr/>
          </p:nvSpPr>
          <p:spPr bwMode="auto">
            <a:xfrm>
              <a:off x="7594600" y="2736850"/>
              <a:ext cx="987927" cy="400110"/>
            </a:xfrm>
            <a:prstGeom prst="rect">
              <a:avLst/>
            </a:prstGeom>
            <a:noFill/>
            <a:ln w="9525">
              <a:noFill/>
              <a:miter lim="800000"/>
              <a:headEnd/>
              <a:tailEnd/>
            </a:ln>
          </p:spPr>
          <p:txBody>
            <a:bodyPr wrap="none">
              <a:prstTxWarp prst="textNoShape">
                <a:avLst/>
              </a:prstTxWarp>
              <a:spAutoFit/>
            </a:bodyPr>
            <a:lstStyle/>
            <a:p>
              <a:r>
                <a:rPr lang="en-GB" b="1" dirty="0">
                  <a:solidFill>
                    <a:srgbClr val="000090"/>
                  </a:solidFill>
                  <a:latin typeface="Calibri" charset="0"/>
                  <a:ea typeface="ＭＳ Ｐゴシック" charset="-128"/>
                  <a:cs typeface="ＭＳ Ｐゴシック" charset="-128"/>
                </a:rPr>
                <a:t>W1W2</a:t>
              </a:r>
              <a:endParaRPr lang="en-GB" dirty="0">
                <a:solidFill>
                  <a:srgbClr val="000090"/>
                </a:solidFill>
                <a:ea typeface="ＭＳ Ｐゴシック" charset="-128"/>
                <a:cs typeface="ＭＳ Ｐゴシック" charset="-128"/>
              </a:endParaRPr>
            </a:p>
          </p:txBody>
        </p:sp>
        <p:sp>
          <p:nvSpPr>
            <p:cNvPr id="29706" name="Rectangle 15"/>
            <p:cNvSpPr>
              <a:spLocks noChangeArrowheads="1"/>
            </p:cNvSpPr>
            <p:nvPr/>
          </p:nvSpPr>
          <p:spPr bwMode="auto">
            <a:xfrm>
              <a:off x="5638800" y="5486400"/>
              <a:ext cx="1743385" cy="369332"/>
            </a:xfrm>
            <a:prstGeom prst="rect">
              <a:avLst/>
            </a:prstGeom>
            <a:noFill/>
            <a:ln w="9525">
              <a:noFill/>
              <a:miter lim="800000"/>
              <a:headEnd/>
              <a:tailEnd/>
            </a:ln>
          </p:spPr>
          <p:txBody>
            <a:bodyPr wrap="none">
              <a:prstTxWarp prst="textNoShape">
                <a:avLst/>
              </a:prstTxWarp>
              <a:spAutoFit/>
            </a:bodyPr>
            <a:lstStyle/>
            <a:p>
              <a:r>
                <a:rPr lang="en-GB" i="0" dirty="0" smtClean="0"/>
                <a:t>star + Gaussian</a:t>
              </a:r>
              <a:endParaRPr lang="en-GB" i="0" dirty="0"/>
            </a:p>
          </p:txBody>
        </p:sp>
        <p:sp>
          <p:nvSpPr>
            <p:cNvPr id="13" name="Rectangle 12"/>
            <p:cNvSpPr/>
            <p:nvPr/>
          </p:nvSpPr>
          <p:spPr>
            <a:xfrm>
              <a:off x="4495800" y="1752600"/>
              <a:ext cx="4343400" cy="338554"/>
            </a:xfrm>
            <a:prstGeom prst="rect">
              <a:avLst/>
            </a:prstGeom>
          </p:spPr>
          <p:txBody>
            <a:bodyPr wrap="square">
              <a:spAutoFit/>
            </a:bodyPr>
            <a:lstStyle/>
            <a:p>
              <a:pPr lvl="0" algn="ctr"/>
              <a:endParaRPr lang="en-GB" sz="1600" dirty="0"/>
            </a:p>
          </p:txBody>
        </p:sp>
      </p:grpSp>
      <p:pic>
        <p:nvPicPr>
          <p:cNvPr id="11" name="Image 10" descr="bcep_favata.tiff"/>
          <p:cNvPicPr>
            <a:picLocks noChangeAspect="1"/>
          </p:cNvPicPr>
          <p:nvPr/>
        </p:nvPicPr>
        <p:blipFill>
          <a:blip r:embed="rId4"/>
          <a:stretch>
            <a:fillRect/>
          </a:stretch>
        </p:blipFill>
        <p:spPr>
          <a:xfrm>
            <a:off x="3962400" y="3886200"/>
            <a:ext cx="4892462" cy="2362200"/>
          </a:xfrm>
          <a:prstGeom prst="rect">
            <a:avLst/>
          </a:prstGeom>
        </p:spPr>
      </p:pic>
      <p:sp>
        <p:nvSpPr>
          <p:cNvPr id="16" name="Rectangle 15"/>
          <p:cNvSpPr/>
          <p:nvPr/>
        </p:nvSpPr>
        <p:spPr>
          <a:xfrm>
            <a:off x="4648200" y="3352800"/>
            <a:ext cx="4110733" cy="646331"/>
          </a:xfrm>
          <a:prstGeom prst="rect">
            <a:avLst/>
          </a:prstGeom>
        </p:spPr>
        <p:txBody>
          <a:bodyPr wrap="none">
            <a:spAutoFit/>
          </a:bodyPr>
          <a:lstStyle/>
          <a:p>
            <a:r>
              <a:rPr lang="en-GB" b="1" dirty="0" smtClean="0">
                <a:solidFill>
                  <a:srgbClr val="000090"/>
                </a:solidFill>
              </a:rPr>
              <a:t>Magnetically confined wind-shock model</a:t>
            </a:r>
          </a:p>
          <a:p>
            <a:r>
              <a:rPr lang="en-GB" b="1" dirty="0" err="1" smtClean="0">
                <a:solidFill>
                  <a:srgbClr val="000090"/>
                </a:solidFill>
              </a:rPr>
              <a:t>Favata</a:t>
            </a:r>
            <a:r>
              <a:rPr lang="en-GB" b="1" dirty="0" smtClean="0">
                <a:solidFill>
                  <a:srgbClr val="000090"/>
                </a:solidFill>
              </a:rPr>
              <a:t> et al. (2009)</a:t>
            </a:r>
            <a:endParaRPr lang="en-GB" b="1" dirty="0" smtClean="0">
              <a:solidFill>
                <a:srgbClr val="00009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584</TotalTime>
  <Words>2433</Words>
  <Application>Microsoft Office PowerPoint</Application>
  <PresentationFormat>Présentation à l'écran (4:3)</PresentationFormat>
  <Paragraphs>330</Paragraphs>
  <Slides>20</Slides>
  <Notes>8</Notes>
  <HiddenSlides>0</HiddenSlides>
  <MMClips>0</MMClips>
  <ScaleCrop>false</ScaleCrop>
  <HeadingPairs>
    <vt:vector size="6" baseType="variant">
      <vt:variant>
        <vt:lpstr>Modèle de conception</vt:lpstr>
      </vt:variant>
      <vt:variant>
        <vt:i4>1</vt:i4>
      </vt:variant>
      <vt:variant>
        <vt:lpstr>Serveurs OLE incorporés</vt:lpstr>
      </vt:variant>
      <vt:variant>
        <vt:i4>2</vt:i4>
      </vt:variant>
      <vt:variant>
        <vt:lpstr>Titres des diapositives</vt:lpstr>
      </vt:variant>
      <vt:variant>
        <vt:i4>20</vt:i4>
      </vt:variant>
    </vt:vector>
  </HeadingPairs>
  <TitlesOfParts>
    <vt:vector size="23" baseType="lpstr">
      <vt:lpstr>Thème Office</vt:lpstr>
      <vt:lpstr>Equation</vt:lpstr>
      <vt:lpstr>Équation</vt:lpstr>
      <vt:lpstr>Diapositive 1</vt:lpstr>
      <vt:lpstr>Why measuring angular diameter?</vt:lpstr>
      <vt:lpstr>Constraint on stellar evolution models  Example: g Equ, roAp star</vt:lpstr>
      <vt:lpstr>Diapositive 4</vt:lpstr>
      <vt:lpstr>Summary of performances  </vt:lpstr>
      <vt:lpstr>Summary of the VEGA Science Programs http://www-n.oca.eu/vega/en/publications/index.htm</vt:lpstr>
      <vt:lpstr>HD49933</vt:lpstr>
      <vt:lpstr>3D radiative and hydrodynamical modeling</vt:lpstr>
      <vt:lpstr>Diapositive 9</vt:lpstr>
      <vt:lpstr>Diapositive 10</vt:lpstr>
      <vt:lpstr>Diapositive 11</vt:lpstr>
      <vt:lpstr>Diapositive 12</vt:lpstr>
      <vt:lpstr>Main VEGA programs for the future</vt:lpstr>
      <vt:lpstr>Diapositive 14</vt:lpstr>
      <vt:lpstr>Diapositive 15</vt:lpstr>
      <vt:lpstr>Science drivers</vt:lpstr>
      <vt:lpstr>Diapositive 17</vt:lpstr>
      <vt:lpstr>Contexte</vt:lpstr>
      <vt:lpstr>How to measure angular diameters?</vt:lpstr>
      <vt:lpstr>Main VEGA programs for the future</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Programs and perspectives of visible long baseline interferometry VEGA/CHARA</dc:title>
  <dc:subject/>
  <dc:creator>Denis Mourard</dc:creator>
  <cp:keywords/>
  <dc:description/>
  <cp:lastModifiedBy>Nicolas NARDETTO</cp:lastModifiedBy>
  <cp:revision>119</cp:revision>
  <dcterms:created xsi:type="dcterms:W3CDTF">2011-09-06T16:31:20Z</dcterms:created>
  <dcterms:modified xsi:type="dcterms:W3CDTF">2011-09-06T17:12:58Z</dcterms:modified>
  <cp:category/>
</cp:coreProperties>
</file>